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8"/>
  </p:notesMasterIdLst>
  <p:sldIdLst>
    <p:sldId id="286" r:id="rId2"/>
    <p:sldId id="257" r:id="rId3"/>
    <p:sldId id="258" r:id="rId4"/>
    <p:sldId id="259" r:id="rId5"/>
    <p:sldId id="260" r:id="rId6"/>
    <p:sldId id="265" r:id="rId7"/>
    <p:sldId id="263" r:id="rId8"/>
    <p:sldId id="262" r:id="rId9"/>
    <p:sldId id="264" r:id="rId10"/>
    <p:sldId id="284" r:id="rId11"/>
    <p:sldId id="274" r:id="rId12"/>
    <p:sldId id="270" r:id="rId13"/>
    <p:sldId id="271" r:id="rId14"/>
    <p:sldId id="272" r:id="rId15"/>
    <p:sldId id="273" r:id="rId16"/>
    <p:sldId id="285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0BC887-C8ED-43B2-AD15-4F809C6837EC}">
  <a:tblStyle styleId="{020BC887-C8ED-43B2-AD15-4F809C6837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410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Dalším novým modulem Metodického portálu je Profil Učitel21.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Je to pomůcka pro mapování digitálních dovedností učitele, je to online aplikace pro soukromé sebehodnocení vlastních digitálních dovedností.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Vycházeli jsme z Evropského rámce digitálních dovedností DigCompEdu, který obsahuje 6 oblastí a v nich 22 kompetencí.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Učitelům doporučujeme využít aplikaci k seznámení se s tímto rámcem digitálních kompetencí a využít aplikaci k soukromému sebehodnocení, ideálně i pro plánování dalšího rozvoje.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19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Metodický portál je největší “státní” učitelský portál v republice. Obsahuje obrovské množství materiálů do výuky, odborných článků apod. Obsah je garantovaný, prochází recenzemi odborníků. V rámci projektu PPUČ portál modernizujeme.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Uživatelům chceme nabídnout nové funkce: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/>
              <a:t>budeme jim nabízet obsah na míru podle toho, co je bude zajímat (např. podle aprobace)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/>
              <a:t>bude možné označit si oblíbený obsah a organizovat obsah do tematických kolekcí 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/>
              <a:t>podpoříme výměnu zkušeností a </a:t>
            </a:r>
            <a:r>
              <a:rPr lang="cs-CZ" dirty="0" err="1"/>
              <a:t>zájemnou</a:t>
            </a:r>
            <a:r>
              <a:rPr lang="cs-CZ" dirty="0"/>
              <a:t> inspiraci - nově bude možné vytvářet propojení mezi uživateli (“přátelství”)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Portál bude mít moderní design, jednoduché ovládání, bude přehlednější.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Bude možné lépe pracovat s portálem z mobilů a tabletů.</a:t>
            </a:r>
            <a:endParaRPr dirty="0"/>
          </a:p>
        </p:txBody>
      </p:sp>
      <p:sp>
        <p:nvSpPr>
          <p:cNvPr id="310" name="Google Shape;310;p15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EMA je novým modulem Metodického portálu.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Je to jednak katalog otevřených materiálů pro učitele, jednak reputační systém.</a:t>
            </a:r>
            <a:endParaRPr/>
          </a:p>
        </p:txBody>
      </p:sp>
      <p:sp>
        <p:nvSpPr>
          <p:cNvPr id="318" name="Google Shape;318;p16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Ema shromažďuje informace o otevřených materiálech pro učitele, přístupných na různých portálech a webech, a umožňuje v nich snadno vyhledávat z jednoho místa.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Otevřené digitální vzdělávací zdroje jsou dostupné pod veřejnou licencí, nejčastěji Creative Commons. Je možné je zdarma užívat, šířit i upravovat, bez nutnosti žádat kohokoli o svolení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Uživatelé mohou tak najít volně dostupné materiály do výuky, odborné články, videa, e-knihy, e-learningové programy, odborné práce, informační zdroje...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17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Ema je také reputační systém.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Materiály, které jsou v katalogu EMA zastoupeny, je možné hodnotit, komentovat, diskutovat o nich. Kvalitní a oblíbené materiály tak získávají “reputaci”, podle které se uživatelé mohou řídit, když prohlížejí, co v EMĚ vyhledali.</a:t>
            </a:r>
            <a:endParaRPr/>
          </a:p>
        </p:txBody>
      </p:sp>
      <p:sp>
        <p:nvSpPr>
          <p:cNvPr id="339" name="Google Shape;339;p18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200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Co je charakteristické pro děti na všech třech obrázcích? Jakými slovy se dá charakterizovat to, co obrázky zobrazují?</a:t>
            </a: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dirty="0"/>
              <a:t>Komentovat význam OVU a způsob práce s nimi, jak se k nim dostat přes web gramotnosti.pro – webové speciály</a:t>
            </a:r>
            <a:endParaRPr dirty="0"/>
          </a:p>
        </p:txBody>
      </p:sp>
      <p:sp>
        <p:nvSpPr>
          <p:cNvPr id="239" name="Google Shape;2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DNA">
  <p:cSld name="PRAZD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">
  <p:cSld name="NADPI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4783" y="445083"/>
            <a:ext cx="12192000" cy="685800"/>
          </a:xfrm>
          <a:prstGeom prst="rect">
            <a:avLst/>
          </a:prstGeom>
          <a:solidFill>
            <a:srgbClr val="FFFFFF">
              <a:alpha val="33725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5"/>
          <p:cNvCxnSpPr/>
          <p:nvPr/>
        </p:nvCxnSpPr>
        <p:spPr>
          <a:xfrm>
            <a:off x="469900" y="431800"/>
            <a:ext cx="0" cy="685800"/>
          </a:xfrm>
          <a:prstGeom prst="straightConnector1">
            <a:avLst/>
          </a:prstGeom>
          <a:noFill/>
          <a:ln w="63500" cap="flat" cmpd="sng">
            <a:solidFill>
              <a:srgbClr val="2BC3E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5"/>
          <p:cNvCxnSpPr/>
          <p:nvPr/>
        </p:nvCxnSpPr>
        <p:spPr>
          <a:xfrm>
            <a:off x="469900" y="6286500"/>
            <a:ext cx="0" cy="393900"/>
          </a:xfrm>
          <a:prstGeom prst="straightConnector1">
            <a:avLst/>
          </a:prstGeom>
          <a:noFill/>
          <a:ln w="635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635000" y="6360113"/>
            <a:ext cx="10998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900"/>
              <a:buFont typeface="Arial"/>
              <a:buNone/>
            </a:pPr>
            <a:r>
              <a:rPr lang="cs-CZ" sz="19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PPUČ</a:t>
            </a:r>
            <a:endParaRPr sz="1900" b="1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ADPIS">
  <p:cSld name="4_NADPI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8748" y="520772"/>
            <a:ext cx="11004452" cy="46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2667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088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15600" y="1224800"/>
            <a:ext cx="11360700" cy="4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11296610" y="60144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2"/>
          </p:nvPr>
        </p:nvSpPr>
        <p:spPr>
          <a:xfrm>
            <a:off x="11296610" y="60144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32" name="Google Shape;32;p7"/>
          <p:cNvCxnSpPr/>
          <p:nvPr/>
        </p:nvCxnSpPr>
        <p:spPr>
          <a:xfrm>
            <a:off x="415600" y="364167"/>
            <a:ext cx="0" cy="612300"/>
          </a:xfrm>
          <a:prstGeom prst="straightConnector1">
            <a:avLst/>
          </a:prstGeom>
          <a:noFill/>
          <a:ln w="38100" cap="flat" cmpd="sng">
            <a:solidFill>
              <a:srgbClr val="62ACC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3;p7"/>
          <p:cNvCxnSpPr/>
          <p:nvPr/>
        </p:nvCxnSpPr>
        <p:spPr>
          <a:xfrm>
            <a:off x="415600" y="5927367"/>
            <a:ext cx="0" cy="612300"/>
          </a:xfrm>
          <a:prstGeom prst="straightConnector1">
            <a:avLst/>
          </a:prstGeom>
          <a:noFill/>
          <a:ln w="38100" cap="flat" cmpd="sng">
            <a:solidFill>
              <a:srgbClr val="62ACC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" name="Google Shape;34;p7" descr="CO-poz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4000" y="5941938"/>
            <a:ext cx="731600" cy="5832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7"/>
          <p:cNvCxnSpPr/>
          <p:nvPr/>
        </p:nvCxnSpPr>
        <p:spPr>
          <a:xfrm>
            <a:off x="11296600" y="5927367"/>
            <a:ext cx="0" cy="612300"/>
          </a:xfrm>
          <a:prstGeom prst="straightConnector1">
            <a:avLst/>
          </a:prstGeom>
          <a:noFill/>
          <a:ln w="38100" cap="flat" cmpd="sng">
            <a:solidFill>
              <a:srgbClr val="62ACC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gramotnosti.pro/videa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gramotnosti.pro/#newsletter" TargetMode="External"/><Relationship Id="rId5" Type="http://schemas.openxmlformats.org/officeDocument/2006/relationships/hyperlink" Target="http://www.gramotnosti.pro/" TargetMode="External"/><Relationship Id="rId4" Type="http://schemas.openxmlformats.org/officeDocument/2006/relationships/hyperlink" Target="https://gramotnosti.pro/f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ramotnosti.pro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ramotnosti.pro/web/SpolecenstviPrax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ramotnosti.pro/web/odbornepanely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gramotnosti.pro/digitalnigramOVU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gramotnosti.pro/matematickagramOV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ramotnosti.pro/ctenarskagramOVU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folio.rvp.cz/view/view.php?id=2935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https://digifolio.rvp.cz/view/view.php?id=13123&amp;rate=5" TargetMode="External"/><Relationship Id="rId4" Type="http://schemas.openxmlformats.org/officeDocument/2006/relationships/hyperlink" Target="https://digifolio.rvp.cz/view/view.php?id=131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5340707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79" y="3280810"/>
            <a:ext cx="3040938" cy="131322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7" y="1217242"/>
            <a:ext cx="10555281" cy="17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750" y="445083"/>
            <a:ext cx="11563250" cy="685800"/>
          </a:xfrm>
        </p:spPr>
        <p:txBody>
          <a:bodyPr/>
          <a:lstStyle/>
          <a:p>
            <a:r>
              <a:rPr lang="cs-CZ" dirty="0" smtClean="0"/>
              <a:t>Gramotnosti pro život! Kde nás najdete?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2" y="4477430"/>
            <a:ext cx="3124724" cy="138847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38110" y="1823233"/>
            <a:ext cx="1171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</a:rPr>
              <a:t>Inspirujte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se </a:t>
            </a:r>
            <a:r>
              <a:rPr lang="cs-CZ" sz="20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YouTube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kanálem Gramotnosti pro život!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  <a:endParaRPr lang="cs-CZ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navštivte nás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na </a:t>
            </a:r>
            <a:r>
              <a:rPr lang="cs-CZ" sz="2000" b="1" dirty="0" smtClean="0">
                <a:hlinkClick r:id="rId3"/>
              </a:rPr>
              <a:t>gramotnosti.pro/videa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Inspirativní videa do výuky, </a:t>
            </a:r>
            <a:b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Vám představí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Václav Fiala, Daniel Pražák, a další…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AutoShape 2" descr="data:image/png;base64,iVBORw0KGgoAAAANSUhEUgAAAVsAAACRCAMAAABaFeu5AAABOFBMVEX////OIB8AAAD//v////3OIR3NIR///v78///KHhzPIB3PHyH/+/rIFxccHBy4XV339/f/4uS9PzznxMO0GhnMkJKsrKzBDw1dXV3q6uq7AAC8KSbsurglJSWVlZU3NzfHfX/65+j+8PJRUVHg4OCvKilJSUmNjY3NS0y9EBLXo6PRU1N6enq6urrjnZ7KFhGzAAC7NjXEAADmkZDcf4DWqqrLy8vCXF5ubm6mAADT09Onp6e6Skm3t7fuz8/XqKfHV1X/6/EyMjL/7unXc3Pnr6vSaWXv1dL4y8zzsLHZiYfQd3bkl5X0v7msFRWyOz6fAADKICnhu77hraOlIR3INzjJhYLun5nlyMC4UFD40tjPQUuvQUvw49jUfIXFcGimJyvkfXjBSlHIlJepTEzdoajjcG/RNjSaiDjzAAAgAElEQVR4nOWdjWPTRrLAV9X3Smpix6nAdiE2hFYpRLahuKZpCHVCQhxIyStc4d1dv17f/f//wZuZXUm7tpzYIR9O39wVgiw78k+j2dnZmVnGFlBM0/NM/MNyTdMigWMgDA5Nf5sVtoetSqXy8eP29grICUjzW0WeP99Q5Ln60kkT5ATetA0Cn9EatkNL/V3yKrIf6DKZJ/4Fl2oy/Auuz8MrvVw8nySWR2DxYgVUvGQhZth+0Wrt7yO95t7m48dPdndfvtzZ2dnaOj6udrvdhpBarZaoEiuS/UMelmfQO+CPGr3/XbdbrR5vbf3xx87Oy5e7Tx4/3txrAvn9/X0A3w4lPsSNxOnmI1a8xAVny1zXEopAOhK2W5WDV0eHo9Fuv79Vra4Du6SDAlAiEq6Inf9kBCD0w6TgQToeCMEjE5Km8NmSfich8t3q1k5/NDo8PHp1gJhJgcW1ElaPsQWmCziRLWgv/GS2X6+Oqm8Gg04Sp1LgSwccaHDxP6TkgCAoh36wbfi/4zuBPCoOkwSZiHfAf5Is/ix+lK/Bv+T74Iit4JYSdzqDn49Hq6/bFvNMV1gHtAvMXVi2wrwKk9Bu7v7U6fUIJ2ihU2gYMqAD8N1tUlXbtpEyamqGEw7ZQBr+ZUtRFVfqbf4Sfph4wZFnwEFS70CeBL8E3yBexSsB1L36T0vNFl61i9YW2VqnjArXLK6wsZY13NiqpzYCpe8lH3JHUNPUMVPO7EtnzzmypdNzeyH5FpC5XXAnRXaIKNmRwsw4+fnyJzv/WCNI4+PNISiEh2MwY4vMFscGNAh71bofOL4RvH2bPbaG7yODQDyutkQuIfP8KwPRDF5uTcck0O+LTho/0xafJS1JTjZ7D5e3wYYrcgJeP34eolWgAW2B2Xqos1al34mk7glDaCgPsBymxtRU2tFi9MqtQAEyV8X8UKa2mcExHGmOC7vsOIWiq8+EuAsB3EiH13f+ZYUWeY/XDbBU6H6D4TI966QW+Zz7qDLZs2yLgUc8mPn3lq9kCsilzUVTTLfF0O6C8lchEyosfsofDvxMR4568jVgzSV/eGDgOoPAH5yYluctpJeAY62LEwZ4pMLNGrgCXJpQHPYnHuoCiz3txU8X5+xThJXGG2HXjkI0aAsI10I/Buc3LguPBgG3S93SRRaeHNKItng+mIV2Fn0vN9zsBDSIXTesOSUIOu9D01q8ocwSbGEwYM8Hcqy5blhzCgwNnT1zAX0w9F9wusvY9nqEXvqNQ2uAPvDatpyoL5K46BuSX/shArAYFrhuVvMKsLWjPxjN1RdKMFKHjoLVrMPtd3Asu2n2Fty1IKj/F8vDdosigq3phdVIToj8m2YUHApzNIbWwvkJpkdRmmadZjpwlTePLUyZfVDcxXNwTQx+ee1+ZGDM1RDxQRzS8llpueA8jOaps3z9ILDBz6cpM8UUjYscMSnmFvg7bbZoEwhiy7br2ZelEEkgJ6BZsJUCq8qP4gdDDVSdxRZsIsfggUMTaucCR0zQA/hwu34gVngWSWhFZC3OrjQLW5eGsQqhAPgcXgVYGwdDV8AB4NrGBbLldNPseGTiJOi6cari4eyhfVzMdGWgwC5i/mVCywRoQWYFQNFz1F8yNrOFDGYUwZZXKxhWuG6emuDs4SQxCrjlC13jrED8OQwnaquBek5LacHbCzS4+IHOW4fXT4ite1+T5clvvKyf4V4u28PU4HlYK0rjGSSK0sT3YYSe5etjJJb7SYyfnERpPU7SizMKaJvA2NjprkV6e/dzRT67M/mNv/hMO+P25bF1wcNd50buekU7azPK+7VdZ7aoGX12F9/yXrzx3/+5OL1FtmCdfP5zSHOzh5+pcmtScR9oJ3x3eWhxMKsM7MDPEPQ2WUg5H6ZrThfKDzEr72aMSKKTtBSaYrET/gu/nknfZ2OLq5agHPbggOL8zzR0oJZjD/3yl9rr34+/foHimWwzRp9Tule9TUsEcM4QjDtVunw2/QO/C9hihNWi/JLwm4tja2MwHxfSehuYE8Ju63r5aPwLP9LZX6K5xYWH96kjlqzwUkFvBbmz2LoW25+drREthfQu8vAvUm/p4+HBCNJRSH6CbhQmnvk72st3LxOtZQ53UmX1BtmSB36GH44hPWA767cXbPGhNS2XXTBbIbzapmjpUw3eg3HF1NX6i0viiuK5ZusNrl1nCngFbNklsR1UiO2y/tA/G7vw01+9UIEJ74A7xt+Bbee1mDvoRuEH/bp1c/vgkqiSeJa3mcBXt28+2yA+oqy2MXz39Ov+SnsR3d/LG81cdhgbTvB3YJseyjmv/thrl7187+pMAri3o9Qx/h5sR3LN7JbG7ynLdBP+vK3r9PIlai24YGYf2fK/A9u+TH/WjYI27f1Be+mry8IqEJntHWSbX2HO9qw3AqLKgrHdGoorv69NvTSD+90VmgTLfFGVU4eCrUZQ1V89iGediy27NLa82pLXqhtVt3jwl3XvtiRKdnEC4CrvyN5mVxiPmnvNQlbaWFOQyYtv8xdOms29fzRmDblcBVuDN7blrdef/EeFvdXnFZdrEoDtdo2jvc2vMK6rsl4x3UJXTwbFK71eJ5k5C+dq2NYytvqI9bD4vhPQr4CtmrLIRaCc274Dj1kF85ky+YUSHUUCKSWEzprNcDVskxXJdlnzFJQ4o24SLhUtWtCTZJwt5i5liczA1ircFGCLyEVKskiPXyS2nWZ2oXpA5n7+BbTDY7OKS5C9jqGxpUXuQCypO361whS2KzXMLRYr4VhMYs+6GHlFbDezC9WNQv7s687Z00tne5QYWqJSlssdUDEHsFVkpYbJIQGnhAuHG85s+QlXxNaOn+RXqnlht7Kj36tHv7zPLlt+TwKdrawoEOn4aBM0e+vblEoq8u8Xi60R7+ZXqhmFu9mTd2+M+GUGxlFeJrQqUmCQNTciO2zCJogldKoKm1L7eH1s05f5lerOlnz69ejjZYZupez4gYYoK2IUZTrAVkkQBLaGbYu0BFk2Mzdba4yt7ft+dpIx9oM4Qfzl+3bJUZ3tTvG1Pi/BqJvb25N6e/vZ00ePnj7Ll37Pq9fZ+76Opl0qfqFJeytwopvgO34EYHwOfyrlSvhPP4oiOk51YDxni/WL8B+wBSfOAb2P641vdr7267HB/bc+un9UdWnbPq2DieydqFev1969e5fU63HKfZyi2/AXJTAWdxcGgK3iUrUg7oOSY7fGwN1+euuBtNI/Pnj4rHRp/eGDQu4W3vHtu8pxNf5T5dPZ2tPZwrfeUuTrXNeid+rxrh+obDGb2jWRLfobfv3Dxn6r3X7R2l5rpDSFIXsjk6EwXcRweK+xtLrdEnKwupTQyqnDKefDUZ457vCq9G/d8RkYHdXji3rmwvJX+vLvZz9+VaK0mttc2BTNK/l8GX89SUgxgaDccE5li25uY9gaDof0lYfDg272lNdfSQ4v4HDrMOYqW9cyJVvQvfi42c7mfOH2H1EkrDiuiIukNBhjeby+uU2rmJ5YfA63nzRi8FZ4IJI+1Avn1VDRpTGD67L74yahEH2+VsAb4zsj20za68R2Tr0F/YoayMUSf3iVas72BI+RjYYp3WrMbaNga4HT4SHbyOGDwyHMXVywEViGxdq79SyDzyG7QI0COu+HYtEZ9B1OxfeblVEHNZZOVSJ48Hu6reJatYgXKalmbr9UlVYP+OYykTgyJ9sWsnXmZYtTsgYGfwErpRxUCr1tYoKDJzpHmKupyBvL2HpYE2SB3kZvVihDFdlijZtnDXcwCRizoOTMxHfi7oFJXTNAg0IXP486kVjNBgxsVArvaGwbytVqRuGeO05GmgQ87uozYUXuLuuqOx9bq9I4j95ipX1D1AATLabobZMKqwAc5pCsprbKFsmYyDapHuAJ1PwAlRFVcx9m3/iYi0L+1HaSfoUhfVO0VSGwmOduspVuZFMzB8WXczAQxsq/MEYT3XErUUpMl3s63LnYWtbH2vnYBsCWZa0hTDNny+tNCpyZouvNamw7CltsdeC6Xvjf3QORnkqND0RBrmkexpTbRXcOrc6HFj4AlCLseaLHiyUfio81A3MiDcUxg/c2VpSL1byCR2OK/HlxnjZZG5eHn8iWO9OKIafbWwfZohUUCV5MZUusXBy4BFun8G+pf4/ntf+5TZlRXtaCSMTgKzX0zNCBBoX0g/UKVnCbCD7L5nFlFyDT2u9grbSagA5sayrbL8YYjf+bxB3PHxsXLQ45J9uT87G1kS3oFBWsUmqYyjZbbfOs1YgHlMss7S2VtJnmv0RnHOqNAx6LaEJkWd8kZGnhgsCSJL+Ik6xi/U62fjLh97LNBKs47UBje6JcrDYLg4db88AKk3CKRUBRx7x52TYTTmPHnGzh66Pekp8gls4KtnSqaMUBfgJZQsVPwPGLyohxgCLWmA3j0R163rFRFSklPfm3UGYT6XvUWwtTybDFkgn/dsMPEfkSxdVynjTVq/1R/cr3tfji3dwD0/3gElEVd86xrJlQwc2cbJFXg0muaF41m4A8pDFGtoGh6i26XULZ4Vl36XmXOuninJpaTqCNXq+QIQevwmOi348YB4Xuwic0Ozg/V/q0GEHyrXq1miF9pEEsMvD0xckSuXVee8usbxN+4WypsL2UrSsMgWdmoyD5GnQQjcKwChZEzAniJ7LqxqSFfnQupJlhiNiFk3dw9aOoh5tgq1nS7zTShUnQQX758M6dh3f1Y8okYwHYMmLLStgyM2srYLaao/7SXxULOZt4K/Bu9BEWFUnV9j1hV5CtFa4cLn1Y2qxgMwKa2lmg8Zt1HPqms2UqpC81LjkvPXxzi44v6wll338SW6XtziXrLeU24zAf/nVc7/XSevcXpMUsVwxRu5GDZX6OkfaHTPhc6CgPf6330rTeqzUtMgcW6XtlwFWdgOsaY6vnfilSmAQtzvsgW22/VX7yOfX2QtlO11vPpdfM4a/YCAOe/fjYxakZPf/A9h8JDk7gK/TeY+NFJqZ37lEHnWSf8zctyh3B6IJptqtpoMwdwN8dY6sHEHQsAqIevskXIjQX40FhFOZk+/wS2E7XW5ogg472OxhkREma1HjEJSPMDgbA1gfqndf0b6o2tlpghjHEYNvJE48+wqTJyfueuoYPnxc/Vy7WHc/0KGS5lMpdig66qLzaG4u1n3OwvWibcLreupSTn9Vf9lbxNJyjodXdH4AHhn7YoG2KKAN+2PaAyipBn9O+RW1KXHyVbcTqMIFsNzS9HcvELSCyTG81Kl/J8AIbczGKzKY52W4IvS2He/H2Nqt3iDj2TwNnK90Nka0IEzBgC485d9Jq2wzF7BYM7CtwewMfq3bTagvvjSfcvAO49sK/BfbjbKfMub4vP0GJ6Goxx8LDnTMOBmzLdfZy2Iq3IFvDp1W5dKuNDRxkLKbS4NRcLN0FpC5OLZD448SW/cbS9W3BFu8Gq/ys1bJM6u1Yev6kImpuguIQaMcL5vOztacu6XwS21IfbCKPkXfb+AGUGQWO2XpKn907BI/CpXkbvPokL+XGSJcY98AUu+3fYGqs2ARjnG25UVBqc7RnfxrbIudpAdiy0/R2nO26YCuCEC1aBQG2Gxi2ZTIVrYytiX7bb5HmJ0yy1eIzmSgpdpqXNs0m5OkNi8N2Rr1V2bJWNcXzA2TLytmaOVvL3IrO0NtSo6DkfNw8tqfa21PYMsEWaxz3prJFfaVGO3DCh8g+nS0r8cLuKSs1ms2YxrbIG1sAtufVW5brbX2PHv3TbAKwdftnsi0xCg+VaPfNY/vpehs3aX7gighEztbR7C0zgW1xsaVsS7wwNQ3s5rH9RL2FaUXcJKjjbFU/AQTY8jP0tsQoqIu3N4/tJ+otsE11tvW8p3sts7eI1uynioNbzlbPxP1sLBH/5rH9VL0NUG/Non/l6m/VTP65XZSzIFs9d6yE7US8RlsAu3lsP1VvQQGbTDKkgFerkNCVuX+ovFgaV1xsCduSeI32+s1j+8l6m7OlrA+3KMNyxVKQtLgzsHXHg7i3tNdvHtuL0lu5nw8rursw2nFAbPMyC1s24SnotTk3j+1F6a1Fa8JyEViIYMvEMvFMbPUVsbFE/JvK9tP1Nluw9PIWL9leA7QZyQTbICljqyV/3tXT524e27niYKex9RScJMrGRP+v2V6En+BR1pLIdRBwSWensS21CdfMli+m3tLyeZbFaOV8WTlbkM4Csp0m12xvKZCIb1LbXZtSdfF39yN1/6PAWSy21vOYY7/mK8qrmYst2ANqF2kW+qqJZb2MeFFLwg1nsewt5icYdnBleTXuXGMZ5Ud7bPPrbyaEDv1H7RKLbPX8hGtmy5CtccFsT7G3c7GlZhhw/pPEn5CYjjnqusMissWOe5egt1PW0OextzQHC4Ht5KXJWhO17HAir+a62Z6gTRgvRbwQvf10trT3KumtuiOXaHdOrcttro0Ui8c2mLqX1jXbBHw/mltgGxjZ/nDZX7RZH9X05BcLbLXc5mtnu5Lw6W3Dr9kmiHoKYjsp2EKDusoqbLV6hwVgWwsunO1FjWWyGTGwzXaRzLY0pK0iOFX+Li5bc/uC2WJ9mTx8fra07kBjmSv0trikrOF5vderx2o5r2GP1elcO1us3aNiok9li7UkZAfrTblYOI0tvKCzNYvtHoEt9t0UazoW7VClseXJ4Z+rUv78c7PLlXoHrC/7uFBsWw1qqHQhbKnJzalsYaaFz/mY3nqWxpZnbKlcyrVUto2PpuuaYgHCDHcitanGwrHFWmlbyaA4N1ubDCWxdedka+VtWwRbX65FEltrPNfOk3XYYDA++Io9c+z0nXa1F8X2vDlLVtjFeMIUgzsPW+qpYEi9lcWOs7J1qbbBlGzhHsV7opCElbClX2nSQPchCop4guOk3fYisTWtKhUofzpbuVk81vO6c7BN19veBFsnfS6LdGgbVpXtPnm9OPq5zNqKOFcNbtabYma22kLltBzRophkTras6jt8yrRsTr0V0yZgK+ryz6W3XWpqivsJCC8OhjPd3m6bVKPKqLT3WB3LAifdmpftTPm3RbbInP4t27kgthmtTtMqyvZn0NvjNg5XouhRsnUEW/oY1NHHGltqAUKLveFv6m5VgdYLaDa2U/LDdZtQMJ+X7UssO7qIWhJqcuc4HRriZ2f7IUSsGdt10cCwd+haMq8G3vKqk3mxwt7iFpc0mP2mBvACI3o5r95qWTcKWy39cUpddcFWsywq29+J7fw+GC9qpRnprU2TUL/REtMpr5StRT10VbajEAMyTGXr87QfUhEENgsw2YrKlooq6d5RP5jC3sKM4yUrkdPYahqnFOlpY9xZdTp6ubXK9vH59NYgtkITYewCtlR05ydNauVBp0+wNV2PxiGsgaIYIdjIVbkmhrcDOyhgmIvDCJdv9OaaQBzjBxhEqLbobOrDYlbe4OZlhd4mT1iJnMZW31xHvIb1ZRqt+1PZUh3lWMaZynYzwcueky06BBlbzB5glXc+dvayO6ssa55gTrJlVL3rmWE1tX1stWQ7yWtPsgXDwPY7tNcEp30wLPokUNNwKaUKOJ/HI1FXCfYZXj6oqTX+Ae88npetrqDfS1pjLliRCn1r7GzMidJ7t2hs3eZ59BZrxYmt57m0Vlg5DnBLyM4mxQVkUlEpW6x4sn55E6GpdHx+nEfNMIKAVXoYIuD1TTliYd8K92AQ0K/kg33BFqYnwPaveqD2pjA6e3Oz1VNIpWW9rzXFU1oTa3fiHlXLPftxOltzpWacgy1MEmqMVgppQDPDX1POozcboSn6AJlKbwrVJpiyoc9+P/HTlPu1FSwjM0XhrsX2OhjfQgd35FItvykaDh0NImxg09mgEnRT5N+Z71O8oTlb3ikL1ZzOVte6z79YBnmkt2FTMsj0vL1HcO5kObbKdrvGz8E2ILYufXtqhLRfbTR2fkEvwJMKZ5XqLVjKELOQ2ic73cb6HysWpXd4ki0Yf7DZNMVqMVG0C58Gb2luNeDspkgGQefBwlrpKFA2cA+Kntizs9X7NuIJE4nmyjvG2waNv3mMLdtfpzZ987NNhoV60k5xQ+rsg0ZYNJUp9xMYDfTIMqy8EJsvmznb3QjQ4k6ovPOKyQ9iwsa0Km2qILHE1AF0/WCg7dXs4KRtbraPSvBoovYWPLMBi8bWopDp3GypOcwBY+JreqKu0RWMXcmkTG8RK02IXcqSMUUfJVN6Z5b1IcV2dWRaj2nHLLnNH+Xd0RtxNBSNr8xRygM1nsC7rfnZunenQZKi9hY8oyeTzha+UXvnPGwDhycbZA3pOYcvHYoGHjAxCC2RyFlib6W59egMWrLBol3q0oYqvf8OF51Fh9Fkw2JMlvlmCc0WhR0tUfu/8obrbNOtc7A9Sxe1lpi3fyw9RzMVqt6a/d552Pp2/KfYTJ2aA4KPL7/0Lyuu6KVW7t96Lg5cLZl6ZIp2ClmTwZUEG1CQMxf5tRdiXYhlKeReVvNPE5OwH9lqO0Zg22+fg+307iAoD/TzSxtePdKqL9VYDRulQVDKFnumYm9hlS2nVp+i2eVO2yP7KTv5iVy4yk8nlpg1UYxgNRZtbJEt+qTChoT9F6LZIBNsXQGO7ca+I9qYO74TL5nCENB1ZpM9PBsdMOtINN9SYjXpyCxrBnwW27FdTDT5cqwNblkPvB+mxBNQew5jo7x9ArCNsCd2oQwrNUwTCShbxLA7LZdiUuTgW6Ib6EG305TTLOwOaP0Z4zIyvAXYov65FCAMv/6fIRlnixrdoWFAjDArs5XbXF8LxTDn5qeg0sPw5zLrdQecY3TYCrjpGjPZpJzK9vRel5+PdxgenygQ2mmxGlCKo3jK9tCO3IOgYHtS4wQKtAqc+XhT8GHUzACVjx1UU1rnNbPeiasx0QocYGu6cvmXhTv1foVZ0p+iXHvUyxE6sTlb30gO2zIfP78CcbJlHTQCH9uyqEmY8dH8bAnutB6tP9IGtNqzMGFAHo0TV9haoAFiE9ZJa8udSOwynj3xK8SWE2DbsbtDTwz4lvCj2Mp6RGvobtb/y1yNyF8LDNqf1yX7DLbymyQ93icnlZw4YZ9XOtjnWq3Gi5cslnVbI1/ME8nO1l4Ne1toLVoNA9y2MjnTJrApntgdN4OviO5W3L0/oc2KfwvjysAoTRx3KDZS8ZRe7r/URA4WhU0dP96VfZKpp7IXbgxsx6g3MaztUfsIz1pN5HPrL8k2QHgce2Kng6Zwg0VLW4sdNCLH19ZAfCetrtD0zJK/BN1hk7XX6tjJPMD27kqu3WC/dHcwDcaXU7Z+Wp7oYnHrfvmJqo5LJ2KiHSwJDNzW8Jjz0h6tOLGvam4N+gmohNg9BpsmJr8OPam1zNrfgXEryPoxMtFnDdnS3Xi7pHyQ9YePmXH9beFjMfQe/qr5uJeMobDFMHnt5bZ8MsC4o8/GKpu1lC4DN+pW63nXh94EW9C6O18pcmfqtlr37yhm9+7DZ6ysTT4cWf5equ7drzL6yw/LfgMuOllraWm/cXTijcbvjxX5HZD4os8zjeZ250Ozhb38rOH2qBZh73we/a/6jm9S7Lpq2LbfVQ//x0eISWP39TCE6w1bzX4H74DY86S4udjkqtY/+viiHaIxCYf7zVGVeojhS466Wmaku+Ek25n3EcDTnj268929e9/defSszBoUpz794Ysvfnh61uZnJnaY/KtX6t/CzBPmn0kSJ1kuS0z5hKKfGOmNzaNOdXR4dDSqdmLalwAbWeOJ4vQk8VNM2gItw0+Co0k9xr9SNMJgANJOd7R2uNZf76S2jznWBtdWEuAW2jytD7r90dr7w7XR1s8dnIwFqOGU06gMwvHqDDsGTiftjv+j/FR9cHNP+VQLPH6Yl/ul/i3tsBCoKa4B9hSm5vSB6LeOfm7a66UpdWBHpwibgBrkA1PClo8oDLFdAPXKsqkdGTa0xK0Z4NlO8f3UWNG3RRCsuLs+bUlg2GkmuAEEtno3YCSFoUxrJNl5fdYel1ctOFv9yS+Pg1HnOTvbxAJnALQTBoFzxN4VtI867RxFTYFxMwsfFRXNJvYUpvZ1wrUAf8k36KBDO9vjvQM0Nn16IOYvcKYWpxc7fWGKHfngBB+b44sdZ+gHmW4X8DdtbPm6SIKe/yideQO9xRO0uvhEpH2RrLswghNIz2um9pTFyBsgov27T62ZrBkHrisRk2LZle4pNWYLL2R1OF/fLlL2FkNoecAcpTeXrbC6PF1yPXOx2KLX7rKT+s1lC7M3nEXAlMVTt7tdBKFQfut41k3eFlB8cju6LYrHXTdOVdD4Wx7bqF83ofMLzSGwAn3R2NJil2W2G5eyyeBVCPhftuHXhjPt4n6lQtFXGF/lHhc3SgKxE1fg2zx+T9mkU4qqr1VMFq77oqZk1p1Lr1s4RtKCt44I2TSGZriAXKWs1GCi/tafeafo6xYqOcUtrsVeL4uosVLAMhzWxSZMN8Qbw+buXGwjbOPC2oLNG1RxzfavPU7bGl83tRmFkhiof36v3/Zcb3HZYuB5qc6nZjkvnIjdITCkFm+1RaredSOcKrj6utaZVrCzcGJzhyLxPq//2pKrzdeNcJrQqmx4VItuyFBGyY5ocTvvh0zuYHDdDKcJtYGw3O1GcjN8MErpt52ktkfZNqa7uH4CxhVEiexGrW7cCD8MdCDqjDCxzGUyPWJhxZRpbcONrXo9suWkx8BN3qmHiVjwEm5EQH0MFG9NtDbIFn6yF0SppOp5ZMs34uGws/cY2Mknk6xHc1ZYITsn4AIZp6Ujm9bMeC9ZOgillV1krVXFfHHw7+Oklyo6kn1dAaDIJjYUdLzgaWRtT6brfwG4UEPlBgTSCzDyOxEon8p5lMbHax9DayFnudMFg6Bme+X5aH0w6MS0uJoLfTfy0kRmTd6fh4twlMAvXw9knw7l1nBbitzyPLtthnggHE0E+0B8lkGLxbim3FifcgsAAAFXSURBVOvVB2+2jlZapkyCvG5gcwjmyIrk2bDyeuPPtf7x+psBYO504jguFrNzTeYSnVPAlchyBS+azOSqnD8GNq2Fk7radFMAoCrwSzsog8Gbn7tb/dHh6kbzIJR9RcwFW2k4W2gtwhUZy8xtt1ut4f7B61evjo4OD9dGo1G/39/Z2qpWu+uNRg0kSRL6+h34K8kkKqRQWx7xSBV5bke8f5DgpzUajW63Wt3a6fd34ZcdHh5tvnp1cLDdarXaw7Zg6cp6CtO8WUYhy74S5fWMTSRUmGHYHoK0Kvv72yQrKysnzebeq82jo8ePnzx5sovy8uXLHSFbishDO314mU578uTx46PNzb1m8+RkZWV7e39//2OlArezHYYloS1ZFmgyUQ7k3ii0Yv9c2nQb09vkV8nSZFnGHksCXZbPhcq/4nzfe+weZvmTWclPvqe0zMC1RA3KmOf1f5MN6ugbASiM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406943" y="3200158"/>
            <a:ext cx="11719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Přidejte se k </a:t>
            </a:r>
            <a:r>
              <a:rPr lang="cs-CZ" sz="2000" b="1" dirty="0" err="1" smtClean="0">
                <a:solidFill>
                  <a:schemeClr val="tx1"/>
                </a:solidFill>
              </a:rPr>
              <a:t>facebookové</a:t>
            </a:r>
            <a:r>
              <a:rPr lang="cs-CZ" sz="2000" b="1" dirty="0" smtClean="0">
                <a:solidFill>
                  <a:schemeClr val="tx1"/>
                </a:solidFill>
              </a:rPr>
              <a:t> skupině </a:t>
            </a:r>
            <a:r>
              <a:rPr lang="cs-CZ" sz="2000" b="1" dirty="0">
                <a:solidFill>
                  <a:srgbClr val="0084B4"/>
                </a:solidFill>
                <a:hlinkClick r:id="rId4"/>
              </a:rPr>
              <a:t>https://</a:t>
            </a:r>
            <a:r>
              <a:rPr lang="cs-CZ" sz="2000" b="1" dirty="0" smtClean="0">
                <a:solidFill>
                  <a:srgbClr val="0084B4"/>
                </a:solidFill>
                <a:hlinkClick r:id="rId4"/>
              </a:rPr>
              <a:t>gramotnosti.pro/fb</a:t>
            </a:r>
            <a:r>
              <a:rPr lang="cs-CZ" sz="2000" b="1" dirty="0" smtClean="0">
                <a:solidFill>
                  <a:srgbClr val="0084B4"/>
                </a:solidFill>
              </a:rPr>
              <a:t> </a:t>
            </a:r>
            <a:br>
              <a:rPr lang="cs-CZ" sz="2000" b="1" dirty="0" smtClean="0">
                <a:solidFill>
                  <a:srgbClr val="0084B4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neuteče Vám žádná novinka ani akce ze světa gramotností!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Sledujte web </a:t>
            </a:r>
            <a:r>
              <a:rPr lang="cs-CZ" sz="2000" dirty="0" smtClean="0">
                <a:solidFill>
                  <a:schemeClr val="tx1"/>
                </a:solidFill>
                <a:hlinkClick r:id="rId5"/>
              </a:rPr>
              <a:t>www.gramotnosti.pro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registrujte si </a:t>
            </a:r>
            <a:r>
              <a:rPr lang="cs-CZ" sz="2000" b="1" dirty="0" err="1" smtClean="0">
                <a:solidFill>
                  <a:schemeClr val="tx1"/>
                </a:solidFill>
              </a:rPr>
              <a:t>newsletter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hlinkClick r:id="rId6"/>
              </a:rPr>
              <a:t>http://gramotnosti.pro/#</a:t>
            </a:r>
            <a:r>
              <a:rPr lang="en-US" sz="2000" dirty="0" smtClean="0">
                <a:solidFill>
                  <a:schemeClr val="tx1"/>
                </a:solidFill>
                <a:hlinkClick r:id="rId6"/>
              </a:rPr>
              <a:t>newsletter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43" y="3200158"/>
            <a:ext cx="801933" cy="8019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203397"/>
            <a:ext cx="3304671" cy="20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Profil Učitel</a:t>
            </a:r>
            <a:r>
              <a:rPr lang="cs-CZ" baseline="30000"/>
              <a:t>21</a:t>
            </a:r>
            <a:endParaRPr baseline="30000"/>
          </a:p>
        </p:txBody>
      </p:sp>
      <p:sp>
        <p:nvSpPr>
          <p:cNvPr id="352" name="Google Shape;352;p26"/>
          <p:cNvSpPr txBox="1">
            <a:spLocks noGrp="1"/>
          </p:cNvSpPr>
          <p:nvPr>
            <p:ph type="body" idx="1"/>
          </p:nvPr>
        </p:nvSpPr>
        <p:spPr>
          <a:xfrm>
            <a:off x="628767" y="1575867"/>
            <a:ext cx="68324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pomůcka pro mapování digitálních dovedností učitele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online aplikace pro soukromé sebehodnocení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vlastních digitálních dovedností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nadstavba Evropského rámce digitálních dovedností DigCompEdu (6 oblastí, v nich 22 kompetencí)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ke stažení v aplikaci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2387" y="6"/>
            <a:ext cx="4549616" cy="6857999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4" name="Google Shape;354;p26"/>
          <p:cNvSpPr txBox="1"/>
          <p:nvPr/>
        </p:nvSpPr>
        <p:spPr>
          <a:xfrm>
            <a:off x="1602156" y="4915153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ucitel21.rvp.cz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81380"/>
            <a:ext cx="1184100" cy="1054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>
                <a:solidFill>
                  <a:srgbClr val="2BC3E1"/>
                </a:solidFill>
              </a:rPr>
              <a:t>Metodický portál RVP.CZ</a:t>
            </a:r>
            <a:endParaRPr>
              <a:solidFill>
                <a:srgbClr val="2BC3E1"/>
              </a:solidFill>
            </a:endParaRPr>
          </a:p>
        </p:txBody>
      </p:sp>
      <p:pic>
        <p:nvPicPr>
          <p:cNvPr id="313" name="Google Shape;3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3831" y="0"/>
            <a:ext cx="6528173" cy="6858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4" name="Google Shape;314;p22"/>
          <p:cNvSpPr txBox="1"/>
          <p:nvPr/>
        </p:nvSpPr>
        <p:spPr>
          <a:xfrm>
            <a:off x="472800" y="1341100"/>
            <a:ext cx="5191200" cy="4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garantovaný obsah pro učitele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inovace v rámci PPUČ - 2019 - 2021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lahůdkové funkce </a:t>
            </a:r>
            <a:b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každodenní práci učitele ve škole</a:t>
            </a:r>
            <a:endParaRPr sz="2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nabídka obsahu na míru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ukládání obsahu - oblíbené, kolekce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propojení uživatelů - sdílení, inspirace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moderní design</a:t>
            </a:r>
            <a:endParaRPr sz="2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přehlednost, jednoduché ovládání</a:t>
            </a:r>
            <a:endParaRPr sz="2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mobily a tablety </a:t>
            </a:r>
            <a:endParaRPr sz="2000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</a:t>
            </a:r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body" idx="1"/>
          </p:nvPr>
        </p:nvSpPr>
        <p:spPr>
          <a:xfrm>
            <a:off x="628767" y="1575867"/>
            <a:ext cx="6024800" cy="3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katalog otevřených materiálů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 učitele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reputační </a:t>
            </a:r>
            <a:r>
              <a:rPr lang="cs-CZ" sz="2000" b="1" i="0" u="none" strike="noStrike" cap="none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systém – můžete hodnotit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1586740" y="4929206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9277" y="1"/>
            <a:ext cx="5812691" cy="6858001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4" name="Google Shape;32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katalog otevřených materiálů pro učitele</a:t>
            </a:r>
            <a:endParaRPr/>
          </a:p>
        </p:txBody>
      </p:sp>
      <p:sp>
        <p:nvSpPr>
          <p:cNvPr id="331" name="Google Shape;331;p24"/>
          <p:cNvSpPr txBox="1">
            <a:spLocks noGrp="1"/>
          </p:cNvSpPr>
          <p:nvPr>
            <p:ph type="body" idx="1"/>
          </p:nvPr>
        </p:nvSpPr>
        <p:spPr>
          <a:xfrm>
            <a:off x="628767" y="1470700"/>
            <a:ext cx="10036800" cy="1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1333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Shromažďuje informace o otevřených materiálech pro učitele, přístupných na různých portálech a webech,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umožňuje v nich snadno vyhledávat z jednoho místa.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7968" y="3733600"/>
            <a:ext cx="4184033" cy="31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4"/>
          <p:cNvSpPr txBox="1">
            <a:spLocks noGrp="1"/>
          </p:cNvSpPr>
          <p:nvPr>
            <p:ph type="body" idx="2"/>
          </p:nvPr>
        </p:nvSpPr>
        <p:spPr>
          <a:xfrm>
            <a:off x="620976" y="2824979"/>
            <a:ext cx="10536400" cy="19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otevřené digitální vzdělávací zdroje: </a:t>
            </a:r>
            <a:b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je možné je zdarma užívat, šířit i upravovat, bez nutnosti žádat kohokoli o svolení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materiály do výuky, odborné články, videa, e-knihy, </a:t>
            </a:r>
            <a:b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e-learning, odborné práce…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1781059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reputační systém</a:t>
            </a:r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body" idx="1"/>
          </p:nvPr>
        </p:nvSpPr>
        <p:spPr>
          <a:xfrm>
            <a:off x="628767" y="1470700"/>
            <a:ext cx="9271600" cy="1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Sbírá od uživatelů názory, komentáře a hodnocení materiálů. 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Pomáhá kvalitním materiálům získat dobrou reputaci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učitelům usnadňuje výběr.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499" y="3249030"/>
            <a:ext cx="5413469" cy="360896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5"/>
          <p:cNvSpPr txBox="1"/>
          <p:nvPr/>
        </p:nvSpPr>
        <p:spPr>
          <a:xfrm>
            <a:off x="1541296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5340707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79" y="3280810"/>
            <a:ext cx="3040938" cy="131322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7" y="1217242"/>
            <a:ext cx="10555281" cy="17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9"/>
          <p:cNvGrpSpPr/>
          <p:nvPr/>
        </p:nvGrpSpPr>
        <p:grpSpPr>
          <a:xfrm>
            <a:off x="5740401" y="18143"/>
            <a:ext cx="6451600" cy="6839857"/>
            <a:chOff x="0" y="0"/>
            <a:chExt cx="6400800" cy="10287000"/>
          </a:xfrm>
        </p:grpSpPr>
        <p:sp>
          <p:nvSpPr>
            <p:cNvPr id="188" name="Google Shape;188;p9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4117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" name="Google Shape;189;p9"/>
            <p:cNvGrpSpPr/>
            <p:nvPr/>
          </p:nvGrpSpPr>
          <p:grpSpPr>
            <a:xfrm>
              <a:off x="807244" y="649418"/>
              <a:ext cx="4731789" cy="2416276"/>
              <a:chOff x="6750844" y="3074840"/>
              <a:chExt cx="4731789" cy="2416276"/>
            </a:xfrm>
          </p:grpSpPr>
          <p:sp>
            <p:nvSpPr>
              <p:cNvPr id="190" name="Google Shape;190;p9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cs-CZ" sz="4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9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192" name="Google Shape;192;p9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3" name="Google Shape;193;p9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4" name="Google Shape;194;p9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195" name="Google Shape;195;p9"/>
                <p:cNvCxnSpPr/>
                <p:nvPr/>
              </p:nvCxnSpPr>
              <p:spPr>
                <a:xfrm rot="10800000">
                  <a:off x="6418017" y="4483742"/>
                  <a:ext cx="0" cy="685799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6" name="Google Shape;196;p9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97" name="Google Shape;197;p9"/>
            <p:cNvSpPr txBox="1"/>
            <p:nvPr/>
          </p:nvSpPr>
          <p:spPr>
            <a:xfrm>
              <a:off x="826426" y="4543682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 rozvoj základních pre/gramotností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1" y="14677"/>
            <a:ext cx="5714660" cy="6817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1270615" y="427996"/>
            <a:ext cx="953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3200"/>
              <a:buNone/>
            </a:pPr>
            <a:r>
              <a:rPr lang="cs-CZ" sz="3600" b="1">
                <a:solidFill>
                  <a:srgbClr val="2BC3E1"/>
                </a:solidFill>
              </a:rPr>
              <a:t>Jak vypadá vzdělávání zaměřené na rozvoj</a:t>
            </a:r>
            <a:br>
              <a:rPr lang="cs-CZ" sz="3600" b="1">
                <a:solidFill>
                  <a:srgbClr val="2BC3E1"/>
                </a:solidFill>
              </a:rPr>
            </a:br>
            <a:r>
              <a:rPr lang="cs-CZ" sz="3600" b="1">
                <a:solidFill>
                  <a:srgbClr val="2BC3E1"/>
                </a:solidFill>
              </a:rPr>
              <a:t>GRAMOTNOSTÍ?</a:t>
            </a:r>
            <a:endParaRPr sz="3600" b="1" i="0" u="none" strike="noStrike" cap="none">
              <a:solidFill>
                <a:srgbClr val="2BC3E1"/>
              </a:solidFill>
            </a:endParaRPr>
          </a:p>
        </p:txBody>
      </p:sp>
      <p:pic>
        <p:nvPicPr>
          <p:cNvPr id="204" name="Google Shape;204;p10" descr="https://digifolio.rvp.cz/artefact/file/download.php?file=78284&amp;view=127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99" y="2369207"/>
            <a:ext cx="2928048" cy="2771556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0" descr="https://digifolio.rvp.cz/artefact/file/download.php?file=78285&amp;view=127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0979" y="3129888"/>
            <a:ext cx="2967379" cy="270348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Google Shape;206;p10" descr="https://digifolio.rvp.cz/artefact/file/download.php?file=78283&amp;view=127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6028" y="2249711"/>
            <a:ext cx="3124695" cy="301054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646530" y="157316"/>
            <a:ext cx="6844200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sz="2400" b="1"/>
              <a:t>Čtenářská gramotnost</a:t>
            </a:r>
            <a:endParaRPr sz="2400" b="1"/>
          </a:p>
        </p:txBody>
      </p:sp>
      <p:sp>
        <p:nvSpPr>
          <p:cNvPr id="213" name="Google Shape;213;p11"/>
          <p:cNvSpPr txBox="1">
            <a:spLocks noGrp="1"/>
          </p:cNvSpPr>
          <p:nvPr>
            <p:ph type="body" idx="1"/>
          </p:nvPr>
        </p:nvSpPr>
        <p:spPr>
          <a:xfrm>
            <a:off x="784916" y="871500"/>
            <a:ext cx="7210518" cy="59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i="1"/>
              <a:t>,,Práce dětí a žáků s informacemi z více zdrojů a jejich porovnávání s vlastní zkušeností. S ohledem na věk a individuální specifika dětí rozšiřování a prohlubování čtenářských zkušeností, prožitků a dovedností, které jim pomohou získat z textů to, co v dané situaci potřebují.“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/>
              <a:t>Mgr. Petr Koubek, odborný garant gramotnosti</a:t>
            </a:r>
            <a:endParaRPr sz="1600"/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0350" y="209688"/>
            <a:ext cx="3276981" cy="25235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215" name="Google Shape;215;p11"/>
          <p:cNvSpPr txBox="1"/>
          <p:nvPr/>
        </p:nvSpPr>
        <p:spPr>
          <a:xfrm>
            <a:off x="0" y="2348999"/>
            <a:ext cx="801262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Matematická gramotnost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646530" y="3220984"/>
            <a:ext cx="7165627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,,Navozování školních situací, při kterých mohou děti a žáci využívat různé matematické nástroje a postupy. Není to o biflování vzorečků, ale o třídění a zobecňování vlastních zkušeností a zkoumání zákonitostí všude kolem nás.“</a:t>
            </a:r>
            <a:endParaRPr/>
          </a:p>
          <a:p>
            <a:pPr marL="508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Mgr. Václav Bendl, odborný garant gramotnosti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280755" y="4646770"/>
            <a:ext cx="706693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Digitální gramotnost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692220" y="5506279"/>
            <a:ext cx="6655472" cy="492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,,Společně s žáky hledání cest k bezpečnému, sebejistému, kritickému</a:t>
            </a:r>
            <a:b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tvořivému využívání digitálních technologií při učení a práci žáků.“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Ing. Eva Fanfulová, odborná garantka gramotnosti</a:t>
            </a:r>
            <a:endParaRPr/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0350" y="3846443"/>
            <a:ext cx="3411650" cy="3011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99" y="1616928"/>
            <a:ext cx="3802566" cy="4850780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703" y="2129383"/>
            <a:ext cx="4951142" cy="224189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" name="Google Shape;22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9949" y="4678402"/>
            <a:ext cx="4290695" cy="1454123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12"/>
          <p:cNvSpPr txBox="1">
            <a:spLocks noGrp="1"/>
          </p:cNvSpPr>
          <p:nvPr>
            <p:ph type="title"/>
          </p:nvPr>
        </p:nvSpPr>
        <p:spPr>
          <a:xfrm>
            <a:off x="628750" y="445082"/>
            <a:ext cx="11563250" cy="117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 smtClean="0"/>
              <a:t>Kampaň Gramotnosti.pro život – učíme v souvislostech </a:t>
            </a:r>
            <a:r>
              <a:rPr lang="cs-CZ" dirty="0"/>
              <a:t>- </a:t>
            </a:r>
            <a:r>
              <a:rPr lang="cs-CZ" dirty="0">
                <a:hlinkClick r:id="rId6"/>
              </a:rPr>
              <a:t>https://gramotnosti.pro</a:t>
            </a:r>
            <a:r>
              <a:rPr lang="cs-CZ" dirty="0" smtClean="0">
                <a:hlinkClick r:id="rId6"/>
              </a:rPr>
              <a:t>/</a:t>
            </a:r>
            <a:r>
              <a:rPr lang="cs-CZ" dirty="0" smtClean="0"/>
              <a:t> - web, FB, YOUTUBE, </a:t>
            </a:r>
            <a:r>
              <a:rPr lang="cs-CZ" dirty="0" err="1" smtClean="0"/>
              <a:t>newsletter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Odkazy v chatu akce společenství praxe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/>
        </p:nvSpPr>
        <p:spPr>
          <a:xfrm>
            <a:off x="567693" y="1878175"/>
            <a:ext cx="3646449" cy="593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chemeClr val="accent4"/>
                </a:solidFill>
              </a:rPr>
              <a:t>Matematika a Informatika</a:t>
            </a:r>
            <a:endParaRPr lang="cs-CZ" sz="1700" b="1" dirty="0">
              <a:solidFill>
                <a:schemeClr val="accent4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>
                <a:solidFill>
                  <a:schemeClr val="tx1"/>
                </a:solidFill>
              </a:rPr>
              <a:t>4. 11. 14:00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  <a:endParaRPr lang="en-US" sz="1700" dirty="0">
              <a:solidFill>
                <a:schemeClr val="dk1"/>
              </a:solidFill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chemeClr val="accent4"/>
                </a:solidFill>
              </a:rPr>
              <a:t>Cizí jazyky</a:t>
            </a:r>
            <a:endParaRPr lang="cs-CZ" sz="1700" b="1" dirty="0">
              <a:solidFill>
                <a:schemeClr val="accent4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>
                <a:solidFill>
                  <a:schemeClr val="tx1"/>
                </a:solidFill>
              </a:rPr>
              <a:t>9. 11. 13:00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15:00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chemeClr val="accent4"/>
                </a:solidFill>
              </a:rPr>
              <a:t>Člověk a </a:t>
            </a:r>
            <a:r>
              <a:rPr lang="cs-CZ" sz="1700" b="1" dirty="0" smtClean="0">
                <a:solidFill>
                  <a:schemeClr val="accent4"/>
                </a:solidFill>
              </a:rPr>
              <a:t>zdraví</a:t>
            </a:r>
            <a:endParaRPr lang="cs-CZ" sz="1700" b="1" dirty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</a:rPr>
              <a:t>9. 11. </a:t>
            </a:r>
            <a:r>
              <a:rPr lang="cs-CZ" sz="1700" b="1" dirty="0" smtClean="0">
                <a:solidFill>
                  <a:schemeClr val="tx1"/>
                </a:solidFill>
              </a:rPr>
              <a:t>15:00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chemeClr val="accent4"/>
                </a:solidFill>
              </a:rPr>
              <a:t>Předškolní vzdělávání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</a:rPr>
              <a:t>9. 11. </a:t>
            </a:r>
            <a:r>
              <a:rPr lang="cs-CZ" sz="1700" b="1" dirty="0" smtClean="0">
                <a:solidFill>
                  <a:schemeClr val="tx1"/>
                </a:solidFill>
              </a:rPr>
              <a:t>13:00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15:30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chemeClr val="accent4"/>
                </a:solidFill>
              </a:rPr>
              <a:t>Český </a:t>
            </a:r>
            <a:r>
              <a:rPr lang="cs-CZ" sz="1700" b="1" dirty="0">
                <a:solidFill>
                  <a:schemeClr val="accent4"/>
                </a:solidFill>
              </a:rPr>
              <a:t>jazyk a literatura</a:t>
            </a: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>
                <a:solidFill>
                  <a:schemeClr val="tx1"/>
                </a:solidFill>
              </a:rPr>
              <a:t>25. 11., 10:00 – 13:00, on-line</a:t>
            </a: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669" y="1361440"/>
            <a:ext cx="3674010" cy="2525737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490204" y="332740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Setkávání společenství praxe pro vzdělávací oblasti a gramotnosti</a:t>
            </a:r>
            <a:endParaRPr dirty="0"/>
          </a:p>
        </p:txBody>
      </p:sp>
      <p:sp>
        <p:nvSpPr>
          <p:cNvPr id="273" name="Google Shape;273;p17"/>
          <p:cNvSpPr/>
          <p:nvPr/>
        </p:nvSpPr>
        <p:spPr>
          <a:xfrm>
            <a:off x="8483598" y="3887178"/>
            <a:ext cx="3434080" cy="8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https://gramotnosti.pro/</a:t>
            </a:r>
            <a:r>
              <a:rPr lang="cs-CZ" sz="2400" b="1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SpolecenstviPraxe</a:t>
            </a:r>
            <a:endParaRPr sz="2400" b="1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70;p17"/>
          <p:cNvSpPr txBox="1"/>
          <p:nvPr/>
        </p:nvSpPr>
        <p:spPr>
          <a:xfrm>
            <a:off x="4361160" y="1912619"/>
            <a:ext cx="3527503" cy="476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chemeClr val="accent4"/>
                </a:solidFill>
              </a:rPr>
              <a:t>Umění </a:t>
            </a:r>
            <a:r>
              <a:rPr lang="cs-CZ" sz="1700" b="1" dirty="0">
                <a:solidFill>
                  <a:schemeClr val="accent4"/>
                </a:solidFill>
              </a:rPr>
              <a:t>a kultura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>
                <a:solidFill>
                  <a:schemeClr val="tx1"/>
                </a:solidFill>
              </a:rPr>
              <a:t>1. </a:t>
            </a:r>
            <a:r>
              <a:rPr lang="cs-CZ" sz="1700" b="1" dirty="0">
                <a:solidFill>
                  <a:schemeClr val="tx1"/>
                </a:solidFill>
              </a:rPr>
              <a:t>12., 9</a:t>
            </a:r>
            <a:r>
              <a:rPr lang="cs-CZ" sz="1700" b="1" dirty="0" smtClean="0">
                <a:solidFill>
                  <a:schemeClr val="tx1"/>
                </a:solidFill>
              </a:rPr>
              <a:t>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11:00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  <a:endParaRPr lang="en-US" sz="17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chemeClr val="accent4"/>
                </a:solidFill>
              </a:rPr>
              <a:t>Člověk a příroda a </a:t>
            </a:r>
            <a:r>
              <a:rPr lang="en-US" sz="1700" b="1" dirty="0" err="1" smtClean="0">
                <a:solidFill>
                  <a:schemeClr val="accent4"/>
                </a:solidFill>
              </a:rPr>
              <a:t>Člověk</a:t>
            </a:r>
            <a:r>
              <a:rPr lang="en-US" sz="1700" b="1" dirty="0" smtClean="0">
                <a:solidFill>
                  <a:schemeClr val="accent4"/>
                </a:solidFill>
              </a:rPr>
              <a:t> a s</a:t>
            </a:r>
            <a:r>
              <a:rPr lang="cs-CZ" sz="1700" b="1" dirty="0" err="1" smtClean="0">
                <a:solidFill>
                  <a:schemeClr val="accent4"/>
                </a:solidFill>
              </a:rPr>
              <a:t>polečnost</a:t>
            </a:r>
            <a:endParaRPr lang="cs-CZ" sz="1700" b="1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>
                <a:solidFill>
                  <a:schemeClr val="tx1"/>
                </a:solidFill>
              </a:rPr>
              <a:t>8. 12. 10:00 – 13:00, 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chemeClr val="accent4"/>
                </a:solidFill>
              </a:rPr>
              <a:t>1</a:t>
            </a:r>
            <a:r>
              <a:rPr lang="cs-CZ" sz="1700" b="1" dirty="0">
                <a:solidFill>
                  <a:schemeClr val="accent4"/>
                </a:solidFill>
              </a:rPr>
              <a:t>. stupeň</a:t>
            </a: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>
                <a:solidFill>
                  <a:schemeClr val="tx1"/>
                </a:solidFill>
              </a:rPr>
              <a:t>10. 12., 13:00 – 17:00, on-line</a:t>
            </a:r>
            <a:endParaRPr lang="cs-CZ" sz="1700" b="1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chemeClr val="accent4"/>
                </a:solidFill>
              </a:rPr>
              <a:t>Člověk a svět práce</a:t>
            </a:r>
            <a:endParaRPr lang="cs-CZ" sz="1700" b="1" dirty="0">
              <a:solidFill>
                <a:schemeClr val="accent4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>
                <a:solidFill>
                  <a:schemeClr val="tx1"/>
                </a:solidFill>
              </a:rPr>
              <a:t>14. 12. on-line</a:t>
            </a:r>
            <a:endParaRPr lang="cs-CZ" sz="17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/>
          <p:nvPr/>
        </p:nvSpPr>
        <p:spPr>
          <a:xfrm>
            <a:off x="5996039" y="2053358"/>
            <a:ext cx="5167314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rPr lang="cs-CZ" sz="2000" b="1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18. </a:t>
            </a:r>
            <a:r>
              <a:rPr lang="cs-CZ" sz="2000" b="1" i="0" u="none" strike="noStrike" cap="none" dirty="0" smtClean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11. on-line</a:t>
            </a:r>
            <a: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dirty="0">
                <a:solidFill>
                  <a:srgbClr val="2BC3E1"/>
                </a:solidFill>
              </a:rPr>
              <a:t>čtenářská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6845705" y="2891463"/>
            <a:ext cx="346798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323F4F"/>
                </a:solidFill>
              </a:rPr>
              <a:t>23. 11. </a:t>
            </a:r>
            <a:r>
              <a:rPr lang="cs-CZ" sz="2000" b="1" dirty="0">
                <a:solidFill>
                  <a:srgbClr val="323F4F"/>
                </a:solidFill>
              </a:rPr>
              <a:t>2020</a:t>
            </a:r>
            <a:r>
              <a:rPr lang="cs-CZ" sz="2000" b="1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b="1" dirty="0" smtClean="0">
                <a:solidFill>
                  <a:srgbClr val="323F4F"/>
                </a:solidFill>
              </a:rPr>
              <a:t>on-line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2BC3E1"/>
                </a:solidFill>
              </a:rPr>
              <a:t>matematická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6581079" y="3797898"/>
            <a:ext cx="3997232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323F4F"/>
                </a:solidFill>
              </a:rPr>
              <a:t>l</a:t>
            </a:r>
            <a:r>
              <a:rPr lang="cs-CZ" sz="2000" b="1" i="0" u="none" strike="noStrike" cap="none" dirty="0" smtClean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eden/únor on-line celodenní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323F4F"/>
                </a:solidFill>
              </a:rPr>
              <a:t>(</a:t>
            </a:r>
            <a:r>
              <a:rPr lang="en-US" sz="2000" b="1" dirty="0" smtClean="0">
                <a:solidFill>
                  <a:srgbClr val="323F4F"/>
                </a:solidFill>
              </a:rPr>
              <a:t>2</a:t>
            </a:r>
            <a:r>
              <a:rPr lang="cs-CZ" sz="2000" b="1" dirty="0" smtClean="0">
                <a:solidFill>
                  <a:srgbClr val="323F4F"/>
                </a:solidFill>
              </a:rPr>
              <a:t>/12 krátká odpolední akce </a:t>
            </a:r>
            <a:br>
              <a:rPr lang="cs-CZ" sz="2000" b="1" dirty="0" smtClean="0">
                <a:solidFill>
                  <a:srgbClr val="323F4F"/>
                </a:solidFill>
              </a:rPr>
            </a:br>
            <a:r>
              <a:rPr lang="cs-CZ" sz="2000" b="1" dirty="0" smtClean="0">
                <a:solidFill>
                  <a:srgbClr val="323F4F"/>
                </a:solidFill>
              </a:rPr>
              <a:t>k novinkám v tématu)</a:t>
            </a:r>
            <a:r>
              <a:rPr lang="cs-CZ" sz="2000" b="1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2000" b="1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dirty="0">
                <a:solidFill>
                  <a:srgbClr val="2BC3E1"/>
                </a:solidFill>
              </a:rPr>
              <a:t>digitální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760" y="2053341"/>
            <a:ext cx="4602480" cy="285312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/>
          <p:nvPr/>
        </p:nvSpPr>
        <p:spPr>
          <a:xfrm>
            <a:off x="1290707" y="5039822"/>
            <a:ext cx="41985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https://gramotnosti.pro/</a:t>
            </a:r>
            <a:r>
              <a:rPr lang="cs-CZ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odbornepanely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Minikonference odborných panelů </a:t>
            </a:r>
            <a:br>
              <a:rPr lang="cs-CZ"/>
            </a:br>
            <a:r>
              <a:rPr lang="cs-CZ"/>
              <a:t>pro čtenářskou, matematickou a digitální gramotnost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628750" y="5542515"/>
            <a:ext cx="1084359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463" y="648929"/>
            <a:ext cx="3526524" cy="4855752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1615" y="648929"/>
            <a:ext cx="3443305" cy="488612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3" name="Google Shape;2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4575" y="648929"/>
            <a:ext cx="3457472" cy="491650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4" name="Google Shape;244;p14"/>
          <p:cNvSpPr/>
          <p:nvPr/>
        </p:nvSpPr>
        <p:spPr>
          <a:xfrm>
            <a:off x="301040" y="5697708"/>
            <a:ext cx="32159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https://gramotnosti.pro/</a:t>
            </a:r>
            <a:r>
              <a:rPr lang="cs-CZ" sz="12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ctenarskagramOVU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4200592" y="5711089"/>
            <a:ext cx="36343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https://gramotnosti.pro/</a:t>
            </a:r>
            <a:r>
              <a:rPr lang="cs-CZ" sz="12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matematickagramOVU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8474294" y="5682319"/>
            <a:ext cx="30588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https://gramotnosti.pro/</a:t>
            </a:r>
            <a:r>
              <a:rPr lang="cs-CZ" sz="12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digitalnigramOVU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Webové speciály gramotností</a:t>
            </a:r>
            <a:endParaRPr dirty="0"/>
          </a:p>
        </p:txBody>
      </p:sp>
      <p:sp>
        <p:nvSpPr>
          <p:cNvPr id="263" name="Google Shape;263;p16"/>
          <p:cNvSpPr txBox="1"/>
          <p:nvPr/>
        </p:nvSpPr>
        <p:spPr>
          <a:xfrm>
            <a:off x="816974" y="2405118"/>
            <a:ext cx="3794462" cy="1639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Webové speciály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čtenářská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matematická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digitální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9819" y="4418255"/>
            <a:ext cx="4662249" cy="209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89889" y="1339546"/>
            <a:ext cx="7002111" cy="309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6604</TotalTime>
  <Words>1117</Words>
  <Application>Microsoft Office PowerPoint</Application>
  <PresentationFormat>Širokoúhlá obrazovka</PresentationFormat>
  <Paragraphs>119</Paragraphs>
  <Slides>16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GENARAL LAYOUTS</vt:lpstr>
      <vt:lpstr>Prezentace aplikace PowerPoint</vt:lpstr>
      <vt:lpstr>Prezentace aplikace PowerPoint</vt:lpstr>
      <vt:lpstr>Jak vypadá vzdělávání zaměřené na rozvoj GRAMOTNOSTÍ?</vt:lpstr>
      <vt:lpstr>Čtenářská gramotnost</vt:lpstr>
      <vt:lpstr>Kampaň Gramotnosti.pro život – učíme v souvislostech - https://gramotnosti.pro/ - web, FB, YOUTUBE, newsletter Odkazy v chatu akce společenství praxe</vt:lpstr>
      <vt:lpstr>Setkávání společenství praxe pro vzdělávací oblasti a gramotnosti</vt:lpstr>
      <vt:lpstr>Minikonference odborných panelů  pro čtenářskou, matematickou a digitální gramotnost</vt:lpstr>
      <vt:lpstr>Prezentace aplikace PowerPoint</vt:lpstr>
      <vt:lpstr>Webové speciály gramotností</vt:lpstr>
      <vt:lpstr>Gramotnosti pro život! Kde nás najdete?</vt:lpstr>
      <vt:lpstr>Profil Učitel21</vt:lpstr>
      <vt:lpstr>Metodický portál RVP.CZ</vt:lpstr>
      <vt:lpstr>EMA </vt:lpstr>
      <vt:lpstr>EMA jako katalog otevřených materiálů pro učitele</vt:lpstr>
      <vt:lpstr>EMA jako reputační systém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Naske Petr</dc:creator>
  <cp:lastModifiedBy>Adéla Zehringerová</cp:lastModifiedBy>
  <cp:revision>36</cp:revision>
  <dcterms:modified xsi:type="dcterms:W3CDTF">2020-11-09T14:54:05Z</dcterms:modified>
</cp:coreProperties>
</file>