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029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166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96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79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18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1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816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67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536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89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585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90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71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98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91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28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84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29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79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33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69018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-846666" y="-881"/>
            <a:ext cx="2167466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10800000" flipH="1">
            <a:off x="-524933" y="-4974"/>
            <a:ext cx="1403434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Shape 6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-6264" y="4933386"/>
            <a:ext cx="9150267" cy="3100650"/>
            <a:chOff x="-6264" y="4933386"/>
            <a:chExt cx="9150267" cy="3100650"/>
          </a:xfrm>
        </p:grpSpPr>
        <p:sp>
          <p:nvSpPr>
            <p:cNvPr id="85" name="Shape 8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1pPr>
            <a:lvl2pPr lvl="1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2pPr>
            <a:lvl3pPr lvl="2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3pPr>
            <a:lvl4pPr lvl="3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4pPr>
            <a:lvl5pPr lvl="4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5pPr>
            <a:lvl6pPr lvl="5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6pPr>
            <a:lvl7pPr lvl="6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7pPr>
            <a:lvl8pPr lvl="7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8pPr>
            <a:lvl9pPr lvl="8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7" lvl="0" indent="-252412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900">
                <a:solidFill>
                  <a:schemeClr val="dk1"/>
                </a:solidFill>
              </a:defRPr>
            </a:lvl1pPr>
            <a:lvl2pPr marL="639762" lvl="1" indent="-21431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600">
                <a:solidFill>
                  <a:schemeClr val="dk1"/>
                </a:solidFill>
              </a:defRPr>
            </a:lvl2pPr>
            <a:lvl3pPr marL="914400" lvl="2" indent="-16192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300">
                <a:solidFill>
                  <a:schemeClr val="dk1"/>
                </a:solidFill>
              </a:defRPr>
            </a:lvl3pPr>
            <a:lvl4pPr marL="1371600" lvl="3" indent="-1714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marL="1828800" lvl="4" indent="-1778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399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4933386"/>
            <a:ext cx="9150267" cy="3100650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1pPr>
            <a:lvl2pPr lvl="1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2pPr>
            <a:lvl3pPr lvl="2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3pPr>
            <a:lvl4pPr lvl="3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4pPr>
            <a:lvl5pPr lvl="4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5pPr>
            <a:lvl6pPr lvl="5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6pPr>
            <a:lvl7pPr lvl="6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7pPr>
            <a:lvl8pPr lvl="7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8pPr>
            <a:lvl9pPr lvl="8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7" lvl="0" indent="-252412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900">
                <a:solidFill>
                  <a:schemeClr val="dk1"/>
                </a:solidFill>
              </a:defRPr>
            </a:lvl1pPr>
            <a:lvl2pPr marL="639762" lvl="1" indent="-21431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600">
                <a:solidFill>
                  <a:schemeClr val="dk1"/>
                </a:solidFill>
              </a:defRPr>
            </a:lvl2pPr>
            <a:lvl3pPr marL="914400" lvl="2" indent="-16192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300">
                <a:solidFill>
                  <a:schemeClr val="dk1"/>
                </a:solidFill>
              </a:defRPr>
            </a:lvl3pPr>
            <a:lvl4pPr marL="1371600" lvl="3" indent="-1714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marL="1828800" lvl="4" indent="-1778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7" lvl="0" indent="-252412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900">
                <a:solidFill>
                  <a:schemeClr val="dk1"/>
                </a:solidFill>
              </a:defRPr>
            </a:lvl1pPr>
            <a:lvl2pPr marL="639762" lvl="1" indent="-21431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600">
                <a:solidFill>
                  <a:schemeClr val="dk1"/>
                </a:solidFill>
              </a:defRPr>
            </a:lvl2pPr>
            <a:lvl3pPr marL="914400" lvl="2" indent="-16192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300">
                <a:solidFill>
                  <a:schemeClr val="dk1"/>
                </a:solidFill>
              </a:defRPr>
            </a:lvl3pPr>
            <a:lvl4pPr marL="1371600" lvl="3" indent="-1714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marL="1828800" lvl="4" indent="-1778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0" y="1306512"/>
            <a:ext cx="533399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800" b="0" i="0" u="none" strike="noStrike" cap="none">
              <a:solidFill>
                <a:srgbClr val="FFFFFF"/>
              </a:solidFill>
            </a:endParaRPr>
          </a:p>
          <a:p>
            <a:pPr lvl="1" rtl="0">
              <a:spcBef>
                <a:spcPts val="0"/>
              </a:spcBef>
            </a:pPr>
            <a:endParaRPr/>
          </a:p>
          <a:p>
            <a:pPr lvl="2" rtl="0">
              <a:spcBef>
                <a:spcPts val="0"/>
              </a:spcBef>
            </a:pPr>
            <a:endParaRPr/>
          </a:p>
          <a:p>
            <a:pPr lvl="3" rtl="0">
              <a:spcBef>
                <a:spcPts val="0"/>
              </a:spcBef>
            </a:pPr>
            <a:endParaRPr/>
          </a:p>
          <a:p>
            <a:pPr lvl="4" rtl="0">
              <a:spcBef>
                <a:spcPts val="0"/>
              </a:spcBef>
            </a:pPr>
            <a:endParaRPr/>
          </a:p>
          <a:p>
            <a:pPr lvl="5" rtl="0">
              <a:spcBef>
                <a:spcPts val="0"/>
              </a:spcBef>
            </a:pPr>
            <a:endParaRPr/>
          </a:p>
          <a:p>
            <a:pPr lvl="6" rtl="0">
              <a:spcBef>
                <a:spcPts val="0"/>
              </a:spcBef>
            </a:pPr>
            <a:endParaRPr/>
          </a:p>
          <a:p>
            <a:pPr lvl="7" rtl="0">
              <a:spcBef>
                <a:spcPts val="0"/>
              </a:spcBef>
            </a:pPr>
            <a:endParaRPr/>
          </a:p>
          <a:p>
            <a:pPr lvl="8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69018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-846666" y="-881"/>
            <a:ext cx="2167466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10800000" flipH="1">
            <a:off x="-524933" y="-4974"/>
            <a:ext cx="1403434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397061" y="2138567"/>
            <a:ext cx="8572500" cy="292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Elementaristika elektronických informací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800" b="1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800" b="1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900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9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Práce se soubory</a:t>
            </a:r>
            <a:r>
              <a:rPr lang="en-US" sz="2900" b="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900" b="0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 b="0" i="1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souborový systém, cloud, síťové služby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30511" y="5453994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Jiří</a:t>
            </a:r>
            <a:r>
              <a:rPr lang="en-US" sz="2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Leipert</a:t>
            </a:r>
            <a:endParaRPr lang="en-US" sz="2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83" y="116730"/>
            <a:ext cx="5228123" cy="12770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Osobní elektronická agenda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Kalendář, Google Disk</a:t>
            </a:r>
          </a:p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provázanost e-komunikace, kontaktů, dat a událostí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e-mail, Hangouts, chat, formuláře</a:t>
            </a:r>
          </a:p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skupiny kontaktů (+Kruhy), sdílení via Google+</a:t>
            </a:r>
          </a:p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využití v mobilních zařízeních </a:t>
            </a:r>
          </a:p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úkoly, poznámky, upozornění, skupinové události</a:t>
            </a:r>
          </a:p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spolupráce na dokumentech, revize a historie, offline přístup, publikování na webu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na síti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zálohování dat ( byvší MS Live Mesh)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souborová úložiště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Drive, DropBox, Google Disk, Mega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cloudově organizovaná agenda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ukládání a sdílení médií: 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fotografie: Facebook, G+,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Rajče, Instagram...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zvuk: Grooveshark, Google Music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video: YouTube, Vimeo, Stream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data: RapidShare, Uschovna, Uloz.to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Vzdálená práce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OnLive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Drive, DropBox, Google Disk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Vzdálená plocha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TeamViewer (zdarma pro nekomerční využití)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Cloud Connect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koncept ChromeBooks, síťové OS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Desktops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Adresace v LAN, WAN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1312" y="1600200"/>
            <a:ext cx="8482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-US" sz="2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jednotka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\        </a:t>
            </a:r>
            <a:r>
              <a:rPr lang="en-US" sz="2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cesta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 	\</a:t>
            </a:r>
            <a:r>
              <a:rPr lang="en-US" sz="29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soubor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       		</a:t>
            </a:r>
            <a:r>
              <a:rPr lang="en-US" sz="2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C: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  <a:r>
              <a:rPr lang="en-US" sz="2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dokumenty\dopisy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  <a:r>
              <a:rPr lang="en-US" sz="29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frantovi.doc</a:t>
            </a:r>
          </a:p>
          <a:p>
            <a:pPr marL="457200" marR="0" lvl="0" indent="-228600" algn="l" rtl="0">
              <a:spcBef>
                <a:spcPts val="1800"/>
              </a:spcBef>
              <a:buFont typeface="Arial"/>
              <a:buChar char="●"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/         </a:t>
            </a:r>
            <a:r>
              <a:rPr lang="en-US" sz="2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cesta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/</a:t>
            </a:r>
            <a:r>
              <a:rPr lang="en-US" sz="29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soubor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www.pepa.cz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dokumenty/dopisy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9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frantovi.doc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1306512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Operace se soubory (Průzkumník)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741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937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vyjímání, kopírování  </a:t>
            </a:r>
          </a:p>
          <a:p>
            <a:pPr marL="914400" marR="0" lvl="1" indent="-393700" algn="l" rtl="0">
              <a:spcBef>
                <a:spcPts val="0"/>
              </a:spcBef>
              <a:buSzPct val="108333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and paste přes schránku (Ctrl+C, Ctrl+V) </a:t>
            </a:r>
          </a:p>
          <a:p>
            <a:pPr marL="914400" marR="0" lvl="1" indent="-393700" algn="l" rtl="0">
              <a:spcBef>
                <a:spcPts val="0"/>
              </a:spcBef>
              <a:buSzPct val="108333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and paste přes schránku (pravé tlačítko myši)</a:t>
            </a:r>
          </a:p>
          <a:p>
            <a:pPr marL="914400" marR="0" lvl="1" indent="-393700" algn="l" rtl="0">
              <a:spcBef>
                <a:spcPts val="0"/>
              </a:spcBef>
              <a:buSzPct val="108333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z okna do okna (možnosti při použití pravého tlačítka myši) </a:t>
            </a:r>
          </a:p>
          <a:p>
            <a:pPr marL="457200" marR="0" lvl="0" indent="-3937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vytváření složek, přejmenování, mazání</a:t>
            </a:r>
          </a:p>
          <a:p>
            <a:pPr marL="914400" marR="0" lvl="1" indent="-393700" algn="l" rtl="0">
              <a:spcBef>
                <a:spcPts val="0"/>
              </a:spcBef>
              <a:buSzPct val="108333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možnosti kontextové nabídky pravého tlačítka myši</a:t>
            </a:r>
          </a:p>
          <a:p>
            <a:pPr marL="457200" marR="0" lvl="0" indent="-3937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práce s archivy</a:t>
            </a:r>
          </a:p>
          <a:p>
            <a:pPr marL="914400" marR="0" lvl="1" indent="-393700" algn="l" rtl="0">
              <a:spcBef>
                <a:spcPts val="0"/>
              </a:spcBef>
              <a:buSzPct val="108333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komprimace/dekomprimace ZIP,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ochrana heslem,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přidání/odebrání souborů,kompresní poměr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0" y="1306512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Třídění souborů (Průzkumník)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2750" y="1550987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zobrazení - podrobnosti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seřadit dle velikosti, typu – vzestupně, sestupně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označování souborů myší s 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Ctrl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či 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Shiftem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vybrat vše 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Ctrl+A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odznačování s 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Ctrl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zjištění vlastností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velikost souboru 1kB=? B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disková velikost souboru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512" y="3357562"/>
            <a:ext cx="42100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Orientace v souborovém manažeru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hlavní okna, cesta k souboru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tlačítková lišta, orientace v nabídkách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lišta s disky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záložky, oblíbené položky, historie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záhlaví sloupců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stavový řádek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příkazový řádek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lišta s funkčními klávesami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0" y="1306512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" y="0"/>
            <a:ext cx="91408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Vybrané funkce v Total Commanderu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hromadné přejmenování souborů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porovnávání složek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práce s archivy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FTP klient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synchronizace složek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velikost složky (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mezerník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velikost všech složek (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Alt+Shift+Enter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914400" marR="0" lvl="1" indent="-228600" algn="l" rtl="0">
              <a:spcBef>
                <a:spcPts val="0"/>
              </a:spcBef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klávesy: 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Tab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F1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F10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Insert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Delete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Browser + e-mail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-US" b="1"/>
              <a:t>synchronizace Google Chrome s účtem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-US"/>
              <a:t>záložky, hesla, rozšíření, aplikace 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-US"/>
              <a:t>vzdálený přístup, Cloud Print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-US"/>
              <a:t>tablet, mobil; propojení historie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-US" b="1"/>
              <a:t>Gmail jako centrála poštovních účtů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-US"/>
              <a:t>POP3 synchronizace s účty, štítky 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-US"/>
              <a:t>IMAP pro jednotnou správu pošty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-US"/>
              <a:t>více identit pro odesílanou poštu</a:t>
            </a:r>
          </a:p>
          <a:p>
            <a:pPr marL="914400" lvl="1" indent="-228600">
              <a:spcBef>
                <a:spcPts val="0"/>
              </a:spcBef>
              <a:buFont typeface="Courier New"/>
              <a:buChar char="o"/>
            </a:pPr>
            <a:r>
              <a:rPr lang="en-US"/>
              <a:t>kontakty, chat, G+, Kalendář, Disk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Druhy operačních systémů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775" y="1269650"/>
            <a:ext cx="8153399" cy="524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desktopové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UNIX, Windows, Mac OS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Chrome OS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„mobilních zařízení“:</a:t>
            </a:r>
            <a:b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Android, iOS, Windows Phone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BlackBerry, PalmOS - WebOS, Symbian 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cloudové (NOS):</a:t>
            </a:r>
            <a:b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Android,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 OS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WebOS, ?Facebook?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desktops:</a:t>
            </a:r>
            <a:b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 OS, SilveOS, GlideOS, Icloud,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Chrome!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Internet věcí: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Smart TV, chytrá domácnost, driveless cars...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Využívání dOS, mOS, nOS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endParaRPr lang="en-US" sz="2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“kde OS můj”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- na čem a v čem nejčastěji “pracuji”?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425" y="1128875"/>
            <a:ext cx="7791700" cy="52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Využívání dOS, mOS, nOS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endParaRPr lang="en-US" sz="2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“bytí online”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- využívání síťových služeb =&gt; webový prohlížeč je nejvyužívanějším SW s prvky OS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87" y="1281100"/>
            <a:ext cx="8029575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Uvažování cloudového obsahu </a:t>
            </a:r>
          </a:p>
        </p:txBody>
      </p:sp>
      <p:sp>
        <p:nvSpPr>
          <p:cNvPr id="127" name="Shape 127"/>
          <p:cNvSpPr/>
          <p:nvPr/>
        </p:nvSpPr>
        <p:spPr>
          <a:xfrm>
            <a:off x="3367087" y="4437062"/>
            <a:ext cx="2141537" cy="172719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3141661" y="4437062"/>
            <a:ext cx="2592387" cy="1152525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 + data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Uvažování cloudového obsahu </a:t>
            </a:r>
          </a:p>
        </p:txBody>
      </p:sp>
      <p:sp>
        <p:nvSpPr>
          <p:cNvPr id="134" name="Shape 134"/>
          <p:cNvSpPr/>
          <p:nvPr/>
        </p:nvSpPr>
        <p:spPr>
          <a:xfrm>
            <a:off x="3367087" y="4437062"/>
            <a:ext cx="2141532" cy="172718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3141661" y="4437062"/>
            <a:ext cx="2592299" cy="1152600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 + data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225" y="4572000"/>
            <a:ext cx="1154112" cy="115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Shape 137"/>
          <p:cNvGrpSpPr/>
          <p:nvPr/>
        </p:nvGrpSpPr>
        <p:grpSpPr>
          <a:xfrm>
            <a:off x="6443662" y="4584734"/>
            <a:ext cx="1925539" cy="1279530"/>
            <a:chOff x="0" y="29275"/>
            <a:chExt cx="2980250" cy="2941450"/>
          </a:xfrm>
        </p:grpSpPr>
        <p:sp>
          <p:nvSpPr>
            <p:cNvPr id="138" name="Shape 138"/>
            <p:cNvSpPr/>
            <p:nvPr/>
          </p:nvSpPr>
          <p:spPr>
            <a:xfrm>
              <a:off x="0" y="42475"/>
              <a:ext cx="2979275" cy="2875500"/>
            </a:xfrm>
            <a:custGeom>
              <a:avLst/>
              <a:gdLst/>
              <a:ahLst/>
              <a:cxnLst/>
              <a:rect l="0" t="0" r="0" b="0"/>
              <a:pathLst>
                <a:path w="119171" h="115020" extrusionOk="0">
                  <a:moveTo>
                    <a:pt x="1581" y="42364"/>
                  </a:moveTo>
                  <a:lnTo>
                    <a:pt x="0" y="44707"/>
                  </a:lnTo>
                  <a:lnTo>
                    <a:pt x="198" y="47285"/>
                  </a:lnTo>
                  <a:lnTo>
                    <a:pt x="14857" y="112910"/>
                  </a:lnTo>
                  <a:lnTo>
                    <a:pt x="17307" y="115020"/>
                  </a:lnTo>
                  <a:lnTo>
                    <a:pt x="118459" y="62637"/>
                  </a:lnTo>
                  <a:lnTo>
                    <a:pt x="119170" y="59473"/>
                  </a:lnTo>
                  <a:lnTo>
                    <a:pt x="118380" y="56543"/>
                  </a:lnTo>
                  <a:lnTo>
                    <a:pt x="90207" y="1348"/>
                  </a:lnTo>
                  <a:lnTo>
                    <a:pt x="87916" y="0"/>
                  </a:lnTo>
                  <a:lnTo>
                    <a:pt x="1581" y="42364"/>
                  </a:lnTo>
                  <a:lnTo>
                    <a:pt x="1581" y="4236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05975" y="1479475"/>
              <a:ext cx="2553525" cy="1356475"/>
            </a:xfrm>
            <a:custGeom>
              <a:avLst/>
              <a:gdLst/>
              <a:ahLst/>
              <a:cxnLst/>
              <a:rect l="0" t="0" r="0" b="0"/>
              <a:pathLst>
                <a:path w="102141" h="54259" extrusionOk="0">
                  <a:moveTo>
                    <a:pt x="1" y="53848"/>
                  </a:moveTo>
                  <a:lnTo>
                    <a:pt x="1186" y="54259"/>
                  </a:lnTo>
                  <a:lnTo>
                    <a:pt x="102141" y="1759"/>
                  </a:lnTo>
                  <a:lnTo>
                    <a:pt x="101983" y="1"/>
                  </a:lnTo>
                  <a:lnTo>
                    <a:pt x="1" y="53848"/>
                  </a:lnTo>
                  <a:lnTo>
                    <a:pt x="1" y="53848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236075" y="336900"/>
              <a:ext cx="2357950" cy="2015650"/>
            </a:xfrm>
            <a:custGeom>
              <a:avLst/>
              <a:gdLst/>
              <a:ahLst/>
              <a:cxnLst/>
              <a:rect l="0" t="0" r="0" b="0"/>
              <a:pathLst>
                <a:path w="94318" h="80626" extrusionOk="0">
                  <a:moveTo>
                    <a:pt x="1" y="37676"/>
                  </a:moveTo>
                  <a:lnTo>
                    <a:pt x="76141" y="1"/>
                  </a:lnTo>
                  <a:lnTo>
                    <a:pt x="94317" y="37735"/>
                  </a:lnTo>
                  <a:lnTo>
                    <a:pt x="10511" y="80626"/>
                  </a:lnTo>
                  <a:lnTo>
                    <a:pt x="1" y="37676"/>
                  </a:lnTo>
                  <a:lnTo>
                    <a:pt x="1" y="3767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663800" y="54175"/>
              <a:ext cx="489975" cy="1860400"/>
            </a:xfrm>
            <a:custGeom>
              <a:avLst/>
              <a:gdLst/>
              <a:ahLst/>
              <a:cxnLst/>
              <a:rect l="0" t="0" r="0" b="0"/>
              <a:pathLst>
                <a:path w="19599" h="74416" extrusionOk="0">
                  <a:moveTo>
                    <a:pt x="1" y="74415"/>
                  </a:moveTo>
                  <a:lnTo>
                    <a:pt x="40" y="71251"/>
                  </a:lnTo>
                  <a:lnTo>
                    <a:pt x="475" y="67560"/>
                  </a:lnTo>
                  <a:lnTo>
                    <a:pt x="16596" y="1"/>
                  </a:lnTo>
                  <a:lnTo>
                    <a:pt x="17939" y="353"/>
                  </a:lnTo>
                  <a:lnTo>
                    <a:pt x="19085" y="1173"/>
                  </a:lnTo>
                  <a:lnTo>
                    <a:pt x="19599" y="2462"/>
                  </a:lnTo>
                  <a:lnTo>
                    <a:pt x="2055" y="72716"/>
                  </a:lnTo>
                  <a:lnTo>
                    <a:pt x="1" y="74415"/>
                  </a:lnTo>
                  <a:lnTo>
                    <a:pt x="1" y="7441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56875" y="51250"/>
              <a:ext cx="499875" cy="1916050"/>
            </a:xfrm>
            <a:custGeom>
              <a:avLst/>
              <a:gdLst/>
              <a:ahLst/>
              <a:cxnLst/>
              <a:rect l="0" t="0" r="0" b="0"/>
              <a:pathLst>
                <a:path w="19995" h="76642" extrusionOk="0">
                  <a:moveTo>
                    <a:pt x="198" y="76641"/>
                  </a:moveTo>
                  <a:lnTo>
                    <a:pt x="1107" y="75235"/>
                  </a:lnTo>
                  <a:lnTo>
                    <a:pt x="2332" y="73829"/>
                  </a:lnTo>
                  <a:lnTo>
                    <a:pt x="4268" y="67794"/>
                  </a:lnTo>
                  <a:lnTo>
                    <a:pt x="19994" y="2989"/>
                  </a:lnTo>
                  <a:lnTo>
                    <a:pt x="18374" y="2169"/>
                  </a:lnTo>
                  <a:lnTo>
                    <a:pt x="17861" y="3575"/>
                  </a:lnTo>
                  <a:lnTo>
                    <a:pt x="19086" y="4688"/>
                  </a:lnTo>
                  <a:lnTo>
                    <a:pt x="17387" y="4864"/>
                  </a:lnTo>
                  <a:lnTo>
                    <a:pt x="1068" y="72891"/>
                  </a:lnTo>
                  <a:lnTo>
                    <a:pt x="475" y="71544"/>
                  </a:lnTo>
                  <a:lnTo>
                    <a:pt x="1107" y="67618"/>
                  </a:lnTo>
                  <a:lnTo>
                    <a:pt x="17031" y="704"/>
                  </a:lnTo>
                  <a:lnTo>
                    <a:pt x="16636" y="1"/>
                  </a:lnTo>
                  <a:lnTo>
                    <a:pt x="2016" y="61817"/>
                  </a:lnTo>
                  <a:lnTo>
                    <a:pt x="436" y="68614"/>
                  </a:lnTo>
                  <a:lnTo>
                    <a:pt x="1" y="72598"/>
                  </a:lnTo>
                  <a:lnTo>
                    <a:pt x="198" y="74942"/>
                  </a:lnTo>
                  <a:lnTo>
                    <a:pt x="198" y="76641"/>
                  </a:lnTo>
                  <a:lnTo>
                    <a:pt x="198" y="766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059925" y="124500"/>
              <a:ext cx="32625" cy="35175"/>
            </a:xfrm>
            <a:custGeom>
              <a:avLst/>
              <a:gdLst/>
              <a:ahLst/>
              <a:cxnLst/>
              <a:rect l="0" t="0" r="0" b="0"/>
              <a:pathLst>
                <a:path w="1305" h="1407" extrusionOk="0">
                  <a:moveTo>
                    <a:pt x="0" y="704"/>
                  </a:moveTo>
                  <a:lnTo>
                    <a:pt x="1185" y="1407"/>
                  </a:lnTo>
                  <a:lnTo>
                    <a:pt x="1304" y="704"/>
                  </a:lnTo>
                  <a:lnTo>
                    <a:pt x="119" y="0"/>
                  </a:lnTo>
                  <a:lnTo>
                    <a:pt x="0" y="704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073750" y="49800"/>
              <a:ext cx="82000" cy="76200"/>
            </a:xfrm>
            <a:custGeom>
              <a:avLst/>
              <a:gdLst/>
              <a:ahLst/>
              <a:cxnLst/>
              <a:rect l="0" t="0" r="0" b="0"/>
              <a:pathLst>
                <a:path w="3280" h="3048" extrusionOk="0">
                  <a:moveTo>
                    <a:pt x="0" y="117"/>
                  </a:moveTo>
                  <a:lnTo>
                    <a:pt x="830" y="0"/>
                  </a:lnTo>
                  <a:lnTo>
                    <a:pt x="2015" y="352"/>
                  </a:lnTo>
                  <a:lnTo>
                    <a:pt x="2845" y="1113"/>
                  </a:lnTo>
                  <a:lnTo>
                    <a:pt x="3280" y="2168"/>
                  </a:lnTo>
                  <a:lnTo>
                    <a:pt x="3280" y="3047"/>
                  </a:lnTo>
                  <a:lnTo>
                    <a:pt x="3003" y="2988"/>
                  </a:lnTo>
                  <a:lnTo>
                    <a:pt x="2529" y="1524"/>
                  </a:lnTo>
                  <a:lnTo>
                    <a:pt x="1502" y="645"/>
                  </a:lnTo>
                  <a:lnTo>
                    <a:pt x="198" y="762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645975"/>
              <a:ext cx="933500" cy="514200"/>
            </a:xfrm>
            <a:custGeom>
              <a:avLst/>
              <a:gdLst/>
              <a:ahLst/>
              <a:cxnLst/>
              <a:rect l="0" t="0" r="0" b="0"/>
              <a:pathLst>
                <a:path w="37340" h="20568" extrusionOk="0">
                  <a:moveTo>
                    <a:pt x="0" y="20567"/>
                  </a:moveTo>
                  <a:lnTo>
                    <a:pt x="1304" y="18165"/>
                  </a:lnTo>
                  <a:lnTo>
                    <a:pt x="3082" y="16583"/>
                  </a:lnTo>
                  <a:lnTo>
                    <a:pt x="37339" y="1"/>
                  </a:lnTo>
                  <a:lnTo>
                    <a:pt x="36905" y="938"/>
                  </a:lnTo>
                  <a:lnTo>
                    <a:pt x="2924" y="17813"/>
                  </a:lnTo>
                  <a:lnTo>
                    <a:pt x="0" y="20567"/>
                  </a:lnTo>
                  <a:lnTo>
                    <a:pt x="0" y="20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990775" y="29275"/>
              <a:ext cx="1983550" cy="1473675"/>
            </a:xfrm>
            <a:custGeom>
              <a:avLst/>
              <a:gdLst/>
              <a:ahLst/>
              <a:cxnLst/>
              <a:rect l="0" t="0" r="0" b="0"/>
              <a:pathLst>
                <a:path w="79342" h="58947" extrusionOk="0">
                  <a:moveTo>
                    <a:pt x="672" y="23614"/>
                  </a:moveTo>
                  <a:lnTo>
                    <a:pt x="47732" y="1"/>
                  </a:lnTo>
                  <a:lnTo>
                    <a:pt x="49707" y="704"/>
                  </a:lnTo>
                  <a:lnTo>
                    <a:pt x="51011" y="2345"/>
                  </a:lnTo>
                  <a:lnTo>
                    <a:pt x="79026" y="57188"/>
                  </a:lnTo>
                  <a:lnTo>
                    <a:pt x="79342" y="58946"/>
                  </a:lnTo>
                  <a:lnTo>
                    <a:pt x="50418" y="2872"/>
                  </a:lnTo>
                  <a:lnTo>
                    <a:pt x="49233" y="1759"/>
                  </a:lnTo>
                  <a:lnTo>
                    <a:pt x="47890" y="997"/>
                  </a:lnTo>
                  <a:lnTo>
                    <a:pt x="0" y="24903"/>
                  </a:lnTo>
                  <a:lnTo>
                    <a:pt x="672" y="23614"/>
                  </a:lnTo>
                  <a:lnTo>
                    <a:pt x="672" y="23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76700" y="77625"/>
              <a:ext cx="25725" cy="51300"/>
            </a:xfrm>
            <a:custGeom>
              <a:avLst/>
              <a:gdLst/>
              <a:ahLst/>
              <a:cxnLst/>
              <a:rect l="0" t="0" r="0" b="0"/>
              <a:pathLst>
                <a:path w="1029" h="2052" extrusionOk="0">
                  <a:moveTo>
                    <a:pt x="356" y="0"/>
                  </a:moveTo>
                  <a:lnTo>
                    <a:pt x="1" y="1700"/>
                  </a:lnTo>
                  <a:lnTo>
                    <a:pt x="554" y="2051"/>
                  </a:lnTo>
                  <a:lnTo>
                    <a:pt x="1028" y="528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90475" y="162575"/>
              <a:ext cx="390200" cy="1618675"/>
            </a:xfrm>
            <a:custGeom>
              <a:avLst/>
              <a:gdLst/>
              <a:ahLst/>
              <a:cxnLst/>
              <a:rect l="0" t="0" r="0" b="0"/>
              <a:pathLst>
                <a:path w="15608" h="64747" extrusionOk="0">
                  <a:moveTo>
                    <a:pt x="15015" y="1"/>
                  </a:moveTo>
                  <a:lnTo>
                    <a:pt x="79" y="62813"/>
                  </a:lnTo>
                  <a:lnTo>
                    <a:pt x="0" y="64747"/>
                  </a:lnTo>
                  <a:lnTo>
                    <a:pt x="15608" y="352"/>
                  </a:lnTo>
                  <a:lnTo>
                    <a:pt x="15015" y="1"/>
                  </a:lnTo>
                  <a:lnTo>
                    <a:pt x="15015" y="1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68750" y="1946775"/>
              <a:ext cx="288450" cy="219750"/>
            </a:xfrm>
            <a:custGeom>
              <a:avLst/>
              <a:gdLst/>
              <a:ahLst/>
              <a:cxnLst/>
              <a:rect l="0" t="0" r="0" b="0"/>
              <a:pathLst>
                <a:path w="11538" h="8790" extrusionOk="0">
                  <a:moveTo>
                    <a:pt x="0" y="0"/>
                  </a:moveTo>
                  <a:lnTo>
                    <a:pt x="3912" y="762"/>
                  </a:lnTo>
                  <a:lnTo>
                    <a:pt x="8653" y="3399"/>
                  </a:lnTo>
                  <a:lnTo>
                    <a:pt x="7033" y="5391"/>
                  </a:lnTo>
                  <a:lnTo>
                    <a:pt x="11538" y="5801"/>
                  </a:lnTo>
                  <a:lnTo>
                    <a:pt x="6401" y="8789"/>
                  </a:lnTo>
                  <a:lnTo>
                    <a:pt x="7033" y="6914"/>
                  </a:lnTo>
                  <a:lnTo>
                    <a:pt x="5532" y="6914"/>
                  </a:lnTo>
                  <a:lnTo>
                    <a:pt x="5295" y="4512"/>
                  </a:lnTo>
                  <a:lnTo>
                    <a:pt x="4267" y="5391"/>
                  </a:lnTo>
                  <a:lnTo>
                    <a:pt x="751" y="24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82100" y="2110825"/>
              <a:ext cx="451475" cy="455600"/>
            </a:xfrm>
            <a:custGeom>
              <a:avLst/>
              <a:gdLst/>
              <a:ahLst/>
              <a:cxnLst/>
              <a:rect l="0" t="0" r="0" b="0"/>
              <a:pathLst>
                <a:path w="18059" h="18224" extrusionOk="0">
                  <a:moveTo>
                    <a:pt x="1" y="2051"/>
                  </a:moveTo>
                  <a:lnTo>
                    <a:pt x="3241" y="1"/>
                  </a:lnTo>
                  <a:lnTo>
                    <a:pt x="8140" y="3516"/>
                  </a:lnTo>
                  <a:lnTo>
                    <a:pt x="6916" y="5391"/>
                  </a:lnTo>
                  <a:lnTo>
                    <a:pt x="12526" y="4981"/>
                  </a:lnTo>
                  <a:lnTo>
                    <a:pt x="8891" y="8145"/>
                  </a:lnTo>
                  <a:lnTo>
                    <a:pt x="17307" y="7032"/>
                  </a:lnTo>
                  <a:lnTo>
                    <a:pt x="11183" y="11719"/>
                  </a:lnTo>
                  <a:lnTo>
                    <a:pt x="18058" y="13360"/>
                  </a:lnTo>
                  <a:lnTo>
                    <a:pt x="6757" y="18223"/>
                  </a:lnTo>
                  <a:lnTo>
                    <a:pt x="8891" y="13770"/>
                  </a:lnTo>
                  <a:lnTo>
                    <a:pt x="5888" y="12657"/>
                  </a:lnTo>
                  <a:lnTo>
                    <a:pt x="10551" y="9669"/>
                  </a:lnTo>
                  <a:lnTo>
                    <a:pt x="5137" y="9844"/>
                  </a:lnTo>
                  <a:lnTo>
                    <a:pt x="7508" y="7618"/>
                  </a:lnTo>
                  <a:lnTo>
                    <a:pt x="2372" y="6680"/>
                  </a:lnTo>
                  <a:lnTo>
                    <a:pt x="4387" y="4278"/>
                  </a:lnTo>
                  <a:lnTo>
                    <a:pt x="1" y="2051"/>
                  </a:lnTo>
                  <a:lnTo>
                    <a:pt x="1" y="2051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24225" y="316400"/>
              <a:ext cx="2392525" cy="2059600"/>
            </a:xfrm>
            <a:custGeom>
              <a:avLst/>
              <a:gdLst/>
              <a:ahLst/>
              <a:cxnLst/>
              <a:rect l="0" t="0" r="0" b="0"/>
              <a:pathLst>
                <a:path w="95701" h="82384" extrusionOk="0">
                  <a:moveTo>
                    <a:pt x="25447" y="26543"/>
                  </a:moveTo>
                  <a:lnTo>
                    <a:pt x="1383" y="38496"/>
                  </a:lnTo>
                  <a:lnTo>
                    <a:pt x="11538" y="80332"/>
                  </a:lnTo>
                  <a:lnTo>
                    <a:pt x="93883" y="37910"/>
                  </a:lnTo>
                  <a:lnTo>
                    <a:pt x="76457" y="1172"/>
                  </a:lnTo>
                  <a:lnTo>
                    <a:pt x="29121" y="25371"/>
                  </a:lnTo>
                  <a:lnTo>
                    <a:pt x="29437" y="23672"/>
                  </a:lnTo>
                  <a:lnTo>
                    <a:pt x="76694" y="0"/>
                  </a:lnTo>
                  <a:lnTo>
                    <a:pt x="95700" y="38907"/>
                  </a:lnTo>
                  <a:lnTo>
                    <a:pt x="10866" y="82383"/>
                  </a:lnTo>
                  <a:lnTo>
                    <a:pt x="0" y="37559"/>
                  </a:lnTo>
                  <a:lnTo>
                    <a:pt x="25802" y="24961"/>
                  </a:lnTo>
                  <a:lnTo>
                    <a:pt x="25447" y="26543"/>
                  </a:lnTo>
                  <a:lnTo>
                    <a:pt x="25447" y="26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900" y="1226050"/>
              <a:ext cx="2973350" cy="1744675"/>
            </a:xfrm>
            <a:custGeom>
              <a:avLst/>
              <a:gdLst/>
              <a:ahLst/>
              <a:cxnLst/>
              <a:rect l="0" t="0" r="0" b="0"/>
              <a:pathLst>
                <a:path w="118934" h="69787" extrusionOk="0">
                  <a:moveTo>
                    <a:pt x="1" y="1"/>
                  </a:moveTo>
                  <a:lnTo>
                    <a:pt x="13711" y="65099"/>
                  </a:lnTo>
                  <a:lnTo>
                    <a:pt x="15490" y="68380"/>
                  </a:lnTo>
                  <a:lnTo>
                    <a:pt x="17505" y="69786"/>
                  </a:lnTo>
                  <a:lnTo>
                    <a:pt x="118578" y="15997"/>
                  </a:lnTo>
                  <a:lnTo>
                    <a:pt x="118934" y="12130"/>
                  </a:lnTo>
                  <a:lnTo>
                    <a:pt x="17110" y="65099"/>
                  </a:lnTo>
                  <a:lnTo>
                    <a:pt x="14423" y="6351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1141675" y="2579350"/>
            <a:ext cx="3241800" cy="3241800"/>
          </a:xfrm>
          <a:prstGeom prst="arc">
            <a:avLst>
              <a:gd name="adj1" fmla="val 10501811"/>
              <a:gd name="adj2" fmla="val 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782550" y="2482724"/>
            <a:ext cx="3241800" cy="3241800"/>
          </a:xfrm>
          <a:prstGeom prst="arc">
            <a:avLst>
              <a:gd name="adj1" fmla="val 10501811"/>
              <a:gd name="adj2" fmla="val 540601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617375" y="3318223"/>
            <a:ext cx="5426500" cy="1181550"/>
          </a:xfrm>
          <a:custGeom>
            <a:avLst/>
            <a:gdLst/>
            <a:ahLst/>
            <a:cxnLst/>
            <a:rect l="0" t="0" r="0" b="0"/>
            <a:pathLst>
              <a:path w="217060" h="47262" extrusionOk="0">
                <a:moveTo>
                  <a:pt x="0" y="47262"/>
                </a:moveTo>
                <a:cubicBezTo>
                  <a:pt x="18793" y="39392"/>
                  <a:pt x="76582" y="396"/>
                  <a:pt x="112759" y="44"/>
                </a:cubicBezTo>
                <a:cubicBezTo>
                  <a:pt x="148935" y="-308"/>
                  <a:pt x="199676" y="37629"/>
                  <a:pt x="217060" y="451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56" name="Shape 156"/>
          <p:cNvSpPr txBox="1"/>
          <p:nvPr/>
        </p:nvSpPr>
        <p:spPr>
          <a:xfrm>
            <a:off x="4105512" y="1737623"/>
            <a:ext cx="955199" cy="1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9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7" name="Shape 157"/>
          <p:cNvSpPr/>
          <p:nvPr/>
        </p:nvSpPr>
        <p:spPr>
          <a:xfrm>
            <a:off x="7043875" y="4724312"/>
            <a:ext cx="1017900" cy="578099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 + data</a:t>
            </a:r>
          </a:p>
        </p:txBody>
      </p:sp>
      <p:sp>
        <p:nvSpPr>
          <p:cNvPr id="158" name="Shape 158"/>
          <p:cNvSpPr/>
          <p:nvPr/>
        </p:nvSpPr>
        <p:spPr>
          <a:xfrm>
            <a:off x="952625" y="4724312"/>
            <a:ext cx="1017900" cy="578099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 + data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Uvažování cloudového obsahu </a:t>
            </a:r>
          </a:p>
        </p:txBody>
      </p:sp>
      <p:sp>
        <p:nvSpPr>
          <p:cNvPr id="164" name="Shape 164"/>
          <p:cNvSpPr/>
          <p:nvPr/>
        </p:nvSpPr>
        <p:spPr>
          <a:xfrm>
            <a:off x="3367087" y="4437062"/>
            <a:ext cx="2141532" cy="172718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140912" y="1265237"/>
            <a:ext cx="2592299" cy="1152600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 + data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225" y="4572000"/>
            <a:ext cx="1154112" cy="115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Shape 167"/>
          <p:cNvGrpSpPr/>
          <p:nvPr/>
        </p:nvGrpSpPr>
        <p:grpSpPr>
          <a:xfrm>
            <a:off x="6443662" y="4584734"/>
            <a:ext cx="1925539" cy="1279530"/>
            <a:chOff x="0" y="29275"/>
            <a:chExt cx="2980250" cy="2941450"/>
          </a:xfrm>
        </p:grpSpPr>
        <p:sp>
          <p:nvSpPr>
            <p:cNvPr id="168" name="Shape 168"/>
            <p:cNvSpPr/>
            <p:nvPr/>
          </p:nvSpPr>
          <p:spPr>
            <a:xfrm>
              <a:off x="0" y="42475"/>
              <a:ext cx="2979275" cy="2875500"/>
            </a:xfrm>
            <a:custGeom>
              <a:avLst/>
              <a:gdLst/>
              <a:ahLst/>
              <a:cxnLst/>
              <a:rect l="0" t="0" r="0" b="0"/>
              <a:pathLst>
                <a:path w="119171" h="115020" extrusionOk="0">
                  <a:moveTo>
                    <a:pt x="1581" y="42364"/>
                  </a:moveTo>
                  <a:lnTo>
                    <a:pt x="0" y="44707"/>
                  </a:lnTo>
                  <a:lnTo>
                    <a:pt x="198" y="47285"/>
                  </a:lnTo>
                  <a:lnTo>
                    <a:pt x="14857" y="112910"/>
                  </a:lnTo>
                  <a:lnTo>
                    <a:pt x="17307" y="115020"/>
                  </a:lnTo>
                  <a:lnTo>
                    <a:pt x="118459" y="62637"/>
                  </a:lnTo>
                  <a:lnTo>
                    <a:pt x="119170" y="59473"/>
                  </a:lnTo>
                  <a:lnTo>
                    <a:pt x="118380" y="56543"/>
                  </a:lnTo>
                  <a:lnTo>
                    <a:pt x="90207" y="1348"/>
                  </a:lnTo>
                  <a:lnTo>
                    <a:pt x="87916" y="0"/>
                  </a:lnTo>
                  <a:lnTo>
                    <a:pt x="1581" y="42364"/>
                  </a:lnTo>
                  <a:lnTo>
                    <a:pt x="1581" y="4236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05975" y="1479475"/>
              <a:ext cx="2553525" cy="1356475"/>
            </a:xfrm>
            <a:custGeom>
              <a:avLst/>
              <a:gdLst/>
              <a:ahLst/>
              <a:cxnLst/>
              <a:rect l="0" t="0" r="0" b="0"/>
              <a:pathLst>
                <a:path w="102141" h="54259" extrusionOk="0">
                  <a:moveTo>
                    <a:pt x="1" y="53848"/>
                  </a:moveTo>
                  <a:lnTo>
                    <a:pt x="1186" y="54259"/>
                  </a:lnTo>
                  <a:lnTo>
                    <a:pt x="102141" y="1759"/>
                  </a:lnTo>
                  <a:lnTo>
                    <a:pt x="101983" y="1"/>
                  </a:lnTo>
                  <a:lnTo>
                    <a:pt x="1" y="53848"/>
                  </a:lnTo>
                  <a:lnTo>
                    <a:pt x="1" y="53848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236075" y="336900"/>
              <a:ext cx="2357950" cy="2015650"/>
            </a:xfrm>
            <a:custGeom>
              <a:avLst/>
              <a:gdLst/>
              <a:ahLst/>
              <a:cxnLst/>
              <a:rect l="0" t="0" r="0" b="0"/>
              <a:pathLst>
                <a:path w="94318" h="80626" extrusionOk="0">
                  <a:moveTo>
                    <a:pt x="1" y="37676"/>
                  </a:moveTo>
                  <a:lnTo>
                    <a:pt x="76141" y="1"/>
                  </a:lnTo>
                  <a:lnTo>
                    <a:pt x="94317" y="37735"/>
                  </a:lnTo>
                  <a:lnTo>
                    <a:pt x="10511" y="80626"/>
                  </a:lnTo>
                  <a:lnTo>
                    <a:pt x="1" y="37676"/>
                  </a:lnTo>
                  <a:lnTo>
                    <a:pt x="1" y="3767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663800" y="54175"/>
              <a:ext cx="489975" cy="1860400"/>
            </a:xfrm>
            <a:custGeom>
              <a:avLst/>
              <a:gdLst/>
              <a:ahLst/>
              <a:cxnLst/>
              <a:rect l="0" t="0" r="0" b="0"/>
              <a:pathLst>
                <a:path w="19599" h="74416" extrusionOk="0">
                  <a:moveTo>
                    <a:pt x="1" y="74415"/>
                  </a:moveTo>
                  <a:lnTo>
                    <a:pt x="40" y="71251"/>
                  </a:lnTo>
                  <a:lnTo>
                    <a:pt x="475" y="67560"/>
                  </a:lnTo>
                  <a:lnTo>
                    <a:pt x="16596" y="1"/>
                  </a:lnTo>
                  <a:lnTo>
                    <a:pt x="17939" y="353"/>
                  </a:lnTo>
                  <a:lnTo>
                    <a:pt x="19085" y="1173"/>
                  </a:lnTo>
                  <a:lnTo>
                    <a:pt x="19599" y="2462"/>
                  </a:lnTo>
                  <a:lnTo>
                    <a:pt x="2055" y="72716"/>
                  </a:lnTo>
                  <a:lnTo>
                    <a:pt x="1" y="74415"/>
                  </a:lnTo>
                  <a:lnTo>
                    <a:pt x="1" y="7441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656875" y="51250"/>
              <a:ext cx="499875" cy="1916050"/>
            </a:xfrm>
            <a:custGeom>
              <a:avLst/>
              <a:gdLst/>
              <a:ahLst/>
              <a:cxnLst/>
              <a:rect l="0" t="0" r="0" b="0"/>
              <a:pathLst>
                <a:path w="19995" h="76642" extrusionOk="0">
                  <a:moveTo>
                    <a:pt x="198" y="76641"/>
                  </a:moveTo>
                  <a:lnTo>
                    <a:pt x="1107" y="75235"/>
                  </a:lnTo>
                  <a:lnTo>
                    <a:pt x="2332" y="73829"/>
                  </a:lnTo>
                  <a:lnTo>
                    <a:pt x="4268" y="67794"/>
                  </a:lnTo>
                  <a:lnTo>
                    <a:pt x="19994" y="2989"/>
                  </a:lnTo>
                  <a:lnTo>
                    <a:pt x="18374" y="2169"/>
                  </a:lnTo>
                  <a:lnTo>
                    <a:pt x="17861" y="3575"/>
                  </a:lnTo>
                  <a:lnTo>
                    <a:pt x="19086" y="4688"/>
                  </a:lnTo>
                  <a:lnTo>
                    <a:pt x="17387" y="4864"/>
                  </a:lnTo>
                  <a:lnTo>
                    <a:pt x="1068" y="72891"/>
                  </a:lnTo>
                  <a:lnTo>
                    <a:pt x="475" y="71544"/>
                  </a:lnTo>
                  <a:lnTo>
                    <a:pt x="1107" y="67618"/>
                  </a:lnTo>
                  <a:lnTo>
                    <a:pt x="17031" y="704"/>
                  </a:lnTo>
                  <a:lnTo>
                    <a:pt x="16636" y="1"/>
                  </a:lnTo>
                  <a:lnTo>
                    <a:pt x="2016" y="61817"/>
                  </a:lnTo>
                  <a:lnTo>
                    <a:pt x="436" y="68614"/>
                  </a:lnTo>
                  <a:lnTo>
                    <a:pt x="1" y="72598"/>
                  </a:lnTo>
                  <a:lnTo>
                    <a:pt x="198" y="74942"/>
                  </a:lnTo>
                  <a:lnTo>
                    <a:pt x="198" y="76641"/>
                  </a:lnTo>
                  <a:lnTo>
                    <a:pt x="198" y="766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059925" y="124500"/>
              <a:ext cx="32625" cy="35175"/>
            </a:xfrm>
            <a:custGeom>
              <a:avLst/>
              <a:gdLst/>
              <a:ahLst/>
              <a:cxnLst/>
              <a:rect l="0" t="0" r="0" b="0"/>
              <a:pathLst>
                <a:path w="1305" h="1407" extrusionOk="0">
                  <a:moveTo>
                    <a:pt x="0" y="704"/>
                  </a:moveTo>
                  <a:lnTo>
                    <a:pt x="1185" y="1407"/>
                  </a:lnTo>
                  <a:lnTo>
                    <a:pt x="1304" y="704"/>
                  </a:lnTo>
                  <a:lnTo>
                    <a:pt x="119" y="0"/>
                  </a:lnTo>
                  <a:lnTo>
                    <a:pt x="0" y="704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073750" y="49800"/>
              <a:ext cx="82000" cy="76200"/>
            </a:xfrm>
            <a:custGeom>
              <a:avLst/>
              <a:gdLst/>
              <a:ahLst/>
              <a:cxnLst/>
              <a:rect l="0" t="0" r="0" b="0"/>
              <a:pathLst>
                <a:path w="3280" h="3048" extrusionOk="0">
                  <a:moveTo>
                    <a:pt x="0" y="117"/>
                  </a:moveTo>
                  <a:lnTo>
                    <a:pt x="830" y="0"/>
                  </a:lnTo>
                  <a:lnTo>
                    <a:pt x="2015" y="352"/>
                  </a:lnTo>
                  <a:lnTo>
                    <a:pt x="2845" y="1113"/>
                  </a:lnTo>
                  <a:lnTo>
                    <a:pt x="3280" y="2168"/>
                  </a:lnTo>
                  <a:lnTo>
                    <a:pt x="3280" y="3047"/>
                  </a:lnTo>
                  <a:lnTo>
                    <a:pt x="3003" y="2988"/>
                  </a:lnTo>
                  <a:lnTo>
                    <a:pt x="2529" y="1524"/>
                  </a:lnTo>
                  <a:lnTo>
                    <a:pt x="1502" y="645"/>
                  </a:lnTo>
                  <a:lnTo>
                    <a:pt x="198" y="762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0" y="645975"/>
              <a:ext cx="933500" cy="514200"/>
            </a:xfrm>
            <a:custGeom>
              <a:avLst/>
              <a:gdLst/>
              <a:ahLst/>
              <a:cxnLst/>
              <a:rect l="0" t="0" r="0" b="0"/>
              <a:pathLst>
                <a:path w="37340" h="20568" extrusionOk="0">
                  <a:moveTo>
                    <a:pt x="0" y="20567"/>
                  </a:moveTo>
                  <a:lnTo>
                    <a:pt x="1304" y="18165"/>
                  </a:lnTo>
                  <a:lnTo>
                    <a:pt x="3082" y="16583"/>
                  </a:lnTo>
                  <a:lnTo>
                    <a:pt x="37339" y="1"/>
                  </a:lnTo>
                  <a:lnTo>
                    <a:pt x="36905" y="938"/>
                  </a:lnTo>
                  <a:lnTo>
                    <a:pt x="2924" y="17813"/>
                  </a:lnTo>
                  <a:lnTo>
                    <a:pt x="0" y="20567"/>
                  </a:lnTo>
                  <a:lnTo>
                    <a:pt x="0" y="20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990775" y="29275"/>
              <a:ext cx="1983550" cy="1473675"/>
            </a:xfrm>
            <a:custGeom>
              <a:avLst/>
              <a:gdLst/>
              <a:ahLst/>
              <a:cxnLst/>
              <a:rect l="0" t="0" r="0" b="0"/>
              <a:pathLst>
                <a:path w="79342" h="58947" extrusionOk="0">
                  <a:moveTo>
                    <a:pt x="672" y="23614"/>
                  </a:moveTo>
                  <a:lnTo>
                    <a:pt x="47732" y="1"/>
                  </a:lnTo>
                  <a:lnTo>
                    <a:pt x="49707" y="704"/>
                  </a:lnTo>
                  <a:lnTo>
                    <a:pt x="51011" y="2345"/>
                  </a:lnTo>
                  <a:lnTo>
                    <a:pt x="79026" y="57188"/>
                  </a:lnTo>
                  <a:lnTo>
                    <a:pt x="79342" y="58946"/>
                  </a:lnTo>
                  <a:lnTo>
                    <a:pt x="50418" y="2872"/>
                  </a:lnTo>
                  <a:lnTo>
                    <a:pt x="49233" y="1759"/>
                  </a:lnTo>
                  <a:lnTo>
                    <a:pt x="47890" y="997"/>
                  </a:lnTo>
                  <a:lnTo>
                    <a:pt x="0" y="24903"/>
                  </a:lnTo>
                  <a:lnTo>
                    <a:pt x="672" y="23614"/>
                  </a:lnTo>
                  <a:lnTo>
                    <a:pt x="672" y="23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076700" y="77625"/>
              <a:ext cx="25725" cy="51300"/>
            </a:xfrm>
            <a:custGeom>
              <a:avLst/>
              <a:gdLst/>
              <a:ahLst/>
              <a:cxnLst/>
              <a:rect l="0" t="0" r="0" b="0"/>
              <a:pathLst>
                <a:path w="1029" h="2052" extrusionOk="0">
                  <a:moveTo>
                    <a:pt x="356" y="0"/>
                  </a:moveTo>
                  <a:lnTo>
                    <a:pt x="1" y="1700"/>
                  </a:lnTo>
                  <a:lnTo>
                    <a:pt x="554" y="2051"/>
                  </a:lnTo>
                  <a:lnTo>
                    <a:pt x="1028" y="528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90475" y="162575"/>
              <a:ext cx="390200" cy="1618675"/>
            </a:xfrm>
            <a:custGeom>
              <a:avLst/>
              <a:gdLst/>
              <a:ahLst/>
              <a:cxnLst/>
              <a:rect l="0" t="0" r="0" b="0"/>
              <a:pathLst>
                <a:path w="15608" h="64747" extrusionOk="0">
                  <a:moveTo>
                    <a:pt x="15015" y="1"/>
                  </a:moveTo>
                  <a:lnTo>
                    <a:pt x="79" y="62813"/>
                  </a:lnTo>
                  <a:lnTo>
                    <a:pt x="0" y="64747"/>
                  </a:lnTo>
                  <a:lnTo>
                    <a:pt x="15608" y="352"/>
                  </a:lnTo>
                  <a:lnTo>
                    <a:pt x="15015" y="1"/>
                  </a:lnTo>
                  <a:lnTo>
                    <a:pt x="15015" y="1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68750" y="1946775"/>
              <a:ext cx="288450" cy="219750"/>
            </a:xfrm>
            <a:custGeom>
              <a:avLst/>
              <a:gdLst/>
              <a:ahLst/>
              <a:cxnLst/>
              <a:rect l="0" t="0" r="0" b="0"/>
              <a:pathLst>
                <a:path w="11538" h="8790" extrusionOk="0">
                  <a:moveTo>
                    <a:pt x="0" y="0"/>
                  </a:moveTo>
                  <a:lnTo>
                    <a:pt x="3912" y="762"/>
                  </a:lnTo>
                  <a:lnTo>
                    <a:pt x="8653" y="3399"/>
                  </a:lnTo>
                  <a:lnTo>
                    <a:pt x="7033" y="5391"/>
                  </a:lnTo>
                  <a:lnTo>
                    <a:pt x="11538" y="5801"/>
                  </a:lnTo>
                  <a:lnTo>
                    <a:pt x="6401" y="8789"/>
                  </a:lnTo>
                  <a:lnTo>
                    <a:pt x="7033" y="6914"/>
                  </a:lnTo>
                  <a:lnTo>
                    <a:pt x="5532" y="6914"/>
                  </a:lnTo>
                  <a:lnTo>
                    <a:pt x="5295" y="4512"/>
                  </a:lnTo>
                  <a:lnTo>
                    <a:pt x="4267" y="5391"/>
                  </a:lnTo>
                  <a:lnTo>
                    <a:pt x="751" y="24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882100" y="2110825"/>
              <a:ext cx="451475" cy="455600"/>
            </a:xfrm>
            <a:custGeom>
              <a:avLst/>
              <a:gdLst/>
              <a:ahLst/>
              <a:cxnLst/>
              <a:rect l="0" t="0" r="0" b="0"/>
              <a:pathLst>
                <a:path w="18059" h="18224" extrusionOk="0">
                  <a:moveTo>
                    <a:pt x="1" y="2051"/>
                  </a:moveTo>
                  <a:lnTo>
                    <a:pt x="3241" y="1"/>
                  </a:lnTo>
                  <a:lnTo>
                    <a:pt x="8140" y="3516"/>
                  </a:lnTo>
                  <a:lnTo>
                    <a:pt x="6916" y="5391"/>
                  </a:lnTo>
                  <a:lnTo>
                    <a:pt x="12526" y="4981"/>
                  </a:lnTo>
                  <a:lnTo>
                    <a:pt x="8891" y="8145"/>
                  </a:lnTo>
                  <a:lnTo>
                    <a:pt x="17307" y="7032"/>
                  </a:lnTo>
                  <a:lnTo>
                    <a:pt x="11183" y="11719"/>
                  </a:lnTo>
                  <a:lnTo>
                    <a:pt x="18058" y="13360"/>
                  </a:lnTo>
                  <a:lnTo>
                    <a:pt x="6757" y="18223"/>
                  </a:lnTo>
                  <a:lnTo>
                    <a:pt x="8891" y="13770"/>
                  </a:lnTo>
                  <a:lnTo>
                    <a:pt x="5888" y="12657"/>
                  </a:lnTo>
                  <a:lnTo>
                    <a:pt x="10551" y="9669"/>
                  </a:lnTo>
                  <a:lnTo>
                    <a:pt x="5137" y="9844"/>
                  </a:lnTo>
                  <a:lnTo>
                    <a:pt x="7508" y="7618"/>
                  </a:lnTo>
                  <a:lnTo>
                    <a:pt x="2372" y="6680"/>
                  </a:lnTo>
                  <a:lnTo>
                    <a:pt x="4387" y="4278"/>
                  </a:lnTo>
                  <a:lnTo>
                    <a:pt x="1" y="2051"/>
                  </a:lnTo>
                  <a:lnTo>
                    <a:pt x="1" y="2051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224225" y="316400"/>
              <a:ext cx="2392525" cy="2059600"/>
            </a:xfrm>
            <a:custGeom>
              <a:avLst/>
              <a:gdLst/>
              <a:ahLst/>
              <a:cxnLst/>
              <a:rect l="0" t="0" r="0" b="0"/>
              <a:pathLst>
                <a:path w="95701" h="82384" extrusionOk="0">
                  <a:moveTo>
                    <a:pt x="25447" y="26543"/>
                  </a:moveTo>
                  <a:lnTo>
                    <a:pt x="1383" y="38496"/>
                  </a:lnTo>
                  <a:lnTo>
                    <a:pt x="11538" y="80332"/>
                  </a:lnTo>
                  <a:lnTo>
                    <a:pt x="93883" y="37910"/>
                  </a:lnTo>
                  <a:lnTo>
                    <a:pt x="76457" y="1172"/>
                  </a:lnTo>
                  <a:lnTo>
                    <a:pt x="29121" y="25371"/>
                  </a:lnTo>
                  <a:lnTo>
                    <a:pt x="29437" y="23672"/>
                  </a:lnTo>
                  <a:lnTo>
                    <a:pt x="76694" y="0"/>
                  </a:lnTo>
                  <a:lnTo>
                    <a:pt x="95700" y="38907"/>
                  </a:lnTo>
                  <a:lnTo>
                    <a:pt x="10866" y="82383"/>
                  </a:lnTo>
                  <a:lnTo>
                    <a:pt x="0" y="37559"/>
                  </a:lnTo>
                  <a:lnTo>
                    <a:pt x="25802" y="24961"/>
                  </a:lnTo>
                  <a:lnTo>
                    <a:pt x="25447" y="26543"/>
                  </a:lnTo>
                  <a:lnTo>
                    <a:pt x="25447" y="26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900" y="1226050"/>
              <a:ext cx="2973350" cy="1744675"/>
            </a:xfrm>
            <a:custGeom>
              <a:avLst/>
              <a:gdLst/>
              <a:ahLst/>
              <a:cxnLst/>
              <a:rect l="0" t="0" r="0" b="0"/>
              <a:pathLst>
                <a:path w="118934" h="69787" extrusionOk="0">
                  <a:moveTo>
                    <a:pt x="1" y="1"/>
                  </a:moveTo>
                  <a:lnTo>
                    <a:pt x="13711" y="65099"/>
                  </a:lnTo>
                  <a:lnTo>
                    <a:pt x="15490" y="68380"/>
                  </a:lnTo>
                  <a:lnTo>
                    <a:pt x="17505" y="69786"/>
                  </a:lnTo>
                  <a:lnTo>
                    <a:pt x="118578" y="15997"/>
                  </a:lnTo>
                  <a:lnTo>
                    <a:pt x="118934" y="12130"/>
                  </a:lnTo>
                  <a:lnTo>
                    <a:pt x="17110" y="65099"/>
                  </a:lnTo>
                  <a:lnTo>
                    <a:pt x="14423" y="6351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83" name="Shape 183"/>
          <p:cNvCxnSpPr/>
          <p:nvPr/>
        </p:nvCxnSpPr>
        <p:spPr>
          <a:xfrm>
            <a:off x="4437062" y="1557337"/>
            <a:ext cx="0" cy="2592299"/>
          </a:xfrm>
          <a:prstGeom prst="straightConnector1">
            <a:avLst/>
          </a:prstGeom>
          <a:noFill/>
          <a:ln w="76200" cap="rnd" cmpd="sng">
            <a:solidFill>
              <a:srgbClr val="594740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184" name="Shape 184"/>
          <p:cNvCxnSpPr/>
          <p:nvPr/>
        </p:nvCxnSpPr>
        <p:spPr>
          <a:xfrm>
            <a:off x="4589462" y="1614487"/>
            <a:ext cx="2358900" cy="2957400"/>
          </a:xfrm>
          <a:prstGeom prst="straightConnector1">
            <a:avLst/>
          </a:prstGeom>
          <a:noFill/>
          <a:ln w="76200" cap="rnd" cmpd="sng">
            <a:solidFill>
              <a:srgbClr val="594740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185" name="Shape 185"/>
          <p:cNvCxnSpPr/>
          <p:nvPr/>
        </p:nvCxnSpPr>
        <p:spPr>
          <a:xfrm flipH="1">
            <a:off x="1258737" y="1614487"/>
            <a:ext cx="2952900" cy="2822700"/>
          </a:xfrm>
          <a:prstGeom prst="straightConnector1">
            <a:avLst/>
          </a:prstGeom>
          <a:noFill/>
          <a:ln w="76200" cap="rnd" cmpd="sng">
            <a:solidFill>
              <a:srgbClr val="594740"/>
            </a:solidFill>
            <a:prstDash val="solid"/>
            <a:miter/>
            <a:headEnd type="triangl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Vybrané oblasti cloud služeb</a:t>
            </a:r>
          </a:p>
        </p:txBody>
      </p:sp>
      <p:sp>
        <p:nvSpPr>
          <p:cNvPr id="191" name="Shape 191"/>
          <p:cNvSpPr/>
          <p:nvPr/>
        </p:nvSpPr>
        <p:spPr>
          <a:xfrm>
            <a:off x="323850" y="1916111"/>
            <a:ext cx="4176711" cy="1512886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kancelářský SW</a:t>
            </a:r>
          </a:p>
        </p:txBody>
      </p:sp>
      <p:sp>
        <p:nvSpPr>
          <p:cNvPr id="192" name="Shape 192"/>
          <p:cNvSpPr/>
          <p:nvPr/>
        </p:nvSpPr>
        <p:spPr>
          <a:xfrm>
            <a:off x="4356100" y="1704975"/>
            <a:ext cx="4176711" cy="1512886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el. agenda</a:t>
            </a:r>
          </a:p>
        </p:txBody>
      </p:sp>
      <p:sp>
        <p:nvSpPr>
          <p:cNvPr id="193" name="Shape 193"/>
          <p:cNvSpPr/>
          <p:nvPr/>
        </p:nvSpPr>
        <p:spPr>
          <a:xfrm>
            <a:off x="457200" y="3506787"/>
            <a:ext cx="4176711" cy="1511299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na síti</a:t>
            </a:r>
          </a:p>
        </p:txBody>
      </p:sp>
      <p:sp>
        <p:nvSpPr>
          <p:cNvPr id="194" name="Shape 194"/>
          <p:cNvSpPr/>
          <p:nvPr/>
        </p:nvSpPr>
        <p:spPr>
          <a:xfrm>
            <a:off x="4500562" y="3505200"/>
            <a:ext cx="4175125" cy="1511299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vzdálená práce</a:t>
            </a:r>
          </a:p>
        </p:txBody>
      </p:sp>
      <p:sp>
        <p:nvSpPr>
          <p:cNvPr id="195" name="Shape 195"/>
          <p:cNvSpPr/>
          <p:nvPr/>
        </p:nvSpPr>
        <p:spPr>
          <a:xfrm>
            <a:off x="601662" y="1428750"/>
            <a:ext cx="7786686" cy="4103687"/>
          </a:xfrm>
          <a:prstGeom prst="cloudCallout">
            <a:avLst>
              <a:gd name="adj1" fmla="val 8347"/>
              <a:gd name="adj2" fmla="val 20401"/>
            </a:avLst>
          </a:prstGeom>
          <a:solidFill>
            <a:srgbClr val="CADCD8"/>
          </a:solidFill>
          <a:ln w="19050" cap="rnd" cmpd="sng">
            <a:solidFill>
              <a:srgbClr val="6B859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sdílení dat, spolupráce, komunikace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Kancelářský SW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Dokumenty Google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(sdílení, současná spolupráce, Cloud connect, web forms)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Web Apps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(kompatibilita s MS Office, rich import, automatická synchronizace)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Zoho Office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(pokročilé nástroje textového a tabulkového editoru, klasický vzhled)</a:t>
            </a:r>
          </a:p>
          <a:p>
            <a:pPr marL="457200" marR="0" lvl="0" indent="-228600" algn="l" rtl="0">
              <a:spcBef>
                <a:spcPts val="0"/>
              </a:spcBef>
              <a:buFont typeface="Arial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grafické editory (základní operace vektorových i bitmapových editorů – Aviary)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Předvádění na obrazovce (4:3)</PresentationFormat>
  <Paragraphs>114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Trebuchet MS</vt:lpstr>
      <vt:lpstr>Wingdings</vt:lpstr>
      <vt:lpstr>Custom Theme</vt:lpstr>
      <vt:lpstr>Custom Theme</vt:lpstr>
      <vt:lpstr>Elementaristika elektronických informací  I. Práce se soubory   souborový systém, cloud, síťové služby</vt:lpstr>
      <vt:lpstr>Druhy operačních systémů</vt:lpstr>
      <vt:lpstr>Využívání dOS, mOS, nOS</vt:lpstr>
      <vt:lpstr>Využívání dOS, mOS, nOS</vt:lpstr>
      <vt:lpstr>Uvažování cloudového obsahu </vt:lpstr>
      <vt:lpstr>Uvažování cloudového obsahu </vt:lpstr>
      <vt:lpstr>Uvažování cloudového obsahu </vt:lpstr>
      <vt:lpstr>Vybrané oblasti cloud služeb</vt:lpstr>
      <vt:lpstr>Kancelářský SW</vt:lpstr>
      <vt:lpstr>Osobní elektronická agenda</vt:lpstr>
      <vt:lpstr>Data na síti</vt:lpstr>
      <vt:lpstr>Vzdálená práce</vt:lpstr>
      <vt:lpstr>Adresace v LAN, WAN</vt:lpstr>
      <vt:lpstr>Operace se soubory (Průzkumník)</vt:lpstr>
      <vt:lpstr>Třídění souborů (Průzkumník)</vt:lpstr>
      <vt:lpstr>Orientace v souborovém manažeru</vt:lpstr>
      <vt:lpstr>Prezentace aplikace PowerPoint</vt:lpstr>
      <vt:lpstr>Vybrané funkce v Total Commanderu</vt:lpstr>
      <vt:lpstr>Browser + e-mail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Elementaristika elektronických informací  I. Práce se soubory   souborový systém, cloud, síťové služby</dc:title>
  <cp:lastModifiedBy>Katka Ostřížková</cp:lastModifiedBy>
  <cp:revision>1</cp:revision>
  <dcterms:modified xsi:type="dcterms:W3CDTF">2016-01-13T09:55:23Z</dcterms:modified>
</cp:coreProperties>
</file>