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5"/>
  </p:notesMasterIdLst>
  <p:sldIdLst>
    <p:sldId id="278" r:id="rId2"/>
    <p:sldId id="257" r:id="rId3"/>
    <p:sldId id="258" r:id="rId4"/>
    <p:sldId id="259" r:id="rId5"/>
    <p:sldId id="274" r:id="rId6"/>
    <p:sldId id="273" r:id="rId7"/>
    <p:sldId id="272" r:id="rId8"/>
    <p:sldId id="271" r:id="rId9"/>
    <p:sldId id="269" r:id="rId10"/>
    <p:sldId id="270" r:id="rId11"/>
    <p:sldId id="276" r:id="rId12"/>
    <p:sldId id="277" r:id="rId13"/>
    <p:sldId id="275" r:id="rId14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600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3AAC40-4C7A-4A44-99E4-BF3F670DD2FD}" type="datetimeFigureOut">
              <a:rPr lang="cs-CZ" smtClean="0"/>
              <a:pPr/>
              <a:t>21/04/15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27AD6E8-A867-4CB6-91DB-32F299CC6725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479826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ravoúhlý trojúhelník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Nadpis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17" name="Podnadpis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cs-CZ" smtClean="0"/>
              <a:t>Klepnutím lze upravit styl předlohy podnadpisů.</a:t>
            </a:r>
            <a:endParaRPr kumimoji="0" lang="en-US"/>
          </a:p>
        </p:txBody>
      </p:sp>
      <p:grpSp>
        <p:nvGrpSpPr>
          <p:cNvPr id="2" name="Skupina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Volný tvar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Volný tvar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Volný tvar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Přímá spojovací čára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Zástupný symbol pro datum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BED0B3C-BB01-41D2-A91E-971A7C80A1D5}" type="datetimeFigureOut">
              <a:rPr lang="cs-CZ" smtClean="0"/>
              <a:pPr/>
              <a:t>21/04/15</a:t>
            </a:fld>
            <a:endParaRPr lang="cs-CZ"/>
          </a:p>
        </p:txBody>
      </p: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cs-CZ"/>
          </a:p>
        </p:txBody>
      </p:sp>
      <p:sp>
        <p:nvSpPr>
          <p:cNvPr id="27" name="Zástupný symbol pro číslo snímku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FAED7CB8-0C81-4943-AA3C-53F64866EDBD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BED0B3C-BB01-41D2-A91E-971A7C80A1D5}" type="datetimeFigureOut">
              <a:rPr lang="cs-CZ" smtClean="0"/>
              <a:pPr/>
              <a:t>21/04/15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AED7CB8-0C81-4943-AA3C-53F64866EDBD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BED0B3C-BB01-41D2-A91E-971A7C80A1D5}" type="datetimeFigureOut">
              <a:rPr lang="cs-CZ" smtClean="0"/>
              <a:pPr/>
              <a:t>21/04/15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AED7CB8-0C81-4943-AA3C-53F64866EDBD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BED0B3C-BB01-41D2-A91E-971A7C80A1D5}" type="datetimeFigureOut">
              <a:rPr lang="cs-CZ" smtClean="0"/>
              <a:pPr/>
              <a:t>21/04/15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AED7CB8-0C81-4943-AA3C-53F64866EDBD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7" name="Nadpis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BED0B3C-BB01-41D2-A91E-971A7C80A1D5}" type="datetimeFigureOut">
              <a:rPr lang="cs-CZ" smtClean="0"/>
              <a:pPr/>
              <a:t>21/04/15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AED7CB8-0C81-4943-AA3C-53F64866EDBD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7" name="Dvojitá šipka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Dvojitá šipka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BED0B3C-BB01-41D2-A91E-971A7C80A1D5}" type="datetimeFigureOut">
              <a:rPr lang="cs-CZ" smtClean="0"/>
              <a:pPr/>
              <a:t>21/04/15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AED7CB8-0C81-4943-AA3C-53F64866EDBD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Nadpis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BED0B3C-BB01-41D2-A91E-971A7C80A1D5}" type="datetimeFigureOut">
              <a:rPr lang="cs-CZ" smtClean="0"/>
              <a:pPr/>
              <a:t>21/04/15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AED7CB8-0C81-4943-AA3C-53F64866EDBD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BED0B3C-BB01-41D2-A91E-971A7C80A1D5}" type="datetimeFigureOut">
              <a:rPr lang="cs-CZ" smtClean="0"/>
              <a:pPr/>
              <a:t>21/04/15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AED7CB8-0C81-4943-AA3C-53F64866EDBD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BED0B3C-BB01-41D2-A91E-971A7C80A1D5}" type="datetimeFigureOut">
              <a:rPr lang="cs-CZ" smtClean="0"/>
              <a:pPr/>
              <a:t>21/04/15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AED7CB8-0C81-4943-AA3C-53F64866EDBD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BBED0B3C-BB01-41D2-A91E-971A7C80A1D5}" type="datetimeFigureOut">
              <a:rPr lang="cs-CZ" smtClean="0"/>
              <a:pPr/>
              <a:t>21/04/15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AED7CB8-0C81-4943-AA3C-53F64866EDBD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cs-CZ" smtClean="0"/>
              <a:t>Klepnutím na ikonu přidáte obrázek.</a:t>
            </a:r>
            <a:endParaRPr kumimoji="0" lang="en-US" dirty="0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BED0B3C-BB01-41D2-A91E-971A7C80A1D5}" type="datetimeFigureOut">
              <a:rPr lang="cs-CZ" smtClean="0"/>
              <a:pPr/>
              <a:t>21/04/15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FAED7CB8-0C81-4943-AA3C-53F64866EDBD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8" name="Volný tvar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Volný tvar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Pravoúhlý trojúhelník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Přímá spojovací čára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Dvojitá šipka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Dvojitá šipka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Volný tvar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Volný tvar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Pravoúhlý trojúhelník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Přímá spojovací čára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Zástupný symbol pro nadpis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0" name="Zástupný symbol pro text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10" name="Zástupný symbol pro datum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BBED0B3C-BB01-41D2-A91E-971A7C80A1D5}" type="datetimeFigureOut">
              <a:rPr lang="cs-CZ" smtClean="0"/>
              <a:pPr/>
              <a:t>21/04/15</a:t>
            </a:fld>
            <a:endParaRPr lang="cs-CZ"/>
          </a:p>
        </p:txBody>
      </p:sp>
      <p:sp>
        <p:nvSpPr>
          <p:cNvPr id="22" name="Zástupný symbol pro zápatí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cs-CZ"/>
          </a:p>
        </p:txBody>
      </p:sp>
      <p:sp>
        <p:nvSpPr>
          <p:cNvPr id="18" name="Zástupný symbol pro číslo snímku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FAED7CB8-0C81-4943-AA3C-53F64866EDBD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sfcr.cz/" TargetMode="External"/><Relationship Id="rId2" Type="http://schemas.openxmlformats.org/officeDocument/2006/relationships/hyperlink" Target="http://www.op-vk.cz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msmt.cz/" TargetMode="Externa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mseu.mssf.cz/index.aspx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délník 8"/>
          <p:cNvSpPr/>
          <p:nvPr/>
        </p:nvSpPr>
        <p:spPr>
          <a:xfrm>
            <a:off x="0" y="6093296"/>
            <a:ext cx="9144000" cy="764704"/>
          </a:xfrm>
          <a:prstGeom prst="rect">
            <a:avLst/>
          </a:prstGeom>
          <a:solidFill>
            <a:srgbClr val="FF33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1" name="Obdélník 10"/>
          <p:cNvSpPr/>
          <p:nvPr/>
        </p:nvSpPr>
        <p:spPr>
          <a:xfrm>
            <a:off x="323528" y="6021288"/>
            <a:ext cx="3960440" cy="50405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4572000" y="2535039"/>
            <a:ext cx="4032448" cy="893961"/>
          </a:xfrm>
        </p:spPr>
        <p:txBody>
          <a:bodyPr>
            <a:normAutofit/>
          </a:bodyPr>
          <a:lstStyle/>
          <a:p>
            <a:r>
              <a:rPr lang="cs-CZ" sz="1800" dirty="0" smtClean="0"/>
              <a:t>Projekt „ Vzdělávání dotykem“</a:t>
            </a:r>
            <a:br>
              <a:rPr lang="cs-CZ" sz="1800" dirty="0" smtClean="0"/>
            </a:br>
            <a:r>
              <a:rPr lang="cs-CZ" sz="1800" dirty="0" smtClean="0"/>
              <a:t>CZ.1.07/1.3.00/51.0031</a:t>
            </a:r>
            <a:endParaRPr lang="cs-CZ" sz="1800" dirty="0"/>
          </a:p>
        </p:txBody>
      </p:sp>
      <p:sp>
        <p:nvSpPr>
          <p:cNvPr id="4" name="Obdélník 3"/>
          <p:cNvSpPr/>
          <p:nvPr/>
        </p:nvSpPr>
        <p:spPr>
          <a:xfrm>
            <a:off x="0" y="0"/>
            <a:ext cx="9144000" cy="836712"/>
          </a:xfrm>
          <a:prstGeom prst="rect">
            <a:avLst/>
          </a:prstGeom>
          <a:solidFill>
            <a:srgbClr val="FF33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5" name="Obrázek 4" descr="PP obálka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95536" y="2420888"/>
            <a:ext cx="3832799" cy="4032448"/>
          </a:xfrm>
          <a:prstGeom prst="rect">
            <a:avLst/>
          </a:prstGeom>
        </p:spPr>
      </p:pic>
      <p:pic>
        <p:nvPicPr>
          <p:cNvPr id="6" name="Obrázek 5" descr="logolink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159732" y="1125539"/>
            <a:ext cx="4824536" cy="935309"/>
          </a:xfrm>
          <a:prstGeom prst="rect">
            <a:avLst/>
          </a:prstGeom>
        </p:spPr>
      </p:pic>
      <p:sp>
        <p:nvSpPr>
          <p:cNvPr id="7" name="Nadpis 1"/>
          <p:cNvSpPr txBox="1">
            <a:spLocks/>
          </p:cNvSpPr>
          <p:nvPr/>
        </p:nvSpPr>
        <p:spPr>
          <a:xfrm>
            <a:off x="4644008" y="3831183"/>
            <a:ext cx="4032448" cy="89396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 algn="ctr">
              <a:spcBef>
                <a:spcPct val="0"/>
              </a:spcBef>
            </a:pPr>
            <a:r>
              <a:rPr lang="cs-CZ" b="1" dirty="0" smtClean="0">
                <a:latin typeface="+mj-lt"/>
                <a:ea typeface="+mj-ea"/>
                <a:cs typeface="+mj-cs"/>
              </a:rPr>
              <a:t>PŘÍPRAVA PROJEKTŮ </a:t>
            </a:r>
            <a:r>
              <a:rPr lang="cs-CZ" b="1" smtClean="0">
                <a:latin typeface="+mj-lt"/>
                <a:ea typeface="+mj-ea"/>
                <a:cs typeface="+mj-cs"/>
              </a:rPr>
              <a:t>NA SŠ</a:t>
            </a:r>
            <a:endParaRPr lang="cs-CZ" b="1" dirty="0">
              <a:latin typeface="+mj-lt"/>
              <a:ea typeface="+mj-ea"/>
              <a:cs typeface="+mj-cs"/>
            </a:endParaRPr>
          </a:p>
        </p:txBody>
      </p:sp>
      <p:sp>
        <p:nvSpPr>
          <p:cNvPr id="8" name="Nadpis 1"/>
          <p:cNvSpPr txBox="1">
            <a:spLocks/>
          </p:cNvSpPr>
          <p:nvPr/>
        </p:nvSpPr>
        <p:spPr>
          <a:xfrm>
            <a:off x="4716016" y="5013176"/>
            <a:ext cx="4032448" cy="89396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 algn="ctr">
              <a:spcBef>
                <a:spcPct val="0"/>
              </a:spcBef>
            </a:pPr>
            <a:r>
              <a:rPr lang="cs-CZ" dirty="0" smtClean="0">
                <a:latin typeface="+mj-lt"/>
                <a:ea typeface="+mj-ea"/>
                <a:cs typeface="+mj-cs"/>
              </a:rPr>
              <a:t>Autor: </a:t>
            </a:r>
            <a:r>
              <a:rPr lang="cs-CZ" dirty="0" smtClean="0">
                <a:latin typeface="+mj-lt"/>
                <a:ea typeface="+mj-ea"/>
                <a:cs typeface="+mj-cs"/>
              </a:rPr>
              <a:t>Jana Bartoňová</a:t>
            </a:r>
            <a:endParaRPr lang="cs-CZ" dirty="0"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87001660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Nový jednotný systém</a:t>
            </a:r>
          </a:p>
          <a:p>
            <a:r>
              <a:rPr lang="cs-CZ" dirty="0" smtClean="0"/>
              <a:t>Pro žadatele, hodnotitele</a:t>
            </a:r>
          </a:p>
          <a:p>
            <a:r>
              <a:rPr lang="cs-CZ" dirty="0" smtClean="0"/>
              <a:t>Vše v elektronické podobě</a:t>
            </a:r>
            <a:endParaRPr lang="cs-CZ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smtClean="0">
                <a:solidFill>
                  <a:srgbClr val="FF3300"/>
                </a:solidFill>
              </a:rPr>
              <a:t>MS2014+</a:t>
            </a:r>
            <a:endParaRPr lang="cs-CZ" dirty="0">
              <a:solidFill>
                <a:srgbClr val="FF3300"/>
              </a:solidFill>
            </a:endParaRPr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0" y="6396335"/>
            <a:ext cx="91440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Batang" pitchFamily="18" charset="-127"/>
                <a:cs typeface="Times New Roman" pitchFamily="18" charset="0"/>
              </a:rPr>
              <a:t>realizováno v rámci projektu „Vzdělávání dotykem",</a:t>
            </a:r>
            <a:br>
              <a:rPr kumimoji="0" lang="cs-CZ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Batang" pitchFamily="18" charset="-127"/>
                <a:cs typeface="Times New Roman" pitchFamily="18" charset="0"/>
              </a:rPr>
            </a:br>
            <a:r>
              <a:rPr kumimoji="0" lang="cs-CZ" sz="12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Batang" pitchFamily="18" charset="-127"/>
                <a:cs typeface="Times New Roman" pitchFamily="18" charset="0"/>
              </a:rPr>
              <a:t>reg</a:t>
            </a:r>
            <a:r>
              <a:rPr kumimoji="0" lang="cs-CZ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Batang" pitchFamily="18" charset="-127"/>
                <a:cs typeface="Times New Roman" pitchFamily="18" charset="0"/>
              </a:rPr>
              <a:t>. č. CZ.1.07/1.3.00/51.0031</a:t>
            </a:r>
            <a:endParaRPr kumimoji="0" lang="cs-CZ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dirty="0" smtClean="0"/>
              <a:t>Kde najdeme výzvy</a:t>
            </a:r>
          </a:p>
          <a:p>
            <a:r>
              <a:rPr lang="cs-CZ" dirty="0" smtClean="0"/>
              <a:t>Potřebné metodické dokumenty k přípravě</a:t>
            </a:r>
          </a:p>
          <a:p>
            <a:r>
              <a:rPr lang="cs-CZ" dirty="0" smtClean="0"/>
              <a:t>Přihlášení do systému MS2014+</a:t>
            </a:r>
          </a:p>
          <a:p>
            <a:r>
              <a:rPr lang="cs-CZ" dirty="0" smtClean="0"/>
              <a:t>Co je potřeba z výzvy vyčíst</a:t>
            </a:r>
          </a:p>
          <a:p>
            <a:r>
              <a:rPr lang="cs-CZ" dirty="0" smtClean="0"/>
              <a:t>Sestavení hlavních myšlenek projektu</a:t>
            </a:r>
          </a:p>
          <a:p>
            <a:r>
              <a:rPr lang="cs-CZ" dirty="0" smtClean="0"/>
              <a:t>Příprava stručného popisu projektu</a:t>
            </a:r>
          </a:p>
          <a:p>
            <a:r>
              <a:rPr lang="cs-CZ" dirty="0" smtClean="0"/>
              <a:t>Podrobnější popis projektu – anotace, cíle, inovace, potřebnost, cílová skupina, monitorovací indikátory</a:t>
            </a:r>
          </a:p>
          <a:p>
            <a:r>
              <a:rPr lang="cs-CZ" dirty="0" smtClean="0"/>
              <a:t>Jak sestavit rozpočet</a:t>
            </a:r>
          </a:p>
          <a:p>
            <a:r>
              <a:rPr lang="cs-CZ" dirty="0" smtClean="0"/>
              <a:t>Realizační tým</a:t>
            </a:r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rgbClr val="FF3300"/>
                </a:solidFill>
              </a:rPr>
              <a:t>Jak se tvoří projekt?</a:t>
            </a:r>
            <a:endParaRPr lang="cs-CZ" dirty="0">
              <a:solidFill>
                <a:srgbClr val="FF3300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 smtClean="0"/>
              <a:t>Podrobný popis klíčových aktivit</a:t>
            </a:r>
          </a:p>
          <a:p>
            <a:r>
              <a:rPr lang="cs-CZ" dirty="0" smtClean="0"/>
              <a:t>Harmonogram aktivit</a:t>
            </a:r>
          </a:p>
          <a:p>
            <a:r>
              <a:rPr lang="cs-CZ" dirty="0" smtClean="0"/>
              <a:t>Harmonogram čerpání – jak nastavit správné čerpání</a:t>
            </a:r>
          </a:p>
          <a:p>
            <a:r>
              <a:rPr lang="cs-CZ" dirty="0" smtClean="0"/>
              <a:t>Publicita</a:t>
            </a:r>
          </a:p>
          <a:p>
            <a:r>
              <a:rPr lang="cs-CZ" dirty="0" smtClean="0"/>
              <a:t>Pojmy: přímé způsobilé výdaje, nepřímé způsobilé výdaje, horizontální témata</a:t>
            </a:r>
          </a:p>
          <a:p>
            <a:r>
              <a:rPr lang="cs-CZ" dirty="0" smtClean="0"/>
              <a:t>Povinné a nepovinné přílohy projektu</a:t>
            </a:r>
          </a:p>
          <a:p>
            <a:r>
              <a:rPr lang="cs-CZ" dirty="0" smtClean="0"/>
              <a:t>Jak se projekt odevzdává</a:t>
            </a:r>
          </a:p>
          <a:p>
            <a:r>
              <a:rPr lang="cs-CZ" dirty="0" smtClean="0"/>
              <a:t>Co v projektu hodnotí</a:t>
            </a:r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3568" y="1844824"/>
            <a:ext cx="7772400" cy="1829761"/>
          </a:xfrm>
        </p:spPr>
        <p:txBody>
          <a:bodyPr>
            <a:normAutofit fontScale="90000"/>
          </a:bodyPr>
          <a:lstStyle/>
          <a:p>
            <a:r>
              <a:rPr lang="cs-CZ" b="1" dirty="0"/>
              <a:t>PŘÍPRAVA PROJEKTŮ NA SŠ A VYUŽÍVÁNÍ ICT VE VÝUCE PRO SŠ</a:t>
            </a:r>
            <a:r>
              <a:rPr lang="cs-CZ" dirty="0"/>
              <a:t/>
            </a:r>
            <a:br>
              <a:rPr lang="cs-CZ" dirty="0"/>
            </a:b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cs-CZ" dirty="0" smtClean="0"/>
              <a:t>Děkuji za pozornost</a:t>
            </a:r>
          </a:p>
          <a:p>
            <a:endParaRPr lang="cs-CZ" dirty="0" smtClean="0"/>
          </a:p>
          <a:p>
            <a:r>
              <a:rPr lang="cs-CZ" dirty="0" smtClean="0"/>
              <a:t>Jana Bartoňová</a:t>
            </a:r>
          </a:p>
          <a:p>
            <a:r>
              <a:rPr lang="cs-CZ" dirty="0" smtClean="0"/>
              <a:t>Jana.</a:t>
            </a:r>
            <a:r>
              <a:rPr lang="cs-CZ" dirty="0" err="1" smtClean="0"/>
              <a:t>bartonova</a:t>
            </a:r>
            <a:r>
              <a:rPr lang="cs-CZ" dirty="0" smtClean="0"/>
              <a:t>@</a:t>
            </a:r>
            <a:r>
              <a:rPr lang="cs-CZ" dirty="0" err="1" smtClean="0"/>
              <a:t>cvlk.cz</a:t>
            </a:r>
            <a:endParaRPr lang="cs-CZ" dirty="0"/>
          </a:p>
        </p:txBody>
      </p:sp>
      <p:sp>
        <p:nvSpPr>
          <p:cNvPr id="28673" name="Rectangle 1"/>
          <p:cNvSpPr>
            <a:spLocks noChangeArrowheads="1"/>
          </p:cNvSpPr>
          <p:nvPr/>
        </p:nvSpPr>
        <p:spPr bwMode="auto">
          <a:xfrm>
            <a:off x="0" y="6396335"/>
            <a:ext cx="91440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Batang" pitchFamily="18" charset="-127"/>
                <a:cs typeface="Times New Roman" pitchFamily="18" charset="0"/>
              </a:rPr>
              <a:t>realizováno v rámci projektu „Vzdělávání dotykem",</a:t>
            </a:r>
            <a:br>
              <a:rPr kumimoji="0" lang="cs-CZ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Batang" pitchFamily="18" charset="-127"/>
                <a:cs typeface="Times New Roman" pitchFamily="18" charset="0"/>
              </a:rPr>
            </a:br>
            <a:r>
              <a:rPr kumimoji="0" lang="cs-CZ" sz="12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Batang" pitchFamily="18" charset="-127"/>
                <a:cs typeface="Times New Roman" pitchFamily="18" charset="0"/>
              </a:rPr>
              <a:t>reg</a:t>
            </a:r>
            <a:r>
              <a:rPr kumimoji="0" lang="cs-CZ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Batang" pitchFamily="18" charset="-127"/>
                <a:cs typeface="Times New Roman" pitchFamily="18" charset="0"/>
              </a:rPr>
              <a:t>. č. CZ.1.07/1.3.00/51.0031</a:t>
            </a:r>
            <a:endParaRPr kumimoji="0" lang="cs-CZ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6" name="Obrázek 1" descr="X:\Projektový management - ATLANTIS\Realizace\loga\OPVK_hor_zakladni_logolink_CB_cz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3768" y="5517232"/>
            <a:ext cx="4028400" cy="878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Fondy EU</a:t>
            </a:r>
          </a:p>
          <a:p>
            <a:r>
              <a:rPr lang="cs-CZ" dirty="0" smtClean="0"/>
              <a:t>Programové období</a:t>
            </a:r>
          </a:p>
          <a:p>
            <a:r>
              <a:rPr lang="cs-CZ" dirty="0" smtClean="0"/>
              <a:t>OP VK</a:t>
            </a:r>
          </a:p>
          <a:p>
            <a:r>
              <a:rPr lang="cs-CZ" dirty="0" smtClean="0"/>
              <a:t>Zkušenosti s projekty v OPVK +dokumenty</a:t>
            </a:r>
          </a:p>
          <a:p>
            <a:r>
              <a:rPr lang="cs-CZ" dirty="0" smtClean="0"/>
              <a:t>Benefit7</a:t>
            </a:r>
          </a:p>
          <a:p>
            <a:r>
              <a:rPr lang="cs-CZ" dirty="0" smtClean="0"/>
              <a:t>Programové období 2014 – 2020</a:t>
            </a:r>
          </a:p>
          <a:p>
            <a:r>
              <a:rPr lang="cs-CZ" dirty="0" smtClean="0"/>
              <a:t>OP VVV</a:t>
            </a:r>
          </a:p>
          <a:p>
            <a:r>
              <a:rPr lang="cs-CZ" dirty="0" smtClean="0"/>
              <a:t>MS2014+</a:t>
            </a:r>
          </a:p>
          <a:p>
            <a:endParaRPr lang="cs-CZ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rgbClr val="FF3300"/>
                </a:solidFill>
              </a:rPr>
              <a:t>Obsah kurzu</a:t>
            </a:r>
            <a:endParaRPr lang="cs-CZ" dirty="0">
              <a:solidFill>
                <a:srgbClr val="FF3300"/>
              </a:solidFill>
            </a:endParaRPr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0" y="6396335"/>
            <a:ext cx="91440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Batang" pitchFamily="18" charset="-127"/>
                <a:cs typeface="Times New Roman" pitchFamily="18" charset="0"/>
              </a:rPr>
              <a:t>realizováno v rámci projektu „Vzdělávání dotykem",</a:t>
            </a:r>
            <a:br>
              <a:rPr kumimoji="0" lang="cs-CZ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Batang" pitchFamily="18" charset="-127"/>
                <a:cs typeface="Times New Roman" pitchFamily="18" charset="0"/>
              </a:rPr>
            </a:br>
            <a:r>
              <a:rPr kumimoji="0" lang="cs-CZ" sz="12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Batang" pitchFamily="18" charset="-127"/>
                <a:cs typeface="Times New Roman" pitchFamily="18" charset="0"/>
              </a:rPr>
              <a:t>reg</a:t>
            </a:r>
            <a:r>
              <a:rPr kumimoji="0" lang="cs-CZ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Batang" pitchFamily="18" charset="-127"/>
                <a:cs typeface="Times New Roman" pitchFamily="18" charset="0"/>
              </a:rPr>
              <a:t>. č. CZ.1.07/1.3.00/51.0031</a:t>
            </a:r>
            <a:endParaRPr kumimoji="0" lang="cs-CZ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65760" lvl="2" indent="-256032">
              <a:spcBef>
                <a:spcPts val="400"/>
              </a:spcBef>
              <a:buClr>
                <a:schemeClr val="accent1"/>
              </a:buClr>
              <a:buSzPct val="68000"/>
              <a:buFont typeface="Wingdings 3"/>
              <a:buChar char=""/>
            </a:pPr>
            <a:r>
              <a:rPr lang="cs-CZ" sz="2400" b="1" dirty="0" smtClean="0"/>
              <a:t>Evropský fond pro regionální rozvoj (EFRR/ERDF) - </a:t>
            </a:r>
            <a:r>
              <a:rPr lang="cs-CZ" sz="2400" dirty="0" smtClean="0"/>
              <a:t>investiční projekty </a:t>
            </a:r>
          </a:p>
          <a:p>
            <a:pPr marL="365760" lvl="2" indent="-256032">
              <a:spcBef>
                <a:spcPts val="400"/>
              </a:spcBef>
              <a:buClr>
                <a:schemeClr val="accent1"/>
              </a:buClr>
              <a:buSzPct val="68000"/>
              <a:buFont typeface="Wingdings 3"/>
              <a:buChar char=""/>
            </a:pPr>
            <a:r>
              <a:rPr lang="cs-CZ" sz="2400" b="1" dirty="0" smtClean="0"/>
              <a:t>Evropský sociální fond (ESF) – </a:t>
            </a:r>
            <a:r>
              <a:rPr lang="cs-CZ" sz="2400" dirty="0" smtClean="0"/>
              <a:t>zaměstnanost a lidské zdroje</a:t>
            </a:r>
            <a:endParaRPr lang="cs-CZ" sz="2400" b="1" dirty="0" smtClean="0"/>
          </a:p>
          <a:p>
            <a:r>
              <a:rPr lang="cs-CZ" sz="2400" b="1" dirty="0" smtClean="0"/>
              <a:t>Fond soudržnosti (FS) </a:t>
            </a:r>
            <a:r>
              <a:rPr lang="cs-CZ" sz="2400" dirty="0" smtClean="0"/>
              <a:t>– podpora chudších zemí</a:t>
            </a:r>
          </a:p>
          <a:p>
            <a:r>
              <a:rPr lang="cs-CZ" sz="2400" b="1" dirty="0" smtClean="0"/>
              <a:t>Evropský zemědělský fond pro rozvoj venkova – </a:t>
            </a:r>
            <a:r>
              <a:rPr lang="cs-CZ" sz="2400" dirty="0" smtClean="0"/>
              <a:t>rozvoj venkova</a:t>
            </a:r>
          </a:p>
          <a:p>
            <a:r>
              <a:rPr lang="cs-CZ" sz="2400" b="1" dirty="0" smtClean="0"/>
              <a:t>Evropský námořní a rybářský fond – </a:t>
            </a:r>
            <a:r>
              <a:rPr lang="cs-CZ" sz="2400" dirty="0" smtClean="0"/>
              <a:t>podpora rybolovu</a:t>
            </a:r>
            <a:endParaRPr lang="cs-CZ" sz="2400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rgbClr val="FF3300"/>
                </a:solidFill>
              </a:rPr>
              <a:t>Fondy EU</a:t>
            </a:r>
            <a:endParaRPr lang="cs-CZ" dirty="0">
              <a:solidFill>
                <a:srgbClr val="FF3300"/>
              </a:solidFill>
            </a:endParaRPr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0" y="6396335"/>
            <a:ext cx="91440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Batang" pitchFamily="18" charset="-127"/>
                <a:cs typeface="Times New Roman" pitchFamily="18" charset="0"/>
              </a:rPr>
              <a:t>realizováno v rámci projektu „Vzdělávání dotykem",</a:t>
            </a:r>
            <a:br>
              <a:rPr kumimoji="0" lang="cs-CZ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Batang" pitchFamily="18" charset="-127"/>
                <a:cs typeface="Times New Roman" pitchFamily="18" charset="0"/>
              </a:rPr>
            </a:br>
            <a:r>
              <a:rPr kumimoji="0" lang="cs-CZ" sz="12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Batang" pitchFamily="18" charset="-127"/>
                <a:cs typeface="Times New Roman" pitchFamily="18" charset="0"/>
              </a:rPr>
              <a:t>reg</a:t>
            </a:r>
            <a:r>
              <a:rPr kumimoji="0" lang="cs-CZ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Batang" pitchFamily="18" charset="-127"/>
                <a:cs typeface="Times New Roman" pitchFamily="18" charset="0"/>
              </a:rPr>
              <a:t>. č. CZ.1.07/1.3.00/51.0031</a:t>
            </a:r>
            <a:endParaRPr kumimoji="0" lang="cs-CZ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2000 – 2006</a:t>
            </a:r>
          </a:p>
          <a:p>
            <a:r>
              <a:rPr lang="cs-CZ" dirty="0" smtClean="0"/>
              <a:t>2007 – 2013</a:t>
            </a:r>
          </a:p>
          <a:p>
            <a:r>
              <a:rPr lang="cs-CZ" dirty="0" smtClean="0"/>
              <a:t>2014 – 2020</a:t>
            </a:r>
          </a:p>
          <a:p>
            <a:r>
              <a:rPr lang="cs-CZ" dirty="0" smtClean="0"/>
              <a:t>Pro ČR cca 24 miliard eur</a:t>
            </a:r>
            <a:endParaRPr lang="cs-CZ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rgbClr val="FF3300"/>
                </a:solidFill>
              </a:rPr>
              <a:t>Programové období</a:t>
            </a:r>
            <a:endParaRPr lang="cs-CZ" dirty="0">
              <a:solidFill>
                <a:srgbClr val="FF3300"/>
              </a:solidFill>
            </a:endParaRPr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0" y="6396335"/>
            <a:ext cx="91440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Batang" pitchFamily="18" charset="-127"/>
                <a:cs typeface="Times New Roman" pitchFamily="18" charset="0"/>
              </a:rPr>
              <a:t>realizováno v rámci projektu „Vzdělávání dotykem",</a:t>
            </a:r>
            <a:br>
              <a:rPr kumimoji="0" lang="cs-CZ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Batang" pitchFamily="18" charset="-127"/>
                <a:cs typeface="Times New Roman" pitchFamily="18" charset="0"/>
              </a:rPr>
            </a:br>
            <a:r>
              <a:rPr kumimoji="0" lang="cs-CZ" sz="12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Batang" pitchFamily="18" charset="-127"/>
                <a:cs typeface="Times New Roman" pitchFamily="18" charset="0"/>
              </a:rPr>
              <a:t>reg</a:t>
            </a:r>
            <a:r>
              <a:rPr kumimoji="0" lang="cs-CZ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Batang" pitchFamily="18" charset="-127"/>
                <a:cs typeface="Times New Roman" pitchFamily="18" charset="0"/>
              </a:rPr>
              <a:t>. č. CZ.1.07/1.3.00/51.0031</a:t>
            </a:r>
            <a:endParaRPr kumimoji="0" lang="cs-CZ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dirty="0" smtClean="0"/>
              <a:t>ESF – Operační program Vzdělávání pro konkurenceschopnost</a:t>
            </a:r>
          </a:p>
          <a:p>
            <a:r>
              <a:rPr lang="cs-CZ" dirty="0" smtClean="0"/>
              <a:t>2007 – 2013</a:t>
            </a:r>
          </a:p>
          <a:p>
            <a:r>
              <a:rPr lang="cs-CZ" dirty="0" smtClean="0"/>
              <a:t>2014 a 2015 dobíhají poslední projekty</a:t>
            </a:r>
          </a:p>
          <a:p>
            <a:r>
              <a:rPr lang="cs-CZ" dirty="0" smtClean="0"/>
              <a:t>Více jak 10 tisíc projektů, 51 </a:t>
            </a:r>
            <a:r>
              <a:rPr lang="cs-CZ" dirty="0" err="1" smtClean="0"/>
              <a:t>mld</a:t>
            </a:r>
            <a:r>
              <a:rPr lang="cs-CZ" dirty="0" smtClean="0"/>
              <a:t> Kč</a:t>
            </a:r>
          </a:p>
          <a:p>
            <a:r>
              <a:rPr lang="cs-CZ" dirty="0" smtClean="0"/>
              <a:t>Modernizace a zvyšování kvality všech typů vzdělávání</a:t>
            </a:r>
          </a:p>
          <a:p>
            <a:r>
              <a:rPr lang="cs-CZ" dirty="0" smtClean="0"/>
              <a:t>Vzdělávání pedagogů</a:t>
            </a:r>
          </a:p>
          <a:p>
            <a:r>
              <a:rPr lang="cs-CZ" dirty="0" smtClean="0"/>
              <a:t>Lepší podmínky ve výzkumu a vývoji</a:t>
            </a:r>
          </a:p>
          <a:p>
            <a:r>
              <a:rPr lang="cs-CZ" dirty="0" smtClean="0"/>
              <a:t>Rozšiřování nabídky dalšího vzdělávání</a:t>
            </a:r>
          </a:p>
          <a:p>
            <a:r>
              <a:rPr lang="cs-CZ" dirty="0" smtClean="0"/>
              <a:t>Cílem: účinný systém celoživotního učení na světové úrovni</a:t>
            </a:r>
            <a:endParaRPr lang="cs-CZ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smtClean="0">
                <a:solidFill>
                  <a:srgbClr val="FF3300"/>
                </a:solidFill>
              </a:rPr>
              <a:t>OP VK</a:t>
            </a:r>
            <a:endParaRPr lang="cs-CZ" dirty="0">
              <a:solidFill>
                <a:srgbClr val="FF3300"/>
              </a:solidFill>
            </a:endParaRPr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0" y="6396335"/>
            <a:ext cx="91440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Batang" pitchFamily="18" charset="-127"/>
                <a:cs typeface="Times New Roman" pitchFamily="18" charset="0"/>
              </a:rPr>
              <a:t>realizováno v rámci projektu „Vzdělávání dotykem",</a:t>
            </a:r>
            <a:br>
              <a:rPr kumimoji="0" lang="cs-CZ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Batang" pitchFamily="18" charset="-127"/>
                <a:cs typeface="Times New Roman" pitchFamily="18" charset="0"/>
              </a:rPr>
            </a:br>
            <a:r>
              <a:rPr kumimoji="0" lang="cs-CZ" sz="12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Batang" pitchFamily="18" charset="-127"/>
                <a:cs typeface="Times New Roman" pitchFamily="18" charset="0"/>
              </a:rPr>
              <a:t>reg</a:t>
            </a:r>
            <a:r>
              <a:rPr kumimoji="0" lang="cs-CZ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Batang" pitchFamily="18" charset="-127"/>
                <a:cs typeface="Times New Roman" pitchFamily="18" charset="0"/>
              </a:rPr>
              <a:t>. č. CZ.1.07/1.3.00/51.0031</a:t>
            </a:r>
            <a:endParaRPr kumimoji="0" lang="cs-CZ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Vyhlášení výzvy MŠMT nebo KÚ</a:t>
            </a:r>
          </a:p>
          <a:p>
            <a:r>
              <a:rPr lang="cs-CZ" dirty="0" smtClean="0"/>
              <a:t>Prioritní osy</a:t>
            </a:r>
          </a:p>
          <a:p>
            <a:r>
              <a:rPr lang="cs-CZ" dirty="0" smtClean="0"/>
              <a:t>Podporované aktivity</a:t>
            </a:r>
          </a:p>
          <a:p>
            <a:r>
              <a:rPr lang="cs-CZ" dirty="0" smtClean="0"/>
              <a:t>Žadatelé – veškeré organizace a instituce, které mají něco společného se vzděláváním</a:t>
            </a:r>
          </a:p>
          <a:p>
            <a:r>
              <a:rPr lang="cs-CZ" dirty="0" smtClean="0">
                <a:hlinkClick r:id="rId2"/>
              </a:rPr>
              <a:t>www.</a:t>
            </a:r>
            <a:r>
              <a:rPr lang="cs-CZ" dirty="0" err="1" smtClean="0">
                <a:hlinkClick r:id="rId2"/>
              </a:rPr>
              <a:t>op</a:t>
            </a:r>
            <a:r>
              <a:rPr lang="cs-CZ" dirty="0" smtClean="0">
                <a:hlinkClick r:id="rId2"/>
              </a:rPr>
              <a:t>-</a:t>
            </a:r>
            <a:r>
              <a:rPr lang="cs-CZ" dirty="0" err="1" smtClean="0">
                <a:hlinkClick r:id="rId2"/>
              </a:rPr>
              <a:t>vk.cz</a:t>
            </a:r>
            <a:endParaRPr lang="cs-CZ" dirty="0" smtClean="0"/>
          </a:p>
          <a:p>
            <a:r>
              <a:rPr lang="cs-CZ" dirty="0" smtClean="0">
                <a:hlinkClick r:id="rId3"/>
              </a:rPr>
              <a:t>www.</a:t>
            </a:r>
            <a:r>
              <a:rPr lang="cs-CZ" dirty="0" err="1" smtClean="0">
                <a:hlinkClick r:id="rId3"/>
              </a:rPr>
              <a:t>esfcr.cz</a:t>
            </a:r>
            <a:endParaRPr lang="cs-CZ" dirty="0" smtClean="0"/>
          </a:p>
          <a:p>
            <a:r>
              <a:rPr lang="cs-CZ" dirty="0" smtClean="0">
                <a:hlinkClick r:id="rId4"/>
              </a:rPr>
              <a:t>www.</a:t>
            </a:r>
            <a:r>
              <a:rPr lang="cs-CZ" dirty="0" err="1" smtClean="0">
                <a:hlinkClick r:id="rId4"/>
              </a:rPr>
              <a:t>msmt.cz</a:t>
            </a:r>
            <a:endParaRPr lang="cs-CZ" dirty="0" smtClean="0"/>
          </a:p>
          <a:p>
            <a:r>
              <a:rPr lang="cs-CZ" dirty="0" smtClean="0"/>
              <a:t>www.</a:t>
            </a:r>
            <a:r>
              <a:rPr lang="cs-CZ" dirty="0" err="1" smtClean="0"/>
              <a:t>strukturalni</a:t>
            </a:r>
            <a:r>
              <a:rPr lang="cs-CZ" dirty="0" smtClean="0"/>
              <a:t>-fondy.</a:t>
            </a:r>
            <a:r>
              <a:rPr lang="cs-CZ" dirty="0" err="1" smtClean="0"/>
              <a:t>cz</a:t>
            </a:r>
            <a:endParaRPr lang="cs-CZ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smtClean="0">
                <a:solidFill>
                  <a:srgbClr val="FF3300"/>
                </a:solidFill>
              </a:rPr>
              <a:t>OP VK</a:t>
            </a:r>
            <a:endParaRPr lang="cs-CZ" dirty="0">
              <a:solidFill>
                <a:srgbClr val="FF3300"/>
              </a:solidFill>
            </a:endParaRPr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0" y="6396335"/>
            <a:ext cx="91440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Batang" pitchFamily="18" charset="-127"/>
                <a:cs typeface="Times New Roman" pitchFamily="18" charset="0"/>
              </a:rPr>
              <a:t>realizováno v rámci projektu „Vzdělávání dotykem",</a:t>
            </a:r>
            <a:br>
              <a:rPr kumimoji="0" lang="cs-CZ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Batang" pitchFamily="18" charset="-127"/>
                <a:cs typeface="Times New Roman" pitchFamily="18" charset="0"/>
              </a:rPr>
            </a:br>
            <a:r>
              <a:rPr kumimoji="0" lang="cs-CZ" sz="12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Batang" pitchFamily="18" charset="-127"/>
                <a:cs typeface="Times New Roman" pitchFamily="18" charset="0"/>
              </a:rPr>
              <a:t>reg</a:t>
            </a:r>
            <a:r>
              <a:rPr kumimoji="0" lang="cs-CZ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Batang" pitchFamily="18" charset="-127"/>
                <a:cs typeface="Times New Roman" pitchFamily="18" charset="0"/>
              </a:rPr>
              <a:t>. č. CZ.1.07/1.3.00/51.0031</a:t>
            </a:r>
            <a:endParaRPr kumimoji="0" lang="cs-CZ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Méně programů</a:t>
            </a:r>
          </a:p>
          <a:p>
            <a:r>
              <a:rPr lang="cs-CZ" dirty="0" smtClean="0"/>
              <a:t>Jednoduchá metodika</a:t>
            </a:r>
          </a:p>
          <a:p>
            <a:r>
              <a:rPr lang="cs-CZ" dirty="0" smtClean="0"/>
              <a:t>Jednodušší administrativa</a:t>
            </a:r>
          </a:p>
          <a:p>
            <a:r>
              <a:rPr lang="cs-CZ" dirty="0" smtClean="0"/>
              <a:t>Jednotné žádosti MS2014+</a:t>
            </a:r>
          </a:p>
          <a:p>
            <a:r>
              <a:rPr lang="cs-CZ" dirty="0" smtClean="0">
                <a:hlinkClick r:id="rId2"/>
              </a:rPr>
              <a:t>https://mseu.mssf.cz/index.aspx</a:t>
            </a:r>
            <a:endParaRPr lang="cs-CZ" dirty="0" smtClean="0"/>
          </a:p>
          <a:p>
            <a:endParaRPr lang="cs-CZ" dirty="0" smtClean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>
                <a:solidFill>
                  <a:srgbClr val="FF3300"/>
                </a:solidFill>
              </a:rPr>
              <a:t>Programové období 2014 - 2020</a:t>
            </a:r>
            <a:endParaRPr lang="cs-CZ" dirty="0">
              <a:solidFill>
                <a:srgbClr val="FF3300"/>
              </a:solidFill>
            </a:endParaRPr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0" y="6396335"/>
            <a:ext cx="91440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Batang" pitchFamily="18" charset="-127"/>
                <a:cs typeface="Times New Roman" pitchFamily="18" charset="0"/>
              </a:rPr>
              <a:t>realizováno v rámci projektu „Vzdělávání dotykem",</a:t>
            </a:r>
            <a:br>
              <a:rPr kumimoji="0" lang="cs-CZ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Batang" pitchFamily="18" charset="-127"/>
                <a:cs typeface="Times New Roman" pitchFamily="18" charset="0"/>
              </a:rPr>
            </a:br>
            <a:r>
              <a:rPr kumimoji="0" lang="cs-CZ" sz="12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Batang" pitchFamily="18" charset="-127"/>
                <a:cs typeface="Times New Roman" pitchFamily="18" charset="0"/>
              </a:rPr>
              <a:t>reg</a:t>
            </a:r>
            <a:r>
              <a:rPr kumimoji="0" lang="cs-CZ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Batang" pitchFamily="18" charset="-127"/>
                <a:cs typeface="Times New Roman" pitchFamily="18" charset="0"/>
              </a:rPr>
              <a:t>. č. CZ.1.07/1.3.00/51.0031</a:t>
            </a:r>
            <a:endParaRPr kumimoji="0" lang="cs-CZ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OP VVV – Operační program Výzkum, vývoj a vzdělávání </a:t>
            </a:r>
          </a:p>
          <a:p>
            <a:r>
              <a:rPr lang="cs-CZ" dirty="0" smtClean="0"/>
              <a:t>Tematický program MŠMT</a:t>
            </a:r>
          </a:p>
          <a:p>
            <a:pPr lvl="0"/>
            <a:r>
              <a:rPr lang="cs-CZ" dirty="0" smtClean="0"/>
              <a:t>Zaměření: </a:t>
            </a:r>
            <a:r>
              <a:rPr lang="cs-CZ" i="1" dirty="0" smtClean="0"/>
              <a:t>zvýšení </a:t>
            </a:r>
            <a:r>
              <a:rPr lang="cs-CZ" sz="2600" i="1" dirty="0" smtClean="0"/>
              <a:t>kvality vzdělávání, zajištění podmínek pro kvalitní výzkum, propojení vzdělávání a výzkumu s trhem práce a posílení principu rovného přístupu ke vzdělávání</a:t>
            </a:r>
          </a:p>
          <a:p>
            <a:pPr>
              <a:buNone/>
            </a:pPr>
            <a:endParaRPr lang="cs-CZ" dirty="0" smtClean="0"/>
          </a:p>
          <a:p>
            <a:pPr lvl="1">
              <a:buNone/>
            </a:pPr>
            <a:endParaRPr lang="cs-CZ" sz="2400" b="1" dirty="0" smtClean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rgbClr val="FF3300"/>
                </a:solidFill>
              </a:rPr>
              <a:t>OP VVV</a:t>
            </a:r>
            <a:endParaRPr lang="cs-CZ" dirty="0">
              <a:solidFill>
                <a:srgbClr val="FF3300"/>
              </a:solidFill>
            </a:endParaRPr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0" y="6396335"/>
            <a:ext cx="91440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Batang" pitchFamily="18" charset="-127"/>
                <a:cs typeface="Times New Roman" pitchFamily="18" charset="0"/>
              </a:rPr>
              <a:t>realizováno v rámci projektu „Vzdělávání dotykem",</a:t>
            </a:r>
            <a:br>
              <a:rPr kumimoji="0" lang="cs-CZ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Batang" pitchFamily="18" charset="-127"/>
                <a:cs typeface="Times New Roman" pitchFamily="18" charset="0"/>
              </a:rPr>
            </a:br>
            <a:r>
              <a:rPr kumimoji="0" lang="cs-CZ" sz="12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Batang" pitchFamily="18" charset="-127"/>
                <a:cs typeface="Times New Roman" pitchFamily="18" charset="0"/>
              </a:rPr>
              <a:t>reg</a:t>
            </a:r>
            <a:r>
              <a:rPr kumimoji="0" lang="cs-CZ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Batang" pitchFamily="18" charset="-127"/>
                <a:cs typeface="Times New Roman" pitchFamily="18" charset="0"/>
              </a:rPr>
              <a:t>. č. CZ.1.07/1.3.00/51.0031</a:t>
            </a:r>
            <a:endParaRPr kumimoji="0" lang="cs-CZ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3 hlavní prioritní osy</a:t>
            </a:r>
          </a:p>
          <a:p>
            <a:pPr lvl="1"/>
            <a:r>
              <a:rPr lang="cs-CZ" sz="2400" b="1" dirty="0" smtClean="0"/>
              <a:t>Posilování kapacit pro kvalitní výzkum</a:t>
            </a:r>
            <a:r>
              <a:rPr lang="cs-CZ" sz="2400" dirty="0" smtClean="0"/>
              <a:t>.</a:t>
            </a:r>
          </a:p>
          <a:p>
            <a:pPr lvl="1"/>
            <a:r>
              <a:rPr lang="cs-CZ" sz="2400" b="1" dirty="0" smtClean="0"/>
              <a:t>Rozvoj vysokých škol a lidských zdrojů pro výzkum a vývoj</a:t>
            </a:r>
            <a:r>
              <a:rPr lang="cs-CZ" sz="2400" dirty="0" smtClean="0"/>
              <a:t>.</a:t>
            </a:r>
          </a:p>
          <a:p>
            <a:pPr lvl="1"/>
            <a:r>
              <a:rPr lang="cs-CZ" sz="2400" b="1" dirty="0" smtClean="0"/>
              <a:t>Rovný přístup ke kvalitnímu předškolnímu, primárnímu a sekundárnímu vzdělávání</a:t>
            </a:r>
          </a:p>
          <a:p>
            <a:endParaRPr lang="cs-CZ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rgbClr val="FF3300"/>
                </a:solidFill>
              </a:rPr>
              <a:t>OP VVV prioritní osy</a:t>
            </a:r>
            <a:endParaRPr lang="cs-CZ" dirty="0">
              <a:solidFill>
                <a:srgbClr val="FF3300"/>
              </a:solidFill>
            </a:endParaRPr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0" y="6396335"/>
            <a:ext cx="91440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Batang" pitchFamily="18" charset="-127"/>
                <a:cs typeface="Times New Roman" pitchFamily="18" charset="0"/>
              </a:rPr>
              <a:t>realizováno v rámci projektu „Vzdělávání dotykem",</a:t>
            </a:r>
            <a:br>
              <a:rPr kumimoji="0" lang="cs-CZ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Batang" pitchFamily="18" charset="-127"/>
                <a:cs typeface="Times New Roman" pitchFamily="18" charset="0"/>
              </a:rPr>
            </a:br>
            <a:r>
              <a:rPr kumimoji="0" lang="cs-CZ" sz="12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Batang" pitchFamily="18" charset="-127"/>
                <a:cs typeface="Times New Roman" pitchFamily="18" charset="0"/>
              </a:rPr>
              <a:t>reg</a:t>
            </a:r>
            <a:r>
              <a:rPr kumimoji="0" lang="cs-CZ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Batang" pitchFamily="18" charset="-127"/>
                <a:cs typeface="Times New Roman" pitchFamily="18" charset="0"/>
              </a:rPr>
              <a:t>. č. CZ.1.07/1.3.00/51.0031</a:t>
            </a:r>
            <a:endParaRPr kumimoji="0" lang="cs-CZ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hluk">
  <a:themeElements>
    <a:clrScheme name="Shluk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Shluk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Shluk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248</TotalTime>
  <Words>485</Words>
  <Application>Microsoft Office PowerPoint</Application>
  <PresentationFormat>Předvádění na obrazovce (4:3)</PresentationFormat>
  <Paragraphs>94</Paragraphs>
  <Slides>13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8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13</vt:i4>
      </vt:variant>
    </vt:vector>
  </HeadingPairs>
  <TitlesOfParts>
    <vt:vector size="22" baseType="lpstr">
      <vt:lpstr>Batang</vt:lpstr>
      <vt:lpstr>Arial</vt:lpstr>
      <vt:lpstr>Calibri</vt:lpstr>
      <vt:lpstr>Lucida Sans Unicode</vt:lpstr>
      <vt:lpstr>Times New Roman</vt:lpstr>
      <vt:lpstr>Verdana</vt:lpstr>
      <vt:lpstr>Wingdings 2</vt:lpstr>
      <vt:lpstr>Wingdings 3</vt:lpstr>
      <vt:lpstr>Shluk</vt:lpstr>
      <vt:lpstr>Projekt „ Vzdělávání dotykem“ CZ.1.07/1.3.00/51.0031</vt:lpstr>
      <vt:lpstr>Obsah kurzu</vt:lpstr>
      <vt:lpstr>Fondy EU</vt:lpstr>
      <vt:lpstr>Programové období</vt:lpstr>
      <vt:lpstr>OP VK</vt:lpstr>
      <vt:lpstr>OP VK</vt:lpstr>
      <vt:lpstr>Programové období 2014 - 2020</vt:lpstr>
      <vt:lpstr>OP VVV</vt:lpstr>
      <vt:lpstr>OP VVV prioritní osy</vt:lpstr>
      <vt:lpstr>MS2014+</vt:lpstr>
      <vt:lpstr>Jak se tvoří projekt?</vt:lpstr>
      <vt:lpstr>Prezentace aplikace PowerPoint</vt:lpstr>
      <vt:lpstr>PŘÍPRAVA PROJEKTŮ NA SŠ A VYUŽÍVÁNÍ ICT VE VÝUCE PRO SŠ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PŘÍPRAVA PROJEKTŮ NA SŠ A VYUŽÍVÁNÍ ICT VE VÝUCE PRO SŠ</dc:title>
  <dc:creator>jana.bartonova</dc:creator>
  <cp:lastModifiedBy>Alena Boukalová</cp:lastModifiedBy>
  <cp:revision>26</cp:revision>
  <dcterms:created xsi:type="dcterms:W3CDTF">2015-01-29T17:18:10Z</dcterms:created>
  <dcterms:modified xsi:type="dcterms:W3CDTF">2015-04-21T11:20:21Z</dcterms:modified>
</cp:coreProperties>
</file>