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58" r:id="rId10"/>
    <p:sldId id="259" r:id="rId11"/>
    <p:sldId id="270" r:id="rId12"/>
    <p:sldId id="271" r:id="rId13"/>
    <p:sldId id="257" r:id="rId14"/>
    <p:sldId id="260" r:id="rId15"/>
    <p:sldId id="261" r:id="rId16"/>
    <p:sldId id="277" r:id="rId17"/>
    <p:sldId id="278" r:id="rId18"/>
    <p:sldId id="272" r:id="rId19"/>
    <p:sldId id="276" r:id="rId20"/>
    <p:sldId id="273" r:id="rId21"/>
    <p:sldId id="274" r:id="rId22"/>
    <p:sldId id="279" r:id="rId23"/>
    <p:sldId id="280" r:id="rId24"/>
    <p:sldId id="275" r:id="rId25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9" d="100"/>
          <a:sy n="79" d="100"/>
        </p:scale>
        <p:origin x="-111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úhlý trojúhelník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Skupina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Volný tvar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Volný tvar 18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2147483647 w 5760"/>
                <a:gd name="T3" fmla="*/ 0 h 528"/>
                <a:gd name="T4" fmla="*/ 2147483647 w 5760"/>
                <a:gd name="T5" fmla="*/ 2147483647 h 528"/>
                <a:gd name="T6" fmla="*/ 2147483647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Přímá spojovací čára 20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cs-CZ" smtClean="0"/>
              <a:t>Kliknutím lze upravit styl předlohy.</a:t>
            </a:r>
            <a:endParaRPr lang="en-US"/>
          </a:p>
        </p:txBody>
      </p:sp>
      <p:sp>
        <p:nvSpPr>
          <p:cNvPr id="11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6183602C-AE33-4CB6-8C28-FBE3991B8A52}" type="datetimeFigureOut">
              <a:rPr lang="cs-CZ"/>
              <a:pPr>
                <a:defRPr/>
              </a:pPr>
              <a:t>11.1.2016</a:t>
            </a:fld>
            <a:endParaRPr lang="cs-CZ"/>
          </a:p>
        </p:txBody>
      </p:sp>
      <p:sp>
        <p:nvSpPr>
          <p:cNvPr id="12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3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D12BAF7D-A742-4256-9455-5BBA2511A0E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9125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7F53E-CC5D-4583-8712-2A8B59BA1F76}" type="datetimeFigureOut">
              <a:rPr lang="cs-CZ"/>
              <a:pPr>
                <a:defRPr/>
              </a:pPr>
              <a:t>11.1.2016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092490-B344-4C6A-9681-E4F06A646D0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6203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AFC9CB-506F-4DD9-8F8A-2E15BFFFF343}" type="datetimeFigureOut">
              <a:rPr lang="cs-CZ"/>
              <a:pPr>
                <a:defRPr/>
              </a:pPr>
              <a:t>11.1.2016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2DFAB-372E-49EA-B6B0-8DC471AC301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9527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D2F3E7-0935-4488-86F7-ECFAC9D88465}" type="datetimeFigureOut">
              <a:rPr lang="cs-CZ"/>
              <a:pPr>
                <a:defRPr/>
              </a:pPr>
              <a:t>11.1.2016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DE5B7-FCEE-418F-8E77-66598D7E24A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6619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vojitá šipka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Dvojitá šipka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B3D875E-2BE0-4E66-9453-CCD59D1E484D}" type="datetimeFigureOut">
              <a:rPr lang="cs-CZ"/>
              <a:pPr>
                <a:defRPr/>
              </a:pPr>
              <a:t>11.1.2016</a:t>
            </a:fld>
            <a:endParaRPr lang="cs-CZ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A46528D-4596-4A0F-8CAC-BE94119DDF6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20201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5C21280-1D9D-4D37-AD40-05A5E780F4F8}" type="datetimeFigureOut">
              <a:rPr lang="cs-CZ"/>
              <a:pPr>
                <a:defRPr/>
              </a:pPr>
              <a:t>11.1.2016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0BB2A9D-C824-45FA-A982-AB185CDB955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82568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00A4C27-EDF7-4EB8-86C9-FAD7EB5F4D85}" type="datetimeFigureOut">
              <a:rPr lang="cs-CZ"/>
              <a:pPr>
                <a:defRPr/>
              </a:pPr>
              <a:t>11.1.2016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85B56F7-9850-43E7-B4AB-7BD7930FA2B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16911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7586812-28F3-4E04-BB54-25D908DD5E1A}" type="datetimeFigureOut">
              <a:rPr lang="cs-CZ"/>
              <a:pPr>
                <a:defRPr/>
              </a:pPr>
              <a:t>11.1.2016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5AE2FAF-D92E-414E-AADC-3F22651EFCF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2534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D99A-9710-428A-9736-A81A9BDEA847}" type="datetimeFigureOut">
              <a:rPr lang="cs-CZ"/>
              <a:pPr>
                <a:defRPr/>
              </a:pPr>
              <a:t>11.1.2016</a:t>
            </a:fld>
            <a:endParaRPr lang="cs-CZ"/>
          </a:p>
        </p:txBody>
      </p:sp>
      <p:sp>
        <p:nvSpPr>
          <p:cNvPr id="3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26E6E-11E3-4977-8308-BFC3F141729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026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F5671F7-B2A4-4AB2-8EF3-902CD310BCD4}" type="datetimeFigureOut">
              <a:rPr lang="cs-CZ"/>
              <a:pPr>
                <a:defRPr/>
              </a:pPr>
              <a:t>11.1.2016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03114E1-501F-41CE-9C9E-D5804203CED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0316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olný tvar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Volný tvar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2147483647 h 588"/>
              <a:gd name="T6" fmla="*/ 2147483647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Pravoúhlý trojúhelník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Přímá spojovací čára 18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Dvojitá šipka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Dvojitá šipka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cs-CZ" noProof="0" smtClean="0"/>
              <a:t>Kliknutím na ikonu přidáte obrázek.</a:t>
            </a:r>
            <a:endParaRPr lang="en-US" noProof="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1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F4D236A-BC3E-4176-AAB1-603641ACFB07}" type="datetimeFigureOut">
              <a:rPr lang="cs-CZ"/>
              <a:pPr>
                <a:defRPr/>
              </a:pPr>
              <a:t>11.1.2016</a:t>
            </a:fld>
            <a:endParaRPr lang="cs-CZ"/>
          </a:p>
        </p:txBody>
      </p:sp>
      <p:sp>
        <p:nvSpPr>
          <p:cNvPr id="12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3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84DFE123-31DE-46E6-B551-057727B3FDE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96410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7" name="Volný tvar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2147483647 h 588"/>
              <a:gd name="T6" fmla="*/ 2147483647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033" name="Zástupný symbol pro text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  <a:endParaRPr lang="en-US" altLang="cs-CZ" smtClean="0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80B923FF-2A7D-490A-A3C8-1D364BB323F7}" type="datetimeFigureOut">
              <a:rPr lang="cs-CZ"/>
              <a:pPr>
                <a:defRPr/>
              </a:pPr>
              <a:t>11.1.2016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51C38ECA-4D32-4658-B26C-E4BDDE00CB7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3" r:id="rId2"/>
    <p:sldLayoutId id="2147483828" r:id="rId3"/>
    <p:sldLayoutId id="2147483829" r:id="rId4"/>
    <p:sldLayoutId id="2147483830" r:id="rId5"/>
    <p:sldLayoutId id="2147483831" r:id="rId6"/>
    <p:sldLayoutId id="2147483824" r:id="rId7"/>
    <p:sldLayoutId id="2147483832" r:id="rId8"/>
    <p:sldLayoutId id="2147483833" r:id="rId9"/>
    <p:sldLayoutId id="2147483825" r:id="rId10"/>
    <p:sldLayoutId id="214748382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vg.com/cz-cs/edu-charity-government-security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iry.cz/" TargetMode="External"/><Relationship Id="rId2" Type="http://schemas.openxmlformats.org/officeDocument/2006/relationships/hyperlink" Target="http://www.antivirovecentrum.cz/antiviry.asp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earchiv.cz/b01/b0100028.php3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123728" y="548680"/>
            <a:ext cx="6334472" cy="261972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>
                <a:solidFill>
                  <a:srgbClr val="0070C0"/>
                </a:solidFill>
              </a:rPr>
              <a:t>Pedagog a tablety ve výuce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err="1" smtClean="0"/>
              <a:t>reg</a:t>
            </a:r>
            <a:r>
              <a:rPr lang="cs-CZ" dirty="0" smtClean="0"/>
              <a:t>. č. </a:t>
            </a:r>
            <a:r>
              <a:rPr lang="cs-CZ" sz="3100" dirty="0" smtClean="0"/>
              <a:t>CZ.1.07/1.3.00/51.000</a:t>
            </a:r>
            <a:r>
              <a:rPr lang="cs-CZ" sz="3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6</a:t>
            </a:r>
            <a:br>
              <a:rPr lang="cs-CZ" sz="3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cs-CZ" sz="3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Mgr. Jan </a:t>
            </a:r>
            <a:r>
              <a:rPr lang="cs-CZ" sz="3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Kubrický</a:t>
            </a:r>
            <a:r>
              <a:rPr lang="cs-CZ" sz="3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PhD.</a:t>
            </a:r>
            <a:br>
              <a:rPr lang="cs-CZ" sz="3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cs-CZ" sz="3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Mgr. Kristýna </a:t>
            </a:r>
            <a:r>
              <a:rPr lang="cs-CZ" sz="31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Kubrická</a:t>
            </a:r>
            <a:endParaRPr lang="cs-CZ" sz="3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219" name="Podnadpis 2"/>
          <p:cNvSpPr>
            <a:spLocks noGrp="1"/>
          </p:cNvSpPr>
          <p:nvPr>
            <p:ph type="subTitle" idx="1"/>
          </p:nvPr>
        </p:nvSpPr>
        <p:spPr>
          <a:xfrm>
            <a:off x="3492500" y="4005064"/>
            <a:ext cx="4927600" cy="624086"/>
          </a:xfrm>
        </p:spPr>
        <p:txBody>
          <a:bodyPr/>
          <a:lstStyle/>
          <a:p>
            <a:pPr marR="0" eaLnBrk="1" hangingPunct="1"/>
            <a:r>
              <a:rPr lang="cs-CZ" altLang="cs-CZ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Počítačové viry a Bezpečnostní software</a:t>
            </a:r>
          </a:p>
        </p:txBody>
      </p:sp>
      <p:pic>
        <p:nvPicPr>
          <p:cNvPr id="9220" name="Picture 4" descr="OPVK_ver_zakladni_logolink_RGB_cz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1801812" cy="477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z="2000" b="1" dirty="0"/>
              <a:t>Správa a ochrana hesel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/>
              <a:t>Nástroj pro jednoduchou správu hesel (uživatelských přístupů) a jejich zabezpečení pomocí šifrování. </a:t>
            </a:r>
          </a:p>
          <a:p>
            <a:pPr lvl="0"/>
            <a:r>
              <a:rPr lang="cs-CZ" sz="2000" b="1" dirty="0"/>
              <a:t>Šifrování dat a DLP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/>
              <a:t>Nástroje pro transparentní on-line šifrování elektronických dat. </a:t>
            </a:r>
            <a:br>
              <a:rPr lang="cs-CZ" sz="2000" dirty="0"/>
            </a:br>
            <a:r>
              <a:rPr lang="cs-CZ" sz="2000" dirty="0"/>
              <a:t>DLP (Data </a:t>
            </a:r>
            <a:r>
              <a:rPr lang="cs-CZ" sz="2000" dirty="0" err="1"/>
              <a:t>Loss</a:t>
            </a:r>
            <a:r>
              <a:rPr lang="cs-CZ" sz="2000" dirty="0"/>
              <a:t> </a:t>
            </a:r>
            <a:r>
              <a:rPr lang="cs-CZ" sz="2000" dirty="0" err="1"/>
              <a:t>Prevention</a:t>
            </a:r>
            <a:r>
              <a:rPr lang="cs-CZ" sz="2000" dirty="0"/>
              <a:t>) – prevence úniku (zcizení) dat. </a:t>
            </a:r>
          </a:p>
          <a:p>
            <a:pPr lvl="0"/>
            <a:r>
              <a:rPr lang="cs-CZ" sz="2000" b="1" dirty="0"/>
              <a:t>Šifrovaná komunikace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/>
              <a:t>Šifrovat komunikaci lze více způsoby a mezi ty nejběžnější patří šifrované bezdrátové spojení k internetu, e-maily nebo také telefonování. </a:t>
            </a:r>
          </a:p>
          <a:p>
            <a:pPr lvl="0"/>
            <a:r>
              <a:rPr lang="cs-CZ" sz="2000" b="1" dirty="0"/>
              <a:t>Přístup k zařízením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/>
              <a:t>Software pro řízení přístupu zařízení k počítači (například přes USB porty). </a:t>
            </a:r>
          </a:p>
          <a:p>
            <a:pPr lvl="0"/>
            <a:r>
              <a:rPr lang="cs-CZ" sz="2000" b="1" dirty="0"/>
              <a:t>Rodičovská kontrola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/>
              <a:t>Omezení přístupu k potenciálně nebezpečným internetovým stránkám. </a:t>
            </a:r>
            <a:br>
              <a:rPr lang="cs-CZ" sz="2000" dirty="0"/>
            </a:br>
            <a:r>
              <a:rPr lang="cs-CZ" sz="2000" dirty="0"/>
              <a:t>Vymezení doby pro použití počítače. </a:t>
            </a:r>
            <a:r>
              <a:rPr lang="cs-CZ" sz="2000" dirty="0" smtClean="0"/>
              <a:t>(1)</a:t>
            </a:r>
            <a:endParaRPr lang="cs-CZ" sz="20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Bezpečnostní software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37143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V rámci počítačových sítí např. školních sítí nelze uvažovat pouze antivirový program samotný, </a:t>
            </a:r>
            <a:r>
              <a:rPr lang="cs-CZ" sz="2400" dirty="0"/>
              <a:t>ale například i </a:t>
            </a:r>
            <a:r>
              <a:rPr lang="cs-CZ" sz="2400" dirty="0" smtClean="0"/>
              <a:t>správně formulovanou bezpečnostní </a:t>
            </a:r>
            <a:r>
              <a:rPr lang="cs-CZ" sz="2400" dirty="0"/>
              <a:t>politiku, prováděcí směrnice a zodpovědného </a:t>
            </a:r>
            <a:r>
              <a:rPr lang="cs-CZ" sz="2400" dirty="0" smtClean="0"/>
              <a:t>a zkušeného </a:t>
            </a:r>
            <a:r>
              <a:rPr lang="cs-CZ" sz="2400" dirty="0"/>
              <a:t>administrátora s náležitě (a prokazatelně) poučenými uživateli. </a:t>
            </a:r>
            <a:endParaRPr lang="cs-CZ" sz="2400" dirty="0" smtClean="0"/>
          </a:p>
          <a:p>
            <a:endParaRPr lang="cs-CZ" sz="2400" dirty="0" smtClean="0"/>
          </a:p>
          <a:p>
            <a:r>
              <a:rPr lang="cs-CZ" sz="2400" dirty="0"/>
              <a:t>Z pohledu ochrany sítí můžeme AV software rozdělit na:</a:t>
            </a:r>
          </a:p>
          <a:p>
            <a:pPr lvl="1"/>
            <a:r>
              <a:rPr lang="cs-CZ" sz="2000" dirty="0" smtClean="0"/>
              <a:t>antivirovou </a:t>
            </a:r>
            <a:r>
              <a:rPr lang="cs-CZ" sz="2000" dirty="0"/>
              <a:t>ochranu stanic,</a:t>
            </a:r>
          </a:p>
          <a:p>
            <a:pPr lvl="1"/>
            <a:r>
              <a:rPr lang="cs-CZ" sz="2000" dirty="0" smtClean="0"/>
              <a:t>antivirovou </a:t>
            </a:r>
            <a:r>
              <a:rPr lang="cs-CZ" sz="2000" dirty="0"/>
              <a:t>ochranu </a:t>
            </a:r>
            <a:r>
              <a:rPr lang="cs-CZ" sz="2000" dirty="0" err="1"/>
              <a:t>groupware</a:t>
            </a:r>
            <a:r>
              <a:rPr lang="cs-CZ" sz="2000" dirty="0"/>
              <a:t> a souborových serverů,</a:t>
            </a:r>
          </a:p>
          <a:p>
            <a:pPr lvl="1"/>
            <a:r>
              <a:rPr lang="cs-CZ" sz="2000" dirty="0" smtClean="0"/>
              <a:t>antivirovou </a:t>
            </a:r>
            <a:r>
              <a:rPr lang="cs-CZ" sz="2000" dirty="0"/>
              <a:t>ochranu na vstupních branách do Internetu</a:t>
            </a:r>
            <a:r>
              <a:rPr lang="cs-CZ" dirty="0" smtClean="0"/>
              <a:t>. (2)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Antivirová ochrana sítí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2660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/>
              <a:t>Některé AV společnosti nabízejí všechna výše uvedená řešení v jednom „balíku</a:t>
            </a:r>
            <a:r>
              <a:rPr lang="cs-CZ" sz="2000" dirty="0" smtClean="0"/>
              <a:t>“, například </a:t>
            </a:r>
            <a:r>
              <a:rPr lang="cs-CZ" sz="2000" dirty="0"/>
              <a:t>pod názvem „</a:t>
            </a:r>
            <a:r>
              <a:rPr lang="cs-CZ" sz="2000" dirty="0" err="1"/>
              <a:t>corporate</a:t>
            </a:r>
            <a:r>
              <a:rPr lang="cs-CZ" sz="2000" dirty="0"/>
              <a:t>“ či „business“. </a:t>
            </a:r>
            <a:endParaRPr lang="cs-CZ" sz="2000" dirty="0" smtClean="0"/>
          </a:p>
          <a:p>
            <a:r>
              <a:rPr lang="cs-CZ" sz="2000" b="1" dirty="0" smtClean="0"/>
              <a:t>Síťové </a:t>
            </a:r>
            <a:r>
              <a:rPr lang="cs-CZ" sz="2000" b="1" dirty="0"/>
              <a:t>verze AV systémů jsou </a:t>
            </a:r>
            <a:r>
              <a:rPr lang="cs-CZ" sz="2000" b="1" dirty="0" smtClean="0"/>
              <a:t>obvykle licencovány </a:t>
            </a:r>
            <a:r>
              <a:rPr lang="cs-CZ" sz="2000" b="1" dirty="0"/>
              <a:t>dle množství stanic v síti</a:t>
            </a:r>
            <a:r>
              <a:rPr lang="cs-CZ" sz="2000" dirty="0"/>
              <a:t>. V některých případech pak podle počtu </a:t>
            </a:r>
            <a:r>
              <a:rPr lang="cs-CZ" sz="2000" dirty="0" smtClean="0"/>
              <a:t>serverů, domén </a:t>
            </a:r>
            <a:r>
              <a:rPr lang="cs-CZ" sz="2000" dirty="0"/>
              <a:t>či množství poštovních schránek. </a:t>
            </a:r>
            <a:endParaRPr lang="cs-CZ" sz="2000" dirty="0" smtClean="0"/>
          </a:p>
          <a:p>
            <a:r>
              <a:rPr lang="cs-CZ" sz="2000" dirty="0"/>
              <a:t>C</a:t>
            </a:r>
            <a:r>
              <a:rPr lang="cs-CZ" sz="2000" dirty="0" smtClean="0"/>
              <a:t>ena </a:t>
            </a:r>
            <a:r>
              <a:rPr lang="cs-CZ" sz="2000" dirty="0"/>
              <a:t>takových produktů </a:t>
            </a:r>
            <a:r>
              <a:rPr lang="cs-CZ" sz="2000" dirty="0" smtClean="0"/>
              <a:t>není nejnižší </a:t>
            </a:r>
            <a:r>
              <a:rPr lang="cs-CZ" sz="2000" dirty="0"/>
              <a:t>a proto jsou v některých případech nakupovány postupně. V tomto případě </a:t>
            </a:r>
            <a:r>
              <a:rPr lang="cs-CZ" sz="2000" dirty="0" smtClean="0"/>
              <a:t>je vhodné</a:t>
            </a:r>
            <a:r>
              <a:rPr lang="cs-CZ" sz="2000" dirty="0"/>
              <a:t>, aby byl nakupován v pořadí od nejnižších vrstev (stanice) až po </a:t>
            </a:r>
            <a:r>
              <a:rPr lang="cs-CZ" sz="2000" dirty="0" smtClean="0"/>
              <a:t>specifické servery </a:t>
            </a:r>
            <a:r>
              <a:rPr lang="cs-CZ" sz="2000" dirty="0"/>
              <a:t>(poštovní server, souborový server apod</a:t>
            </a:r>
            <a:r>
              <a:rPr lang="cs-CZ" sz="2000" dirty="0" smtClean="0"/>
              <a:t>.). (2)</a:t>
            </a:r>
          </a:p>
          <a:p>
            <a:endParaRPr lang="cs-CZ" sz="2000" dirty="0"/>
          </a:p>
          <a:p>
            <a:pPr marL="109537" indent="0">
              <a:buNone/>
            </a:pPr>
            <a:r>
              <a:rPr lang="cs-CZ" sz="2000" b="1" dirty="0" smtClean="0"/>
              <a:t>Možnosti</a:t>
            </a:r>
            <a:r>
              <a:rPr lang="cs-CZ" sz="2000" dirty="0" smtClean="0"/>
              <a:t>:</a:t>
            </a:r>
          </a:p>
          <a:p>
            <a:pPr marL="109537" indent="0">
              <a:buNone/>
            </a:pPr>
            <a:r>
              <a:rPr lang="cs-CZ" sz="2000" dirty="0" smtClean="0"/>
              <a:t>AVG </a:t>
            </a:r>
            <a:r>
              <a:rPr lang="cs-CZ" sz="2000" dirty="0"/>
              <a:t>pro školy – více </a:t>
            </a:r>
            <a:r>
              <a:rPr lang="cs-CZ" sz="2000" dirty="0">
                <a:hlinkClick r:id="rId2"/>
              </a:rPr>
              <a:t>http://</a:t>
            </a:r>
            <a:r>
              <a:rPr lang="cs-CZ" sz="2000" dirty="0" smtClean="0">
                <a:hlinkClick r:id="rId2"/>
              </a:rPr>
              <a:t>www.avg.com/cz-cs/edu-charity-government-security</a:t>
            </a:r>
            <a:endParaRPr lang="cs-CZ" sz="2000" dirty="0" smtClean="0"/>
          </a:p>
          <a:p>
            <a:pPr marL="109537" indent="0">
              <a:buNone/>
            </a:pPr>
            <a:endParaRPr lang="cs-CZ" sz="20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Nabídka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27583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7" indent="0">
              <a:buNone/>
            </a:pPr>
            <a:r>
              <a:rPr lang="cs-CZ" sz="2000" b="1" dirty="0" smtClean="0"/>
              <a:t>Antivirový </a:t>
            </a:r>
            <a:r>
              <a:rPr lang="cs-CZ" sz="2000" b="1" dirty="0"/>
              <a:t>program</a:t>
            </a:r>
            <a:r>
              <a:rPr lang="cs-CZ" sz="2000" dirty="0"/>
              <a:t> sleduje všechny nejpodstatnější vstupní/výstupní místa, kterými by viry mohly do počítačového systému proniknout. </a:t>
            </a:r>
            <a:endParaRPr lang="cs-CZ" sz="2000" dirty="0" smtClean="0"/>
          </a:p>
          <a:p>
            <a:pPr marL="109537" indent="0">
              <a:buNone/>
            </a:pPr>
            <a:endParaRPr lang="cs-CZ" sz="2000" dirty="0" smtClean="0"/>
          </a:p>
          <a:p>
            <a:pPr marL="109537" indent="0">
              <a:buNone/>
            </a:pPr>
            <a:r>
              <a:rPr lang="cs-CZ" sz="2000" b="1" dirty="0"/>
              <a:t>Antivirový program</a:t>
            </a:r>
            <a:r>
              <a:rPr lang="cs-CZ" sz="2000" dirty="0"/>
              <a:t> vyhledává a kontroluje data na </a:t>
            </a:r>
            <a:r>
              <a:rPr lang="cs-CZ" sz="2000" dirty="0" smtClean="0"/>
              <a:t>základě existence </a:t>
            </a:r>
            <a:r>
              <a:rPr lang="cs-CZ" sz="2000" b="1" dirty="0"/>
              <a:t>virové databáze. </a:t>
            </a:r>
            <a:r>
              <a:rPr lang="cs-CZ" sz="2000" dirty="0" smtClean="0"/>
              <a:t>V případě, že toto skenování probíhá na základě pokynu uživatele, hovoříme o tzv. on-</a:t>
            </a:r>
            <a:r>
              <a:rPr lang="cs-CZ" sz="2000" dirty="0" err="1" smtClean="0"/>
              <a:t>demand</a:t>
            </a:r>
            <a:r>
              <a:rPr lang="cs-CZ" sz="2000" dirty="0" smtClean="0"/>
              <a:t> skeneru.</a:t>
            </a:r>
          </a:p>
          <a:p>
            <a:pPr marL="109537" indent="0">
              <a:buNone/>
            </a:pPr>
            <a:endParaRPr lang="cs-CZ" sz="2000" b="1" dirty="0"/>
          </a:p>
          <a:p>
            <a:pPr marL="109537" indent="0">
              <a:buNone/>
            </a:pPr>
            <a:r>
              <a:rPr lang="cs-CZ" sz="2000" b="1" dirty="0" smtClean="0"/>
              <a:t>Antivirové </a:t>
            </a:r>
            <a:r>
              <a:rPr lang="cs-CZ" sz="2000" b="1" dirty="0"/>
              <a:t>programy</a:t>
            </a:r>
            <a:r>
              <a:rPr lang="cs-CZ" sz="2000" dirty="0"/>
              <a:t> </a:t>
            </a:r>
            <a:r>
              <a:rPr lang="cs-CZ" sz="2000" dirty="0" smtClean="0"/>
              <a:t>kontrolují data na pozadí (on-</a:t>
            </a:r>
            <a:r>
              <a:rPr lang="cs-CZ" sz="2000" dirty="0" err="1" smtClean="0"/>
              <a:t>access</a:t>
            </a:r>
            <a:r>
              <a:rPr lang="cs-CZ" sz="2000" dirty="0" smtClean="0"/>
              <a:t> skener). </a:t>
            </a:r>
            <a:r>
              <a:rPr lang="cs-CZ" sz="2000" dirty="0"/>
              <a:t>Tuto činnost většinou nezaregistrujeme, pokud je antivirový skener dostatečně rychlý a samozřejmě pokud soubory neobsahují virus. Antiviry nabízejí také funkci </a:t>
            </a:r>
            <a:r>
              <a:rPr lang="cs-CZ" sz="2000" b="1" dirty="0"/>
              <a:t>skenování souborů </a:t>
            </a:r>
            <a:r>
              <a:rPr lang="cs-CZ" sz="2000" dirty="0"/>
              <a:t>na vyžádání uživatele s nastavitelnou úrovní analýzy souborů</a:t>
            </a:r>
            <a:r>
              <a:rPr lang="cs-CZ" sz="2000" dirty="0" smtClean="0"/>
              <a:t>. (1)</a:t>
            </a:r>
          </a:p>
          <a:p>
            <a:endParaRPr lang="cs-CZ" sz="1600" dirty="0"/>
          </a:p>
          <a:p>
            <a:endParaRPr lang="cs-CZ" sz="1600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Antivirový program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6980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600" b="1" dirty="0"/>
              <a:t>Heuristická analýza</a:t>
            </a:r>
            <a:r>
              <a:rPr lang="cs-CZ" sz="1600" dirty="0"/>
              <a:t> - antivirový program se </a:t>
            </a:r>
            <a:r>
              <a:rPr lang="cs-CZ" sz="1600" dirty="0" smtClean="0"/>
              <a:t>nespoléhá jen </a:t>
            </a:r>
            <a:r>
              <a:rPr lang="cs-CZ" sz="1600" dirty="0"/>
              <a:t>na databázi známých virů, ale analyzuje kód souboru a jeho význam. Hledá v něm postupy, které jsou typické pro viry a které se v normálních programech nevyskytují. Výhodou této metody je možnost nalezení virů, které ještě nebyly analyzovány a zaneseny do databáze virů. Nevýhodou je možnost omylu a nalezení viru v souboru, který není virem napaden.</a:t>
            </a:r>
          </a:p>
          <a:p>
            <a:pPr marL="109537" indent="0">
              <a:buNone/>
            </a:pPr>
            <a:r>
              <a:rPr lang="cs-CZ" sz="1600" dirty="0"/>
              <a:t> </a:t>
            </a:r>
          </a:p>
          <a:p>
            <a:r>
              <a:rPr lang="cs-CZ" sz="1600" b="1" dirty="0"/>
              <a:t>Kontrola integrity</a:t>
            </a:r>
            <a:r>
              <a:rPr lang="cs-CZ" sz="1600" dirty="0"/>
              <a:t> - antivirový program sleduje změny v systému souborů. Využívá toho, že uložením viru do některého souboru dojde ke změně souboru, kterou je možné detekovat. Pokud dojde ke změně textového souboru, pravděpodobně se nejedná o následek činnosti viru, ale pokud dojde ke změně v některém programu nebo systémovém souboru, je možné, že příčinou je napadení virem.</a:t>
            </a:r>
          </a:p>
          <a:p>
            <a:pPr marL="109537" indent="0">
              <a:buNone/>
            </a:pPr>
            <a:r>
              <a:rPr lang="cs-CZ" sz="1600" dirty="0"/>
              <a:t> </a:t>
            </a:r>
          </a:p>
          <a:p>
            <a:r>
              <a:rPr lang="cs-CZ" sz="1600" b="1" dirty="0"/>
              <a:t>Rezidentní sledování</a:t>
            </a:r>
            <a:r>
              <a:rPr lang="cs-CZ" sz="1600" dirty="0"/>
              <a:t> – v systému je neustále spuštěn proces, který kontroluje prováděné </a:t>
            </a:r>
            <a:r>
              <a:rPr lang="cs-CZ" sz="1600" dirty="0" smtClean="0"/>
              <a:t>operace (on-</a:t>
            </a:r>
            <a:r>
              <a:rPr lang="cs-CZ" sz="1600" dirty="0" err="1" smtClean="0"/>
              <a:t>access</a:t>
            </a:r>
            <a:r>
              <a:rPr lang="cs-CZ" sz="1600" dirty="0" smtClean="0"/>
              <a:t> skener). </a:t>
            </a:r>
            <a:r>
              <a:rPr lang="cs-CZ" sz="1600" dirty="0"/>
              <a:t>Mohou být sledovány podezřelé operace se soubory a systémovými oblastmi disku. </a:t>
            </a:r>
            <a:r>
              <a:rPr lang="cs-CZ" sz="1600" i="1" dirty="0"/>
              <a:t>Například při pokusu o zápis do </a:t>
            </a:r>
            <a:r>
              <a:rPr lang="cs-CZ" sz="1600" i="1" dirty="0" err="1"/>
              <a:t>boot</a:t>
            </a:r>
            <a:r>
              <a:rPr lang="cs-CZ" sz="1600" i="1" dirty="0"/>
              <a:t> sektoru je operace přerušena a uživatel dotázán, zda zápis povolí</a:t>
            </a:r>
            <a:r>
              <a:rPr lang="cs-CZ" sz="1600" dirty="0"/>
              <a:t>. Dále jsou při rezidentním sledování obvykle kontrolovány spouštěné programy na přítomnost viru. Když chce uživatel spustit některý program, antivirový program nejprve zkontroluje, zda neobsahuje virus.</a:t>
            </a:r>
          </a:p>
          <a:p>
            <a:endParaRPr lang="cs-CZ" sz="1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Pokročilé činnosti antivirových programů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2955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7" indent="0">
              <a:buNone/>
            </a:pPr>
            <a:r>
              <a:rPr lang="cs-CZ" sz="1600" dirty="0"/>
              <a:t>Zpravidla nám antivirový program nabídne několik možností, jimiž na nákazu reagujeme:</a:t>
            </a:r>
          </a:p>
          <a:p>
            <a:pPr marL="109537" indent="0">
              <a:buNone/>
            </a:pPr>
            <a:r>
              <a:rPr lang="cs-CZ" sz="1600" dirty="0"/>
              <a:t> </a:t>
            </a:r>
          </a:p>
          <a:p>
            <a:pPr lvl="0"/>
            <a:r>
              <a:rPr lang="cs-CZ" sz="1600" b="1" dirty="0"/>
              <a:t>Přesunout/ Přejmenovat</a:t>
            </a:r>
            <a:r>
              <a:rPr lang="cs-CZ" sz="1600" dirty="0"/>
              <a:t> – většinou je škodlivý kód vázán na další souvislosti (odkazy v registrech, či ve spouštěcích souborech), bývá umístěn ve spustitelných souborech. Pokud virový soubor přejmenujeme či přesuneme, můžeme zamezit jeho činnosti.</a:t>
            </a:r>
          </a:p>
          <a:p>
            <a:pPr lvl="0"/>
            <a:r>
              <a:rPr lang="cs-CZ" sz="1600" b="1" dirty="0"/>
              <a:t>Smazat – </a:t>
            </a:r>
            <a:r>
              <a:rPr lang="cs-CZ" sz="1600" dirty="0"/>
              <a:t>smazání napadeného souboru je dobrou variantou, ale pokud se škodlivý kód připojí k systémovému souboru, můžeme jeho smazáním </a:t>
            </a:r>
            <a:r>
              <a:rPr lang="cs-CZ" sz="1600" dirty="0">
                <a:solidFill>
                  <a:srgbClr val="FF0000"/>
                </a:solidFill>
              </a:rPr>
              <a:t>znemožnit činnost systému</a:t>
            </a:r>
            <a:r>
              <a:rPr lang="cs-CZ" sz="1600" dirty="0"/>
              <a:t>. Mazat tedy budeme ty soubory, o nichž s jistotou víme, že obsahují pouze virus. Jestliže tomu tak není, použijeme přesun do </a:t>
            </a:r>
            <a:r>
              <a:rPr lang="cs-CZ" sz="1600" dirty="0" smtClean="0"/>
              <a:t>karantény.</a:t>
            </a:r>
            <a:endParaRPr lang="cs-CZ" sz="1600" dirty="0"/>
          </a:p>
          <a:p>
            <a:pPr lvl="0"/>
            <a:r>
              <a:rPr lang="cs-CZ" sz="1600" b="1" dirty="0"/>
              <a:t>Opravit –</a:t>
            </a:r>
            <a:r>
              <a:rPr lang="cs-CZ" sz="1600" dirty="0"/>
              <a:t> je asi „nejčistší“ možností. Škodlivý kód bude ze souboru odstraněn a se souborem bude možné dále pracovat.</a:t>
            </a:r>
          </a:p>
          <a:p>
            <a:pPr lvl="0"/>
            <a:r>
              <a:rPr lang="cs-CZ" sz="1600" b="1" dirty="0"/>
              <a:t>Přesun do </a:t>
            </a:r>
            <a:r>
              <a:rPr lang="cs-CZ" sz="1600" b="1" dirty="0" smtClean="0"/>
              <a:t>karantény </a:t>
            </a:r>
            <a:r>
              <a:rPr lang="cs-CZ" sz="1600" b="1" dirty="0"/>
              <a:t>–</a:t>
            </a:r>
            <a:r>
              <a:rPr lang="cs-CZ" sz="1600" dirty="0"/>
              <a:t> každý antivirový program disponuje složkou, do níž se přesunou napadené soubory. Zde jsou izolovány od systému. Výhod tohoto řešení je </a:t>
            </a:r>
            <a:r>
              <a:rPr lang="cs-CZ" sz="1600" dirty="0" smtClean="0"/>
              <a:t>hned několik</a:t>
            </a:r>
            <a:r>
              <a:rPr lang="cs-CZ" sz="1600" dirty="0"/>
              <a:t>:</a:t>
            </a:r>
          </a:p>
          <a:p>
            <a:pPr lvl="1"/>
            <a:r>
              <a:rPr lang="cs-CZ" sz="1600" dirty="0"/>
              <a:t>Zjistíme-li, že zavirovaný soubor je </a:t>
            </a:r>
            <a:r>
              <a:rPr lang="cs-CZ" sz="1600" dirty="0" smtClean="0"/>
              <a:t>důležitá součást </a:t>
            </a:r>
            <a:r>
              <a:rPr lang="cs-CZ" sz="1600" dirty="0"/>
              <a:t>a jeho odstranění není možné, můžeme jej z karantény obnovit.</a:t>
            </a:r>
          </a:p>
          <a:p>
            <a:pPr lvl="1"/>
            <a:r>
              <a:rPr lang="cs-CZ" sz="1600" dirty="0"/>
              <a:t>Zavirované soubory jsou navíc k dispozici pro následnou analýzu viru.</a:t>
            </a:r>
          </a:p>
          <a:p>
            <a:endParaRPr lang="cs-CZ" sz="1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 možnostem akcí uživatele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37177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7" indent="0">
              <a:buNone/>
            </a:pPr>
            <a:r>
              <a:rPr lang="cs-CZ" b="1" dirty="0" smtClean="0"/>
              <a:t>Centrální správa</a:t>
            </a:r>
          </a:p>
          <a:p>
            <a:r>
              <a:rPr lang="cs-CZ" sz="1800" dirty="0"/>
              <a:t>Centrální spravování antivirových systémů rozsetých po síti </a:t>
            </a:r>
            <a:r>
              <a:rPr lang="cs-CZ" sz="1800" dirty="0" smtClean="0"/>
              <a:t>(např. školy) značně usnadní </a:t>
            </a:r>
            <a:r>
              <a:rPr lang="cs-CZ" sz="1800" dirty="0"/>
              <a:t>správci práci. Díky centrální správě má dokonalý přehled nad </a:t>
            </a:r>
            <a:r>
              <a:rPr lang="cs-CZ" sz="1800" dirty="0" smtClean="0"/>
              <a:t>antivirovými systémy </a:t>
            </a:r>
            <a:r>
              <a:rPr lang="cs-CZ" sz="1800" dirty="0"/>
              <a:t>na jednotlivých stanicích i serverech. </a:t>
            </a:r>
            <a:endParaRPr lang="cs-CZ" sz="1800" dirty="0" smtClean="0"/>
          </a:p>
          <a:p>
            <a:r>
              <a:rPr lang="cs-CZ" sz="1800" dirty="0" smtClean="0"/>
              <a:t>Kromě </a:t>
            </a:r>
            <a:r>
              <a:rPr lang="cs-CZ" sz="1800" dirty="0"/>
              <a:t>toho, že může monitorovat </a:t>
            </a:r>
            <a:r>
              <a:rPr lang="cs-CZ" sz="1800" dirty="0" smtClean="0"/>
              <a:t>jejich stav</a:t>
            </a:r>
            <a:r>
              <a:rPr lang="cs-CZ" sz="1800" dirty="0"/>
              <a:t>, může je i na dálku obsluhovat a vykonávat tak požadované testy či </a:t>
            </a:r>
            <a:r>
              <a:rPr lang="cs-CZ" sz="1800" dirty="0" smtClean="0"/>
              <a:t>manuální aktualizaci </a:t>
            </a:r>
            <a:r>
              <a:rPr lang="cs-CZ" sz="1800" dirty="0"/>
              <a:t>virové </a:t>
            </a:r>
            <a:r>
              <a:rPr lang="cs-CZ" sz="1800" dirty="0" smtClean="0"/>
              <a:t>databáze.</a:t>
            </a:r>
          </a:p>
          <a:p>
            <a:r>
              <a:rPr lang="cs-CZ" sz="1800" dirty="0"/>
              <a:t>Pro centrální správu může obvykle posloužit libovolný počítač v síti, </a:t>
            </a:r>
            <a:r>
              <a:rPr lang="cs-CZ" sz="1800" dirty="0" smtClean="0"/>
              <a:t>který je vybaven speciálním software antivirového programu. </a:t>
            </a:r>
            <a:r>
              <a:rPr lang="cs-CZ" sz="1800" dirty="0"/>
              <a:t>I když </a:t>
            </a:r>
            <a:r>
              <a:rPr lang="cs-CZ" sz="1800" dirty="0" smtClean="0"/>
              <a:t>to není </a:t>
            </a:r>
            <a:r>
              <a:rPr lang="cs-CZ" sz="1800" dirty="0"/>
              <a:t>bezpodmínečně nutné (v závislosti na řešení), někde v síti se nachází </a:t>
            </a:r>
            <a:r>
              <a:rPr lang="cs-CZ" sz="1800" dirty="0" smtClean="0"/>
              <a:t>antivirový </a:t>
            </a:r>
            <a:r>
              <a:rPr lang="cs-CZ" sz="1800" dirty="0"/>
              <a:t>server umožňující komunikaci mezi konzolí správce s jednotlivými kopiemi </a:t>
            </a:r>
            <a:r>
              <a:rPr lang="cs-CZ" sz="1800" dirty="0" smtClean="0"/>
              <a:t>antivirového systému </a:t>
            </a:r>
            <a:r>
              <a:rPr lang="cs-CZ" sz="1800" dirty="0"/>
              <a:t>v síti.</a:t>
            </a:r>
          </a:p>
          <a:p>
            <a:r>
              <a:rPr lang="cs-CZ" sz="1800" dirty="0"/>
              <a:t>Často jsou pro komunikaci využity standardní protokoly jako TCP/IP či </a:t>
            </a:r>
            <a:r>
              <a:rPr lang="cs-CZ" sz="1800" dirty="0" smtClean="0"/>
              <a:t>HTTP (HTTPS). (2)</a:t>
            </a:r>
            <a:endParaRPr lang="cs-CZ" sz="1800" b="1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Síťové možnosti antivirových systémů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62831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7" indent="0">
              <a:buNone/>
            </a:pPr>
            <a:r>
              <a:rPr lang="cs-CZ" b="1" dirty="0" smtClean="0"/>
              <a:t>Zrcadlení aktualizací</a:t>
            </a:r>
          </a:p>
          <a:p>
            <a:r>
              <a:rPr lang="cs-CZ" sz="1800" dirty="0"/>
              <a:t>Typickou možností síťových antivirových řešení je zrcadlení aktualizací.</a:t>
            </a:r>
          </a:p>
          <a:p>
            <a:r>
              <a:rPr lang="cs-CZ" sz="1800" dirty="0"/>
              <a:t>Programové aktualizace včetně aktualizace virové báze jsou staženy od výrobce </a:t>
            </a:r>
            <a:r>
              <a:rPr lang="cs-CZ" sz="1800" dirty="0" smtClean="0"/>
              <a:t>AV systému </a:t>
            </a:r>
            <a:r>
              <a:rPr lang="cs-CZ" sz="1800" dirty="0"/>
              <a:t>z Internetu pouze dedikovaným počítačem a následně jsou nabídnuty </a:t>
            </a:r>
            <a:r>
              <a:rPr lang="cs-CZ" sz="1800" dirty="0" smtClean="0"/>
              <a:t>ostatním stanicím </a:t>
            </a:r>
            <a:r>
              <a:rPr lang="cs-CZ" sz="1800" dirty="0"/>
              <a:t>a serverům v lokální síti. Přínosem tohoto řešení je významné snížení </a:t>
            </a:r>
            <a:r>
              <a:rPr lang="cs-CZ" sz="1800" dirty="0" smtClean="0"/>
              <a:t>zátěže Internetové </a:t>
            </a:r>
            <a:r>
              <a:rPr lang="cs-CZ" sz="1800" dirty="0"/>
              <a:t>linky, jelikož ostatní stanice a servery provádějí aktualizaci v rámci </a:t>
            </a:r>
            <a:r>
              <a:rPr lang="cs-CZ" sz="1800" dirty="0" smtClean="0"/>
              <a:t>lokální sítě</a:t>
            </a:r>
            <a:r>
              <a:rPr lang="cs-CZ" sz="1800" dirty="0"/>
              <a:t>.</a:t>
            </a:r>
          </a:p>
          <a:p>
            <a:r>
              <a:rPr lang="cs-CZ" sz="1800" dirty="0"/>
              <a:t>Řešení bývá realizováno nejčastěji prostřednictvím protokolu HTTP či </a:t>
            </a:r>
            <a:r>
              <a:rPr lang="cs-CZ" sz="1800" dirty="0" smtClean="0"/>
              <a:t>HTTPS, k </a:t>
            </a:r>
            <a:r>
              <a:rPr lang="cs-CZ" sz="1800" dirty="0"/>
              <a:t>vidění jsou řešení na bázi síťově </a:t>
            </a:r>
            <a:r>
              <a:rPr lang="cs-CZ" sz="1800" dirty="0" err="1"/>
              <a:t>nasdíleného</a:t>
            </a:r>
            <a:r>
              <a:rPr lang="cs-CZ" sz="1800" dirty="0"/>
              <a:t> adresáře, odkud si jednotlivé </a:t>
            </a:r>
            <a:r>
              <a:rPr lang="cs-CZ" sz="1800" dirty="0" smtClean="0"/>
              <a:t>stanice požadované </a:t>
            </a:r>
            <a:r>
              <a:rPr lang="cs-CZ" sz="1800" dirty="0"/>
              <a:t>aktualizace stahují</a:t>
            </a:r>
            <a:r>
              <a:rPr lang="cs-CZ" sz="1800" dirty="0" smtClean="0"/>
              <a:t>. (2)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Síťové možnosti antivirových systémů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77740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b="1" dirty="0" smtClean="0"/>
              <a:t>Firewall</a:t>
            </a:r>
            <a:r>
              <a:rPr lang="cs-CZ" sz="2400" dirty="0" smtClean="0"/>
              <a:t> </a:t>
            </a:r>
            <a:r>
              <a:rPr lang="cs-CZ" sz="2400" dirty="0"/>
              <a:t>je zjednodušeně řečeno zařízení </a:t>
            </a:r>
            <a:r>
              <a:rPr lang="cs-CZ" sz="2400" dirty="0" smtClean="0"/>
              <a:t>nebo </a:t>
            </a:r>
            <a:r>
              <a:rPr lang="cs-CZ" sz="2400" dirty="0"/>
              <a:t>software oddělující provoz mezi dvěma </a:t>
            </a:r>
            <a:r>
              <a:rPr lang="cs-CZ" sz="2400" dirty="0" smtClean="0"/>
              <a:t>sítěmi, přičemž </a:t>
            </a:r>
            <a:r>
              <a:rPr lang="cs-CZ" sz="2400" dirty="0"/>
              <a:t>propouští jedním nebo druhým směrem data podle určitých předem definovaných pravidel. </a:t>
            </a:r>
            <a:endParaRPr lang="cs-CZ" sz="2400" dirty="0" smtClean="0"/>
          </a:p>
          <a:p>
            <a:r>
              <a:rPr lang="cs-CZ" sz="2400" b="1" dirty="0" smtClean="0"/>
              <a:t>Brání </a:t>
            </a:r>
            <a:r>
              <a:rPr lang="cs-CZ" sz="2400" b="1" dirty="0"/>
              <a:t>tak zejména před neoprávněnými průniky do sítě a odesílání dat ze sítě bez vědomí a souhlasu uživatele</a:t>
            </a:r>
            <a:r>
              <a:rPr lang="cs-CZ" sz="2400" dirty="0"/>
              <a:t>. </a:t>
            </a:r>
            <a:endParaRPr lang="cs-CZ" sz="2400" dirty="0" smtClean="0"/>
          </a:p>
          <a:p>
            <a:r>
              <a:rPr lang="cs-CZ" sz="2400" dirty="0" smtClean="0"/>
              <a:t>V </a:t>
            </a:r>
            <a:r>
              <a:rPr lang="cs-CZ" sz="2400" dirty="0"/>
              <a:t>prostředí </a:t>
            </a:r>
            <a:r>
              <a:rPr lang="cs-CZ" sz="2400" dirty="0" smtClean="0"/>
              <a:t>malých sítí je </a:t>
            </a:r>
            <a:r>
              <a:rPr lang="cs-CZ" sz="2400" dirty="0"/>
              <a:t>instalace brány firewall nejefektivnějším a nejdůležitějším prvním krokem při ochraně počítače. </a:t>
            </a:r>
            <a:endParaRPr lang="cs-CZ" sz="2400" dirty="0" smtClean="0"/>
          </a:p>
          <a:p>
            <a:r>
              <a:rPr lang="cs-CZ" sz="2400" dirty="0" smtClean="0"/>
              <a:t>Je </a:t>
            </a:r>
            <a:r>
              <a:rPr lang="cs-CZ" sz="2400" dirty="0"/>
              <a:t>důležité, aby firewall a antivirový software byly zapnuty ještě před připojením k Internetu</a:t>
            </a:r>
            <a:r>
              <a:rPr lang="cs-CZ" sz="2400" dirty="0" smtClean="0"/>
              <a:t>.</a:t>
            </a:r>
          </a:p>
          <a:p>
            <a:r>
              <a:rPr lang="cs-CZ" sz="2400" dirty="0" smtClean="0"/>
              <a:t>Firewally můžeme rozdělit podle funkce do několika skupin:</a:t>
            </a:r>
            <a:endParaRPr lang="cs-CZ" sz="2400" dirty="0"/>
          </a:p>
          <a:p>
            <a:endParaRPr lang="cs-CZ" sz="24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Firewall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6193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600" b="1" dirty="0"/>
              <a:t>regulace přístupu vlastních uživatelů</a:t>
            </a:r>
            <a:r>
              <a:rPr lang="cs-CZ" sz="1600" dirty="0"/>
              <a:t> (uživatelů chráněné privátní sítě) do veřejného Internetu. </a:t>
            </a:r>
          </a:p>
          <a:p>
            <a:r>
              <a:rPr lang="cs-CZ" sz="1600" b="1" dirty="0"/>
              <a:t>antivirová ochrana</a:t>
            </a:r>
            <a:r>
              <a:rPr lang="cs-CZ" sz="1600" dirty="0"/>
              <a:t> - provozovatel připojené sítě může požadovat, aby firewall chránil tuto síť před nakažením počítačovými viry, což se může týkat jak přicházející elektronické </a:t>
            </a:r>
            <a:r>
              <a:rPr lang="cs-CZ" sz="1600" dirty="0" smtClean="0"/>
              <a:t>pošty.</a:t>
            </a:r>
          </a:p>
          <a:p>
            <a:r>
              <a:rPr lang="cs-CZ" sz="1600" b="1" dirty="0" smtClean="0"/>
              <a:t>optimalizace </a:t>
            </a:r>
            <a:r>
              <a:rPr lang="cs-CZ" sz="1600" b="1" dirty="0"/>
              <a:t>připojení</a:t>
            </a:r>
            <a:r>
              <a:rPr lang="cs-CZ" sz="1600" dirty="0"/>
              <a:t> - některé druhy firewallů mohou napomáhat efektivnějšímu využití přípojky dané sítě k vnějším sítím, typicky k Internetu. Jde o to, že v rámci firewallu může fungovat tzv. </a:t>
            </a:r>
            <a:r>
              <a:rPr lang="cs-CZ" sz="1600" dirty="0" err="1"/>
              <a:t>cache</a:t>
            </a:r>
            <a:r>
              <a:rPr lang="cs-CZ" sz="1600" dirty="0"/>
              <a:t> server, který v sobě uchovává některé objekty často požadované uživateli chráněné privátní sítě (nejčastěji: WWW stránky). </a:t>
            </a:r>
            <a:endParaRPr lang="cs-CZ" sz="1600" dirty="0" smtClean="0"/>
          </a:p>
          <a:p>
            <a:r>
              <a:rPr lang="cs-CZ" sz="1600" b="1" dirty="0" smtClean="0"/>
              <a:t>veřejné </a:t>
            </a:r>
            <a:r>
              <a:rPr lang="cs-CZ" sz="1600" b="1" dirty="0"/>
              <a:t>zpřístupnění zdrojů</a:t>
            </a:r>
            <a:r>
              <a:rPr lang="cs-CZ" sz="1600" dirty="0"/>
              <a:t> - ačkoli se provozovatelé připojených sítí především snaží chránit své zdroje (včetně nejrůznějších informací) před neoprávněným přístupem zvenčí, přesto u některých konkrétních zdrojů (informací) mají zájem na jejich zpřístupnění i pro uživatele z vnějších sítí</a:t>
            </a:r>
            <a:r>
              <a:rPr lang="cs-CZ" sz="1600" dirty="0" smtClean="0"/>
              <a:t>. V </a:t>
            </a:r>
            <a:r>
              <a:rPr lang="cs-CZ" sz="1600" dirty="0"/>
              <a:t>rámci firewallu pak bývá takovéto zveřejnění realizováno - například formou WWW serveru či FTP serveru, který je přístupný jak "zevnitř" (z chráněné sítě), tak i "z vně". </a:t>
            </a:r>
          </a:p>
          <a:p>
            <a:r>
              <a:rPr lang="cs-CZ" sz="1600" b="1" dirty="0"/>
              <a:t>vzdálený přístup oprávněných </a:t>
            </a:r>
            <a:r>
              <a:rPr lang="cs-CZ" sz="1600" b="1" dirty="0" smtClean="0"/>
              <a:t>uživatelů</a:t>
            </a:r>
            <a:r>
              <a:rPr lang="cs-CZ" sz="1600" dirty="0" smtClean="0"/>
              <a:t>.</a:t>
            </a:r>
            <a:endParaRPr lang="cs-CZ" sz="1600" dirty="0"/>
          </a:p>
          <a:p>
            <a:r>
              <a:rPr lang="cs-CZ" sz="1600" b="1" dirty="0"/>
              <a:t>zabezpečená </a:t>
            </a:r>
            <a:r>
              <a:rPr lang="cs-CZ" sz="1600" b="1" dirty="0" smtClean="0"/>
              <a:t>komunikace</a:t>
            </a:r>
            <a:r>
              <a:rPr lang="cs-CZ" sz="1600" dirty="0" smtClean="0"/>
              <a:t>.</a:t>
            </a:r>
            <a:endParaRPr lang="cs-CZ" sz="1600" dirty="0"/>
          </a:p>
          <a:p>
            <a:r>
              <a:rPr lang="cs-CZ" sz="1600" b="1" dirty="0"/>
              <a:t>sdílení přístupu k </a:t>
            </a:r>
            <a:r>
              <a:rPr lang="cs-CZ" sz="1600" b="1" dirty="0" smtClean="0"/>
              <a:t>Internetu</a:t>
            </a:r>
            <a:r>
              <a:rPr lang="cs-CZ" sz="1600" dirty="0" smtClean="0"/>
              <a:t>. (3)</a:t>
            </a:r>
            <a:endParaRPr lang="cs-CZ" sz="1600" dirty="0"/>
          </a:p>
          <a:p>
            <a:endParaRPr lang="cs-CZ" sz="1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Funkce firewallu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2121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dirty="0" smtClean="0"/>
              <a:t>Dříve než se budeme zabývat </a:t>
            </a:r>
            <a:r>
              <a:rPr lang="cs-CZ" sz="1800" b="1" dirty="0" smtClean="0"/>
              <a:t>problematikou bezpečnostního SW</a:t>
            </a:r>
            <a:r>
              <a:rPr lang="cs-CZ" sz="1800" dirty="0" smtClean="0"/>
              <a:t>, zopakujeme si dělení a zejména charakteristiku počítačových virů, které spadají do širší kategorie </a:t>
            </a:r>
            <a:r>
              <a:rPr lang="cs-CZ" sz="1800" b="1" dirty="0" smtClean="0"/>
              <a:t>MALWARE</a:t>
            </a:r>
            <a:r>
              <a:rPr lang="cs-CZ" sz="1800" dirty="0" smtClean="0"/>
              <a:t>.</a:t>
            </a:r>
          </a:p>
          <a:p>
            <a:endParaRPr lang="cs-CZ" sz="1800" dirty="0"/>
          </a:p>
          <a:p>
            <a:pPr marL="109537" indent="0">
              <a:buNone/>
            </a:pPr>
            <a:r>
              <a:rPr lang="cs-CZ" sz="1800" dirty="0" smtClean="0"/>
              <a:t>Počítačové viry lze dělit zejména podle způsobu šíření:</a:t>
            </a:r>
          </a:p>
          <a:p>
            <a:pPr lvl="1"/>
            <a:r>
              <a:rPr lang="cs-CZ" sz="1600" dirty="0" err="1"/>
              <a:t>Bootvir</a:t>
            </a:r>
            <a:r>
              <a:rPr lang="cs-CZ" sz="1600" dirty="0"/>
              <a:t> </a:t>
            </a:r>
          </a:p>
          <a:p>
            <a:pPr lvl="1"/>
            <a:r>
              <a:rPr lang="cs-CZ" sz="1600" dirty="0"/>
              <a:t>Souborový vir </a:t>
            </a:r>
          </a:p>
          <a:p>
            <a:pPr lvl="2"/>
            <a:r>
              <a:rPr lang="cs-CZ" sz="1400" dirty="0"/>
              <a:t>přepisující vir </a:t>
            </a:r>
          </a:p>
          <a:p>
            <a:pPr lvl="2"/>
            <a:r>
              <a:rPr lang="cs-CZ" sz="1400" dirty="0"/>
              <a:t>link vir </a:t>
            </a:r>
          </a:p>
          <a:p>
            <a:pPr lvl="2"/>
            <a:r>
              <a:rPr lang="cs-CZ" sz="1400" dirty="0"/>
              <a:t>doprovodný vir </a:t>
            </a:r>
          </a:p>
          <a:p>
            <a:pPr lvl="1"/>
            <a:r>
              <a:rPr lang="cs-CZ" sz="1600" dirty="0"/>
              <a:t>Multipartitní vir </a:t>
            </a:r>
          </a:p>
          <a:p>
            <a:pPr lvl="1"/>
            <a:r>
              <a:rPr lang="cs-CZ" sz="1600" dirty="0" err="1"/>
              <a:t>Makrovir</a:t>
            </a:r>
            <a:r>
              <a:rPr lang="cs-CZ" sz="1600" dirty="0"/>
              <a:t> </a:t>
            </a:r>
          </a:p>
          <a:p>
            <a:pPr marL="452437" indent="-342900">
              <a:buFont typeface="+mj-lt"/>
              <a:buAutoNum type="arabicPeriod"/>
            </a:pPr>
            <a:endParaRPr lang="cs-CZ" sz="18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Počítačové viry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5918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/>
              <a:t>Pro činnost firewallů je velmi podstatné, na jaké úrovni - ve smyslu vrstev sedmivrstvého modelu ISO/OSI - pracují. V úvahu připadají zejména dvě varianty: </a:t>
            </a:r>
            <a:endParaRPr lang="cs-CZ" sz="2000" dirty="0" smtClean="0"/>
          </a:p>
          <a:p>
            <a:pPr lvl="1"/>
            <a:r>
              <a:rPr lang="cs-CZ" sz="2000" dirty="0" smtClean="0"/>
              <a:t>fungování </a:t>
            </a:r>
            <a:r>
              <a:rPr lang="cs-CZ" sz="2000" dirty="0"/>
              <a:t>firewallů na síťové a transportní vrstvě, </a:t>
            </a:r>
            <a:endParaRPr lang="cs-CZ" sz="2000" dirty="0" smtClean="0"/>
          </a:p>
          <a:p>
            <a:pPr lvl="1"/>
            <a:r>
              <a:rPr lang="cs-CZ" sz="2000" dirty="0" smtClean="0"/>
              <a:t>fungování </a:t>
            </a:r>
            <a:r>
              <a:rPr lang="cs-CZ" sz="2000" dirty="0"/>
              <a:t>na úrovní aplikační vrstvy</a:t>
            </a:r>
            <a:r>
              <a:rPr lang="cs-CZ" sz="2000" dirty="0" smtClean="0"/>
              <a:t>.</a:t>
            </a:r>
          </a:p>
          <a:p>
            <a:r>
              <a:rPr lang="cs-CZ" sz="2000" dirty="0" smtClean="0"/>
              <a:t>Firewall pracující na úrovni síťové a aplikační vrstvy se často označuje jako </a:t>
            </a:r>
            <a:r>
              <a:rPr lang="cs-CZ" sz="2000" b="1" dirty="0" smtClean="0"/>
              <a:t>paketový filtr</a:t>
            </a:r>
            <a:r>
              <a:rPr lang="cs-CZ" sz="2000" dirty="0" smtClean="0"/>
              <a:t>.</a:t>
            </a:r>
            <a:endParaRPr lang="cs-CZ" sz="2000" dirty="0"/>
          </a:p>
          <a:p>
            <a:r>
              <a:rPr lang="cs-CZ" sz="2000" dirty="0" smtClean="0"/>
              <a:t>Tyto </a:t>
            </a:r>
            <a:r>
              <a:rPr lang="cs-CZ" sz="2000" dirty="0"/>
              <a:t>jsou často implementovány na </a:t>
            </a:r>
            <a:r>
              <a:rPr lang="cs-CZ" sz="2000" b="1" dirty="0" err="1"/>
              <a:t>routerech</a:t>
            </a:r>
            <a:r>
              <a:rPr lang="cs-CZ" sz="2000" dirty="0"/>
              <a:t>. </a:t>
            </a:r>
            <a:endParaRPr lang="cs-CZ" sz="2000" dirty="0" smtClean="0"/>
          </a:p>
          <a:p>
            <a:r>
              <a:rPr lang="cs-CZ" sz="2000" dirty="0" smtClean="0"/>
              <a:t>Vyznačují </a:t>
            </a:r>
            <a:r>
              <a:rPr lang="cs-CZ" sz="2000" dirty="0"/>
              <a:t>se vysokou rychlostí, avšak nízkou úrovní zabezpečení, protože kontrolují pouze zdrojovou a cílovou adresu a port. </a:t>
            </a:r>
            <a:endParaRPr lang="cs-CZ" sz="2000" dirty="0" smtClean="0"/>
          </a:p>
          <a:p>
            <a:r>
              <a:rPr lang="cs-CZ" sz="2000" dirty="0" smtClean="0"/>
              <a:t>Neumožňují </a:t>
            </a:r>
            <a:r>
              <a:rPr lang="cs-CZ" sz="2000" dirty="0"/>
              <a:t>logování událostí a nejsou ani schopné upozornit administrátora na podezřelé aktivity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Paketové filtry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8732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400" dirty="0"/>
              <a:t>Schopnosti </a:t>
            </a:r>
            <a:r>
              <a:rPr lang="cs-CZ" sz="1400" dirty="0" smtClean="0"/>
              <a:t>paketových </a:t>
            </a:r>
            <a:r>
              <a:rPr lang="cs-CZ" sz="1400" dirty="0"/>
              <a:t>filtrů jsou principiálně omezeny tím, co je možné vydedukovat ze síťových IP adres a čísel portů. Takovéto firewally nemají schopnost analyzovat přenášená data tak detailně, aby mohly vyhodnocovat data odpovídající aplikační vrstvě - nerozumí například formátu přenášených </a:t>
            </a:r>
            <a:r>
              <a:rPr lang="cs-CZ" sz="1400" dirty="0" smtClean="0"/>
              <a:t>zpráv. </a:t>
            </a:r>
            <a:r>
              <a:rPr lang="cs-CZ" sz="1400" dirty="0"/>
              <a:t>Podobně je tomu s přenášenými soubory, WWW stránkami apod. Kvůli tomuto handicapu nedokáží paketové firewally z principu rozpoznat některé možné útoky, "rozpoznatelné" až na aplikační úrovni podrobnou analýzou vycházející ze znalosti příslušné služby (tudíž tyto firewally nedokáží implementovat některé možné požadavky na zabezpečení připojené sítě). </a:t>
            </a:r>
            <a:endParaRPr lang="cs-CZ" sz="1400" dirty="0" smtClean="0"/>
          </a:p>
          <a:p>
            <a:r>
              <a:rPr lang="cs-CZ" sz="1400" dirty="0" smtClean="0"/>
              <a:t>Proto </a:t>
            </a:r>
            <a:r>
              <a:rPr lang="cs-CZ" sz="1400" dirty="0"/>
              <a:t>vedle paketových filtrů existuje další druh firewallů, označovaných jako tzv. </a:t>
            </a:r>
            <a:r>
              <a:rPr lang="cs-CZ" sz="1400" b="1" dirty="0"/>
              <a:t>aplikační brány </a:t>
            </a:r>
            <a:r>
              <a:rPr lang="cs-CZ" sz="1400" dirty="0"/>
              <a:t>(někdy též: aplikačních firewallů). </a:t>
            </a:r>
            <a:endParaRPr lang="cs-CZ" sz="1400" dirty="0" smtClean="0"/>
          </a:p>
          <a:p>
            <a:pPr marL="109537" indent="0">
              <a:buNone/>
            </a:pPr>
            <a:endParaRPr lang="cs-CZ" sz="1400" dirty="0" smtClean="0"/>
          </a:p>
          <a:p>
            <a:pPr marL="109537" indent="0">
              <a:buNone/>
            </a:pPr>
            <a:r>
              <a:rPr lang="cs-CZ" sz="1400" b="1" dirty="0" smtClean="0"/>
              <a:t>Princip </a:t>
            </a:r>
            <a:r>
              <a:rPr lang="cs-CZ" sz="1400" b="1" dirty="0"/>
              <a:t>aplikační brány je velmi </a:t>
            </a:r>
            <a:r>
              <a:rPr lang="cs-CZ" sz="1400" b="1" dirty="0" smtClean="0"/>
              <a:t>jednoduchý:</a:t>
            </a:r>
          </a:p>
          <a:p>
            <a:r>
              <a:rPr lang="cs-CZ" sz="1400" dirty="0" smtClean="0"/>
              <a:t>Například </a:t>
            </a:r>
            <a:r>
              <a:rPr lang="cs-CZ" sz="1400" dirty="0"/>
              <a:t>veškerá elektronická pošta procházející mezi vnějším světem a chráněnou privátní sítí musí procházet přes "hlídače" (fakticky: aplikační bránu) obeznámeného s formátem zpráv elektronické pošty i celkovou koncepcí a architekturou elektronické pošty. A</a:t>
            </a:r>
            <a:r>
              <a:rPr lang="cs-CZ" sz="1400" dirty="0" smtClean="0"/>
              <a:t>plikační brána </a:t>
            </a:r>
            <a:r>
              <a:rPr lang="cs-CZ" sz="1400" dirty="0"/>
              <a:t>pak dokáže poměrně detailně a odpovědně posoudit, zda má být konkrétní zpráva </a:t>
            </a:r>
            <a:r>
              <a:rPr lang="cs-CZ" sz="1400" dirty="0" smtClean="0"/>
              <a:t>předána dál </a:t>
            </a:r>
            <a:r>
              <a:rPr lang="cs-CZ" sz="1400" dirty="0"/>
              <a:t>či nikoli, případně i odhalit případ, kdy je nějaký útok maskován jako přenos elektronické pošty apod. </a:t>
            </a:r>
            <a:endParaRPr lang="cs-CZ" sz="1400" dirty="0" smtClean="0"/>
          </a:p>
          <a:p>
            <a:r>
              <a:rPr lang="cs-CZ" sz="1400" dirty="0" smtClean="0"/>
              <a:t>Obecně </a:t>
            </a:r>
            <a:r>
              <a:rPr lang="cs-CZ" sz="1400" dirty="0"/>
              <a:t>tedy firewally na principu aplikačních bran dokáží splnit podstatně přesnější a detailnější požadavky na ochranu připojené privátní sítě před nežádoucím přístupem zvenčí, resp. umožňují mnohem přesněji specifikovat a následně rozlišovat, co je nežádoucí přístup a co </a:t>
            </a:r>
            <a:r>
              <a:rPr lang="cs-CZ" sz="1400" dirty="0" smtClean="0"/>
              <a:t>nikoli. (3)</a:t>
            </a:r>
            <a:endParaRPr lang="cs-CZ" sz="1400" dirty="0"/>
          </a:p>
          <a:p>
            <a:endParaRPr lang="cs-CZ" sz="18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Aplikační brány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23234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/>
              <a:t>Proxy </a:t>
            </a:r>
            <a:r>
              <a:rPr lang="cs-CZ" sz="2000" dirty="0" smtClean="0"/>
              <a:t>brány fungují v podstatě jako </a:t>
            </a:r>
            <a:r>
              <a:rPr lang="cs-CZ" sz="2000" b="1" dirty="0" smtClean="0"/>
              <a:t>kombinace </a:t>
            </a:r>
            <a:r>
              <a:rPr lang="cs-CZ" sz="2000" b="1" dirty="0"/>
              <a:t>klienta a serveru </a:t>
            </a:r>
            <a:r>
              <a:rPr lang="cs-CZ" sz="2000" dirty="0"/>
              <a:t>v jednom společném provedení, navíc se specializací na jednu konkrétní službu (například elektronickou poštu, WWW, FTP atd.). </a:t>
            </a:r>
            <a:endParaRPr lang="cs-CZ" sz="2000" dirty="0" smtClean="0"/>
          </a:p>
          <a:p>
            <a:r>
              <a:rPr lang="cs-CZ" sz="2000" dirty="0" smtClean="0"/>
              <a:t>Mezi </a:t>
            </a:r>
            <a:r>
              <a:rPr lang="cs-CZ" sz="2000" dirty="0"/>
              <a:t>klientem a cílovým (zdrojovým) serverem je vytvořeno virtuální spojení, které vytváří, řídí a kontroluje </a:t>
            </a:r>
            <a:r>
              <a:rPr lang="cs-CZ" sz="2000" b="1" dirty="0" err="1" smtClean="0"/>
              <a:t>proxy</a:t>
            </a:r>
            <a:r>
              <a:rPr lang="cs-CZ" sz="2000" dirty="0" smtClean="0"/>
              <a:t>. </a:t>
            </a:r>
          </a:p>
          <a:p>
            <a:r>
              <a:rPr lang="cs-CZ" sz="2000" dirty="0" smtClean="0"/>
              <a:t>Uzel sítě</a:t>
            </a:r>
            <a:r>
              <a:rPr lang="cs-CZ" sz="2000" dirty="0"/>
              <a:t>, který požaduje něco z vnější sítě (například WWW stránku), nemůže svůj požadavek vznést přímo do vnější </a:t>
            </a:r>
            <a:r>
              <a:rPr lang="cs-CZ" sz="2000" dirty="0" smtClean="0"/>
              <a:t>sítě. </a:t>
            </a:r>
            <a:r>
              <a:rPr lang="cs-CZ" sz="2000" dirty="0"/>
              <a:t>Místo toho adresuje svůj požadavek </a:t>
            </a:r>
            <a:r>
              <a:rPr lang="cs-CZ" sz="2000" dirty="0" err="1"/>
              <a:t>proxy</a:t>
            </a:r>
            <a:r>
              <a:rPr lang="cs-CZ" sz="2000" dirty="0"/>
              <a:t> </a:t>
            </a:r>
            <a:r>
              <a:rPr lang="cs-CZ" sz="2000" dirty="0" smtClean="0"/>
              <a:t>bráně (</a:t>
            </a:r>
            <a:r>
              <a:rPr lang="cs-CZ" sz="2000" i="1" dirty="0" smtClean="0"/>
              <a:t>v tomto směru je </a:t>
            </a:r>
            <a:r>
              <a:rPr lang="cs-CZ" sz="2000" i="1" dirty="0" err="1" smtClean="0"/>
              <a:t>proxy</a:t>
            </a:r>
            <a:r>
              <a:rPr lang="cs-CZ" sz="2000" i="1" dirty="0" smtClean="0"/>
              <a:t> server</a:t>
            </a:r>
            <a:r>
              <a:rPr lang="cs-CZ" sz="2000" dirty="0" smtClean="0"/>
              <a:t>). </a:t>
            </a:r>
            <a:r>
              <a:rPr lang="cs-CZ" sz="2000" dirty="0"/>
              <a:t>Ta jej přijme, a následně sama vygeneruje jako svůj vlastní požadavek do vnější </a:t>
            </a:r>
            <a:r>
              <a:rPr lang="cs-CZ" sz="2000" dirty="0" smtClean="0"/>
              <a:t>sítě (</a:t>
            </a:r>
            <a:r>
              <a:rPr lang="cs-CZ" sz="2000" i="1" dirty="0" smtClean="0"/>
              <a:t>nyní jako klient</a:t>
            </a:r>
            <a:r>
              <a:rPr lang="cs-CZ" sz="2000" dirty="0" smtClean="0"/>
              <a:t>). </a:t>
            </a:r>
            <a:r>
              <a:rPr lang="cs-CZ" sz="2000" dirty="0"/>
              <a:t>Když pak obdrží výsledek (v našem příkladu WWW stránku), následně jej zašle původnímu zájemci. </a:t>
            </a:r>
            <a:endParaRPr lang="cs-CZ" sz="2000" dirty="0" smtClean="0"/>
          </a:p>
          <a:p>
            <a:r>
              <a:rPr lang="cs-CZ" sz="2000" dirty="0"/>
              <a:t>Podstatnou výhodou některých </a:t>
            </a:r>
            <a:r>
              <a:rPr lang="cs-CZ" sz="2000" dirty="0" err="1"/>
              <a:t>proxy</a:t>
            </a:r>
            <a:r>
              <a:rPr lang="cs-CZ" sz="2000" dirty="0"/>
              <a:t> </a:t>
            </a:r>
            <a:r>
              <a:rPr lang="cs-CZ" sz="2000" dirty="0" smtClean="0"/>
              <a:t>je</a:t>
            </a:r>
            <a:r>
              <a:rPr lang="cs-CZ" sz="2000" dirty="0"/>
              <a:t>, že požadována data klientem po serveru si uloží do vyrovnávací paměti (do </a:t>
            </a:r>
            <a:r>
              <a:rPr lang="cs-CZ" sz="2000" dirty="0" err="1"/>
              <a:t>cache</a:t>
            </a:r>
            <a:r>
              <a:rPr lang="cs-CZ" sz="2000" dirty="0"/>
              <a:t>) pro případ pozdějšího výskytu podobného požadavku (tzv. </a:t>
            </a:r>
            <a:r>
              <a:rPr lang="cs-CZ" sz="2000" b="1" dirty="0" err="1"/>
              <a:t>cachovací</a:t>
            </a:r>
            <a:r>
              <a:rPr lang="cs-CZ" sz="2000" b="1" dirty="0"/>
              <a:t> </a:t>
            </a:r>
            <a:r>
              <a:rPr lang="cs-CZ" sz="2000" b="1" dirty="0" err="1"/>
              <a:t>proxy</a:t>
            </a:r>
            <a:r>
              <a:rPr lang="cs-CZ" sz="2000" b="1" dirty="0"/>
              <a:t> servery</a:t>
            </a:r>
            <a:r>
              <a:rPr lang="cs-CZ" sz="2000" dirty="0"/>
              <a:t>).</a:t>
            </a:r>
          </a:p>
          <a:p>
            <a:endParaRPr lang="cs-CZ" sz="2000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Proxy brány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9965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dirty="0"/>
              <a:t>Webová </a:t>
            </a:r>
            <a:r>
              <a:rPr lang="cs-CZ" sz="1800" dirty="0" err="1"/>
              <a:t>cache</a:t>
            </a:r>
            <a:r>
              <a:rPr lang="cs-CZ" sz="1800" dirty="0"/>
              <a:t> se řadí mezi webový server a klienta nebo více klientů a snaží se sledovat jejich požadavky na HTML stránky, obrázky a jiné soubory </a:t>
            </a:r>
            <a:r>
              <a:rPr lang="cs-CZ" sz="1800" dirty="0" smtClean="0"/>
              <a:t>a </a:t>
            </a:r>
            <a:r>
              <a:rPr lang="cs-CZ" sz="1800" dirty="0"/>
              <a:t>příchozí data pak ukládat... </a:t>
            </a:r>
            <a:endParaRPr lang="cs-CZ" sz="1800" dirty="0" smtClean="0"/>
          </a:p>
          <a:p>
            <a:r>
              <a:rPr lang="cs-CZ" sz="1800" dirty="0" smtClean="0"/>
              <a:t>Důvodem </a:t>
            </a:r>
            <a:r>
              <a:rPr lang="cs-CZ" sz="1800" dirty="0"/>
              <a:t>tohoto řešení je zvýšení odezvy na další příchozí požadavky, neboť můžou být vyřízeny prostřednictvím </a:t>
            </a:r>
            <a:r>
              <a:rPr lang="cs-CZ" sz="1800" b="1" dirty="0" err="1"/>
              <a:t>cache</a:t>
            </a:r>
            <a:r>
              <a:rPr lang="cs-CZ" sz="1800" dirty="0"/>
              <a:t> (je blíže klientovi) a ne samotným zdrojovým serverem, a snížení síťového provozu, neboť každý objekt se po serveru žádá a přenáší jen jednou</a:t>
            </a:r>
            <a:r>
              <a:rPr lang="cs-CZ" sz="1800" dirty="0" smtClean="0"/>
              <a:t>.</a:t>
            </a:r>
          </a:p>
          <a:p>
            <a:r>
              <a:rPr lang="cs-CZ" sz="1800" b="1" dirty="0" smtClean="0"/>
              <a:t>Webovou </a:t>
            </a:r>
            <a:r>
              <a:rPr lang="cs-CZ" sz="1800" b="1" dirty="0" err="1"/>
              <a:t>cache</a:t>
            </a:r>
            <a:r>
              <a:rPr lang="cs-CZ" sz="1800" b="1" dirty="0"/>
              <a:t> </a:t>
            </a:r>
            <a:r>
              <a:rPr lang="cs-CZ" sz="1800" dirty="0"/>
              <a:t>lze implementovat na úrovni webového prohlížeče nebo </a:t>
            </a:r>
            <a:r>
              <a:rPr lang="cs-CZ" sz="1800" dirty="0" smtClean="0"/>
              <a:t>HTTP Proxy, </a:t>
            </a:r>
            <a:r>
              <a:rPr lang="cs-CZ" sz="1800" dirty="0"/>
              <a:t>což umožňuje odbavovat najednou více </a:t>
            </a:r>
            <a:r>
              <a:rPr lang="cs-CZ" sz="1800" dirty="0" smtClean="0"/>
              <a:t>klientů v síti. </a:t>
            </a:r>
          </a:p>
          <a:p>
            <a:pPr>
              <a:buNone/>
            </a:pPr>
            <a:endParaRPr lang="cs-CZ" sz="18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HTTP </a:t>
            </a:r>
            <a:r>
              <a:rPr lang="cs-CZ" dirty="0" err="1" smtClean="0"/>
              <a:t>proxy</a:t>
            </a:r>
            <a:r>
              <a:rPr lang="cs-CZ" dirty="0" smtClean="0"/>
              <a:t> </a:t>
            </a:r>
            <a:r>
              <a:rPr lang="cs-CZ" dirty="0" err="1" smtClean="0"/>
              <a:t>cache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1311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3887" indent="-514350">
              <a:buFont typeface="+mj-lt"/>
              <a:buAutoNum type="arabicPeriod"/>
            </a:pPr>
            <a:r>
              <a:rPr lang="cs-CZ" dirty="0" smtClean="0"/>
              <a:t>Antivirové centrum. [online]. Dostupné z: </a:t>
            </a:r>
            <a:r>
              <a:rPr lang="cs-CZ" dirty="0">
                <a:hlinkClick r:id="rId2"/>
              </a:rPr>
              <a:t>http://</a:t>
            </a:r>
            <a:r>
              <a:rPr lang="cs-CZ" dirty="0" smtClean="0">
                <a:hlinkClick r:id="rId2"/>
              </a:rPr>
              <a:t>www.antivirovecentrum.cz/antiviry.aspx</a:t>
            </a:r>
            <a:r>
              <a:rPr lang="cs-CZ" dirty="0" smtClean="0"/>
              <a:t>.</a:t>
            </a:r>
          </a:p>
          <a:p>
            <a:pPr marL="623887" indent="-514350">
              <a:buFont typeface="+mj-lt"/>
              <a:buAutoNum type="arabicPeriod"/>
            </a:pPr>
            <a:r>
              <a:rPr lang="cs-CZ" dirty="0" smtClean="0"/>
              <a:t>HÁK, Igor. </a:t>
            </a:r>
            <a:r>
              <a:rPr lang="cs-CZ" i="1" dirty="0" smtClean="0"/>
              <a:t>Moderní počítačové viry</a:t>
            </a:r>
            <a:r>
              <a:rPr lang="cs-CZ" dirty="0" smtClean="0"/>
              <a:t>. 3. vyd. [online]. Dostupné z: </a:t>
            </a:r>
            <a:r>
              <a:rPr lang="cs-CZ" dirty="0" smtClean="0">
                <a:hlinkClick r:id="rId3"/>
              </a:rPr>
              <a:t>http://www.viry.cz</a:t>
            </a:r>
            <a:r>
              <a:rPr lang="cs-CZ" dirty="0" smtClean="0"/>
              <a:t>.</a:t>
            </a:r>
          </a:p>
          <a:p>
            <a:pPr marL="623887" indent="-514350">
              <a:buFont typeface="+mj-lt"/>
              <a:buAutoNum type="arabicPeriod"/>
            </a:pPr>
            <a:r>
              <a:rPr lang="cs-CZ" dirty="0" smtClean="0"/>
              <a:t>PETERKA, Jiří. eArchiv.cz. </a:t>
            </a:r>
            <a:r>
              <a:rPr lang="cs-CZ" i="1" dirty="0" smtClean="0"/>
              <a:t>Firewall</a:t>
            </a:r>
            <a:r>
              <a:rPr lang="cs-CZ" dirty="0" smtClean="0"/>
              <a:t>. </a:t>
            </a:r>
            <a:r>
              <a:rPr lang="cs-CZ" dirty="0"/>
              <a:t>[online]. Dostupné z: </a:t>
            </a:r>
            <a:r>
              <a:rPr lang="cs-CZ" dirty="0">
                <a:hlinkClick r:id="rId4"/>
              </a:rPr>
              <a:t>http://</a:t>
            </a:r>
            <a:r>
              <a:rPr lang="cs-CZ" dirty="0" smtClean="0">
                <a:hlinkClick r:id="rId4"/>
              </a:rPr>
              <a:t>www.earchiv.cz/b01/b0100028.php3</a:t>
            </a:r>
            <a:r>
              <a:rPr lang="cs-CZ" dirty="0" smtClean="0"/>
              <a:t>.</a:t>
            </a:r>
          </a:p>
          <a:p>
            <a:pPr marL="623887" indent="-514350">
              <a:buFont typeface="+mj-lt"/>
              <a:buAutoNum type="arabicPeriod"/>
            </a:pPr>
            <a:r>
              <a:rPr lang="cs-CZ" dirty="0"/>
              <a:t>PUŽMANOVÁ, R. </a:t>
            </a:r>
            <a:r>
              <a:rPr lang="cs-CZ" i="1" dirty="0"/>
              <a:t>TCP/IP v kostce. </a:t>
            </a:r>
            <a:r>
              <a:rPr lang="cs-CZ" dirty="0"/>
              <a:t>2. vyd. České Budějovice : </a:t>
            </a:r>
            <a:r>
              <a:rPr lang="cs-CZ" dirty="0" err="1"/>
              <a:t>Koop</a:t>
            </a:r>
            <a:r>
              <a:rPr lang="cs-CZ" dirty="0"/>
              <a:t>, 2009. ISBN 978-80-7232-388-3.  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Použitá literatura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85156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z="1400" b="1" dirty="0" err="1"/>
              <a:t>Boot</a:t>
            </a:r>
            <a:r>
              <a:rPr lang="cs-CZ" sz="1400" b="1" dirty="0"/>
              <a:t> vir </a:t>
            </a:r>
            <a:endParaRPr lang="cs-CZ" sz="1400" dirty="0"/>
          </a:p>
          <a:p>
            <a:pPr lvl="1"/>
            <a:r>
              <a:rPr lang="cs-CZ" sz="1200" dirty="0"/>
              <a:t>napadá pouze systémové oblasti - </a:t>
            </a:r>
            <a:r>
              <a:rPr lang="cs-CZ" sz="1200" dirty="0" err="1"/>
              <a:t>boot</a:t>
            </a:r>
            <a:r>
              <a:rPr lang="cs-CZ" sz="1200" dirty="0"/>
              <a:t> sektor a tabulku oblastí</a:t>
            </a:r>
          </a:p>
          <a:p>
            <a:pPr lvl="1"/>
            <a:r>
              <a:rPr lang="cs-CZ" sz="1200" dirty="0"/>
              <a:t>přepsáním dat si zde zajistí přednostní spouštění při zapnutí PC </a:t>
            </a:r>
          </a:p>
          <a:p>
            <a:pPr lvl="0"/>
            <a:r>
              <a:rPr lang="cs-CZ" sz="1400" b="1" dirty="0"/>
              <a:t>Souborový vir </a:t>
            </a:r>
            <a:endParaRPr lang="cs-CZ" sz="1400" dirty="0"/>
          </a:p>
          <a:p>
            <a:pPr lvl="1"/>
            <a:r>
              <a:rPr lang="cs-CZ" sz="1200" dirty="0"/>
              <a:t>napadá pouze soubory. </a:t>
            </a:r>
          </a:p>
          <a:p>
            <a:pPr lvl="1"/>
            <a:r>
              <a:rPr lang="cs-CZ" sz="1200" b="1" dirty="0"/>
              <a:t>Souborový vir přepisující</a:t>
            </a:r>
            <a:r>
              <a:rPr lang="cs-CZ" sz="1200" dirty="0"/>
              <a:t> </a:t>
            </a:r>
          </a:p>
          <a:p>
            <a:pPr lvl="2"/>
            <a:r>
              <a:rPr lang="cs-CZ" sz="1200" dirty="0"/>
              <a:t>kód napadeného programu přepisuje vir vlastním kódem </a:t>
            </a:r>
          </a:p>
          <a:p>
            <a:pPr lvl="2"/>
            <a:r>
              <a:rPr lang="cs-CZ" sz="1200" dirty="0"/>
              <a:t>napadené programy jsou zničené (=nefunkční) </a:t>
            </a:r>
          </a:p>
          <a:p>
            <a:pPr lvl="2"/>
            <a:r>
              <a:rPr lang="cs-CZ" sz="1200" dirty="0"/>
              <a:t>velké šíření těchto virů je málo pravděpodobné </a:t>
            </a:r>
          </a:p>
          <a:p>
            <a:pPr lvl="1"/>
            <a:r>
              <a:rPr lang="cs-CZ" sz="1200" b="1" dirty="0"/>
              <a:t>Souborový link vir</a:t>
            </a:r>
            <a:r>
              <a:rPr lang="cs-CZ" sz="1200" dirty="0"/>
              <a:t> </a:t>
            </a:r>
          </a:p>
          <a:p>
            <a:pPr lvl="2"/>
            <a:r>
              <a:rPr lang="cs-CZ" sz="1200" dirty="0"/>
              <a:t>připojí se k napadenému programu a přitom zachová jeho funkčnost a získává možnost nepozorovaného šíření </a:t>
            </a:r>
          </a:p>
          <a:p>
            <a:pPr lvl="2"/>
            <a:r>
              <a:rPr lang="cs-CZ" sz="1200" dirty="0"/>
              <a:t>při spuštění napadeného programu se nejprve spustí kód viru a vykoná svou činnost a o zlomky sekund se později se spustí původní program </a:t>
            </a:r>
          </a:p>
          <a:p>
            <a:pPr lvl="2"/>
            <a:r>
              <a:rPr lang="cs-CZ" sz="1200" dirty="0"/>
              <a:t>u napadeného souboru se zvětší jeho velikost, což by měl odhalit </a:t>
            </a:r>
            <a:r>
              <a:rPr lang="cs-CZ" sz="1200" b="1" dirty="0"/>
              <a:t>test integrity </a:t>
            </a:r>
          </a:p>
          <a:p>
            <a:pPr lvl="1"/>
            <a:r>
              <a:rPr lang="cs-CZ" sz="1200" b="1" dirty="0"/>
              <a:t>Souborový doprovodný vir</a:t>
            </a:r>
            <a:r>
              <a:rPr lang="cs-CZ" sz="1200" dirty="0"/>
              <a:t> </a:t>
            </a:r>
          </a:p>
          <a:p>
            <a:pPr lvl="2"/>
            <a:r>
              <a:rPr lang="cs-CZ" sz="1200" dirty="0"/>
              <a:t>program je většinou soubor s příponou EXE </a:t>
            </a:r>
          </a:p>
          <a:p>
            <a:pPr lvl="2"/>
            <a:r>
              <a:rPr lang="cs-CZ" sz="1200" dirty="0"/>
              <a:t>kód viru se zapíše do souboru se stejným názvem ale s příponou COM </a:t>
            </a:r>
          </a:p>
          <a:p>
            <a:pPr lvl="2"/>
            <a:r>
              <a:rPr lang="cs-CZ" sz="1200" dirty="0"/>
              <a:t>operační systém spustí nejprve program s příponou COM (vir), který vykoná činnost a ihned spustí původní program </a:t>
            </a:r>
          </a:p>
          <a:p>
            <a:pPr lvl="2"/>
            <a:r>
              <a:rPr lang="cs-CZ" sz="1200" b="1" dirty="0"/>
              <a:t>test integrity tyto viry neodhalí </a:t>
            </a:r>
          </a:p>
          <a:p>
            <a:endParaRPr lang="cs-CZ" sz="1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Charakteristika skupin virů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75342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z="2800" b="1" dirty="0"/>
              <a:t>Multipartitní vir</a:t>
            </a:r>
            <a:r>
              <a:rPr lang="cs-CZ" sz="2400" b="1" dirty="0"/>
              <a:t> </a:t>
            </a:r>
            <a:endParaRPr lang="cs-CZ" sz="2400" dirty="0"/>
          </a:p>
          <a:p>
            <a:pPr lvl="1"/>
            <a:r>
              <a:rPr lang="cs-CZ" sz="2000" dirty="0"/>
              <a:t>spojuje vlastnosti </a:t>
            </a:r>
            <a:r>
              <a:rPr lang="cs-CZ" sz="2000" dirty="0" err="1"/>
              <a:t>boot</a:t>
            </a:r>
            <a:r>
              <a:rPr lang="cs-CZ" sz="2000" dirty="0"/>
              <a:t> a souborových virů </a:t>
            </a:r>
          </a:p>
          <a:p>
            <a:pPr lvl="1"/>
            <a:r>
              <a:rPr lang="cs-CZ" sz="2000" dirty="0"/>
              <a:t>napadá jak systémové oblasti, tak soubory </a:t>
            </a:r>
          </a:p>
          <a:p>
            <a:pPr lvl="1"/>
            <a:r>
              <a:rPr lang="cs-CZ" sz="2000" dirty="0"/>
              <a:t>jedná se o složitější a propracovanější program než předcházející typy </a:t>
            </a:r>
            <a:r>
              <a:rPr lang="cs-CZ" sz="2000" dirty="0" smtClean="0"/>
              <a:t>virů</a:t>
            </a:r>
          </a:p>
          <a:p>
            <a:pPr marL="392113" lvl="1" indent="0">
              <a:buNone/>
            </a:pPr>
            <a:r>
              <a:rPr lang="cs-CZ" sz="2000" dirty="0" smtClean="0"/>
              <a:t> </a:t>
            </a:r>
            <a:endParaRPr lang="cs-CZ" sz="2000" dirty="0"/>
          </a:p>
          <a:p>
            <a:pPr lvl="0"/>
            <a:r>
              <a:rPr lang="cs-CZ" sz="2800" b="1" dirty="0" err="1"/>
              <a:t>Makrovir</a:t>
            </a:r>
            <a:r>
              <a:rPr lang="cs-CZ" sz="2400" b="1" dirty="0"/>
              <a:t> </a:t>
            </a:r>
            <a:endParaRPr lang="cs-CZ" sz="2400" dirty="0"/>
          </a:p>
          <a:p>
            <a:pPr lvl="1"/>
            <a:r>
              <a:rPr lang="cs-CZ" sz="2000" dirty="0"/>
              <a:t>napadá soubory obsahující </a:t>
            </a:r>
            <a:r>
              <a:rPr lang="cs-CZ" sz="2000" b="1" dirty="0"/>
              <a:t>makra</a:t>
            </a:r>
            <a:r>
              <a:rPr lang="cs-CZ" sz="2000" dirty="0"/>
              <a:t> (makro - program napsaný v programovacím jazyku např. </a:t>
            </a:r>
            <a:r>
              <a:rPr lang="cs-CZ" sz="2000" dirty="0" err="1"/>
              <a:t>Visual</a:t>
            </a:r>
            <a:r>
              <a:rPr lang="cs-CZ" sz="2000" dirty="0"/>
              <a:t> Basic </a:t>
            </a:r>
            <a:r>
              <a:rPr lang="cs-CZ" sz="2000" dirty="0" err="1"/>
              <a:t>for</a:t>
            </a:r>
            <a:r>
              <a:rPr lang="cs-CZ" sz="2000" dirty="0"/>
              <a:t> </a:t>
            </a:r>
            <a:r>
              <a:rPr lang="cs-CZ" sz="2000" dirty="0" err="1" smtClean="0"/>
              <a:t>Aplications</a:t>
            </a:r>
            <a:r>
              <a:rPr lang="cs-CZ" sz="2000" dirty="0" smtClean="0"/>
              <a:t>) </a:t>
            </a:r>
            <a:endParaRPr lang="cs-CZ" sz="2000" dirty="0"/>
          </a:p>
          <a:p>
            <a:pPr lvl="1"/>
            <a:r>
              <a:rPr lang="cs-CZ" sz="2000" dirty="0"/>
              <a:t>nejčastěji se jedná o soubory DOC, XLS, MDB a PPT </a:t>
            </a:r>
            <a:r>
              <a:rPr lang="cs-CZ" sz="2000" dirty="0" smtClean="0"/>
              <a:t>(4)</a:t>
            </a:r>
            <a:endParaRPr lang="cs-CZ" sz="2000" dirty="0"/>
          </a:p>
          <a:p>
            <a:endParaRPr lang="cs-CZ" sz="1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Charakteristika skupin virů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1363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z="1400" b="1" dirty="0"/>
              <a:t>Rezidentní (paměťový) vir </a:t>
            </a:r>
            <a:endParaRPr lang="cs-CZ" sz="1400" dirty="0"/>
          </a:p>
          <a:p>
            <a:pPr lvl="1"/>
            <a:r>
              <a:rPr lang="cs-CZ" sz="1400" dirty="0"/>
              <a:t>po svém spuštění zůstává v paměti až do vypnutí PC a tím získává možnost napadat soubory, které se načítají do RAM paměti. </a:t>
            </a:r>
          </a:p>
          <a:p>
            <a:pPr lvl="0"/>
            <a:r>
              <a:rPr lang="cs-CZ" sz="1400" b="1" dirty="0" err="1"/>
              <a:t>Stealth</a:t>
            </a:r>
            <a:r>
              <a:rPr lang="cs-CZ" sz="1400" b="1" dirty="0"/>
              <a:t> vir - "neviditelný" vir </a:t>
            </a:r>
            <a:endParaRPr lang="cs-CZ" sz="1400" dirty="0"/>
          </a:p>
          <a:p>
            <a:pPr lvl="1"/>
            <a:r>
              <a:rPr lang="cs-CZ" sz="1400" dirty="0"/>
              <a:t>je naprogramován tak, aby jej běžný antivirový program v RAM paměti nerozpoznal </a:t>
            </a:r>
          </a:p>
          <a:p>
            <a:pPr lvl="1"/>
            <a:r>
              <a:rPr lang="cs-CZ" sz="1400" dirty="0"/>
              <a:t>antivir musí mít v sobě naprogramovány </a:t>
            </a:r>
            <a:r>
              <a:rPr lang="cs-CZ" sz="1400" dirty="0" err="1"/>
              <a:t>antistealth</a:t>
            </a:r>
            <a:r>
              <a:rPr lang="cs-CZ" sz="1400" dirty="0"/>
              <a:t> techniky. </a:t>
            </a:r>
          </a:p>
          <a:p>
            <a:pPr lvl="0"/>
            <a:r>
              <a:rPr lang="cs-CZ" sz="1400" b="1" dirty="0"/>
              <a:t>Polymorfní vir </a:t>
            </a:r>
            <a:endParaRPr lang="cs-CZ" sz="1400" dirty="0"/>
          </a:p>
          <a:p>
            <a:pPr lvl="1"/>
            <a:r>
              <a:rPr lang="cs-CZ" sz="1400" dirty="0"/>
              <a:t>snaží se vyřadit scanner tím, že se do každého napadeného souboru zapíše v trochu pozměněném tvaru (jako pro antivir neznámý). V napadených souborech se potom nevyskytují sekvence stejných kódů a tím klasické vyhledávání podle přesného popisu jedné sekvence selhává. </a:t>
            </a:r>
          </a:p>
          <a:p>
            <a:pPr lvl="0"/>
            <a:r>
              <a:rPr lang="cs-CZ" sz="1400" b="1" dirty="0"/>
              <a:t>Fast </a:t>
            </a:r>
            <a:r>
              <a:rPr lang="cs-CZ" sz="1400" b="1" dirty="0" err="1"/>
              <a:t>infektor</a:t>
            </a:r>
            <a:r>
              <a:rPr lang="cs-CZ" sz="1400" b="1" dirty="0"/>
              <a:t> - rychlý </a:t>
            </a:r>
            <a:r>
              <a:rPr lang="cs-CZ" sz="1400" b="1" dirty="0" err="1"/>
              <a:t>infektor</a:t>
            </a:r>
            <a:r>
              <a:rPr lang="cs-CZ" sz="1400" b="1" dirty="0"/>
              <a:t> </a:t>
            </a:r>
            <a:endParaRPr lang="cs-CZ" sz="1400" dirty="0"/>
          </a:p>
          <a:p>
            <a:pPr lvl="1"/>
            <a:r>
              <a:rPr lang="cs-CZ" sz="1400" dirty="0"/>
              <a:t>vir, který ihned napadne každý napadnutelný soubor, se kterým přijde do styku. Jeho rychlost šíření je obrovská, ale tím zároveň na sebe rychle upozorní, takže bývá brzo odhalen a zneškodněn. </a:t>
            </a:r>
          </a:p>
          <a:p>
            <a:pPr lvl="0"/>
            <a:r>
              <a:rPr lang="cs-CZ" sz="1400" b="1" dirty="0" err="1"/>
              <a:t>Slow</a:t>
            </a:r>
            <a:r>
              <a:rPr lang="cs-CZ" sz="1400" b="1" dirty="0"/>
              <a:t> </a:t>
            </a:r>
            <a:r>
              <a:rPr lang="cs-CZ" sz="1400" b="1" dirty="0" err="1"/>
              <a:t>infektor</a:t>
            </a:r>
            <a:r>
              <a:rPr lang="cs-CZ" sz="1400" b="1" dirty="0"/>
              <a:t> - pomalý </a:t>
            </a:r>
            <a:r>
              <a:rPr lang="cs-CZ" sz="1400" b="1" dirty="0" err="1"/>
              <a:t>infektor</a:t>
            </a:r>
            <a:r>
              <a:rPr lang="cs-CZ" sz="1400" b="1" dirty="0"/>
              <a:t> </a:t>
            </a:r>
            <a:endParaRPr lang="cs-CZ" sz="1400" dirty="0"/>
          </a:p>
          <a:p>
            <a:pPr lvl="1"/>
            <a:r>
              <a:rPr lang="cs-CZ" sz="1400" dirty="0"/>
              <a:t>snaží se šířit pomalu a nepozorovaně, nenapadá bezhlavě každý napadnutelný soubor. V tom je právě jeho největší nebezpečnost, protože bývá odhalen po delší době. 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Rozdělení virů podle dalších vlastností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006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7" indent="0">
              <a:buNone/>
            </a:pPr>
            <a:r>
              <a:rPr lang="cs-CZ" sz="1400" dirty="0"/>
              <a:t>Jako </a:t>
            </a:r>
            <a:r>
              <a:rPr lang="cs-CZ" sz="1400" b="1" dirty="0"/>
              <a:t>červa </a:t>
            </a:r>
            <a:r>
              <a:rPr lang="cs-CZ" sz="1400" dirty="0"/>
              <a:t>označujeme škodlivý SW, který pro uschování svého kódu nepoužívá cizí soubor. Existuje více druhů červů. Neinfikují soubory, ale šíří se prostřednictvím počítačové sítě (většinou jako příloha e-mailu). Techniky možného šíření jsou zpravidla dvě</a:t>
            </a:r>
            <a:r>
              <a:rPr lang="cs-CZ" sz="1400" dirty="0" smtClean="0"/>
              <a:t>:</a:t>
            </a:r>
            <a:endParaRPr lang="cs-CZ" sz="1200" dirty="0"/>
          </a:p>
          <a:p>
            <a:pPr lvl="0"/>
            <a:r>
              <a:rPr lang="cs-CZ" sz="1200" dirty="0"/>
              <a:t>Dvojitá přípona (např. .PCX.EXE - Windows zpravidla zobrazí pouze první, takže uživatel si myslí, že se jedná o obrázek (.PCX), ne spustitelný soubor (.EXE))</a:t>
            </a:r>
          </a:p>
          <a:p>
            <a:pPr lvl="0"/>
            <a:r>
              <a:rPr lang="cs-CZ" sz="1200" dirty="0"/>
              <a:t>HTML </a:t>
            </a:r>
            <a:r>
              <a:rPr lang="cs-CZ" sz="1200" dirty="0" err="1"/>
              <a:t>scripty</a:t>
            </a:r>
            <a:r>
              <a:rPr lang="cs-CZ" sz="1200" dirty="0"/>
              <a:t>, které zajišťují automatické spuštění přílohy.</a:t>
            </a:r>
          </a:p>
          <a:p>
            <a:pPr marL="109537" indent="0">
              <a:buNone/>
            </a:pPr>
            <a:r>
              <a:rPr lang="cs-CZ" sz="1200" b="1" dirty="0"/>
              <a:t> </a:t>
            </a:r>
            <a:endParaRPr lang="cs-CZ" sz="1200" dirty="0"/>
          </a:p>
          <a:p>
            <a:pPr marL="109537" indent="0">
              <a:buNone/>
            </a:pPr>
            <a:r>
              <a:rPr lang="cs-CZ" sz="1400" b="1" dirty="0"/>
              <a:t>Pracují na nižší síťové úrovni než klasické viry</a:t>
            </a:r>
            <a:r>
              <a:rPr lang="cs-CZ" sz="1400" dirty="0"/>
              <a:t>. Nešíří se ve formě infikovaných souborů, ale síťových paketů. Tyto pakety jsou směrovány od již úspěšně infikovaného systému na další systémy dostupné v síti Internet. Červy nelze 100% detekovat klasickou formou antivirového softwaru. Vedlejším produktem může být kompletní zahlcení sítě, podnikové LAN nevyjímaje. Pojem „červ“ je často spojován s typem infiltrace šířící se internetovou poštou. Potom tedy pojmy „červ“ a „virus“ mohou splývat do jednoho. </a:t>
            </a:r>
            <a:endParaRPr lang="cs-CZ" sz="1400" dirty="0" smtClean="0"/>
          </a:p>
          <a:p>
            <a:pPr marL="109537" indent="0">
              <a:buNone/>
            </a:pPr>
            <a:r>
              <a:rPr lang="cs-CZ" sz="1200" dirty="0"/>
              <a:t> </a:t>
            </a:r>
          </a:p>
          <a:p>
            <a:pPr marL="109537" indent="0">
              <a:buNone/>
            </a:pPr>
            <a:r>
              <a:rPr lang="cs-CZ" sz="1200" b="1" dirty="0"/>
              <a:t>Červi dnes:</a:t>
            </a:r>
            <a:endParaRPr lang="cs-CZ" sz="1200" dirty="0"/>
          </a:p>
          <a:p>
            <a:pPr lvl="0"/>
            <a:r>
              <a:rPr lang="cs-CZ" sz="1200" dirty="0"/>
              <a:t>Instalují virus </a:t>
            </a:r>
            <a:r>
              <a:rPr lang="cs-CZ" sz="1200" dirty="0" err="1"/>
              <a:t>backdoor</a:t>
            </a:r>
            <a:r>
              <a:rPr lang="cs-CZ" sz="1200" dirty="0"/>
              <a:t> pro vzdálený přístup do systému,</a:t>
            </a:r>
          </a:p>
          <a:p>
            <a:pPr lvl="0"/>
            <a:r>
              <a:rPr lang="cs-CZ" sz="1200" dirty="0"/>
              <a:t>Instalují emailový stroj pro předávání spamu,</a:t>
            </a:r>
          </a:p>
          <a:p>
            <a:pPr lvl="0"/>
            <a:r>
              <a:rPr lang="cs-CZ" sz="1200" dirty="0"/>
              <a:t>Diskreditují webové stránky,</a:t>
            </a:r>
          </a:p>
          <a:p>
            <a:pPr lvl="0"/>
            <a:r>
              <a:rPr lang="cs-CZ" sz="1200" dirty="0"/>
              <a:t>Vedou proti svým cílům útoky distribuovaného odepření služeb,</a:t>
            </a:r>
          </a:p>
          <a:p>
            <a:pPr lvl="0"/>
            <a:r>
              <a:rPr lang="cs-CZ" sz="1200" dirty="0"/>
              <a:t>Krádeže osobních informací , např. čísel kreditních karet atp.</a:t>
            </a:r>
          </a:p>
          <a:p>
            <a:pPr lvl="0"/>
            <a:r>
              <a:rPr lang="cs-CZ" sz="1200" dirty="0"/>
              <a:t>Zanáší internetové pásmo neužitečným provozem.</a:t>
            </a:r>
          </a:p>
          <a:p>
            <a:endParaRPr lang="cs-CZ" sz="12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Červi</a:t>
            </a:r>
            <a:endParaRPr lang="cs-CZ" dirty="0"/>
          </a:p>
        </p:txBody>
      </p:sp>
      <p:pic>
        <p:nvPicPr>
          <p:cNvPr id="4" name="obrázek 4"/>
          <p:cNvPicPr/>
          <p:nvPr/>
        </p:nvPicPr>
        <p:blipFill>
          <a:blip r:embed="rId2" cstate="print"/>
          <a:srcRect l="4333" t="7000" b="8000"/>
          <a:stretch>
            <a:fillRect/>
          </a:stretch>
        </p:blipFill>
        <p:spPr bwMode="auto">
          <a:xfrm>
            <a:off x="6516216" y="4293096"/>
            <a:ext cx="2177280" cy="1934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88260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7" indent="0">
              <a:buNone/>
            </a:pPr>
            <a:r>
              <a:rPr lang="cs-CZ" sz="1400" dirty="0"/>
              <a:t>Trojský kůň nejčastěji vstupuje pod spustitelným souborem typu EXE, který neobsahuje nic jiného (užitečného), než „tělo“ trojského koně. Odtud společně se skutečností, že </a:t>
            </a:r>
            <a:r>
              <a:rPr lang="cs-CZ" sz="1400" dirty="0" err="1"/>
              <a:t>trojan</a:t>
            </a:r>
            <a:r>
              <a:rPr lang="cs-CZ" sz="1400" dirty="0"/>
              <a:t> není připojen k žádnému hostiteli plyne, že jedinou formou dezinfekce je smazání dotyčného souboru. Starší definice říkají, že </a:t>
            </a:r>
            <a:r>
              <a:rPr lang="cs-CZ" sz="1400" dirty="0" err="1"/>
              <a:t>trojan</a:t>
            </a:r>
            <a:r>
              <a:rPr lang="cs-CZ" sz="1400" dirty="0"/>
              <a:t> je program zprvu vypadající jako užitečný, ve skutečnosti však škodlivý. </a:t>
            </a:r>
            <a:r>
              <a:rPr lang="cs-CZ" sz="1400" dirty="0" smtClean="0"/>
              <a:t>V </a:t>
            </a:r>
            <a:r>
              <a:rPr lang="cs-CZ" sz="1400" dirty="0"/>
              <a:t>současnosti se můžeme nejčastěji setkat s touto formou </a:t>
            </a:r>
            <a:r>
              <a:rPr lang="cs-CZ" sz="1400" dirty="0" err="1"/>
              <a:t>trojanů</a:t>
            </a:r>
            <a:r>
              <a:rPr lang="cs-CZ" sz="1400" dirty="0"/>
              <a:t> (nikoliv však s takovou četností jako v případě virů): </a:t>
            </a:r>
          </a:p>
          <a:p>
            <a:pPr marL="109537" indent="0">
              <a:buNone/>
            </a:pPr>
            <a:r>
              <a:rPr lang="cs-CZ" sz="1400" b="1" dirty="0"/>
              <a:t> </a:t>
            </a:r>
            <a:endParaRPr lang="cs-CZ" sz="1400" dirty="0"/>
          </a:p>
          <a:p>
            <a:r>
              <a:rPr lang="cs-CZ" sz="1200" b="1" dirty="0" err="1"/>
              <a:t>Password-stealig</a:t>
            </a:r>
            <a:r>
              <a:rPr lang="cs-CZ" sz="1200" b="1" dirty="0"/>
              <a:t> Trojan (</a:t>
            </a:r>
            <a:r>
              <a:rPr lang="cs-CZ" sz="1200" b="1" dirty="0" err="1"/>
              <a:t>keylogger</a:t>
            </a:r>
            <a:r>
              <a:rPr lang="cs-CZ" sz="1200" b="1" dirty="0"/>
              <a:t>)</a:t>
            </a:r>
            <a:r>
              <a:rPr lang="cs-CZ" sz="1200" dirty="0"/>
              <a:t> – skupina </a:t>
            </a:r>
            <a:r>
              <a:rPr lang="cs-CZ" sz="1200" dirty="0" err="1"/>
              <a:t>trojanů</a:t>
            </a:r>
            <a:r>
              <a:rPr lang="cs-CZ" sz="1200" dirty="0"/>
              <a:t>, která obvykle sleduje jednotlivé stisky kláves a tyto ukládá a následně odesílá na určené e-mailové adresy, a tak autoři mohou získat i velmi důležitá hesla. Tento typ infiltrace lze klasifikovat i jako </a:t>
            </a:r>
            <a:r>
              <a:rPr lang="cs-CZ" sz="1200" i="1" dirty="0" err="1"/>
              <a:t>spyware</a:t>
            </a:r>
            <a:r>
              <a:rPr lang="cs-CZ" sz="1200" dirty="0" smtClean="0"/>
              <a:t>.</a:t>
            </a:r>
            <a:r>
              <a:rPr lang="cs-CZ" sz="1200" b="1" dirty="0"/>
              <a:t> </a:t>
            </a:r>
            <a:endParaRPr lang="cs-CZ" sz="1200" dirty="0"/>
          </a:p>
          <a:p>
            <a:r>
              <a:rPr lang="cs-CZ" sz="1200" b="1" dirty="0"/>
              <a:t>Destruktivní Trojan –</a:t>
            </a:r>
            <a:r>
              <a:rPr lang="cs-CZ" sz="1200" dirty="0"/>
              <a:t> klasická forma, pod kterou je pojem Trojský kůň obecně chápán. Pokud je tento trojský kůň spuštěn, tak likviduje soubory uložené na disku, nebo ho rovnou kompletně smaže</a:t>
            </a:r>
            <a:r>
              <a:rPr lang="cs-CZ" sz="1200" dirty="0" smtClean="0"/>
              <a:t>.</a:t>
            </a:r>
            <a:r>
              <a:rPr lang="cs-CZ" sz="1200" b="1" dirty="0"/>
              <a:t> </a:t>
            </a:r>
            <a:endParaRPr lang="cs-CZ" sz="1200" dirty="0"/>
          </a:p>
          <a:p>
            <a:r>
              <a:rPr lang="cs-CZ" sz="1200" b="1" dirty="0" err="1"/>
              <a:t>Dropper</a:t>
            </a:r>
            <a:r>
              <a:rPr lang="cs-CZ" sz="1200" b="1" dirty="0"/>
              <a:t> – „</a:t>
            </a:r>
            <a:r>
              <a:rPr lang="cs-CZ" sz="1200" b="1" dirty="0" err="1"/>
              <a:t>vypouštěč</a:t>
            </a:r>
            <a:r>
              <a:rPr lang="cs-CZ" sz="1200" b="1" dirty="0"/>
              <a:t>“.</a:t>
            </a:r>
            <a:r>
              <a:rPr lang="cs-CZ" sz="1200" dirty="0"/>
              <a:t> Nese v sobě jiný škodlivý kód (např. virus), který je vypuštěn po aktivaci </a:t>
            </a:r>
            <a:r>
              <a:rPr lang="cs-CZ" sz="1200" dirty="0" err="1"/>
              <a:t>trojanu</a:t>
            </a:r>
            <a:r>
              <a:rPr lang="cs-CZ" sz="1200" dirty="0"/>
              <a:t> do systému</a:t>
            </a:r>
            <a:r>
              <a:rPr lang="cs-CZ" sz="1200" dirty="0" smtClean="0"/>
              <a:t>.</a:t>
            </a:r>
            <a:endParaRPr lang="cs-CZ" sz="1200" dirty="0"/>
          </a:p>
          <a:p>
            <a:r>
              <a:rPr lang="cs-CZ" sz="1200" b="1" dirty="0" err="1"/>
              <a:t>Backdoor</a:t>
            </a:r>
            <a:r>
              <a:rPr lang="cs-CZ" sz="1200" i="1" dirty="0"/>
              <a:t> </a:t>
            </a:r>
            <a:r>
              <a:rPr lang="cs-CZ" sz="1200" dirty="0"/>
              <a:t>– jde o aplikace typu klient-server. Vystupují anonymně, a proto uživatel není schopný jejich přítomnost běžným způsobem vypozorovat a to je důvod, proč jsou antiviry preventivně detekovány jako možný druh infiltrace (mluvíme zde o neautorizovaném vstupu). Tato aplikace tedy slouží pro vzdálené ovládání počítače a sama o sobě nemusí být škodlivá</a:t>
            </a:r>
            <a:r>
              <a:rPr lang="cs-CZ" sz="1200" dirty="0" smtClean="0"/>
              <a:t>.</a:t>
            </a:r>
            <a:endParaRPr lang="cs-CZ" sz="1200" dirty="0"/>
          </a:p>
          <a:p>
            <a:r>
              <a:rPr lang="cs-CZ" sz="1200" b="1" dirty="0" err="1"/>
              <a:t>Downloader</a:t>
            </a:r>
            <a:r>
              <a:rPr lang="cs-CZ" sz="1200" dirty="0"/>
              <a:t> – obvykle jde jen o součást řetězce, který se v řadě případů proplétá s infiltrací typu </a:t>
            </a:r>
            <a:r>
              <a:rPr lang="cs-CZ" sz="1200" dirty="0" err="1"/>
              <a:t>spyware</a:t>
            </a:r>
            <a:r>
              <a:rPr lang="cs-CZ" sz="1200" dirty="0"/>
              <a:t>, </a:t>
            </a:r>
            <a:r>
              <a:rPr lang="cs-CZ" sz="1200" dirty="0" err="1"/>
              <a:t>adware</a:t>
            </a:r>
            <a:r>
              <a:rPr lang="cs-CZ" sz="1200" dirty="0"/>
              <a:t> atd. </a:t>
            </a:r>
            <a:r>
              <a:rPr lang="cs-CZ" sz="1200" dirty="0" err="1"/>
              <a:t>Downloader</a:t>
            </a:r>
            <a:r>
              <a:rPr lang="cs-CZ" sz="1200" dirty="0"/>
              <a:t> je obvykle spustitelným EXE souborem, který je prostřednictvím </a:t>
            </a:r>
            <a:r>
              <a:rPr lang="cs-CZ" sz="1200" dirty="0" err="1"/>
              <a:t>ActiveX</a:t>
            </a:r>
            <a:r>
              <a:rPr lang="cs-CZ" sz="1200" dirty="0"/>
              <a:t> během surfování na Internetu uložen do počítače a následně spuštěn. </a:t>
            </a:r>
            <a:r>
              <a:rPr lang="cs-CZ" sz="1200" dirty="0" err="1"/>
              <a:t>Downloader</a:t>
            </a:r>
            <a:r>
              <a:rPr lang="cs-CZ" sz="1200" dirty="0"/>
              <a:t> se potom postará o stažení a spuštění dalších konkrétních souborů z Internetu</a:t>
            </a:r>
            <a:r>
              <a:rPr lang="cs-CZ" sz="1200" dirty="0" smtClean="0"/>
              <a:t>.</a:t>
            </a:r>
            <a:endParaRPr lang="cs-CZ" sz="1200" dirty="0"/>
          </a:p>
          <a:p>
            <a:r>
              <a:rPr lang="cs-CZ" sz="1200" b="1" dirty="0"/>
              <a:t>Proxy Trojan</a:t>
            </a:r>
            <a:r>
              <a:rPr lang="cs-CZ" sz="1200" dirty="0"/>
              <a:t> – některé trojské koně se postarají o to, že infikovaný počítač může být zneužit k odeslání spamu – nevyžádané pošty. Právě o tuto činnost se stará tento typ infiltrace. Při využití </a:t>
            </a:r>
            <a:r>
              <a:rPr lang="cs-CZ" sz="1200" dirty="0" err="1"/>
              <a:t>proxy</a:t>
            </a:r>
            <a:r>
              <a:rPr lang="cs-CZ" sz="1200" dirty="0"/>
              <a:t> je téměř nulová šance, že bude vypátrán.</a:t>
            </a:r>
          </a:p>
          <a:p>
            <a:endParaRPr lang="cs-CZ" sz="14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Trojské koně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34176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600" b="1" dirty="0" err="1"/>
              <a:t>Spyware</a:t>
            </a:r>
            <a:r>
              <a:rPr lang="cs-CZ" sz="1600" dirty="0"/>
              <a:t> </a:t>
            </a:r>
            <a:r>
              <a:rPr lang="cs-CZ" sz="1600" dirty="0" smtClean="0"/>
              <a:t>– program</a:t>
            </a:r>
            <a:r>
              <a:rPr lang="cs-CZ" sz="1600" dirty="0"/>
              <a:t>, který využívá Internet k odesílání dat z počítače bez vědomí majitele. Na rozdíl od </a:t>
            </a:r>
            <a:r>
              <a:rPr lang="cs-CZ" sz="1600" dirty="0" err="1"/>
              <a:t>Backdooru</a:t>
            </a:r>
            <a:r>
              <a:rPr lang="cs-CZ" sz="1600" dirty="0"/>
              <a:t> jsou odcizena jen „statistická“ data jako třeba přehled navštívených stránek či nainstalovaných programů. </a:t>
            </a:r>
          </a:p>
          <a:p>
            <a:pPr marL="109537" indent="0">
              <a:buNone/>
            </a:pPr>
            <a:r>
              <a:rPr lang="cs-CZ" sz="1600" dirty="0"/>
              <a:t> </a:t>
            </a:r>
          </a:p>
          <a:p>
            <a:r>
              <a:rPr lang="cs-CZ" sz="1600" b="1" dirty="0" err="1"/>
              <a:t>Adware</a:t>
            </a:r>
            <a:r>
              <a:rPr lang="cs-CZ" sz="1600" dirty="0"/>
              <a:t> – produkt, který znepříjemňuje práci s PC reklamou. Typickým příznakem jsou „vyskakující“ pop-up okna s reklamou během surfování, společně s „vnucováním“ dalších oken. </a:t>
            </a:r>
            <a:r>
              <a:rPr lang="cs-CZ" sz="1600" dirty="0" err="1"/>
              <a:t>Adware</a:t>
            </a:r>
            <a:r>
              <a:rPr lang="cs-CZ" sz="1600" dirty="0"/>
              <a:t> může být také součástí některých programů.</a:t>
            </a:r>
          </a:p>
          <a:p>
            <a:pPr marL="109537" indent="0">
              <a:buNone/>
            </a:pPr>
            <a:r>
              <a:rPr lang="cs-CZ" sz="1600" dirty="0"/>
              <a:t> </a:t>
            </a:r>
          </a:p>
          <a:p>
            <a:r>
              <a:rPr lang="cs-CZ" sz="1600" b="1" dirty="0" err="1"/>
              <a:t>Hijackery</a:t>
            </a:r>
            <a:r>
              <a:rPr lang="cs-CZ" sz="1600" dirty="0"/>
              <a:t> – přesměrovávají internetový prohlížeč na určité www stránky. </a:t>
            </a:r>
            <a:r>
              <a:rPr lang="cs-CZ" sz="1600" dirty="0" err="1"/>
              <a:t>Hijackery</a:t>
            </a:r>
            <a:r>
              <a:rPr lang="cs-CZ" sz="1600" dirty="0"/>
              <a:t> pracují vesměs ve dvou variantách:</a:t>
            </a:r>
          </a:p>
          <a:p>
            <a:pPr lvl="1"/>
            <a:r>
              <a:rPr lang="cs-CZ" sz="1400" dirty="0"/>
              <a:t>Pouze přepíší domovskou stránku prohlížeče. Jednoduché řešení v opravě nastavení prohlížeče.</a:t>
            </a:r>
          </a:p>
          <a:p>
            <a:pPr lvl="1"/>
            <a:r>
              <a:rPr lang="cs-CZ" sz="1400" dirty="0"/>
              <a:t>Nastavení prohlížeče je soustavně měněno aplikací instalovanou v OS. Ta si nastavení hlídá a výsledkem je to, že uživatel se dostává pouze na stránky definované </a:t>
            </a:r>
            <a:r>
              <a:rPr lang="cs-CZ" sz="1400" dirty="0" err="1"/>
              <a:t>hijackerem</a:t>
            </a:r>
            <a:r>
              <a:rPr lang="cs-CZ" sz="1400" dirty="0"/>
              <a:t>. </a:t>
            </a:r>
            <a:r>
              <a:rPr lang="cs-CZ" sz="1400" b="1" dirty="0"/>
              <a:t>Vyžaduje vyhledání a odstranění </a:t>
            </a:r>
            <a:r>
              <a:rPr lang="cs-CZ" sz="1400" b="1" dirty="0" err="1"/>
              <a:t>hijackera</a:t>
            </a:r>
            <a:r>
              <a:rPr lang="cs-CZ" sz="1400" b="1" dirty="0"/>
              <a:t> z počítače</a:t>
            </a:r>
            <a:r>
              <a:rPr lang="cs-CZ" sz="1400" dirty="0"/>
              <a:t>.</a:t>
            </a:r>
          </a:p>
          <a:p>
            <a:endParaRPr lang="cs-CZ" sz="14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Speciální případy infiltrace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5552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 smtClean="0"/>
              <a:t>Vzhledem ke skutečnosti, že si jistě všichni uvědomujeme závažnost této problematiky, v kontextu práce ve škole nevyjímaje, přeskočíme základní definice a budeme se věnovat tomu podstatnému.</a:t>
            </a:r>
          </a:p>
          <a:p>
            <a:endParaRPr lang="cs-CZ" sz="2000" dirty="0"/>
          </a:p>
          <a:p>
            <a:pPr marL="109537" indent="0">
              <a:buNone/>
            </a:pPr>
            <a:r>
              <a:rPr lang="cs-CZ" sz="2000" b="1" dirty="0"/>
              <a:t>Bezpečnostní software můžeme rozdělit na několik oblastí podle typu </a:t>
            </a:r>
            <a:r>
              <a:rPr lang="cs-CZ" sz="2000" b="1" dirty="0" smtClean="0"/>
              <a:t>ochrany. Nejde v zásadě jen o antivirový program či Firewall, ale o širší škálu oblastí, které mají své nezastupitelné místo:</a:t>
            </a:r>
          </a:p>
          <a:p>
            <a:pPr marL="109537" indent="0">
              <a:buNone/>
            </a:pPr>
            <a:endParaRPr lang="cs-CZ" sz="2000" dirty="0"/>
          </a:p>
          <a:p>
            <a:pPr lvl="0"/>
            <a:r>
              <a:rPr lang="cs-CZ" sz="2000" b="1" dirty="0"/>
              <a:t>Autentizace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/>
              <a:t>Bezpečný přístup do systému, či aplikací přidává ochranu před zneužitím počítače. </a:t>
            </a:r>
          </a:p>
          <a:p>
            <a:pPr lvl="0"/>
            <a:r>
              <a:rPr lang="cs-CZ" sz="2000" b="1" dirty="0"/>
              <a:t>Zálohování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 smtClean="0"/>
              <a:t>Proces, který by měl být automatizovaný, </a:t>
            </a:r>
            <a:r>
              <a:rPr lang="cs-CZ" sz="2000" dirty="0"/>
              <a:t>zálohovací </a:t>
            </a:r>
            <a:r>
              <a:rPr lang="cs-CZ" sz="2000" dirty="0" smtClean="0"/>
              <a:t>plán. (1)</a:t>
            </a:r>
            <a:endParaRPr lang="cs-CZ" sz="2000" dirty="0"/>
          </a:p>
          <a:p>
            <a:endParaRPr lang="cs-CZ" sz="2000" dirty="0"/>
          </a:p>
          <a:p>
            <a:endParaRPr lang="cs-CZ" sz="20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Bezpečnostní software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8097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DUKA - Brno - Prezentace">
  <a:themeElements>
    <a:clrScheme name="Jmění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1225</TotalTime>
  <Words>2061</Words>
  <Application>Microsoft Office PowerPoint</Application>
  <PresentationFormat>Předvádění na obrazovce (4:3)</PresentationFormat>
  <Paragraphs>186</Paragraphs>
  <Slides>24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5" baseType="lpstr">
      <vt:lpstr>EDUKA - Brno - Prezentace</vt:lpstr>
      <vt:lpstr>Pedagog a tablety ve výuce  reg. č. CZ.1.07/1.3.00/51.0006 Mgr. Jan Kubrický, PhD. Mgr. Kristýna Kubrická</vt:lpstr>
      <vt:lpstr>Počítačové viry</vt:lpstr>
      <vt:lpstr>Charakteristika skupin virů</vt:lpstr>
      <vt:lpstr>Charakteristika skupin virů</vt:lpstr>
      <vt:lpstr>Rozdělení virů podle dalších vlastností</vt:lpstr>
      <vt:lpstr>Červi</vt:lpstr>
      <vt:lpstr>Trojské koně</vt:lpstr>
      <vt:lpstr>Speciální případy infiltrace</vt:lpstr>
      <vt:lpstr>Bezpečnostní software</vt:lpstr>
      <vt:lpstr>Bezpečnostní software</vt:lpstr>
      <vt:lpstr>Antivirová ochrana sítí</vt:lpstr>
      <vt:lpstr>Nabídka</vt:lpstr>
      <vt:lpstr>Antivirový program</vt:lpstr>
      <vt:lpstr>Pokročilé činnosti antivirových programů</vt:lpstr>
      <vt:lpstr>K možnostem akcí uživatele</vt:lpstr>
      <vt:lpstr>Síťové možnosti antivirových systémů</vt:lpstr>
      <vt:lpstr>Síťové možnosti antivirových systémů</vt:lpstr>
      <vt:lpstr>Firewall</vt:lpstr>
      <vt:lpstr>Funkce firewallu</vt:lpstr>
      <vt:lpstr>Paketové filtry</vt:lpstr>
      <vt:lpstr>Aplikační brány</vt:lpstr>
      <vt:lpstr>Proxy brány</vt:lpstr>
      <vt:lpstr>HTTP proxy cache</vt:lpstr>
      <vt:lpstr>Použitá literatura</vt:lpstr>
    </vt:vector>
  </TitlesOfParts>
  <Company>PdF UP Olomouc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Vzdělávání pedagogů pomocí tabletů  reg. č. CZ.1.07/1.3.00/51.0005</dc:title>
  <dc:creator>Jan Kubrický</dc:creator>
  <cp:lastModifiedBy>blazkova</cp:lastModifiedBy>
  <cp:revision>100</cp:revision>
  <dcterms:created xsi:type="dcterms:W3CDTF">2014-10-13T07:40:30Z</dcterms:created>
  <dcterms:modified xsi:type="dcterms:W3CDTF">2016-01-11T13:41:23Z</dcterms:modified>
</cp:coreProperties>
</file>