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1"/>
  </p:sldMasterIdLst>
  <p:handoutMasterIdLst>
    <p:handoutMasterId r:id="rId23"/>
  </p:handoutMasterIdLst>
  <p:sldIdLst>
    <p:sldId id="327" r:id="rId2"/>
    <p:sldId id="474" r:id="rId3"/>
    <p:sldId id="398" r:id="rId4"/>
    <p:sldId id="399" r:id="rId5"/>
    <p:sldId id="400" r:id="rId6"/>
    <p:sldId id="401" r:id="rId7"/>
    <p:sldId id="471" r:id="rId8"/>
    <p:sldId id="473" r:id="rId9"/>
    <p:sldId id="411" r:id="rId10"/>
    <p:sldId id="403" r:id="rId11"/>
    <p:sldId id="475" r:id="rId12"/>
    <p:sldId id="476" r:id="rId13"/>
    <p:sldId id="405" r:id="rId14"/>
    <p:sldId id="477" r:id="rId15"/>
    <p:sldId id="478" r:id="rId16"/>
    <p:sldId id="479" r:id="rId17"/>
    <p:sldId id="480" r:id="rId18"/>
    <p:sldId id="481" r:id="rId19"/>
    <p:sldId id="483" r:id="rId20"/>
    <p:sldId id="484" r:id="rId21"/>
    <p:sldId id="407" r:id="rId22"/>
  </p:sldIdLst>
  <p:sldSz cx="9144000" cy="6858000" type="screen4x3"/>
  <p:notesSz cx="6858000" cy="9144000"/>
  <p:photoAlbum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66"/>
    <a:srgbClr val="00C88A"/>
    <a:srgbClr val="0033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31" autoAdjust="0"/>
    <p:restoredTop sz="94646" autoAdjust="0"/>
  </p:normalViewPr>
  <p:slideViewPr>
    <p:cSldViewPr>
      <p:cViewPr varScale="1">
        <p:scale>
          <a:sx n="70" d="100"/>
          <a:sy n="70" d="100"/>
        </p:scale>
        <p:origin x="-516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5" d="100"/>
          <a:sy n="55" d="100"/>
        </p:scale>
        <p:origin x="-2550" y="-78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63D13293-8520-4E7E-9DC3-7DA8B4A28D2C}" type="datetimeFigureOut">
              <a:rPr lang="en-US"/>
              <a:pPr>
                <a:defRPr/>
              </a:pPr>
              <a:t>2/23/2010</a:t>
            </a:fld>
            <a:endParaRPr lang="en-GB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08D2BF34-DBED-4BE0-91E4-C0133CC48633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 smtClean="0"/>
              <a:t>Klepnutím lze upravit styl předlohy nadpisů.</a:t>
            </a:r>
            <a:endParaRPr lang="en-GB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Klepnutím lze upravit styl předlohy podnadpisů.</a:t>
            </a:r>
            <a:endParaRPr lang="en-GB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3361BC-F105-4F35-B1AD-2D697EE23488}" type="datetimeFigureOut">
              <a:rPr lang="en-US"/>
              <a:pPr>
                <a:defRPr/>
              </a:pPr>
              <a:t>2/23/2010</a:t>
            </a:fld>
            <a:endParaRPr lang="en-GB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004E1D-C57B-4199-8A4D-4D70551AEECF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Nadpis 12"/>
          <p:cNvSpPr>
            <a:spLocks noGrp="1"/>
          </p:cNvSpPr>
          <p:nvPr>
            <p:ph type="title" idx="4294967295"/>
          </p:nvPr>
        </p:nvSpPr>
        <p:spPr>
          <a:xfrm>
            <a:off x="457200" y="500042"/>
            <a:ext cx="8229600" cy="1071570"/>
          </a:xfrm>
          <a:prstGeom prst="roundRect">
            <a:avLst/>
          </a:prstGeom>
          <a:solidFill>
            <a:srgbClr val="003366">
              <a:alpha val="50000"/>
            </a:srgbClr>
          </a:solidFill>
          <a:scene3d>
            <a:camera prst="orthographicFront"/>
            <a:lightRig rig="balanced" dir="t"/>
          </a:scene3d>
          <a:sp3d prstMaterial="plastic">
            <a:bevelT/>
            <a:bevelB/>
          </a:sp3d>
        </p:spPr>
        <p:txBody>
          <a:bodyPr/>
          <a:lstStyle>
            <a:lvl1pPr>
              <a:defRPr>
                <a:solidFill>
                  <a:schemeClr val="bg1"/>
                </a:solidFill>
                <a:latin typeface="Century Gothic" pitchFamily="34" charset="0"/>
              </a:defRPr>
            </a:lvl1pPr>
          </a:lstStyle>
          <a:p>
            <a:r>
              <a:rPr lang="cs-CZ" dirty="0" smtClean="0"/>
              <a:t>Klepnutím lze upravit styl předlohy nadpisů.</a:t>
            </a:r>
            <a:endParaRPr lang="en-GB" dirty="0"/>
          </a:p>
        </p:txBody>
      </p:sp>
      <p:sp>
        <p:nvSpPr>
          <p:cNvPr id="8" name="Zástupný symbol pro obsah 13"/>
          <p:cNvSpPr>
            <a:spLocks noGrp="1"/>
          </p:cNvSpPr>
          <p:nvPr>
            <p:ph idx="4294967295"/>
          </p:nvPr>
        </p:nvSpPr>
        <p:spPr>
          <a:xfrm>
            <a:off x="457200" y="1785926"/>
            <a:ext cx="8229600" cy="4572032"/>
          </a:xfrm>
          <a:prstGeom prst="roundRect">
            <a:avLst>
              <a:gd name="adj" fmla="val 4096"/>
            </a:avLst>
          </a:prstGeom>
          <a:solidFill>
            <a:srgbClr val="009966">
              <a:alpha val="50000"/>
            </a:srgbClr>
          </a:solidFill>
          <a:scene3d>
            <a:camera prst="orthographicFront"/>
            <a:lightRig rig="balanced" dir="t"/>
          </a:scene3d>
          <a:sp3d prstMaterial="plastic">
            <a:bevelT/>
            <a:bevelB/>
          </a:sp3d>
        </p:spPr>
        <p:txBody>
          <a:bodyPr/>
          <a:lstStyle>
            <a:lvl1pPr>
              <a:buFontTx/>
              <a:buBlip>
                <a:blip r:embed="rId2"/>
              </a:buBlip>
              <a:defRPr>
                <a:latin typeface="Century Gothic" pitchFamily="34" charset="0"/>
              </a:defRPr>
            </a:lvl1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 userDrawn="1">
            <p:ph type="dt" sz="half" idx="10"/>
          </p:nvPr>
        </p:nvSpPr>
        <p:spPr>
          <a:xfrm>
            <a:off x="457200" y="6500813"/>
            <a:ext cx="2133600" cy="285750"/>
          </a:xfrm>
        </p:spPr>
        <p:txBody>
          <a:bodyPr/>
          <a:lstStyle>
            <a:lvl1pPr>
              <a:defRPr smtClean="0">
                <a:latin typeface="Century Gothic" pitchFamily="34" charset="0"/>
              </a:defRPr>
            </a:lvl1pPr>
          </a:lstStyle>
          <a:p>
            <a:pPr>
              <a:defRPr/>
            </a:pPr>
            <a:fld id="{5A542715-427E-4FD1-A5BD-ACD2B7B4F384}" type="datetimeFigureOut">
              <a:rPr lang="en-US"/>
              <a:pPr>
                <a:defRPr/>
              </a:pPr>
              <a:t>2/23/2010</a:t>
            </a:fld>
            <a:endParaRPr lang="en-GB" dirty="0"/>
          </a:p>
        </p:txBody>
      </p:sp>
      <p:sp>
        <p:nvSpPr>
          <p:cNvPr id="5" name="Zástupný symbol pro zápatí 4"/>
          <p:cNvSpPr>
            <a:spLocks noGrp="1"/>
          </p:cNvSpPr>
          <p:nvPr userDrawn="1">
            <p:ph type="ftr" sz="quarter" idx="11"/>
          </p:nvPr>
        </p:nvSpPr>
        <p:spPr>
          <a:xfrm>
            <a:off x="3124200" y="6492875"/>
            <a:ext cx="2895600" cy="365125"/>
          </a:xfrm>
        </p:spPr>
        <p:txBody>
          <a:bodyPr/>
          <a:lstStyle>
            <a:lvl1pPr>
              <a:defRPr dirty="0">
                <a:latin typeface="Century Gothic" pitchFamily="34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Zástupný symbol pro číslo snímku 5"/>
          <p:cNvSpPr>
            <a:spLocks noGrp="1"/>
          </p:cNvSpPr>
          <p:nvPr userDrawn="1">
            <p:ph type="sldNum" sz="quarter" idx="12"/>
          </p:nvPr>
        </p:nvSpPr>
        <p:spPr>
          <a:xfrm>
            <a:off x="6553200" y="6500813"/>
            <a:ext cx="2133600" cy="287337"/>
          </a:xfrm>
        </p:spPr>
        <p:txBody>
          <a:bodyPr/>
          <a:lstStyle>
            <a:lvl1pPr>
              <a:defRPr smtClean="0">
                <a:latin typeface="Century Gothic" pitchFamily="34" charset="0"/>
              </a:defRPr>
            </a:lvl1pPr>
          </a:lstStyle>
          <a:p>
            <a:pPr>
              <a:defRPr/>
            </a:pPr>
            <a:fld id="{C01A6B62-0617-41F0-A8DB-1F39D77344C2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25B0DD-B22C-4C34-91ED-A22C366B8C51}" type="datetimeFigureOut">
              <a:rPr lang="en-US"/>
              <a:pPr>
                <a:defRPr/>
              </a:pPr>
              <a:t>2/23/2010</a:t>
            </a:fld>
            <a:endParaRPr lang="en-GB"/>
          </a:p>
        </p:txBody>
      </p:sp>
      <p:sp>
        <p:nvSpPr>
          <p:cNvPr id="3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BA83C6-D081-4235-8E5A-AD208EFC61CD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rotWithShape="1">
          <a:gsLst>
            <a:gs pos="0">
              <a:srgbClr val="009966"/>
            </a:gs>
            <a:gs pos="100000">
              <a:srgbClr val="003366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Zástupný symbol pro nadpis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cs-CZ" smtClean="0"/>
              <a:t>Klepnutím lze upravit styl předlohy nadpisů.</a:t>
            </a:r>
            <a:endParaRPr lang="en-GB" smtClean="0"/>
          </a:p>
        </p:txBody>
      </p:sp>
      <p:sp>
        <p:nvSpPr>
          <p:cNvPr id="1027" name="Zástupný symbol pro text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GB" smtClean="0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487F6B04-8442-4A80-88B4-56D9B535CE20}" type="datetimeFigureOut">
              <a:rPr lang="en-US"/>
              <a:pPr>
                <a:defRPr/>
              </a:pPr>
              <a:t>2/23/2010</a:t>
            </a:fld>
            <a:endParaRPr lang="en-GB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621708DC-5D34-4A16-9E9A-86CAA575E343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4" r:id="rId2"/>
    <p:sldLayoutId id="2147483683" r:id="rId3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Marek\Pictures\photos\Výroční zpráva\skola0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428625"/>
            <a:ext cx="9144000" cy="609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714348" y="1000108"/>
            <a:ext cx="7772400" cy="1470025"/>
          </a:xfrm>
          <a:prstGeom prst="roundRect">
            <a:avLst/>
          </a:prstGeom>
          <a:solidFill>
            <a:srgbClr val="003366">
              <a:alpha val="50000"/>
            </a:srgbClr>
          </a:solidFill>
          <a:sp3d prstMaterial="plastic">
            <a:bevelT/>
            <a:bevelB/>
          </a:sp3d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endParaRPr lang="en-GB" dirty="0">
              <a:solidFill>
                <a:schemeClr val="bg1"/>
              </a:solidFill>
              <a:latin typeface="Century Gothic" pitchFamily="34" charset="0"/>
            </a:endParaRP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000100" y="3004593"/>
            <a:ext cx="7215238" cy="2489825"/>
          </a:xfrm>
          <a:prstGeom prst="roundRect">
            <a:avLst/>
          </a:prstGeom>
          <a:solidFill>
            <a:srgbClr val="009966">
              <a:alpha val="50000"/>
            </a:srgbClr>
          </a:solidFill>
          <a:sp3d prstMaterial="plastic">
            <a:bevelT/>
            <a:bevelB/>
          </a:sp3d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en-GB" dirty="0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3078" name="Text Box 6"/>
          <p:cNvSpPr txBox="1">
            <a:spLocks noChangeArrowheads="1"/>
          </p:cNvSpPr>
          <p:nvPr/>
        </p:nvSpPr>
        <p:spPr bwMode="auto">
          <a:xfrm>
            <a:off x="1619250" y="1341438"/>
            <a:ext cx="6337300" cy="779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cs-CZ" b="1">
                <a:solidFill>
                  <a:schemeClr val="bg1"/>
                </a:solidFill>
              </a:rPr>
              <a:t>OPEN GATE </a:t>
            </a:r>
          </a:p>
          <a:p>
            <a:pPr algn="ctr">
              <a:spcBef>
                <a:spcPct val="50000"/>
              </a:spcBef>
            </a:pPr>
            <a:r>
              <a:rPr lang="cs-CZ" b="1">
                <a:solidFill>
                  <a:schemeClr val="bg1"/>
                </a:solidFill>
              </a:rPr>
              <a:t>OTEVŘENÁ BRÁNA DO SVĚTA</a:t>
            </a:r>
          </a:p>
        </p:txBody>
      </p:sp>
      <p:sp>
        <p:nvSpPr>
          <p:cNvPr id="3079" name="Text Box 7"/>
          <p:cNvSpPr txBox="1">
            <a:spLocks noChangeArrowheads="1"/>
          </p:cNvSpPr>
          <p:nvPr/>
        </p:nvSpPr>
        <p:spPr bwMode="auto">
          <a:xfrm>
            <a:off x="4857752" y="3000372"/>
            <a:ext cx="3379791" cy="24468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cs-CZ" b="1" dirty="0" smtClean="0">
                <a:solidFill>
                  <a:schemeClr val="bg1"/>
                </a:solidFill>
              </a:rPr>
              <a:t>2009/2010</a:t>
            </a:r>
            <a:endParaRPr lang="cs-CZ" b="1" dirty="0">
              <a:solidFill>
                <a:schemeClr val="bg1"/>
              </a:solidFill>
            </a:endParaRPr>
          </a:p>
          <a:p>
            <a:pPr>
              <a:spcBef>
                <a:spcPct val="50000"/>
              </a:spcBef>
            </a:pPr>
            <a:r>
              <a:rPr lang="cs-CZ" b="1" dirty="0" smtClean="0">
                <a:solidFill>
                  <a:schemeClr val="bg1"/>
                </a:solidFill>
              </a:rPr>
              <a:t>141 studentů (134 </a:t>
            </a:r>
            <a:r>
              <a:rPr lang="cs-CZ" b="1" dirty="0" err="1" smtClean="0">
                <a:solidFill>
                  <a:schemeClr val="bg1"/>
                </a:solidFill>
              </a:rPr>
              <a:t>boarding</a:t>
            </a:r>
            <a:r>
              <a:rPr lang="cs-CZ" b="1" dirty="0" smtClean="0">
                <a:solidFill>
                  <a:schemeClr val="bg1"/>
                </a:solidFill>
              </a:rPr>
              <a:t>)</a:t>
            </a:r>
            <a:endParaRPr lang="cs-CZ" b="1" dirty="0">
              <a:solidFill>
                <a:schemeClr val="bg1"/>
              </a:solidFill>
            </a:endParaRPr>
          </a:p>
          <a:p>
            <a:pPr>
              <a:spcBef>
                <a:spcPct val="50000"/>
              </a:spcBef>
            </a:pPr>
            <a:r>
              <a:rPr lang="cs-CZ" b="1" dirty="0" smtClean="0">
                <a:solidFill>
                  <a:schemeClr val="bg1"/>
                </a:solidFill>
              </a:rPr>
              <a:t>40 pedagogů (+6 externistů)</a:t>
            </a:r>
            <a:endParaRPr lang="cs-CZ" b="1" dirty="0">
              <a:solidFill>
                <a:schemeClr val="bg1"/>
              </a:solidFill>
            </a:endParaRPr>
          </a:p>
          <a:p>
            <a:pPr>
              <a:spcBef>
                <a:spcPct val="50000"/>
              </a:spcBef>
            </a:pPr>
            <a:r>
              <a:rPr lang="cs-CZ" b="1" dirty="0">
                <a:solidFill>
                  <a:schemeClr val="bg1"/>
                </a:solidFill>
              </a:rPr>
              <a:t>20 dalších </a:t>
            </a:r>
            <a:r>
              <a:rPr lang="cs-CZ" b="1" dirty="0" smtClean="0">
                <a:solidFill>
                  <a:schemeClr val="bg1"/>
                </a:solidFill>
              </a:rPr>
              <a:t>zaměstnanců</a:t>
            </a:r>
          </a:p>
          <a:p>
            <a:pPr algn="ctr">
              <a:spcBef>
                <a:spcPct val="50000"/>
              </a:spcBef>
            </a:pPr>
            <a:r>
              <a:rPr lang="cs-CZ" b="1" dirty="0" smtClean="0">
                <a:solidFill>
                  <a:schemeClr val="bg1"/>
                </a:solidFill>
              </a:rPr>
              <a:t>2011 </a:t>
            </a:r>
          </a:p>
          <a:p>
            <a:pPr>
              <a:spcBef>
                <a:spcPct val="50000"/>
              </a:spcBef>
            </a:pPr>
            <a:r>
              <a:rPr lang="cs-CZ" b="1" dirty="0" smtClean="0">
                <a:solidFill>
                  <a:schemeClr val="bg1"/>
                </a:solidFill>
              </a:rPr>
              <a:t>Základní škola CZ/EN</a:t>
            </a:r>
            <a:endParaRPr lang="cs-CZ" b="1" dirty="0">
              <a:solidFill>
                <a:schemeClr val="bg1"/>
              </a:solidFill>
            </a:endParaRPr>
          </a:p>
        </p:txBody>
      </p:sp>
      <p:sp>
        <p:nvSpPr>
          <p:cNvPr id="7" name="Text Box 7"/>
          <p:cNvSpPr txBox="1">
            <a:spLocks noChangeArrowheads="1"/>
          </p:cNvSpPr>
          <p:nvPr/>
        </p:nvSpPr>
        <p:spPr bwMode="auto">
          <a:xfrm>
            <a:off x="1357290" y="3000372"/>
            <a:ext cx="3379791" cy="24468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cs-CZ" b="1" dirty="0" smtClean="0">
                <a:solidFill>
                  <a:schemeClr val="bg1"/>
                </a:solidFill>
              </a:rPr>
              <a:t>2005 </a:t>
            </a:r>
          </a:p>
          <a:p>
            <a:pPr>
              <a:spcBef>
                <a:spcPct val="50000"/>
              </a:spcBef>
            </a:pPr>
            <a:r>
              <a:rPr lang="cs-CZ" b="1" dirty="0" smtClean="0">
                <a:solidFill>
                  <a:schemeClr val="bg1"/>
                </a:solidFill>
              </a:rPr>
              <a:t>Nový </a:t>
            </a:r>
            <a:r>
              <a:rPr lang="cs-CZ" b="1" dirty="0">
                <a:solidFill>
                  <a:schemeClr val="bg1"/>
                </a:solidFill>
              </a:rPr>
              <a:t>moderní areál </a:t>
            </a:r>
            <a:endParaRPr lang="cs-CZ" b="1" dirty="0" smtClean="0">
              <a:solidFill>
                <a:schemeClr val="bg1"/>
              </a:solidFill>
            </a:endParaRPr>
          </a:p>
          <a:p>
            <a:pPr>
              <a:spcBef>
                <a:spcPct val="50000"/>
              </a:spcBef>
            </a:pPr>
            <a:r>
              <a:rPr lang="cs-CZ" b="1" dirty="0" smtClean="0">
                <a:solidFill>
                  <a:schemeClr val="bg1"/>
                </a:solidFill>
              </a:rPr>
              <a:t>Prvních  112 studentů</a:t>
            </a:r>
            <a:endParaRPr lang="cs-CZ" b="1" dirty="0">
              <a:solidFill>
                <a:schemeClr val="bg1"/>
              </a:solidFill>
            </a:endParaRPr>
          </a:p>
          <a:p>
            <a:pPr algn="ctr">
              <a:spcBef>
                <a:spcPct val="50000"/>
              </a:spcBef>
            </a:pPr>
            <a:r>
              <a:rPr lang="cs-CZ" b="1" dirty="0" smtClean="0">
                <a:solidFill>
                  <a:schemeClr val="bg1"/>
                </a:solidFill>
              </a:rPr>
              <a:t>2009</a:t>
            </a:r>
            <a:endParaRPr lang="cs-CZ" b="1" dirty="0">
              <a:solidFill>
                <a:schemeClr val="bg1"/>
              </a:solidFill>
            </a:endParaRPr>
          </a:p>
          <a:p>
            <a:pPr>
              <a:spcBef>
                <a:spcPct val="50000"/>
              </a:spcBef>
            </a:pPr>
            <a:r>
              <a:rPr lang="cs-CZ" b="1" dirty="0" smtClean="0">
                <a:solidFill>
                  <a:schemeClr val="bg1"/>
                </a:solidFill>
              </a:rPr>
              <a:t>IB akreditace</a:t>
            </a:r>
            <a:endParaRPr lang="cs-CZ" b="1" dirty="0">
              <a:solidFill>
                <a:schemeClr val="bg1"/>
              </a:solidFill>
            </a:endParaRPr>
          </a:p>
          <a:p>
            <a:pPr>
              <a:spcBef>
                <a:spcPct val="50000"/>
              </a:spcBef>
            </a:pPr>
            <a:r>
              <a:rPr lang="cs-CZ" b="1" dirty="0" smtClean="0">
                <a:solidFill>
                  <a:schemeClr val="bg1"/>
                </a:solidFill>
              </a:rPr>
              <a:t>Prvních 21 absolventů</a:t>
            </a:r>
            <a:endParaRPr lang="cs-CZ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138" name="Obrázek 1" descr="prestavka05.jpg"/>
          <p:cNvPicPr>
            <a:picLocks noGrp="1" noChangeAspect="1"/>
          </p:cNvPicPr>
          <p:nvPr isPhoto="1"/>
        </p:nvPicPr>
        <p:blipFill>
          <a:blip r:embed="rId2"/>
          <a:srcRect/>
          <a:stretch>
            <a:fillRect/>
          </a:stretch>
        </p:blipFill>
        <p:spPr bwMode="auto">
          <a:xfrm>
            <a:off x="0" y="366713"/>
            <a:ext cx="9144000" cy="6122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Nadpis 1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06438" y="993775"/>
            <a:ext cx="7785100" cy="1481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odnadpis 2"/>
          <p:cNvPicPr>
            <a:picLocks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364163" y="3141663"/>
            <a:ext cx="3584575" cy="1008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1141" name="Text Box 5"/>
          <p:cNvSpPr txBox="1">
            <a:spLocks noChangeArrowheads="1"/>
          </p:cNvSpPr>
          <p:nvPr/>
        </p:nvSpPr>
        <p:spPr bwMode="auto">
          <a:xfrm>
            <a:off x="1258888" y="1196975"/>
            <a:ext cx="6697662" cy="779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cs-CZ" b="1">
                <a:solidFill>
                  <a:schemeClr val="bg1"/>
                </a:solidFill>
              </a:rPr>
              <a:t>OPEN GATE</a:t>
            </a:r>
          </a:p>
          <a:p>
            <a:pPr algn="ctr">
              <a:spcBef>
                <a:spcPct val="50000"/>
              </a:spcBef>
            </a:pPr>
            <a:r>
              <a:rPr lang="cs-CZ" b="1">
                <a:solidFill>
                  <a:schemeClr val="bg1"/>
                </a:solidFill>
              </a:rPr>
              <a:t>VÍCE NEŽ ŠKOLA</a:t>
            </a:r>
          </a:p>
        </p:txBody>
      </p:sp>
      <p:pic>
        <p:nvPicPr>
          <p:cNvPr id="4" name="Podnadpis 2"/>
          <p:cNvPicPr>
            <a:picLocks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79388" y="3141663"/>
            <a:ext cx="3584575" cy="1008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1143" name="Text Box 7"/>
          <p:cNvSpPr txBox="1">
            <a:spLocks noChangeArrowheads="1"/>
          </p:cNvSpPr>
          <p:nvPr/>
        </p:nvSpPr>
        <p:spPr bwMode="auto">
          <a:xfrm>
            <a:off x="323850" y="3429000"/>
            <a:ext cx="309721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cs-CZ" b="1">
                <a:solidFill>
                  <a:schemeClr val="bg1"/>
                </a:solidFill>
              </a:rPr>
              <a:t>VZDĚLÁNÍ</a:t>
            </a:r>
          </a:p>
        </p:txBody>
      </p:sp>
      <p:sp>
        <p:nvSpPr>
          <p:cNvPr id="91144" name="Text Box 8"/>
          <p:cNvSpPr txBox="1">
            <a:spLocks noChangeArrowheads="1"/>
          </p:cNvSpPr>
          <p:nvPr/>
        </p:nvSpPr>
        <p:spPr bwMode="auto">
          <a:xfrm>
            <a:off x="5651500" y="3500438"/>
            <a:ext cx="3097213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cs-CZ" b="1"/>
              <a:t>MIMOŠKOLNÍ ČINNOST</a:t>
            </a:r>
          </a:p>
        </p:txBody>
      </p:sp>
      <p:pic>
        <p:nvPicPr>
          <p:cNvPr id="5" name="Podnadpis 2"/>
          <p:cNvPicPr>
            <a:picLocks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50825" y="4581525"/>
            <a:ext cx="3584575" cy="1008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odnadpis 2"/>
          <p:cNvPicPr>
            <a:picLocks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364163" y="4581525"/>
            <a:ext cx="3584575" cy="1008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1151" name="Text Box 15"/>
          <p:cNvSpPr txBox="1">
            <a:spLocks noChangeArrowheads="1"/>
          </p:cNvSpPr>
          <p:nvPr/>
        </p:nvSpPr>
        <p:spPr bwMode="auto">
          <a:xfrm>
            <a:off x="395288" y="4941888"/>
            <a:ext cx="31686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cs-CZ" b="1">
                <a:solidFill>
                  <a:schemeClr val="bg1"/>
                </a:solidFill>
              </a:rPr>
              <a:t>VOLNÝ ČAS</a:t>
            </a:r>
          </a:p>
        </p:txBody>
      </p:sp>
      <p:sp>
        <p:nvSpPr>
          <p:cNvPr id="91152" name="Text Box 16"/>
          <p:cNvSpPr txBox="1">
            <a:spLocks noChangeArrowheads="1"/>
          </p:cNvSpPr>
          <p:nvPr/>
        </p:nvSpPr>
        <p:spPr bwMode="auto">
          <a:xfrm>
            <a:off x="5795963" y="4941888"/>
            <a:ext cx="2951162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cs-CZ" b="1"/>
              <a:t>ŽIVOT V KOMUNITĚ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Obrázek 1" descr="diskuze01.jpg"/>
          <p:cNvPicPr>
            <a:picLocks noGrp="1" noChangeAspect="1"/>
          </p:cNvPicPr>
          <p:nvPr isPhoto="1"/>
        </p:nvPicPr>
        <p:blipFill>
          <a:blip r:embed="rId2"/>
          <a:srcRect/>
          <a:stretch>
            <a:fillRect/>
          </a:stretch>
        </p:blipFill>
        <p:spPr bwMode="auto">
          <a:xfrm>
            <a:off x="0" y="333375"/>
            <a:ext cx="9144000" cy="6122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Nadpis 1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55650" y="981075"/>
            <a:ext cx="7785100" cy="1481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odnadpis 2"/>
          <p:cNvPicPr>
            <a:picLocks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003800" y="2997200"/>
            <a:ext cx="3944938" cy="2087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18" name="Text Box 22"/>
          <p:cNvSpPr txBox="1">
            <a:spLocks noChangeArrowheads="1"/>
          </p:cNvSpPr>
          <p:nvPr/>
        </p:nvSpPr>
        <p:spPr bwMode="auto">
          <a:xfrm>
            <a:off x="1403350" y="1268413"/>
            <a:ext cx="6697663" cy="779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cs-CZ" b="1">
                <a:solidFill>
                  <a:schemeClr val="bg1"/>
                </a:solidFill>
              </a:rPr>
              <a:t>VZDĚLÁNÍ</a:t>
            </a:r>
          </a:p>
          <a:p>
            <a:pPr algn="ctr">
              <a:spcBef>
                <a:spcPct val="50000"/>
              </a:spcBef>
            </a:pPr>
            <a:r>
              <a:rPr lang="cs-CZ" b="1">
                <a:solidFill>
                  <a:schemeClr val="bg1"/>
                </a:solidFill>
              </a:rPr>
              <a:t>MODERNÍ CESTA S MEZINÁRODNÍMI VÝSTUPY</a:t>
            </a:r>
          </a:p>
        </p:txBody>
      </p:sp>
      <p:sp>
        <p:nvSpPr>
          <p:cNvPr id="4119" name="Text Box 23"/>
          <p:cNvSpPr txBox="1">
            <a:spLocks noChangeArrowheads="1"/>
          </p:cNvSpPr>
          <p:nvPr/>
        </p:nvSpPr>
        <p:spPr bwMode="auto">
          <a:xfrm>
            <a:off x="5292725" y="3213100"/>
            <a:ext cx="3384550" cy="2017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cs-CZ" b="1" dirty="0"/>
              <a:t>Nízký počet studentů</a:t>
            </a:r>
          </a:p>
          <a:p>
            <a:pPr algn="r">
              <a:spcBef>
                <a:spcPct val="50000"/>
              </a:spcBef>
            </a:pPr>
            <a:r>
              <a:rPr lang="cs-CZ" b="1" dirty="0"/>
              <a:t>Interaktivní metody</a:t>
            </a:r>
          </a:p>
          <a:p>
            <a:pPr algn="r">
              <a:spcBef>
                <a:spcPct val="50000"/>
              </a:spcBef>
            </a:pPr>
            <a:r>
              <a:rPr lang="cs-CZ" b="1" dirty="0"/>
              <a:t>Kvalitní výuka jazyků</a:t>
            </a:r>
          </a:p>
          <a:p>
            <a:pPr algn="r">
              <a:spcBef>
                <a:spcPct val="50000"/>
              </a:spcBef>
            </a:pPr>
            <a:r>
              <a:rPr lang="cs-CZ" b="1" dirty="0"/>
              <a:t>Moderně vybavené učebny</a:t>
            </a:r>
          </a:p>
          <a:p>
            <a:pPr algn="r">
              <a:spcBef>
                <a:spcPct val="50000"/>
              </a:spcBef>
            </a:pPr>
            <a:endParaRPr lang="cs-CZ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Obrázek 1" descr="diskuze01236b.jpg"/>
          <p:cNvPicPr>
            <a:picLocks noGrp="1" noChangeAspect="1"/>
          </p:cNvPicPr>
          <p:nvPr isPhoto="1"/>
        </p:nvPicPr>
        <p:blipFill>
          <a:blip r:embed="rId2"/>
          <a:srcRect/>
          <a:stretch>
            <a:fillRect/>
          </a:stretch>
        </p:blipFill>
        <p:spPr bwMode="auto">
          <a:xfrm>
            <a:off x="0" y="366713"/>
            <a:ext cx="9144000" cy="6122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Nadpis 1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55650" y="981075"/>
            <a:ext cx="7785100" cy="1481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odnadpis 2"/>
          <p:cNvPicPr>
            <a:picLocks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051050" y="3644900"/>
            <a:ext cx="5040313" cy="2449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8" name="Text Box 8"/>
          <p:cNvSpPr txBox="1">
            <a:spLocks noChangeArrowheads="1"/>
          </p:cNvSpPr>
          <p:nvPr/>
        </p:nvSpPr>
        <p:spPr bwMode="auto">
          <a:xfrm>
            <a:off x="1547813" y="1268413"/>
            <a:ext cx="6408737" cy="1054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cs-CZ" b="1">
                <a:solidFill>
                  <a:schemeClr val="bg1"/>
                </a:solidFill>
              </a:rPr>
              <a:t>VÝUKA</a:t>
            </a:r>
          </a:p>
          <a:p>
            <a:pPr algn="ctr">
              <a:spcBef>
                <a:spcPct val="50000"/>
              </a:spcBef>
            </a:pPr>
            <a:r>
              <a:rPr lang="cs-CZ" b="1">
                <a:solidFill>
                  <a:schemeClr val="bg1"/>
                </a:solidFill>
              </a:rPr>
              <a:t>ÚČEBNÍ PLÁN DLE MEZINÁRODNÍCH I ČESKÝCH STANDARDŮ </a:t>
            </a:r>
          </a:p>
        </p:txBody>
      </p:sp>
      <p:sp>
        <p:nvSpPr>
          <p:cNvPr id="5129" name="Text Box 9"/>
          <p:cNvSpPr txBox="1">
            <a:spLocks noChangeArrowheads="1"/>
          </p:cNvSpPr>
          <p:nvPr/>
        </p:nvSpPr>
        <p:spPr bwMode="auto">
          <a:xfrm>
            <a:off x="2411413" y="3860800"/>
            <a:ext cx="4321175" cy="2014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cs-CZ" b="1">
                <a:solidFill>
                  <a:schemeClr val="bg1"/>
                </a:solidFill>
              </a:rPr>
              <a:t>Nižší gymnázium</a:t>
            </a:r>
          </a:p>
          <a:p>
            <a:r>
              <a:rPr lang="cs-CZ">
                <a:solidFill>
                  <a:schemeClr val="bg1"/>
                </a:solidFill>
              </a:rPr>
              <a:t>Vyšší hodinová dotace angličtině</a:t>
            </a:r>
          </a:p>
          <a:p>
            <a:r>
              <a:rPr lang="cs-CZ">
                <a:solidFill>
                  <a:schemeClr val="bg1"/>
                </a:solidFill>
              </a:rPr>
              <a:t>Rozdělení dle úrovní</a:t>
            </a:r>
          </a:p>
          <a:p>
            <a:r>
              <a:rPr lang="cs-CZ">
                <a:solidFill>
                  <a:schemeClr val="bg1"/>
                </a:solidFill>
              </a:rPr>
              <a:t>Integrovaný předmět – Přírodní vědy</a:t>
            </a:r>
          </a:p>
          <a:p>
            <a:r>
              <a:rPr lang="cs-CZ">
                <a:solidFill>
                  <a:schemeClr val="bg1"/>
                </a:solidFill>
              </a:rPr>
              <a:t>Moderní didaktické materiály</a:t>
            </a:r>
          </a:p>
          <a:p>
            <a:r>
              <a:rPr lang="cs-CZ">
                <a:solidFill>
                  <a:schemeClr val="bg1"/>
                </a:solidFill>
              </a:rPr>
              <a:t>Příprava na výuku v angličtině</a:t>
            </a:r>
          </a:p>
          <a:p>
            <a:endParaRPr lang="cs-CZ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Obrázek 1" descr="diskuze05855.jpg"/>
          <p:cNvPicPr>
            <a:picLocks noGrp="1" noChangeAspect="1"/>
          </p:cNvPicPr>
          <p:nvPr isPhoto="1"/>
        </p:nvPicPr>
        <p:blipFill>
          <a:blip r:embed="rId2"/>
          <a:srcRect/>
          <a:stretch>
            <a:fillRect/>
          </a:stretch>
        </p:blipFill>
        <p:spPr bwMode="auto">
          <a:xfrm>
            <a:off x="0" y="366713"/>
            <a:ext cx="9144000" cy="6122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Nadpis 1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55650" y="981075"/>
            <a:ext cx="7785100" cy="1481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51" name="Text Box 7"/>
          <p:cNvSpPr txBox="1">
            <a:spLocks noChangeArrowheads="1"/>
          </p:cNvSpPr>
          <p:nvPr/>
        </p:nvSpPr>
        <p:spPr bwMode="auto">
          <a:xfrm>
            <a:off x="1547813" y="1268413"/>
            <a:ext cx="6408737" cy="1054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cs-CZ" b="1">
                <a:solidFill>
                  <a:schemeClr val="bg1"/>
                </a:solidFill>
              </a:rPr>
              <a:t>VÝUKA</a:t>
            </a:r>
          </a:p>
          <a:p>
            <a:pPr algn="ctr">
              <a:spcBef>
                <a:spcPct val="50000"/>
              </a:spcBef>
            </a:pPr>
            <a:r>
              <a:rPr lang="cs-CZ" b="1">
                <a:solidFill>
                  <a:schemeClr val="bg1"/>
                </a:solidFill>
              </a:rPr>
              <a:t>ÚČEBNÍ PLÁN DLE MEZINÁRODNÍCH I ČESKÝCH STANDARDŮ </a:t>
            </a:r>
          </a:p>
        </p:txBody>
      </p:sp>
      <p:pic>
        <p:nvPicPr>
          <p:cNvPr id="3" name="Podnadpis 2"/>
          <p:cNvPicPr>
            <a:picLocks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051050" y="3644900"/>
            <a:ext cx="4321175" cy="2449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54" name="Text Box 10"/>
          <p:cNvSpPr txBox="1">
            <a:spLocks noChangeArrowheads="1"/>
          </p:cNvSpPr>
          <p:nvPr/>
        </p:nvSpPr>
        <p:spPr bwMode="auto">
          <a:xfrm>
            <a:off x="2411413" y="3860800"/>
            <a:ext cx="4321175" cy="203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cs-CZ" b="1" dirty="0"/>
              <a:t>Vyšší gymnázium</a:t>
            </a:r>
          </a:p>
          <a:p>
            <a:pPr algn="ctr"/>
            <a:r>
              <a:rPr lang="cs-CZ" b="1" dirty="0"/>
              <a:t>Kvinta, Sexta</a:t>
            </a:r>
          </a:p>
          <a:p>
            <a:r>
              <a:rPr lang="cs-CZ" b="1" dirty="0">
                <a:solidFill>
                  <a:schemeClr val="bg1"/>
                </a:solidFill>
              </a:rPr>
              <a:t>Výuka </a:t>
            </a:r>
            <a:r>
              <a:rPr lang="cs-CZ" b="1" dirty="0" smtClean="0">
                <a:solidFill>
                  <a:schemeClr val="bg1"/>
                </a:solidFill>
              </a:rPr>
              <a:t>všech předmětů angličtině</a:t>
            </a:r>
            <a:endParaRPr lang="cs-CZ" b="1" dirty="0">
              <a:solidFill>
                <a:schemeClr val="bg1"/>
              </a:solidFill>
            </a:endParaRPr>
          </a:p>
          <a:p>
            <a:r>
              <a:rPr lang="cs-CZ" b="1" dirty="0">
                <a:solidFill>
                  <a:schemeClr val="bg1"/>
                </a:solidFill>
              </a:rPr>
              <a:t>Volitelné předměty</a:t>
            </a:r>
          </a:p>
          <a:p>
            <a:r>
              <a:rPr lang="cs-CZ" b="1" dirty="0">
                <a:solidFill>
                  <a:schemeClr val="bg1"/>
                </a:solidFill>
              </a:rPr>
              <a:t>Možnost studia 3. cizího jazyka</a:t>
            </a:r>
          </a:p>
          <a:p>
            <a:r>
              <a:rPr lang="cs-CZ" b="1" dirty="0">
                <a:solidFill>
                  <a:schemeClr val="bg1"/>
                </a:solidFill>
              </a:rPr>
              <a:t>Studentské zahraniční výměny</a:t>
            </a:r>
          </a:p>
          <a:p>
            <a:endParaRPr lang="cs-CZ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Obrázek 1" descr="diskuze 888.jpg"/>
          <p:cNvPicPr>
            <a:picLocks noGrp="1" noChangeAspect="1"/>
          </p:cNvPicPr>
          <p:nvPr isPhoto="1"/>
        </p:nvPicPr>
        <p:blipFill>
          <a:blip r:embed="rId2"/>
          <a:srcRect/>
          <a:stretch>
            <a:fillRect/>
          </a:stretch>
        </p:blipFill>
        <p:spPr bwMode="auto">
          <a:xfrm>
            <a:off x="2274888" y="0"/>
            <a:ext cx="4592637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odnadpis 2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63713" y="2924175"/>
            <a:ext cx="5472112" cy="27908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77" name="Text Box 9"/>
          <p:cNvSpPr txBox="1">
            <a:spLocks noChangeArrowheads="1"/>
          </p:cNvSpPr>
          <p:nvPr/>
        </p:nvSpPr>
        <p:spPr bwMode="auto">
          <a:xfrm>
            <a:off x="2124075" y="3141663"/>
            <a:ext cx="4752975" cy="24468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cs-CZ" b="1" dirty="0">
                <a:solidFill>
                  <a:schemeClr val="bg1"/>
                </a:solidFill>
              </a:rPr>
              <a:t>Vyšší gymnázium</a:t>
            </a:r>
          </a:p>
          <a:p>
            <a:pPr algn="ctr">
              <a:spcBef>
                <a:spcPct val="50000"/>
              </a:spcBef>
            </a:pPr>
            <a:r>
              <a:rPr lang="cs-CZ" b="1" dirty="0">
                <a:solidFill>
                  <a:schemeClr val="bg1"/>
                </a:solidFill>
              </a:rPr>
              <a:t>Septima, Oktáva</a:t>
            </a:r>
          </a:p>
          <a:p>
            <a:pPr>
              <a:spcBef>
                <a:spcPct val="50000"/>
              </a:spcBef>
            </a:pPr>
            <a:r>
              <a:rPr lang="cs-CZ" b="1" dirty="0">
                <a:solidFill>
                  <a:schemeClr val="bg1"/>
                </a:solidFill>
              </a:rPr>
              <a:t>IB </a:t>
            </a:r>
            <a:r>
              <a:rPr lang="cs-CZ" b="1" dirty="0" err="1">
                <a:solidFill>
                  <a:schemeClr val="bg1"/>
                </a:solidFill>
              </a:rPr>
              <a:t>Diploma</a:t>
            </a:r>
            <a:r>
              <a:rPr lang="cs-CZ" b="1" dirty="0">
                <a:solidFill>
                  <a:schemeClr val="bg1"/>
                </a:solidFill>
              </a:rPr>
              <a:t> – Mezinárodní maturita</a:t>
            </a:r>
          </a:p>
          <a:p>
            <a:pPr>
              <a:spcBef>
                <a:spcPct val="50000"/>
              </a:spcBef>
            </a:pPr>
            <a:r>
              <a:rPr lang="cs-CZ" b="1" dirty="0">
                <a:solidFill>
                  <a:schemeClr val="bg1"/>
                </a:solidFill>
              </a:rPr>
              <a:t>6 profilových předmětů – intenzivní </a:t>
            </a:r>
            <a:r>
              <a:rPr lang="cs-CZ" b="1" dirty="0" smtClean="0">
                <a:solidFill>
                  <a:schemeClr val="bg1"/>
                </a:solidFill>
              </a:rPr>
              <a:t>výuka</a:t>
            </a:r>
          </a:p>
          <a:p>
            <a:pPr>
              <a:spcBef>
                <a:spcPct val="50000"/>
              </a:spcBef>
            </a:pPr>
            <a:r>
              <a:rPr lang="cs-CZ" b="1" dirty="0" err="1" smtClean="0">
                <a:solidFill>
                  <a:schemeClr val="bg1"/>
                </a:solidFill>
              </a:rPr>
              <a:t>ToK</a:t>
            </a:r>
            <a:r>
              <a:rPr lang="cs-CZ" b="1" dirty="0" smtClean="0">
                <a:solidFill>
                  <a:schemeClr val="bg1"/>
                </a:solidFill>
              </a:rPr>
              <a:t>, </a:t>
            </a:r>
            <a:r>
              <a:rPr lang="cs-CZ" b="1" dirty="0" err="1" smtClean="0">
                <a:solidFill>
                  <a:schemeClr val="bg1"/>
                </a:solidFill>
              </a:rPr>
              <a:t>Extended</a:t>
            </a:r>
            <a:r>
              <a:rPr lang="cs-CZ" b="1" dirty="0" smtClean="0">
                <a:solidFill>
                  <a:schemeClr val="bg1"/>
                </a:solidFill>
              </a:rPr>
              <a:t> </a:t>
            </a:r>
            <a:r>
              <a:rPr lang="cs-CZ" b="1" dirty="0" err="1" smtClean="0">
                <a:solidFill>
                  <a:schemeClr val="bg1"/>
                </a:solidFill>
              </a:rPr>
              <a:t>Essay</a:t>
            </a:r>
            <a:r>
              <a:rPr lang="cs-CZ" b="1" dirty="0" smtClean="0">
                <a:solidFill>
                  <a:schemeClr val="bg1"/>
                </a:solidFill>
              </a:rPr>
              <a:t>, C.A.S.</a:t>
            </a:r>
            <a:endParaRPr lang="cs-CZ" b="1" dirty="0">
              <a:solidFill>
                <a:schemeClr val="bg1"/>
              </a:solidFill>
            </a:endParaRPr>
          </a:p>
          <a:p>
            <a:pPr>
              <a:spcBef>
                <a:spcPct val="50000"/>
              </a:spcBef>
            </a:pPr>
            <a:r>
              <a:rPr lang="cs-CZ" b="1" dirty="0">
                <a:solidFill>
                  <a:schemeClr val="bg1"/>
                </a:solidFill>
              </a:rPr>
              <a:t>Možnost české maturity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066" name="Obrázek 1" descr="chodba 02.jpg"/>
          <p:cNvPicPr>
            <a:picLocks noGrp="1" noChangeAspect="1"/>
          </p:cNvPicPr>
          <p:nvPr isPhoto="1"/>
        </p:nvPicPr>
        <p:blipFill>
          <a:blip r:embed="rId2"/>
          <a:srcRect/>
          <a:stretch>
            <a:fillRect/>
          </a:stretch>
        </p:blipFill>
        <p:spPr bwMode="auto">
          <a:xfrm>
            <a:off x="0" y="366713"/>
            <a:ext cx="9144000" cy="6122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Nadpis 1"/>
          <p:cNvPicPr>
            <a:picLocks noGrp="1" noChangeArrowheads="1"/>
          </p:cNvPicPr>
          <p:nvPr>
            <p:ph idx="4294967295"/>
          </p:nvPr>
        </p:nvPicPr>
        <p:blipFill>
          <a:blip r:embed="rId3"/>
          <a:srcRect/>
          <a:stretch>
            <a:fillRect/>
          </a:stretch>
        </p:blipFill>
        <p:spPr>
          <a:xfrm>
            <a:off x="684213" y="1268413"/>
            <a:ext cx="7785100" cy="1481137"/>
          </a:xfrm>
          <a:noFill/>
        </p:spPr>
      </p:pic>
      <p:sp>
        <p:nvSpPr>
          <p:cNvPr id="88070" name="Text Box 6"/>
          <p:cNvSpPr txBox="1">
            <a:spLocks noChangeArrowheads="1"/>
          </p:cNvSpPr>
          <p:nvPr/>
        </p:nvSpPr>
        <p:spPr bwMode="auto">
          <a:xfrm>
            <a:off x="1258888" y="1628775"/>
            <a:ext cx="6481762" cy="779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cs-CZ" b="1">
                <a:solidFill>
                  <a:schemeClr val="bg1"/>
                </a:solidFill>
              </a:rPr>
              <a:t>VÝUKA</a:t>
            </a:r>
          </a:p>
          <a:p>
            <a:pPr algn="ctr">
              <a:spcBef>
                <a:spcPct val="50000"/>
              </a:spcBef>
            </a:pPr>
            <a:r>
              <a:rPr lang="cs-CZ" b="1">
                <a:solidFill>
                  <a:schemeClr val="bg1"/>
                </a:solidFill>
              </a:rPr>
              <a:t>ABSOLVENT PŘIPRAVEN NA STUDIA I PRO ŽIVOT</a:t>
            </a:r>
          </a:p>
        </p:txBody>
      </p:sp>
      <p:pic>
        <p:nvPicPr>
          <p:cNvPr id="3" name="Podnadpis 2"/>
          <p:cNvPicPr>
            <a:picLocks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79388" y="3716338"/>
            <a:ext cx="3744912" cy="2449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8072" name="Text Box 8"/>
          <p:cNvSpPr txBox="1">
            <a:spLocks noChangeArrowheads="1"/>
          </p:cNvSpPr>
          <p:nvPr/>
        </p:nvSpPr>
        <p:spPr bwMode="auto">
          <a:xfrm>
            <a:off x="179388" y="3860800"/>
            <a:ext cx="3313112" cy="2430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cs-CZ" b="1">
                <a:solidFill>
                  <a:schemeClr val="bg1"/>
                </a:solidFill>
              </a:rPr>
              <a:t>Znalosti i dovednosti</a:t>
            </a:r>
          </a:p>
          <a:p>
            <a:pPr>
              <a:spcBef>
                <a:spcPct val="50000"/>
              </a:spcBef>
            </a:pPr>
            <a:r>
              <a:rPr lang="cs-CZ" b="1">
                <a:solidFill>
                  <a:schemeClr val="bg1"/>
                </a:solidFill>
              </a:rPr>
              <a:t>Zdravá sebedůvěra</a:t>
            </a:r>
          </a:p>
          <a:p>
            <a:pPr>
              <a:spcBef>
                <a:spcPct val="50000"/>
              </a:spcBef>
            </a:pPr>
            <a:r>
              <a:rPr lang="cs-CZ" b="1">
                <a:solidFill>
                  <a:schemeClr val="bg1"/>
                </a:solidFill>
              </a:rPr>
              <a:t>Komunikace a argumentace</a:t>
            </a:r>
          </a:p>
          <a:p>
            <a:pPr>
              <a:spcBef>
                <a:spcPct val="50000"/>
              </a:spcBef>
            </a:pPr>
            <a:r>
              <a:rPr lang="cs-CZ" b="1">
                <a:solidFill>
                  <a:schemeClr val="bg1"/>
                </a:solidFill>
              </a:rPr>
              <a:t>Týmová práce</a:t>
            </a:r>
          </a:p>
          <a:p>
            <a:pPr>
              <a:spcBef>
                <a:spcPct val="50000"/>
              </a:spcBef>
            </a:pPr>
            <a:r>
              <a:rPr lang="cs-CZ" b="1">
                <a:solidFill>
                  <a:schemeClr val="bg1"/>
                </a:solidFill>
              </a:rPr>
              <a:t>Řízení a práce na projektech</a:t>
            </a:r>
          </a:p>
          <a:p>
            <a:pPr>
              <a:spcBef>
                <a:spcPct val="50000"/>
              </a:spcBef>
            </a:pPr>
            <a:endParaRPr lang="cs-CZ" b="1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114" name="Obrázek 1" descr="skoal110.jpg"/>
          <p:cNvPicPr>
            <a:picLocks noGrp="1" noChangeAspect="1"/>
          </p:cNvPicPr>
          <p:nvPr isPhoto="1"/>
        </p:nvPicPr>
        <p:blipFill>
          <a:blip r:embed="rId2"/>
          <a:srcRect/>
          <a:stretch>
            <a:fillRect/>
          </a:stretch>
        </p:blipFill>
        <p:spPr bwMode="auto">
          <a:xfrm>
            <a:off x="2274888" y="0"/>
            <a:ext cx="4592637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Nadpis 1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55650" y="981075"/>
            <a:ext cx="7561263" cy="1481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0118" name="Text Box 6"/>
          <p:cNvSpPr txBox="1">
            <a:spLocks noChangeArrowheads="1"/>
          </p:cNvSpPr>
          <p:nvPr/>
        </p:nvSpPr>
        <p:spPr bwMode="auto">
          <a:xfrm>
            <a:off x="1403350" y="1341438"/>
            <a:ext cx="5905500" cy="779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cs-CZ" b="1"/>
              <a:t>OPEN GATE</a:t>
            </a:r>
          </a:p>
          <a:p>
            <a:pPr algn="ctr">
              <a:spcBef>
                <a:spcPct val="50000"/>
              </a:spcBef>
            </a:pPr>
            <a:r>
              <a:rPr lang="cs-CZ" b="1"/>
              <a:t>BRÁNA K BUDOUCÍMU VÝBĚRU</a:t>
            </a:r>
          </a:p>
        </p:txBody>
      </p:sp>
      <p:pic>
        <p:nvPicPr>
          <p:cNvPr id="3" name="Podnadpis 2"/>
          <p:cNvPicPr>
            <a:picLocks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484438" y="3644900"/>
            <a:ext cx="3744912" cy="2449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0120" name="Text Box 8"/>
          <p:cNvSpPr txBox="1">
            <a:spLocks noChangeArrowheads="1"/>
          </p:cNvSpPr>
          <p:nvPr/>
        </p:nvSpPr>
        <p:spPr bwMode="auto">
          <a:xfrm>
            <a:off x="2627313" y="3860800"/>
            <a:ext cx="3457575" cy="256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cs-CZ" b="1"/>
              <a:t>IB – vstupenka na prestižní univerzity doma i ve světě</a:t>
            </a:r>
          </a:p>
          <a:p>
            <a:pPr>
              <a:spcBef>
                <a:spcPct val="50000"/>
              </a:spcBef>
            </a:pPr>
            <a:r>
              <a:rPr lang="cs-CZ" b="1"/>
              <a:t>Kariérní poradenství</a:t>
            </a:r>
          </a:p>
          <a:p>
            <a:pPr>
              <a:spcBef>
                <a:spcPct val="50000"/>
              </a:spcBef>
            </a:pPr>
            <a:r>
              <a:rPr lang="cs-CZ" b="1"/>
              <a:t>Kontakty na univerzity </a:t>
            </a:r>
          </a:p>
          <a:p>
            <a:pPr>
              <a:spcBef>
                <a:spcPct val="50000"/>
              </a:spcBef>
            </a:pPr>
            <a:r>
              <a:rPr lang="cs-CZ" b="1"/>
              <a:t>Příprava na konkrétní zkoušky</a:t>
            </a:r>
          </a:p>
          <a:p>
            <a:pPr>
              <a:spcBef>
                <a:spcPct val="50000"/>
              </a:spcBef>
            </a:pPr>
            <a:endParaRPr lang="cs-CZ" b="1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Obrázek 1" descr="chodba 2222a.jpg"/>
          <p:cNvPicPr>
            <a:picLocks noGrp="1" noChangeAspect="1"/>
          </p:cNvPicPr>
          <p:nvPr isPhoto="1"/>
        </p:nvPicPr>
        <p:blipFill>
          <a:blip r:embed="rId2"/>
          <a:srcRect/>
          <a:stretch>
            <a:fillRect/>
          </a:stretch>
        </p:blipFill>
        <p:spPr bwMode="auto">
          <a:xfrm>
            <a:off x="0" y="366713"/>
            <a:ext cx="9144000" cy="6122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Nadpis 1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34" y="571480"/>
            <a:ext cx="7561263" cy="1481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1" name="Nadpis 6"/>
          <p:cNvSpPr>
            <a:spLocks noGrp="1"/>
          </p:cNvSpPr>
          <p:nvPr>
            <p:ph type="title" idx="4294967295"/>
          </p:nvPr>
        </p:nvSpPr>
        <p:spPr>
          <a:xfrm>
            <a:off x="428596" y="785794"/>
            <a:ext cx="8229600" cy="1143000"/>
          </a:xfrm>
        </p:spPr>
        <p:txBody>
          <a:bodyPr/>
          <a:lstStyle/>
          <a:p>
            <a:r>
              <a:rPr lang="cs-CZ" sz="18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ABSOLVENTI 2009</a:t>
            </a:r>
            <a:endParaRPr lang="en-GB" sz="1800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8" name="Podnadpis 2"/>
          <p:cNvPicPr>
            <a:picLocks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7158" y="2143116"/>
            <a:ext cx="3643338" cy="43577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odnadpis 2"/>
          <p:cNvPicPr>
            <a:picLocks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643438" y="2143116"/>
            <a:ext cx="3643338" cy="4286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2" name="Zástupný symbol pro obsah 7"/>
          <p:cNvSpPr>
            <a:spLocks noGrp="1"/>
          </p:cNvSpPr>
          <p:nvPr>
            <p:ph idx="4294967295"/>
          </p:nvPr>
        </p:nvSpPr>
        <p:spPr>
          <a:xfrm>
            <a:off x="457200" y="2214554"/>
            <a:ext cx="3686172" cy="3911609"/>
          </a:xfrm>
        </p:spPr>
        <p:txBody>
          <a:bodyPr/>
          <a:lstStyle/>
          <a:p>
            <a:pPr>
              <a:buNone/>
            </a:pPr>
            <a:r>
              <a:rPr lang="cs-CZ" sz="1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USA</a:t>
            </a:r>
            <a:endParaRPr lang="cs-CZ" sz="16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r>
              <a:rPr lang="cs-CZ" sz="1600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Darthmouth</a:t>
            </a:r>
            <a:r>
              <a:rPr lang="cs-CZ" sz="1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College</a:t>
            </a:r>
            <a:endParaRPr lang="cs-CZ" sz="16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r>
              <a:rPr lang="cs-CZ" sz="1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University </a:t>
            </a:r>
            <a:r>
              <a:rPr lang="cs-CZ" sz="1600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of</a:t>
            </a:r>
            <a:r>
              <a:rPr lang="cs-CZ" sz="1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Chicago</a:t>
            </a:r>
            <a:endParaRPr lang="cs-CZ" sz="16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cs-CZ" sz="1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Velká Británie</a:t>
            </a:r>
            <a:endParaRPr lang="cs-CZ" sz="16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r>
              <a:rPr lang="cs-CZ" sz="1600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Bath</a:t>
            </a:r>
            <a:r>
              <a:rPr lang="cs-CZ" sz="1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cs-CZ" sz="1600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Spa</a:t>
            </a:r>
            <a:r>
              <a:rPr lang="cs-CZ" sz="1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University</a:t>
            </a:r>
            <a:endParaRPr lang="cs-CZ" sz="16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r>
              <a:rPr lang="cs-CZ" sz="1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London Metropolitan University</a:t>
            </a:r>
            <a:endParaRPr lang="cs-CZ" sz="16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r>
              <a:rPr lang="cs-CZ" sz="1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Newcastle University</a:t>
            </a:r>
            <a:endParaRPr lang="cs-CZ" sz="16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r>
              <a:rPr lang="cs-CZ" sz="1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University </a:t>
            </a:r>
            <a:r>
              <a:rPr lang="cs-CZ" sz="1600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of</a:t>
            </a:r>
            <a:r>
              <a:rPr lang="cs-CZ" sz="1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cs-CZ" sz="1600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Aberdeen</a:t>
            </a:r>
            <a:endParaRPr lang="cs-CZ" sz="16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r>
              <a:rPr lang="cs-CZ" sz="1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University </a:t>
            </a:r>
            <a:r>
              <a:rPr lang="cs-CZ" sz="1600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of</a:t>
            </a:r>
            <a:r>
              <a:rPr lang="cs-CZ" sz="1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Birmingham</a:t>
            </a:r>
            <a:endParaRPr lang="cs-CZ" sz="16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r>
              <a:rPr lang="cs-CZ" sz="1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University </a:t>
            </a:r>
            <a:r>
              <a:rPr lang="cs-CZ" sz="1600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of</a:t>
            </a:r>
            <a:r>
              <a:rPr lang="cs-CZ" sz="1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Manchester</a:t>
            </a:r>
            <a:endParaRPr lang="cs-CZ" sz="16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cs-CZ" sz="1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Švýcarsko</a:t>
            </a:r>
            <a:endParaRPr lang="cs-CZ" sz="16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r>
              <a:rPr lang="cs-CZ" sz="1600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Univerzitat</a:t>
            </a:r>
            <a:r>
              <a:rPr lang="cs-CZ" sz="1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Luzern</a:t>
            </a:r>
            <a:endParaRPr lang="cs-CZ" sz="16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cs-CZ" sz="1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 </a:t>
            </a:r>
            <a:r>
              <a:rPr lang="cs-CZ" sz="1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Itálie</a:t>
            </a:r>
            <a:endParaRPr lang="cs-CZ" sz="16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r>
              <a:rPr lang="cs-CZ" sz="1600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Bocconi</a:t>
            </a:r>
            <a:r>
              <a:rPr lang="cs-CZ" sz="1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cs-CZ" sz="1600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School</a:t>
            </a:r>
            <a:r>
              <a:rPr lang="cs-CZ" sz="1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Milano</a:t>
            </a:r>
            <a:endParaRPr lang="cs-CZ" sz="16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en-GB" sz="8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Zástupný symbol pro obsah 7"/>
          <p:cNvSpPr>
            <a:spLocks noGrp="1"/>
          </p:cNvSpPr>
          <p:nvPr>
            <p:ph idx="4294967295"/>
          </p:nvPr>
        </p:nvSpPr>
        <p:spPr>
          <a:xfrm>
            <a:off x="4786314" y="2357430"/>
            <a:ext cx="4114800" cy="3911609"/>
          </a:xfrm>
        </p:spPr>
        <p:txBody>
          <a:bodyPr/>
          <a:lstStyle/>
          <a:p>
            <a:pPr>
              <a:buNone/>
            </a:pPr>
            <a:r>
              <a:rPr lang="cs-CZ" sz="1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Česká republika</a:t>
            </a:r>
            <a:endParaRPr lang="cs-CZ" sz="16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r>
              <a:rPr lang="cs-CZ" sz="1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UK, Právnická fakulta</a:t>
            </a:r>
            <a:endParaRPr lang="cs-CZ" sz="16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r>
              <a:rPr lang="cs-CZ" sz="1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UK, Filosofická fakulta</a:t>
            </a:r>
            <a:endParaRPr lang="cs-CZ" sz="16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r>
              <a:rPr lang="cs-CZ" sz="1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UK, Fakulta hum. studií</a:t>
            </a:r>
            <a:endParaRPr lang="cs-CZ" sz="16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r>
              <a:rPr lang="cs-CZ" sz="1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UK, Fakulta sociálních věd</a:t>
            </a:r>
            <a:endParaRPr lang="cs-CZ" sz="16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r>
              <a:rPr lang="cs-CZ" sz="1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UK, Pedagogická fakulta</a:t>
            </a:r>
            <a:endParaRPr lang="cs-CZ" sz="16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r>
              <a:rPr lang="cs-CZ" sz="1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ČVUT, Fakulta architektury</a:t>
            </a:r>
            <a:endParaRPr lang="cs-CZ" sz="16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r>
              <a:rPr lang="cs-CZ" sz="1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Masarykova Univerzita</a:t>
            </a:r>
            <a:endParaRPr lang="cs-CZ" sz="16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r>
              <a:rPr lang="cs-CZ" sz="1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VŠE</a:t>
            </a:r>
            <a:endParaRPr lang="cs-CZ" sz="16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endParaRPr lang="en-GB" sz="8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Obrázek 1" descr="fotbal06.jpg"/>
          <p:cNvPicPr>
            <a:picLocks noGrp="1" noChangeAspect="1"/>
          </p:cNvPicPr>
          <p:nvPr isPhoto="1"/>
        </p:nvPicPr>
        <p:blipFill>
          <a:blip r:embed="rId2"/>
          <a:srcRect/>
          <a:stretch>
            <a:fillRect/>
          </a:stretch>
        </p:blipFill>
        <p:spPr bwMode="auto">
          <a:xfrm>
            <a:off x="0" y="366713"/>
            <a:ext cx="9144000" cy="6122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Nadpis 1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55650" y="981075"/>
            <a:ext cx="7561263" cy="1481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23" name="Text Box 7"/>
          <p:cNvSpPr txBox="1">
            <a:spLocks noChangeArrowheads="1"/>
          </p:cNvSpPr>
          <p:nvPr/>
        </p:nvSpPr>
        <p:spPr bwMode="auto">
          <a:xfrm>
            <a:off x="1258888" y="1196975"/>
            <a:ext cx="6842125" cy="779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cs-CZ" b="1" dirty="0">
                <a:solidFill>
                  <a:schemeClr val="bg1"/>
                </a:solidFill>
              </a:rPr>
              <a:t>MIMOŠKOLNÍ AKTIVITY</a:t>
            </a:r>
          </a:p>
          <a:p>
            <a:pPr algn="ctr">
              <a:spcBef>
                <a:spcPct val="50000"/>
              </a:spcBef>
            </a:pPr>
            <a:r>
              <a:rPr lang="cs-CZ" b="1" dirty="0">
                <a:solidFill>
                  <a:schemeClr val="bg1"/>
                </a:solidFill>
              </a:rPr>
              <a:t>ROZVOJ TĚLA I DUCHA</a:t>
            </a:r>
          </a:p>
        </p:txBody>
      </p:sp>
      <p:pic>
        <p:nvPicPr>
          <p:cNvPr id="3" name="Podnadpis 2"/>
          <p:cNvPicPr>
            <a:picLocks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859338" y="3213100"/>
            <a:ext cx="3744912" cy="31448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25" name="Text Box 9"/>
          <p:cNvSpPr txBox="1">
            <a:spLocks noChangeArrowheads="1"/>
          </p:cNvSpPr>
          <p:nvPr/>
        </p:nvSpPr>
        <p:spPr bwMode="auto">
          <a:xfrm>
            <a:off x="5076825" y="3429000"/>
            <a:ext cx="3382963" cy="2862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cs-CZ" b="1" dirty="0" err="1">
                <a:solidFill>
                  <a:schemeClr val="bg1"/>
                </a:solidFill>
              </a:rPr>
              <a:t>Duke</a:t>
            </a:r>
            <a:r>
              <a:rPr lang="cs-CZ" b="1" dirty="0">
                <a:solidFill>
                  <a:schemeClr val="bg1"/>
                </a:solidFill>
              </a:rPr>
              <a:t> </a:t>
            </a:r>
            <a:r>
              <a:rPr lang="cs-CZ" b="1" dirty="0" err="1">
                <a:solidFill>
                  <a:schemeClr val="bg1"/>
                </a:solidFill>
              </a:rPr>
              <a:t>of</a:t>
            </a:r>
            <a:r>
              <a:rPr lang="cs-CZ" b="1" dirty="0">
                <a:solidFill>
                  <a:schemeClr val="bg1"/>
                </a:solidFill>
              </a:rPr>
              <a:t> Edinburgh </a:t>
            </a:r>
            <a:r>
              <a:rPr lang="cs-CZ" b="1" dirty="0" err="1">
                <a:solidFill>
                  <a:schemeClr val="bg1"/>
                </a:solidFill>
              </a:rPr>
              <a:t>Award</a:t>
            </a:r>
            <a:endParaRPr lang="cs-CZ" b="1" dirty="0">
              <a:solidFill>
                <a:schemeClr val="bg1"/>
              </a:solidFill>
            </a:endParaRPr>
          </a:p>
          <a:p>
            <a:pPr algn="ctr">
              <a:spcBef>
                <a:spcPct val="50000"/>
              </a:spcBef>
            </a:pPr>
            <a:r>
              <a:rPr lang="cs-CZ" b="1" dirty="0">
                <a:solidFill>
                  <a:schemeClr val="bg1"/>
                </a:solidFill>
              </a:rPr>
              <a:t>Cena vévody z Edinburghu</a:t>
            </a:r>
          </a:p>
          <a:p>
            <a:pPr algn="ctr">
              <a:spcBef>
                <a:spcPct val="50000"/>
              </a:spcBef>
            </a:pPr>
            <a:r>
              <a:rPr lang="cs-CZ" dirty="0">
                <a:solidFill>
                  <a:schemeClr val="bg1"/>
                </a:solidFill>
              </a:rPr>
              <a:t>Sport</a:t>
            </a:r>
          </a:p>
          <a:p>
            <a:pPr algn="ctr">
              <a:spcBef>
                <a:spcPct val="50000"/>
              </a:spcBef>
            </a:pPr>
            <a:r>
              <a:rPr lang="cs-CZ" dirty="0">
                <a:solidFill>
                  <a:schemeClr val="bg1"/>
                </a:solidFill>
              </a:rPr>
              <a:t>Umění</a:t>
            </a:r>
          </a:p>
          <a:p>
            <a:pPr algn="ctr">
              <a:spcBef>
                <a:spcPct val="50000"/>
              </a:spcBef>
            </a:pPr>
            <a:r>
              <a:rPr lang="cs-CZ" dirty="0">
                <a:solidFill>
                  <a:schemeClr val="bg1"/>
                </a:solidFill>
              </a:rPr>
              <a:t>Práce pro komunitu</a:t>
            </a:r>
          </a:p>
          <a:p>
            <a:pPr algn="ctr">
              <a:spcBef>
                <a:spcPct val="50000"/>
              </a:spcBef>
            </a:pPr>
            <a:r>
              <a:rPr lang="cs-CZ" dirty="0" smtClean="0">
                <a:solidFill>
                  <a:schemeClr val="bg1"/>
                </a:solidFill>
              </a:rPr>
              <a:t>Expedice</a:t>
            </a:r>
          </a:p>
          <a:p>
            <a:pPr algn="ctr">
              <a:spcBef>
                <a:spcPct val="50000"/>
              </a:spcBef>
            </a:pPr>
            <a:r>
              <a:rPr lang="cs-CZ" dirty="0" smtClean="0">
                <a:solidFill>
                  <a:schemeClr val="bg1"/>
                </a:solidFill>
              </a:rPr>
              <a:t>IB program – C.A.S.</a:t>
            </a:r>
            <a:endParaRPr lang="cs-CZ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62" name="Obrázek 1" descr="kone 138.jpg"/>
          <p:cNvPicPr>
            <a:picLocks noGrp="1" noChangeAspect="1"/>
          </p:cNvPicPr>
          <p:nvPr isPhoto="1"/>
        </p:nvPicPr>
        <p:blipFill>
          <a:blip r:embed="rId2"/>
          <a:srcRect/>
          <a:stretch>
            <a:fillRect/>
          </a:stretch>
        </p:blipFill>
        <p:spPr bwMode="auto">
          <a:xfrm>
            <a:off x="0" y="366713"/>
            <a:ext cx="9144000" cy="6122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odnadpis 2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76825" y="3716338"/>
            <a:ext cx="3744913" cy="1944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Nadpis 1"/>
          <p:cNvPicPr>
            <a:picLocks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55650" y="981075"/>
            <a:ext cx="3887788" cy="1008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167" name="Text Box 7"/>
          <p:cNvSpPr txBox="1">
            <a:spLocks noChangeArrowheads="1"/>
          </p:cNvSpPr>
          <p:nvPr/>
        </p:nvSpPr>
        <p:spPr bwMode="auto">
          <a:xfrm>
            <a:off x="1187450" y="1268413"/>
            <a:ext cx="302577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cs-CZ" b="1"/>
              <a:t>SPORT</a:t>
            </a:r>
          </a:p>
        </p:txBody>
      </p:sp>
      <p:sp>
        <p:nvSpPr>
          <p:cNvPr id="92168" name="Text Box 8"/>
          <p:cNvSpPr txBox="1">
            <a:spLocks noChangeArrowheads="1"/>
          </p:cNvSpPr>
          <p:nvPr/>
        </p:nvSpPr>
        <p:spPr bwMode="auto">
          <a:xfrm>
            <a:off x="5508625" y="4005263"/>
            <a:ext cx="3024188" cy="1465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cs-CZ" b="1">
                <a:solidFill>
                  <a:schemeClr val="bg1"/>
                </a:solidFill>
              </a:rPr>
              <a:t>Jezdectví, plavání, jóga, kickbox, florbal, posilování, basketbal, fotbal, volejbal, atletika, cyklistika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186" name="Obrázek 1" descr="hud vychova 55.jpg"/>
          <p:cNvPicPr>
            <a:picLocks noGrp="1" noChangeAspect="1"/>
          </p:cNvPicPr>
          <p:nvPr isPhoto="1"/>
        </p:nvPicPr>
        <p:blipFill>
          <a:blip r:embed="rId2"/>
          <a:srcRect/>
          <a:stretch>
            <a:fillRect/>
          </a:stretch>
        </p:blipFill>
        <p:spPr bwMode="auto">
          <a:xfrm>
            <a:off x="0" y="366713"/>
            <a:ext cx="9144000" cy="6122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Nadpis 1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0" y="981075"/>
            <a:ext cx="4105275" cy="1481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3190" name="Text Box 6"/>
          <p:cNvSpPr txBox="1">
            <a:spLocks noChangeArrowheads="1"/>
          </p:cNvSpPr>
          <p:nvPr/>
        </p:nvSpPr>
        <p:spPr bwMode="auto">
          <a:xfrm>
            <a:off x="3348038" y="1341438"/>
            <a:ext cx="287972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cs-CZ"/>
          </a:p>
        </p:txBody>
      </p:sp>
      <p:pic>
        <p:nvPicPr>
          <p:cNvPr id="3" name="Podnadpis 2"/>
          <p:cNvPicPr>
            <a:picLocks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23850" y="3644900"/>
            <a:ext cx="3744913" cy="2736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3192" name="Text Box 8"/>
          <p:cNvSpPr txBox="1">
            <a:spLocks noChangeArrowheads="1"/>
          </p:cNvSpPr>
          <p:nvPr/>
        </p:nvSpPr>
        <p:spPr bwMode="auto">
          <a:xfrm>
            <a:off x="5292725" y="1196975"/>
            <a:ext cx="295116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cs-CZ"/>
          </a:p>
        </p:txBody>
      </p:sp>
      <p:sp>
        <p:nvSpPr>
          <p:cNvPr id="93193" name="Text Box 9"/>
          <p:cNvSpPr txBox="1">
            <a:spLocks noChangeArrowheads="1"/>
          </p:cNvSpPr>
          <p:nvPr/>
        </p:nvSpPr>
        <p:spPr bwMode="auto">
          <a:xfrm>
            <a:off x="5219700" y="1341438"/>
            <a:ext cx="2952750" cy="779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cs-CZ" b="1"/>
              <a:t>HUDBA</a:t>
            </a:r>
          </a:p>
          <a:p>
            <a:pPr algn="ctr">
              <a:spcBef>
                <a:spcPct val="50000"/>
              </a:spcBef>
            </a:pPr>
            <a:r>
              <a:rPr lang="cs-CZ" b="1"/>
              <a:t>ROZVOJ TALENTU</a:t>
            </a:r>
          </a:p>
        </p:txBody>
      </p:sp>
      <p:sp>
        <p:nvSpPr>
          <p:cNvPr id="93194" name="Text Box 10"/>
          <p:cNvSpPr txBox="1">
            <a:spLocks noChangeArrowheads="1"/>
          </p:cNvSpPr>
          <p:nvPr/>
        </p:nvSpPr>
        <p:spPr bwMode="auto">
          <a:xfrm>
            <a:off x="611188" y="3789363"/>
            <a:ext cx="3168650" cy="2430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cs-CZ" b="1">
                <a:solidFill>
                  <a:schemeClr val="bg1"/>
                </a:solidFill>
              </a:rPr>
              <a:t>Kytara</a:t>
            </a:r>
          </a:p>
          <a:p>
            <a:pPr>
              <a:spcBef>
                <a:spcPct val="50000"/>
              </a:spcBef>
            </a:pPr>
            <a:r>
              <a:rPr lang="cs-CZ" b="1">
                <a:solidFill>
                  <a:schemeClr val="bg1"/>
                </a:solidFill>
              </a:rPr>
              <a:t>Sborový a sólový zpěv</a:t>
            </a:r>
          </a:p>
          <a:p>
            <a:pPr>
              <a:spcBef>
                <a:spcPct val="50000"/>
              </a:spcBef>
            </a:pPr>
            <a:r>
              <a:rPr lang="cs-CZ" b="1">
                <a:solidFill>
                  <a:schemeClr val="bg1"/>
                </a:solidFill>
              </a:rPr>
              <a:t>Bicí</a:t>
            </a:r>
          </a:p>
          <a:p>
            <a:pPr>
              <a:spcBef>
                <a:spcPct val="50000"/>
              </a:spcBef>
            </a:pPr>
            <a:r>
              <a:rPr lang="cs-CZ" b="1">
                <a:solidFill>
                  <a:schemeClr val="bg1"/>
                </a:solidFill>
              </a:rPr>
              <a:t>Klavír</a:t>
            </a:r>
          </a:p>
          <a:p>
            <a:pPr>
              <a:spcBef>
                <a:spcPct val="50000"/>
              </a:spcBef>
            </a:pPr>
            <a:r>
              <a:rPr lang="cs-CZ" b="1">
                <a:solidFill>
                  <a:schemeClr val="bg1"/>
                </a:solidFill>
              </a:rPr>
              <a:t>Tanec </a:t>
            </a:r>
          </a:p>
          <a:p>
            <a:pPr>
              <a:spcBef>
                <a:spcPct val="50000"/>
              </a:spcBef>
            </a:pPr>
            <a:r>
              <a:rPr lang="cs-CZ" b="1">
                <a:solidFill>
                  <a:schemeClr val="bg1"/>
                </a:solidFill>
              </a:rPr>
              <a:t>Fotografie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Obrázek 1" descr="fotokrouzek01.jpg"/>
          <p:cNvPicPr>
            <a:picLocks noGrp="1" noChangeAspect="1"/>
          </p:cNvPicPr>
          <p:nvPr isPhoto="1"/>
        </p:nvPicPr>
        <p:blipFill>
          <a:blip r:embed="rId2"/>
          <a:srcRect/>
          <a:stretch>
            <a:fillRect/>
          </a:stretch>
        </p:blipFill>
        <p:spPr bwMode="auto">
          <a:xfrm>
            <a:off x="0" y="366713"/>
            <a:ext cx="9144000" cy="6122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Nadpis 1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55650" y="981075"/>
            <a:ext cx="7561263" cy="1481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71" name="Text Box 7"/>
          <p:cNvSpPr txBox="1">
            <a:spLocks noChangeArrowheads="1"/>
          </p:cNvSpPr>
          <p:nvPr/>
        </p:nvSpPr>
        <p:spPr bwMode="auto">
          <a:xfrm>
            <a:off x="1331913" y="1341438"/>
            <a:ext cx="6624637" cy="779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cs-CZ" b="1">
                <a:solidFill>
                  <a:schemeClr val="bg1"/>
                </a:solidFill>
              </a:rPr>
              <a:t>KOMUNITNÍ ČINNOST</a:t>
            </a:r>
          </a:p>
          <a:p>
            <a:pPr algn="ctr">
              <a:spcBef>
                <a:spcPct val="50000"/>
              </a:spcBef>
            </a:pPr>
            <a:r>
              <a:rPr lang="cs-CZ" b="1">
                <a:solidFill>
                  <a:schemeClr val="bg1"/>
                </a:solidFill>
              </a:rPr>
              <a:t>POMOC KOMUNITĚ A POTŘEBNÝM</a:t>
            </a:r>
          </a:p>
        </p:txBody>
      </p:sp>
      <p:pic>
        <p:nvPicPr>
          <p:cNvPr id="3" name="Podnadpis 2"/>
          <p:cNvPicPr>
            <a:picLocks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2636838"/>
            <a:ext cx="2663825" cy="2736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odnadpis 2"/>
          <p:cNvPicPr>
            <a:picLocks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715008" y="3789363"/>
            <a:ext cx="3251192" cy="2232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74" name="Text Box 10"/>
          <p:cNvSpPr txBox="1">
            <a:spLocks noChangeArrowheads="1"/>
          </p:cNvSpPr>
          <p:nvPr/>
        </p:nvSpPr>
        <p:spPr bwMode="auto">
          <a:xfrm>
            <a:off x="0" y="2781300"/>
            <a:ext cx="2951163" cy="2705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cs-CZ" b="1">
                <a:solidFill>
                  <a:schemeClr val="bg1"/>
                </a:solidFill>
              </a:rPr>
              <a:t>INTERNÍ</a:t>
            </a:r>
          </a:p>
          <a:p>
            <a:pPr>
              <a:spcBef>
                <a:spcPct val="50000"/>
              </a:spcBef>
            </a:pPr>
            <a:r>
              <a:rPr lang="cs-CZ" b="1">
                <a:solidFill>
                  <a:schemeClr val="bg1"/>
                </a:solidFill>
              </a:rPr>
              <a:t>Pomoc při projektech</a:t>
            </a:r>
          </a:p>
          <a:p>
            <a:pPr>
              <a:spcBef>
                <a:spcPct val="50000"/>
              </a:spcBef>
            </a:pPr>
            <a:r>
              <a:rPr lang="cs-CZ" b="1">
                <a:solidFill>
                  <a:schemeClr val="bg1"/>
                </a:solidFill>
              </a:rPr>
              <a:t>Práce v knihovně a na kolejích</a:t>
            </a:r>
          </a:p>
          <a:p>
            <a:pPr>
              <a:spcBef>
                <a:spcPct val="50000"/>
              </a:spcBef>
            </a:pPr>
            <a:r>
              <a:rPr lang="cs-CZ" b="1">
                <a:solidFill>
                  <a:schemeClr val="bg1"/>
                </a:solidFill>
              </a:rPr>
              <a:t>Studentská rada</a:t>
            </a:r>
          </a:p>
          <a:p>
            <a:pPr>
              <a:spcBef>
                <a:spcPct val="50000"/>
              </a:spcBef>
            </a:pPr>
            <a:r>
              <a:rPr lang="cs-CZ" b="1">
                <a:solidFill>
                  <a:schemeClr val="bg1"/>
                </a:solidFill>
              </a:rPr>
              <a:t>Časopis</a:t>
            </a:r>
          </a:p>
          <a:p>
            <a:pPr>
              <a:spcBef>
                <a:spcPct val="50000"/>
              </a:spcBef>
            </a:pPr>
            <a:endParaRPr lang="cs-CZ" b="1">
              <a:solidFill>
                <a:schemeClr val="bg1"/>
              </a:solidFill>
            </a:endParaRPr>
          </a:p>
        </p:txBody>
      </p:sp>
      <p:sp>
        <p:nvSpPr>
          <p:cNvPr id="11275" name="Text Box 11"/>
          <p:cNvSpPr txBox="1">
            <a:spLocks noChangeArrowheads="1"/>
          </p:cNvSpPr>
          <p:nvPr/>
        </p:nvSpPr>
        <p:spPr bwMode="auto">
          <a:xfrm>
            <a:off x="6000760" y="3786190"/>
            <a:ext cx="2747953" cy="24468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cs-CZ" b="1" dirty="0">
                <a:solidFill>
                  <a:schemeClr val="bg1"/>
                </a:solidFill>
              </a:rPr>
              <a:t>EXTERNÍ</a:t>
            </a:r>
          </a:p>
          <a:p>
            <a:pPr>
              <a:spcBef>
                <a:spcPct val="50000"/>
              </a:spcBef>
            </a:pPr>
            <a:r>
              <a:rPr lang="cs-CZ" b="1" dirty="0" smtClean="0">
                <a:solidFill>
                  <a:schemeClr val="bg1"/>
                </a:solidFill>
              </a:rPr>
              <a:t>Olivova léčebna</a:t>
            </a:r>
          </a:p>
          <a:p>
            <a:pPr>
              <a:spcBef>
                <a:spcPct val="50000"/>
              </a:spcBef>
            </a:pPr>
            <a:r>
              <a:rPr lang="cs-CZ" b="1" dirty="0" smtClean="0">
                <a:solidFill>
                  <a:schemeClr val="bg1"/>
                </a:solidFill>
              </a:rPr>
              <a:t>Domovy důchodců</a:t>
            </a:r>
            <a:endParaRPr lang="cs-CZ" b="1" dirty="0">
              <a:solidFill>
                <a:schemeClr val="bg1"/>
              </a:solidFill>
            </a:endParaRPr>
          </a:p>
          <a:p>
            <a:pPr>
              <a:spcBef>
                <a:spcPct val="50000"/>
              </a:spcBef>
            </a:pPr>
            <a:r>
              <a:rPr lang="cs-CZ" b="1" dirty="0" smtClean="0">
                <a:solidFill>
                  <a:schemeClr val="bg1"/>
                </a:solidFill>
              </a:rPr>
              <a:t>Projekty pro ZŠ</a:t>
            </a:r>
            <a:endParaRPr lang="cs-CZ" b="1" dirty="0">
              <a:solidFill>
                <a:schemeClr val="bg1"/>
              </a:solidFill>
            </a:endParaRPr>
          </a:p>
          <a:p>
            <a:pPr>
              <a:spcBef>
                <a:spcPct val="50000"/>
              </a:spcBef>
            </a:pPr>
            <a:r>
              <a:rPr lang="cs-CZ" b="1" dirty="0">
                <a:solidFill>
                  <a:schemeClr val="bg1"/>
                </a:solidFill>
              </a:rPr>
              <a:t>Charitativní akce</a:t>
            </a:r>
          </a:p>
          <a:p>
            <a:pPr>
              <a:spcBef>
                <a:spcPct val="50000"/>
              </a:spcBef>
            </a:pPr>
            <a:endParaRPr lang="cs-CZ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234" name="Obrázek 1" descr="prednaska5656.jpg"/>
          <p:cNvPicPr>
            <a:picLocks noGrp="1" noChangeAspect="1"/>
          </p:cNvPicPr>
          <p:nvPr isPhoto="1"/>
        </p:nvPicPr>
        <p:blipFill>
          <a:blip r:embed="rId2"/>
          <a:srcRect/>
          <a:stretch>
            <a:fillRect/>
          </a:stretch>
        </p:blipFill>
        <p:spPr bwMode="auto">
          <a:xfrm>
            <a:off x="0" y="366713"/>
            <a:ext cx="9144000" cy="6122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Nadpis 1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55650" y="981075"/>
            <a:ext cx="7561263" cy="1481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5238" name="Text Box 6"/>
          <p:cNvSpPr txBox="1">
            <a:spLocks noChangeArrowheads="1"/>
          </p:cNvSpPr>
          <p:nvPr/>
        </p:nvSpPr>
        <p:spPr bwMode="auto">
          <a:xfrm>
            <a:off x="1835150" y="1484313"/>
            <a:ext cx="54737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cs-CZ" b="1">
                <a:solidFill>
                  <a:schemeClr val="bg1"/>
                </a:solidFill>
              </a:rPr>
              <a:t>AKADEMICKÁ ZÁJMOVÁ ČINNOST</a:t>
            </a:r>
          </a:p>
        </p:txBody>
      </p:sp>
      <p:pic>
        <p:nvPicPr>
          <p:cNvPr id="3" name="Podnadpis 2"/>
          <p:cNvPicPr>
            <a:picLocks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331913" y="3573463"/>
            <a:ext cx="2232025" cy="2736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5240" name="Text Box 8"/>
          <p:cNvSpPr txBox="1">
            <a:spLocks noChangeArrowheads="1"/>
          </p:cNvSpPr>
          <p:nvPr/>
        </p:nvSpPr>
        <p:spPr bwMode="auto">
          <a:xfrm>
            <a:off x="1619250" y="3789363"/>
            <a:ext cx="2087563" cy="203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cs-CZ" b="1" dirty="0" smtClean="0">
                <a:solidFill>
                  <a:schemeClr val="bg1"/>
                </a:solidFill>
              </a:rPr>
              <a:t>Debatní liga</a:t>
            </a:r>
          </a:p>
          <a:p>
            <a:pPr>
              <a:spcBef>
                <a:spcPct val="50000"/>
              </a:spcBef>
            </a:pPr>
            <a:r>
              <a:rPr lang="cs-CZ" b="1" dirty="0" smtClean="0">
                <a:solidFill>
                  <a:schemeClr val="bg1"/>
                </a:solidFill>
              </a:rPr>
              <a:t>Projekt OSN</a:t>
            </a:r>
          </a:p>
          <a:p>
            <a:pPr>
              <a:spcBef>
                <a:spcPct val="50000"/>
              </a:spcBef>
            </a:pPr>
            <a:r>
              <a:rPr lang="cs-CZ" b="1" dirty="0" smtClean="0">
                <a:solidFill>
                  <a:schemeClr val="bg1"/>
                </a:solidFill>
              </a:rPr>
              <a:t>Semináře</a:t>
            </a:r>
            <a:endParaRPr lang="cs-CZ" b="1" dirty="0">
              <a:solidFill>
                <a:schemeClr val="bg1"/>
              </a:solidFill>
            </a:endParaRPr>
          </a:p>
          <a:p>
            <a:pPr>
              <a:spcBef>
                <a:spcPct val="50000"/>
              </a:spcBef>
            </a:pPr>
            <a:r>
              <a:rPr lang="cs-CZ" b="1" dirty="0">
                <a:solidFill>
                  <a:schemeClr val="bg1"/>
                </a:solidFill>
              </a:rPr>
              <a:t>Jazyky</a:t>
            </a:r>
          </a:p>
          <a:p>
            <a:pPr>
              <a:spcBef>
                <a:spcPct val="50000"/>
              </a:spcBef>
            </a:pPr>
            <a:r>
              <a:rPr lang="cs-CZ" b="1" dirty="0" err="1" smtClean="0">
                <a:solidFill>
                  <a:schemeClr val="bg1"/>
                </a:solidFill>
              </a:rPr>
              <a:t>Global</a:t>
            </a:r>
            <a:r>
              <a:rPr lang="cs-CZ" b="1" dirty="0" smtClean="0">
                <a:solidFill>
                  <a:schemeClr val="bg1"/>
                </a:solidFill>
              </a:rPr>
              <a:t> </a:t>
            </a:r>
            <a:r>
              <a:rPr lang="cs-CZ" b="1" dirty="0" err="1">
                <a:solidFill>
                  <a:schemeClr val="bg1"/>
                </a:solidFill>
              </a:rPr>
              <a:t>School</a:t>
            </a:r>
            <a:endParaRPr lang="cs-CZ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258" name="Obrázek 1" descr="bazen 09.jpg"/>
          <p:cNvPicPr>
            <a:picLocks noGrp="1" noChangeAspect="1"/>
          </p:cNvPicPr>
          <p:nvPr isPhoto="1"/>
        </p:nvPicPr>
        <p:blipFill>
          <a:blip r:embed="rId2"/>
          <a:srcRect/>
          <a:stretch>
            <a:fillRect/>
          </a:stretch>
        </p:blipFill>
        <p:spPr bwMode="auto">
          <a:xfrm>
            <a:off x="0" y="366713"/>
            <a:ext cx="9144000" cy="6122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Nadpis 1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0825" y="981075"/>
            <a:ext cx="3529013" cy="1481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6262" name="Text Box 6"/>
          <p:cNvSpPr txBox="1">
            <a:spLocks noChangeArrowheads="1"/>
          </p:cNvSpPr>
          <p:nvPr/>
        </p:nvSpPr>
        <p:spPr bwMode="auto">
          <a:xfrm>
            <a:off x="468313" y="1341438"/>
            <a:ext cx="3241675" cy="779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cs-CZ" b="1">
                <a:solidFill>
                  <a:schemeClr val="bg1"/>
                </a:solidFill>
              </a:rPr>
              <a:t>VOLNÝ ČAS</a:t>
            </a:r>
          </a:p>
          <a:p>
            <a:pPr algn="ctr">
              <a:spcBef>
                <a:spcPct val="50000"/>
              </a:spcBef>
            </a:pPr>
            <a:r>
              <a:rPr lang="cs-CZ" b="1">
                <a:solidFill>
                  <a:schemeClr val="bg1"/>
                </a:solidFill>
              </a:rPr>
              <a:t>AREÁL OPEN GATE</a:t>
            </a:r>
          </a:p>
        </p:txBody>
      </p:sp>
      <p:pic>
        <p:nvPicPr>
          <p:cNvPr id="3" name="Podnadpis 2"/>
          <p:cNvPicPr>
            <a:picLocks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508625" y="3573463"/>
            <a:ext cx="2952750" cy="2736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6264" name="Text Box 8"/>
          <p:cNvSpPr txBox="1">
            <a:spLocks noChangeArrowheads="1"/>
          </p:cNvSpPr>
          <p:nvPr/>
        </p:nvSpPr>
        <p:spPr bwMode="auto">
          <a:xfrm>
            <a:off x="5867400" y="3789363"/>
            <a:ext cx="2376488" cy="2430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cs-CZ" b="1"/>
              <a:t>DIVADLO</a:t>
            </a:r>
          </a:p>
          <a:p>
            <a:pPr>
              <a:spcBef>
                <a:spcPct val="50000"/>
              </a:spcBef>
            </a:pPr>
            <a:r>
              <a:rPr lang="cs-CZ" b="1"/>
              <a:t>KNIHOVNA</a:t>
            </a:r>
          </a:p>
          <a:p>
            <a:pPr>
              <a:spcBef>
                <a:spcPct val="50000"/>
              </a:spcBef>
            </a:pPr>
            <a:r>
              <a:rPr lang="cs-CZ" b="1"/>
              <a:t>TĚLOCVIČNA</a:t>
            </a:r>
          </a:p>
          <a:p>
            <a:pPr>
              <a:spcBef>
                <a:spcPct val="50000"/>
              </a:spcBef>
            </a:pPr>
            <a:r>
              <a:rPr lang="cs-CZ" b="1"/>
              <a:t>BAZÉN</a:t>
            </a:r>
          </a:p>
          <a:p>
            <a:pPr>
              <a:spcBef>
                <a:spcPct val="50000"/>
              </a:spcBef>
            </a:pPr>
            <a:r>
              <a:rPr lang="cs-CZ" b="1"/>
              <a:t>HOSPODÁŘSTVÍ</a:t>
            </a:r>
          </a:p>
          <a:p>
            <a:pPr>
              <a:spcBef>
                <a:spcPct val="50000"/>
              </a:spcBef>
            </a:pPr>
            <a:r>
              <a:rPr lang="cs-CZ" b="1"/>
              <a:t>KAVÁRNA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282" name="Obrázek 1" descr="okna 05.jpg"/>
          <p:cNvPicPr>
            <a:picLocks noGrp="1" noChangeAspect="1"/>
          </p:cNvPicPr>
          <p:nvPr isPhoto="1"/>
        </p:nvPicPr>
        <p:blipFill>
          <a:blip r:embed="rId2"/>
          <a:srcRect/>
          <a:stretch>
            <a:fillRect/>
          </a:stretch>
        </p:blipFill>
        <p:spPr bwMode="auto">
          <a:xfrm>
            <a:off x="0" y="366713"/>
            <a:ext cx="9144000" cy="6122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Nadpis 1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55650" y="981075"/>
            <a:ext cx="7561263" cy="1481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7286" name="Text Box 6"/>
          <p:cNvSpPr txBox="1">
            <a:spLocks noChangeArrowheads="1"/>
          </p:cNvSpPr>
          <p:nvPr/>
        </p:nvSpPr>
        <p:spPr bwMode="auto">
          <a:xfrm>
            <a:off x="2339975" y="1341438"/>
            <a:ext cx="4464050" cy="779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cs-CZ" b="1">
                <a:solidFill>
                  <a:schemeClr val="bg1"/>
                </a:solidFill>
              </a:rPr>
              <a:t>ŽIVOT V OPEN GATE</a:t>
            </a:r>
          </a:p>
          <a:p>
            <a:pPr algn="ctr">
              <a:spcBef>
                <a:spcPct val="50000"/>
              </a:spcBef>
            </a:pPr>
            <a:r>
              <a:rPr lang="cs-CZ" b="1">
                <a:solidFill>
                  <a:schemeClr val="bg1"/>
                </a:solidFill>
              </a:rPr>
              <a:t>MODERNĚ KONCIPOVANÉ KOLEJE</a:t>
            </a:r>
          </a:p>
        </p:txBody>
      </p:sp>
      <p:pic>
        <p:nvPicPr>
          <p:cNvPr id="3" name="Podnadpis 2"/>
          <p:cNvPicPr>
            <a:picLocks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50825" y="3429000"/>
            <a:ext cx="2952750" cy="2736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7288" name="Text Box 8"/>
          <p:cNvSpPr txBox="1">
            <a:spLocks noChangeArrowheads="1"/>
          </p:cNvSpPr>
          <p:nvPr/>
        </p:nvSpPr>
        <p:spPr bwMode="auto">
          <a:xfrm>
            <a:off x="539750" y="3644900"/>
            <a:ext cx="2746366" cy="24468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cs-CZ" b="1" dirty="0"/>
              <a:t>Čtyři koleje</a:t>
            </a:r>
          </a:p>
          <a:p>
            <a:pPr>
              <a:spcBef>
                <a:spcPct val="50000"/>
              </a:spcBef>
            </a:pPr>
            <a:r>
              <a:rPr lang="cs-CZ" b="1" dirty="0"/>
              <a:t>Společný prostor</a:t>
            </a:r>
          </a:p>
          <a:p>
            <a:pPr>
              <a:spcBef>
                <a:spcPct val="50000"/>
              </a:spcBef>
            </a:pPr>
            <a:r>
              <a:rPr lang="cs-CZ" b="1" dirty="0"/>
              <a:t>Pokoje </a:t>
            </a:r>
            <a:r>
              <a:rPr lang="cs-CZ" b="1" dirty="0" smtClean="0"/>
              <a:t>(2 i 1 lůžkové)</a:t>
            </a:r>
            <a:endParaRPr lang="cs-CZ" b="1" dirty="0"/>
          </a:p>
          <a:p>
            <a:pPr>
              <a:spcBef>
                <a:spcPct val="50000"/>
              </a:spcBef>
            </a:pPr>
            <a:r>
              <a:rPr lang="cs-CZ" b="1" dirty="0"/>
              <a:t>Vybavené kuchyňky</a:t>
            </a:r>
          </a:p>
          <a:p>
            <a:pPr>
              <a:spcBef>
                <a:spcPct val="50000"/>
              </a:spcBef>
            </a:pPr>
            <a:r>
              <a:rPr lang="cs-CZ" b="1" dirty="0"/>
              <a:t>Počítače</a:t>
            </a:r>
          </a:p>
          <a:p>
            <a:pPr>
              <a:spcBef>
                <a:spcPct val="50000"/>
              </a:spcBef>
            </a:pPr>
            <a:r>
              <a:rPr lang="cs-CZ" b="1" dirty="0" err="1" smtClean="0"/>
              <a:t>Wifi</a:t>
            </a:r>
            <a:r>
              <a:rPr lang="cs-CZ" b="1" dirty="0" smtClean="0"/>
              <a:t> internet</a:t>
            </a:r>
            <a:endParaRPr lang="cs-CZ" b="1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306" name="Obrázek 1" descr="slavnost01f.jpg"/>
          <p:cNvPicPr>
            <a:picLocks noGrp="1" noChangeAspect="1"/>
          </p:cNvPicPr>
          <p:nvPr isPhoto="1"/>
        </p:nvPicPr>
        <p:blipFill>
          <a:blip r:embed="rId2"/>
          <a:srcRect/>
          <a:stretch>
            <a:fillRect/>
          </a:stretch>
        </p:blipFill>
        <p:spPr bwMode="auto">
          <a:xfrm>
            <a:off x="0" y="366713"/>
            <a:ext cx="9144000" cy="6122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odnadpis 2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27088" y="3573463"/>
            <a:ext cx="3889375" cy="2736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Nadpis 1"/>
          <p:cNvPicPr>
            <a:picLocks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55650" y="981075"/>
            <a:ext cx="7561263" cy="1481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8311" name="Text Box 7"/>
          <p:cNvSpPr txBox="1">
            <a:spLocks noChangeArrowheads="1"/>
          </p:cNvSpPr>
          <p:nvPr/>
        </p:nvSpPr>
        <p:spPr bwMode="auto">
          <a:xfrm>
            <a:off x="2124075" y="1268413"/>
            <a:ext cx="5256213" cy="779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cs-CZ" b="1">
                <a:solidFill>
                  <a:schemeClr val="bg1"/>
                </a:solidFill>
              </a:rPr>
              <a:t>KOLEJE</a:t>
            </a:r>
          </a:p>
          <a:p>
            <a:pPr algn="ctr">
              <a:spcBef>
                <a:spcPct val="50000"/>
              </a:spcBef>
            </a:pPr>
            <a:r>
              <a:rPr lang="cs-CZ" b="1">
                <a:solidFill>
                  <a:schemeClr val="bg1"/>
                </a:solidFill>
              </a:rPr>
              <a:t>SAMOSTATNOST A ODPOVĚDNOST</a:t>
            </a:r>
          </a:p>
        </p:txBody>
      </p:sp>
      <p:sp>
        <p:nvSpPr>
          <p:cNvPr id="98312" name="Text Box 8"/>
          <p:cNvSpPr txBox="1">
            <a:spLocks noChangeArrowheads="1"/>
          </p:cNvSpPr>
          <p:nvPr/>
        </p:nvSpPr>
        <p:spPr bwMode="auto">
          <a:xfrm>
            <a:off x="1116013" y="3789363"/>
            <a:ext cx="3384550" cy="2430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cs-CZ" b="1">
                <a:solidFill>
                  <a:schemeClr val="bg1"/>
                </a:solidFill>
              </a:rPr>
              <a:t>Vychovatel na jedno patro</a:t>
            </a:r>
          </a:p>
          <a:p>
            <a:pPr>
              <a:spcBef>
                <a:spcPct val="50000"/>
              </a:spcBef>
            </a:pPr>
            <a:r>
              <a:rPr lang="cs-CZ" b="1">
                <a:solidFill>
                  <a:schemeClr val="bg1"/>
                </a:solidFill>
              </a:rPr>
              <a:t>Organizace dle věku</a:t>
            </a:r>
          </a:p>
          <a:p>
            <a:pPr>
              <a:spcBef>
                <a:spcPct val="50000"/>
              </a:spcBef>
            </a:pPr>
            <a:r>
              <a:rPr lang="cs-CZ" b="1">
                <a:solidFill>
                  <a:schemeClr val="bg1"/>
                </a:solidFill>
              </a:rPr>
              <a:t>Systém privilegií</a:t>
            </a:r>
          </a:p>
          <a:p>
            <a:pPr>
              <a:spcBef>
                <a:spcPct val="50000"/>
              </a:spcBef>
            </a:pPr>
            <a:r>
              <a:rPr lang="cs-CZ" b="1">
                <a:solidFill>
                  <a:schemeClr val="bg1"/>
                </a:solidFill>
              </a:rPr>
              <a:t>Spoluúčast na dění</a:t>
            </a:r>
          </a:p>
          <a:p>
            <a:pPr>
              <a:spcBef>
                <a:spcPct val="50000"/>
              </a:spcBef>
            </a:pPr>
            <a:r>
              <a:rPr lang="cs-CZ" b="1">
                <a:solidFill>
                  <a:schemeClr val="bg1"/>
                </a:solidFill>
              </a:rPr>
              <a:t>Pomoc se studiem</a:t>
            </a:r>
          </a:p>
          <a:p>
            <a:pPr>
              <a:spcBef>
                <a:spcPct val="50000"/>
              </a:spcBef>
            </a:pPr>
            <a:endParaRPr lang="cs-CZ" b="1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330" name="Obrázek 1" descr="jidelna 05.jpg"/>
          <p:cNvPicPr>
            <a:picLocks noGrp="1" noChangeAspect="1"/>
          </p:cNvPicPr>
          <p:nvPr isPhoto="1"/>
        </p:nvPicPr>
        <p:blipFill>
          <a:blip r:embed="rId2"/>
          <a:srcRect/>
          <a:stretch>
            <a:fillRect/>
          </a:stretch>
        </p:blipFill>
        <p:spPr bwMode="auto">
          <a:xfrm>
            <a:off x="0" y="381000"/>
            <a:ext cx="9144000" cy="609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Nadpis 1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24075" y="981075"/>
            <a:ext cx="5256213" cy="1481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9334" name="Text Box 6"/>
          <p:cNvSpPr txBox="1">
            <a:spLocks noChangeArrowheads="1"/>
          </p:cNvSpPr>
          <p:nvPr/>
        </p:nvSpPr>
        <p:spPr bwMode="auto">
          <a:xfrm>
            <a:off x="2916238" y="1196975"/>
            <a:ext cx="3743325" cy="779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cs-CZ" b="1">
                <a:solidFill>
                  <a:schemeClr val="bg1"/>
                </a:solidFill>
              </a:rPr>
              <a:t>STRAVOVÁNÍ</a:t>
            </a:r>
          </a:p>
          <a:p>
            <a:pPr algn="ctr">
              <a:spcBef>
                <a:spcPct val="50000"/>
              </a:spcBef>
            </a:pPr>
            <a:r>
              <a:rPr lang="cs-CZ" b="1">
                <a:solidFill>
                  <a:schemeClr val="bg1"/>
                </a:solidFill>
              </a:rPr>
              <a:t>PESTRÁ A ZDRAVÁ KUCHYNĚ</a:t>
            </a:r>
          </a:p>
        </p:txBody>
      </p:sp>
      <p:pic>
        <p:nvPicPr>
          <p:cNvPr id="3" name="Podnadpis 2"/>
          <p:cNvPicPr>
            <a:picLocks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732588" y="3644900"/>
            <a:ext cx="2160587" cy="2736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9336" name="Text Box 8"/>
          <p:cNvSpPr txBox="1">
            <a:spLocks noChangeArrowheads="1"/>
          </p:cNvSpPr>
          <p:nvPr/>
        </p:nvSpPr>
        <p:spPr bwMode="auto">
          <a:xfrm>
            <a:off x="6588125" y="3860800"/>
            <a:ext cx="2160588" cy="2430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cs-CZ" b="1"/>
              <a:t>SNÍDANĚ</a:t>
            </a:r>
          </a:p>
          <a:p>
            <a:pPr algn="r">
              <a:spcBef>
                <a:spcPct val="50000"/>
              </a:spcBef>
            </a:pPr>
            <a:r>
              <a:rPr lang="cs-CZ" b="1"/>
              <a:t>SVAČINA</a:t>
            </a:r>
          </a:p>
          <a:p>
            <a:pPr algn="r">
              <a:spcBef>
                <a:spcPct val="50000"/>
              </a:spcBef>
            </a:pPr>
            <a:r>
              <a:rPr lang="cs-CZ" b="1"/>
              <a:t>OBĚD – 3 JÍDLA</a:t>
            </a:r>
          </a:p>
          <a:p>
            <a:pPr algn="r">
              <a:spcBef>
                <a:spcPct val="50000"/>
              </a:spcBef>
            </a:pPr>
            <a:r>
              <a:rPr lang="cs-CZ" b="1"/>
              <a:t>SVAČINA</a:t>
            </a:r>
          </a:p>
          <a:p>
            <a:pPr algn="r">
              <a:spcBef>
                <a:spcPct val="50000"/>
              </a:spcBef>
            </a:pPr>
            <a:r>
              <a:rPr lang="cs-CZ" b="1"/>
              <a:t>VEČEŘE</a:t>
            </a:r>
          </a:p>
          <a:p>
            <a:pPr algn="r">
              <a:spcBef>
                <a:spcPct val="50000"/>
              </a:spcBef>
            </a:pPr>
            <a:r>
              <a:rPr lang="cs-CZ" b="1"/>
              <a:t>2. VEČEŘE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378" name="Obrázek 1" descr="venku105.jpg"/>
          <p:cNvPicPr>
            <a:picLocks noGrp="1" noChangeAspect="1"/>
          </p:cNvPicPr>
          <p:nvPr isPhoto="1"/>
        </p:nvPicPr>
        <p:blipFill>
          <a:blip r:embed="rId2"/>
          <a:srcRect/>
          <a:stretch>
            <a:fillRect/>
          </a:stretch>
        </p:blipFill>
        <p:spPr bwMode="auto">
          <a:xfrm>
            <a:off x="0" y="366713"/>
            <a:ext cx="9144000" cy="6122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Nadpis 1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24075" y="981075"/>
            <a:ext cx="5256213" cy="1481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odnadpis 2"/>
          <p:cNvPicPr>
            <a:picLocks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79388" y="2636838"/>
            <a:ext cx="3600450" cy="39354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1383" name="Text Box 7"/>
          <p:cNvSpPr txBox="1">
            <a:spLocks noChangeArrowheads="1"/>
          </p:cNvSpPr>
          <p:nvPr/>
        </p:nvSpPr>
        <p:spPr bwMode="auto">
          <a:xfrm>
            <a:off x="3348038" y="1412875"/>
            <a:ext cx="3240087" cy="779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cs-CZ" b="1">
                <a:solidFill>
                  <a:schemeClr val="bg1"/>
                </a:solidFill>
              </a:rPr>
              <a:t>STUDENTSKÉ VÝMĚNY</a:t>
            </a:r>
          </a:p>
          <a:p>
            <a:pPr algn="ctr">
              <a:spcBef>
                <a:spcPct val="50000"/>
              </a:spcBef>
            </a:pPr>
            <a:r>
              <a:rPr lang="cs-CZ" b="1">
                <a:solidFill>
                  <a:schemeClr val="bg1"/>
                </a:solidFill>
              </a:rPr>
              <a:t>ZÁŽITEK A ZKUŠENOST</a:t>
            </a:r>
          </a:p>
        </p:txBody>
      </p:sp>
      <p:sp>
        <p:nvSpPr>
          <p:cNvPr id="101384" name="Text Box 8"/>
          <p:cNvSpPr txBox="1">
            <a:spLocks noChangeArrowheads="1"/>
          </p:cNvSpPr>
          <p:nvPr/>
        </p:nvSpPr>
        <p:spPr bwMode="auto">
          <a:xfrm>
            <a:off x="468313" y="2852738"/>
            <a:ext cx="3167062" cy="42473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cs-CZ" b="1" dirty="0" err="1">
                <a:solidFill>
                  <a:schemeClr val="bg1"/>
                </a:solidFill>
              </a:rPr>
              <a:t>Wymondham</a:t>
            </a:r>
            <a:r>
              <a:rPr lang="cs-CZ" b="1" dirty="0">
                <a:solidFill>
                  <a:schemeClr val="bg1"/>
                </a:solidFill>
              </a:rPr>
              <a:t> College, VB</a:t>
            </a:r>
          </a:p>
          <a:p>
            <a:endParaRPr lang="cs-CZ" b="1" dirty="0">
              <a:solidFill>
                <a:schemeClr val="bg1"/>
              </a:solidFill>
            </a:endParaRPr>
          </a:p>
          <a:p>
            <a:r>
              <a:rPr lang="cs-CZ" b="1" dirty="0" smtClean="0">
                <a:solidFill>
                  <a:schemeClr val="bg1"/>
                </a:solidFill>
              </a:rPr>
              <a:t>BASIS </a:t>
            </a:r>
            <a:r>
              <a:rPr lang="cs-CZ" b="1" dirty="0" err="1" smtClean="0">
                <a:solidFill>
                  <a:schemeClr val="bg1"/>
                </a:solidFill>
              </a:rPr>
              <a:t>School</a:t>
            </a:r>
            <a:r>
              <a:rPr lang="cs-CZ" b="1" dirty="0" smtClean="0">
                <a:solidFill>
                  <a:schemeClr val="bg1"/>
                </a:solidFill>
              </a:rPr>
              <a:t>, USA</a:t>
            </a:r>
          </a:p>
          <a:p>
            <a:endParaRPr lang="cs-CZ" b="1" dirty="0" smtClean="0">
              <a:solidFill>
                <a:schemeClr val="bg1"/>
              </a:solidFill>
            </a:endParaRPr>
          </a:p>
          <a:p>
            <a:r>
              <a:rPr lang="cs-CZ" b="1" dirty="0" err="1" smtClean="0">
                <a:solidFill>
                  <a:schemeClr val="bg1"/>
                </a:solidFill>
              </a:rPr>
              <a:t>Lycee</a:t>
            </a:r>
            <a:r>
              <a:rPr lang="cs-CZ" b="1" dirty="0" smtClean="0">
                <a:solidFill>
                  <a:schemeClr val="bg1"/>
                </a:solidFill>
              </a:rPr>
              <a:t> </a:t>
            </a:r>
            <a:r>
              <a:rPr lang="cs-CZ" b="1" dirty="0" err="1">
                <a:solidFill>
                  <a:schemeClr val="bg1"/>
                </a:solidFill>
              </a:rPr>
              <a:t>Campostel</a:t>
            </a:r>
            <a:r>
              <a:rPr lang="cs-CZ" b="1" dirty="0">
                <a:solidFill>
                  <a:schemeClr val="bg1"/>
                </a:solidFill>
              </a:rPr>
              <a:t>, Francie</a:t>
            </a:r>
          </a:p>
          <a:p>
            <a:endParaRPr lang="cs-CZ" b="1" dirty="0">
              <a:solidFill>
                <a:schemeClr val="bg1"/>
              </a:solidFill>
            </a:endParaRPr>
          </a:p>
          <a:p>
            <a:r>
              <a:rPr lang="cs-CZ" b="1" dirty="0">
                <a:solidFill>
                  <a:schemeClr val="bg1"/>
                </a:solidFill>
              </a:rPr>
              <a:t>IB </a:t>
            </a:r>
            <a:r>
              <a:rPr lang="cs-CZ" b="1" dirty="0" err="1">
                <a:solidFill>
                  <a:schemeClr val="bg1"/>
                </a:solidFill>
              </a:rPr>
              <a:t>School</a:t>
            </a:r>
            <a:r>
              <a:rPr lang="cs-CZ" b="1" dirty="0">
                <a:solidFill>
                  <a:schemeClr val="bg1"/>
                </a:solidFill>
              </a:rPr>
              <a:t> </a:t>
            </a:r>
            <a:r>
              <a:rPr lang="cs-CZ" b="1" dirty="0" err="1">
                <a:solidFill>
                  <a:schemeClr val="bg1"/>
                </a:solidFill>
              </a:rPr>
              <a:t>Cairo</a:t>
            </a:r>
            <a:r>
              <a:rPr lang="cs-CZ" b="1" dirty="0">
                <a:solidFill>
                  <a:schemeClr val="bg1"/>
                </a:solidFill>
              </a:rPr>
              <a:t>, </a:t>
            </a:r>
            <a:r>
              <a:rPr lang="cs-CZ" b="1" dirty="0" smtClean="0">
                <a:solidFill>
                  <a:schemeClr val="bg1"/>
                </a:solidFill>
              </a:rPr>
              <a:t>Egypt</a:t>
            </a:r>
          </a:p>
          <a:p>
            <a:endParaRPr lang="cs-CZ" b="1" dirty="0" smtClean="0">
              <a:solidFill>
                <a:schemeClr val="bg1"/>
              </a:solidFill>
            </a:endParaRPr>
          </a:p>
          <a:p>
            <a:r>
              <a:rPr lang="cs-CZ" b="1" dirty="0" smtClean="0">
                <a:solidFill>
                  <a:schemeClr val="bg1"/>
                </a:solidFill>
              </a:rPr>
              <a:t>UWC </a:t>
            </a:r>
            <a:r>
              <a:rPr lang="cs-CZ" b="1" dirty="0" err="1" smtClean="0">
                <a:solidFill>
                  <a:schemeClr val="bg1"/>
                </a:solidFill>
              </a:rPr>
              <a:t>of</a:t>
            </a:r>
            <a:r>
              <a:rPr lang="cs-CZ" b="1" dirty="0" smtClean="0">
                <a:solidFill>
                  <a:schemeClr val="bg1"/>
                </a:solidFill>
              </a:rPr>
              <a:t> </a:t>
            </a:r>
            <a:r>
              <a:rPr lang="cs-CZ" b="1" dirty="0" err="1" smtClean="0">
                <a:solidFill>
                  <a:schemeClr val="bg1"/>
                </a:solidFill>
              </a:rPr>
              <a:t>Adriatic</a:t>
            </a:r>
            <a:r>
              <a:rPr lang="cs-CZ" b="1" dirty="0" smtClean="0">
                <a:solidFill>
                  <a:schemeClr val="bg1"/>
                </a:solidFill>
              </a:rPr>
              <a:t>, Itálie</a:t>
            </a:r>
          </a:p>
          <a:p>
            <a:endParaRPr lang="cs-CZ" b="1" dirty="0">
              <a:solidFill>
                <a:schemeClr val="bg1"/>
              </a:solidFill>
            </a:endParaRPr>
          </a:p>
          <a:p>
            <a:r>
              <a:rPr lang="cs-CZ" b="1" dirty="0">
                <a:solidFill>
                  <a:schemeClr val="bg1"/>
                </a:solidFill>
              </a:rPr>
              <a:t>IB </a:t>
            </a:r>
            <a:r>
              <a:rPr lang="cs-CZ" b="1" dirty="0" err="1">
                <a:solidFill>
                  <a:schemeClr val="bg1"/>
                </a:solidFill>
              </a:rPr>
              <a:t>Banja</a:t>
            </a:r>
            <a:r>
              <a:rPr lang="cs-CZ" b="1" dirty="0">
                <a:solidFill>
                  <a:schemeClr val="bg1"/>
                </a:solidFill>
              </a:rPr>
              <a:t> Luka, Bosna </a:t>
            </a:r>
          </a:p>
          <a:p>
            <a:endParaRPr lang="cs-CZ" b="1" dirty="0">
              <a:solidFill>
                <a:schemeClr val="bg1"/>
              </a:solidFill>
            </a:endParaRPr>
          </a:p>
          <a:p>
            <a:r>
              <a:rPr lang="cs-CZ" b="1" dirty="0">
                <a:solidFill>
                  <a:schemeClr val="bg1"/>
                </a:solidFill>
              </a:rPr>
              <a:t>UWC Mostar, Bosna</a:t>
            </a:r>
          </a:p>
          <a:p>
            <a:endParaRPr lang="cs-CZ" b="1" dirty="0">
              <a:solidFill>
                <a:schemeClr val="bg1"/>
              </a:solidFill>
            </a:endParaRPr>
          </a:p>
          <a:p>
            <a:endParaRPr lang="cs-CZ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02" name="Obrázek 1" descr="zbor.zpev 011e.jpg"/>
          <p:cNvPicPr>
            <a:picLocks noGrp="1" noChangeAspect="1"/>
          </p:cNvPicPr>
          <p:nvPr isPhoto="1"/>
        </p:nvPicPr>
        <p:blipFill>
          <a:blip r:embed="rId2"/>
          <a:srcRect/>
          <a:stretch>
            <a:fillRect/>
          </a:stretch>
        </p:blipFill>
        <p:spPr bwMode="auto">
          <a:xfrm>
            <a:off x="0" y="366713"/>
            <a:ext cx="9144000" cy="6122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Nadpis 1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4663" y="981075"/>
            <a:ext cx="4032250" cy="1481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406" name="Text Box 6"/>
          <p:cNvSpPr txBox="1">
            <a:spLocks noChangeArrowheads="1"/>
          </p:cNvSpPr>
          <p:nvPr/>
        </p:nvSpPr>
        <p:spPr bwMode="auto">
          <a:xfrm>
            <a:off x="4716463" y="1557338"/>
            <a:ext cx="31686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cs-CZ" b="1">
                <a:solidFill>
                  <a:schemeClr val="bg1"/>
                </a:solidFill>
              </a:rPr>
              <a:t>USKUTEČŇOVANÉ  AKCE </a:t>
            </a:r>
          </a:p>
        </p:txBody>
      </p:sp>
      <p:pic>
        <p:nvPicPr>
          <p:cNvPr id="3" name="Podnadpis 2"/>
          <p:cNvPicPr>
            <a:picLocks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79388" y="2852738"/>
            <a:ext cx="3600450" cy="3313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408" name="Text Box 8"/>
          <p:cNvSpPr txBox="1">
            <a:spLocks noChangeArrowheads="1"/>
          </p:cNvSpPr>
          <p:nvPr/>
        </p:nvSpPr>
        <p:spPr bwMode="auto">
          <a:xfrm>
            <a:off x="468313" y="3213100"/>
            <a:ext cx="2808287" cy="24468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cs-CZ" b="1" dirty="0">
                <a:solidFill>
                  <a:schemeClr val="bg1"/>
                </a:solidFill>
              </a:rPr>
              <a:t>VÁNOČNÍ VEČEŘE</a:t>
            </a:r>
          </a:p>
          <a:p>
            <a:pPr>
              <a:spcBef>
                <a:spcPct val="50000"/>
              </a:spcBef>
            </a:pPr>
            <a:r>
              <a:rPr lang="cs-CZ" b="1" dirty="0">
                <a:solidFill>
                  <a:schemeClr val="bg1"/>
                </a:solidFill>
              </a:rPr>
              <a:t>KULTURA PRO </a:t>
            </a:r>
            <a:r>
              <a:rPr lang="cs-CZ" b="1" dirty="0" smtClean="0">
                <a:solidFill>
                  <a:schemeClr val="bg1"/>
                </a:solidFill>
              </a:rPr>
              <a:t>RODIČE</a:t>
            </a:r>
          </a:p>
          <a:p>
            <a:pPr>
              <a:spcBef>
                <a:spcPct val="50000"/>
              </a:spcBef>
            </a:pPr>
            <a:r>
              <a:rPr lang="cs-CZ" b="1" dirty="0" smtClean="0">
                <a:solidFill>
                  <a:schemeClr val="bg1"/>
                </a:solidFill>
              </a:rPr>
              <a:t>MATURITNÍ PLESY</a:t>
            </a:r>
            <a:endParaRPr lang="cs-CZ" b="1" dirty="0">
              <a:solidFill>
                <a:schemeClr val="bg1"/>
              </a:solidFill>
            </a:endParaRPr>
          </a:p>
          <a:p>
            <a:pPr>
              <a:spcBef>
                <a:spcPct val="50000"/>
              </a:spcBef>
            </a:pPr>
            <a:r>
              <a:rPr lang="cs-CZ" b="1" dirty="0">
                <a:solidFill>
                  <a:schemeClr val="bg1"/>
                </a:solidFill>
              </a:rPr>
              <a:t>BLUE VAN </a:t>
            </a:r>
            <a:r>
              <a:rPr lang="cs-CZ" b="1" dirty="0" smtClean="0">
                <a:solidFill>
                  <a:schemeClr val="bg1"/>
                </a:solidFill>
              </a:rPr>
              <a:t>FESTIVAL</a:t>
            </a:r>
            <a:endParaRPr lang="cs-CZ" b="1" dirty="0">
              <a:solidFill>
                <a:schemeClr val="bg1"/>
              </a:solidFill>
            </a:endParaRPr>
          </a:p>
          <a:p>
            <a:pPr>
              <a:spcBef>
                <a:spcPct val="50000"/>
              </a:spcBef>
            </a:pPr>
            <a:r>
              <a:rPr lang="cs-CZ" b="1" dirty="0">
                <a:solidFill>
                  <a:schemeClr val="bg1"/>
                </a:solidFill>
              </a:rPr>
              <a:t>CHARITATIVNÍ AUKCE</a:t>
            </a:r>
          </a:p>
          <a:p>
            <a:pPr>
              <a:spcBef>
                <a:spcPct val="50000"/>
              </a:spcBef>
            </a:pPr>
            <a:r>
              <a:rPr lang="cs-CZ" b="1" dirty="0">
                <a:solidFill>
                  <a:schemeClr val="bg1"/>
                </a:solidFill>
              </a:rPr>
              <a:t>MEZINÁRODNÍ VIKEND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Obrázek 1" descr="hudebni vychova 33.jpg"/>
          <p:cNvPicPr>
            <a:picLocks noGrp="1" noChangeAspect="1"/>
          </p:cNvPicPr>
          <p:nvPr isPhoto="1"/>
        </p:nvPicPr>
        <p:blipFill>
          <a:blip r:embed="rId2"/>
          <a:srcRect/>
          <a:stretch>
            <a:fillRect/>
          </a:stretch>
        </p:blipFill>
        <p:spPr bwMode="auto">
          <a:xfrm>
            <a:off x="0" y="366713"/>
            <a:ext cx="9144000" cy="6122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Nadpis 1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95738" y="4724400"/>
            <a:ext cx="4968875" cy="1481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19" name="Text Box 7"/>
          <p:cNvSpPr txBox="1">
            <a:spLocks noChangeArrowheads="1"/>
          </p:cNvSpPr>
          <p:nvPr/>
        </p:nvSpPr>
        <p:spPr bwMode="auto">
          <a:xfrm>
            <a:off x="4284663" y="5300663"/>
            <a:ext cx="43910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cs-CZ" sz="2400" b="1">
                <a:solidFill>
                  <a:schemeClr val="bg1"/>
                </a:solidFill>
              </a:rPr>
              <a:t>a taková je OPEN GATE…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penGate_vzor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OpenGate_vzor</Template>
  <TotalTime>610</TotalTime>
  <Words>489</Words>
  <Application>Microsoft Office PowerPoint</Application>
  <PresentationFormat>Předvádění na obrazovce (4:3)</PresentationFormat>
  <Paragraphs>176</Paragraphs>
  <Slides>21</Slides>
  <Notes>0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21</vt:i4>
      </vt:variant>
    </vt:vector>
  </HeadingPairs>
  <TitlesOfParts>
    <vt:vector size="22" baseType="lpstr">
      <vt:lpstr>OpenGate_vzor</vt:lpstr>
      <vt:lpstr>Snímek 1</vt:lpstr>
      <vt:lpstr>Snímek 2</vt:lpstr>
      <vt:lpstr>Snímek 3</vt:lpstr>
      <vt:lpstr>Snímek 4</vt:lpstr>
      <vt:lpstr>Snímek 5</vt:lpstr>
      <vt:lpstr>Snímek 6</vt:lpstr>
      <vt:lpstr>Snímek 7</vt:lpstr>
      <vt:lpstr>Snímek 8</vt:lpstr>
      <vt:lpstr>ABSOLVENTI 2009</vt:lpstr>
      <vt:lpstr>Snímek 10</vt:lpstr>
      <vt:lpstr>Snímek 11</vt:lpstr>
      <vt:lpstr>Snímek 12</vt:lpstr>
      <vt:lpstr>Snímek 13</vt:lpstr>
      <vt:lpstr>Snímek 14</vt:lpstr>
      <vt:lpstr>Snímek 15</vt:lpstr>
      <vt:lpstr>Snímek 16</vt:lpstr>
      <vt:lpstr>Snímek 17</vt:lpstr>
      <vt:lpstr>Snímek 18</vt:lpstr>
      <vt:lpstr>Snímek 19</vt:lpstr>
      <vt:lpstr>Snímek 20</vt:lpstr>
      <vt:lpstr>Snímek 21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Snímek 1</dc:title>
  <dc:creator>Marek Svoboda</dc:creator>
  <cp:lastModifiedBy>Charvátová Libuše</cp:lastModifiedBy>
  <cp:revision>32</cp:revision>
  <dcterms:created xsi:type="dcterms:W3CDTF">2008-10-14T08:14:02Z</dcterms:created>
  <dcterms:modified xsi:type="dcterms:W3CDTF">2010-02-23T12:07:44Z</dcterms:modified>
</cp:coreProperties>
</file>