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4"/>
  </p:sldMasterIdLst>
  <p:notesMasterIdLst>
    <p:notesMasterId r:id="rId45"/>
  </p:notesMasterIdLst>
  <p:handoutMasterIdLst>
    <p:handoutMasterId r:id="rId46"/>
  </p:handoutMasterIdLst>
  <p:sldIdLst>
    <p:sldId id="256" r:id="rId5"/>
    <p:sldId id="266" r:id="rId6"/>
    <p:sldId id="373" r:id="rId7"/>
    <p:sldId id="423" r:id="rId8"/>
    <p:sldId id="401" r:id="rId9"/>
    <p:sldId id="424" r:id="rId10"/>
    <p:sldId id="437" r:id="rId11"/>
    <p:sldId id="425" r:id="rId12"/>
    <p:sldId id="426" r:id="rId13"/>
    <p:sldId id="427" r:id="rId14"/>
    <p:sldId id="428" r:id="rId15"/>
    <p:sldId id="429" r:id="rId16"/>
    <p:sldId id="402" r:id="rId17"/>
    <p:sldId id="394" r:id="rId18"/>
    <p:sldId id="395" r:id="rId19"/>
    <p:sldId id="436" r:id="rId20"/>
    <p:sldId id="430" r:id="rId21"/>
    <p:sldId id="431" r:id="rId22"/>
    <p:sldId id="438" r:id="rId23"/>
    <p:sldId id="396" r:id="rId24"/>
    <p:sldId id="397" r:id="rId25"/>
    <p:sldId id="435" r:id="rId26"/>
    <p:sldId id="434" r:id="rId27"/>
    <p:sldId id="399" r:id="rId28"/>
    <p:sldId id="400" r:id="rId29"/>
    <p:sldId id="367" r:id="rId30"/>
    <p:sldId id="369" r:id="rId31"/>
    <p:sldId id="370" r:id="rId32"/>
    <p:sldId id="372" r:id="rId33"/>
    <p:sldId id="439" r:id="rId34"/>
    <p:sldId id="389" r:id="rId35"/>
    <p:sldId id="390" r:id="rId36"/>
    <p:sldId id="391" r:id="rId37"/>
    <p:sldId id="440" r:id="rId38"/>
    <p:sldId id="418" r:id="rId39"/>
    <p:sldId id="419" r:id="rId40"/>
    <p:sldId id="420" r:id="rId41"/>
    <p:sldId id="421" r:id="rId42"/>
    <p:sldId id="422" r:id="rId43"/>
    <p:sldId id="359" r:id="rId44"/>
  </p:sldIdLst>
  <p:sldSz cx="12192000" cy="6858000"/>
  <p:notesSz cx="9144000" cy="6858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4BACC6"/>
    <a:srgbClr val="FF3300"/>
    <a:srgbClr val="990000"/>
    <a:srgbClr val="000099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4" autoAdjust="0"/>
    <p:restoredTop sz="94660"/>
  </p:normalViewPr>
  <p:slideViewPr>
    <p:cSldViewPr snapToGrid="0">
      <p:cViewPr>
        <p:scale>
          <a:sx n="62" d="100"/>
          <a:sy n="62" d="100"/>
        </p:scale>
        <p:origin x="-11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Windows Store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Počet aplikací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B6-4D92-8ADA-C3AC5966999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Google Play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Počet aplikací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1300000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B6-4D92-8ADA-C3AC59669996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AppStore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Počet aplikací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1300000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B6-4D92-8ADA-C3AC59669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452032"/>
        <c:axId val="249453568"/>
      </c:barChart>
      <c:catAx>
        <c:axId val="24945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9453568"/>
        <c:crosses val="autoZero"/>
        <c:auto val="1"/>
        <c:lblAlgn val="ctr"/>
        <c:lblOffset val="100"/>
        <c:noMultiLvlLbl val="0"/>
      </c:catAx>
      <c:valAx>
        <c:axId val="24945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945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Windows Store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Počet aplikací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E-4206-8DB7-3A0DF0CD170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Google Play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Počet aplikací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BE-4206-8DB7-3A0DF0CD170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AppStore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BE-4206-8DB7-3A0DF0CD1702}"/>
              </c:ext>
            </c:extLst>
          </c:dPt>
          <c:cat>
            <c:strRef>
              <c:f>List1!$A$2</c:f>
              <c:strCache>
                <c:ptCount val="1"/>
                <c:pt idx="0">
                  <c:v>Počet aplikací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BE-4206-8DB7-3A0DF0CD1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517568"/>
        <c:axId val="249519104"/>
      </c:barChart>
      <c:catAx>
        <c:axId val="24951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9519104"/>
        <c:crosses val="autoZero"/>
        <c:auto val="1"/>
        <c:lblAlgn val="ctr"/>
        <c:lblOffset val="100"/>
        <c:noMultiLvlLbl val="0"/>
      </c:catAx>
      <c:valAx>
        <c:axId val="24951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951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7D9D1-6B1B-49DB-BC13-7106E24D6D4F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25A03B2-F12D-49C8-9FC3-70C86A2CA7BB}">
      <dgm:prSet phldrT="[Text]"/>
      <dgm:spPr/>
      <dgm:t>
        <a:bodyPr/>
        <a:lstStyle/>
        <a:p>
          <a:r>
            <a:rPr lang="cs-CZ" dirty="0" smtClean="0"/>
            <a:t>Trvalé licence</a:t>
          </a:r>
          <a:endParaRPr lang="cs-CZ" dirty="0"/>
        </a:p>
      </dgm:t>
    </dgm:pt>
    <dgm:pt modelId="{19C6AFCE-D97E-414F-ADCF-2F17B0CBA08D}" type="parTrans" cxnId="{7733A886-827A-4E52-8B33-11230F675E77}">
      <dgm:prSet/>
      <dgm:spPr/>
      <dgm:t>
        <a:bodyPr/>
        <a:lstStyle/>
        <a:p>
          <a:endParaRPr lang="cs-CZ"/>
        </a:p>
      </dgm:t>
    </dgm:pt>
    <dgm:pt modelId="{10FEDD59-5F63-456F-AC2F-C01A9DCE2D53}" type="sibTrans" cxnId="{7733A886-827A-4E52-8B33-11230F675E77}">
      <dgm:prSet/>
      <dgm:spPr/>
      <dgm:t>
        <a:bodyPr/>
        <a:lstStyle/>
        <a:p>
          <a:endParaRPr lang="cs-CZ"/>
        </a:p>
      </dgm:t>
    </dgm:pt>
    <dgm:pt modelId="{A71CF73E-6267-434C-BD39-83AE8AB3D757}">
      <dgm:prSet phldrT="[Text]"/>
      <dgm:spPr/>
      <dgm:t>
        <a:bodyPr/>
        <a:lstStyle/>
        <a:p>
          <a:r>
            <a:rPr lang="cs-CZ" dirty="0" smtClean="0"/>
            <a:t>Pronájem</a:t>
          </a:r>
          <a:endParaRPr lang="cs-CZ" dirty="0"/>
        </a:p>
      </dgm:t>
    </dgm:pt>
    <dgm:pt modelId="{40A70C4D-AF4D-41F3-B1D0-343C9872CE15}" type="parTrans" cxnId="{254D4DEE-1088-4A77-AFA5-BE96E541CD9A}">
      <dgm:prSet/>
      <dgm:spPr/>
      <dgm:t>
        <a:bodyPr/>
        <a:lstStyle/>
        <a:p>
          <a:endParaRPr lang="cs-CZ"/>
        </a:p>
      </dgm:t>
    </dgm:pt>
    <dgm:pt modelId="{38BF9AA4-A363-497A-B95A-3AACCE363A4C}" type="sibTrans" cxnId="{254D4DEE-1088-4A77-AFA5-BE96E541CD9A}">
      <dgm:prSet/>
      <dgm:spPr/>
      <dgm:t>
        <a:bodyPr/>
        <a:lstStyle/>
        <a:p>
          <a:endParaRPr lang="cs-CZ"/>
        </a:p>
      </dgm:t>
    </dgm:pt>
    <dgm:pt modelId="{5EDB8D88-BC26-4938-A713-C379381E873B}" type="pres">
      <dgm:prSet presAssocID="{CDC7D9D1-6B1B-49DB-BC13-7106E24D6D4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28D604-4155-4FF3-8299-64EF754D4EAA}" type="pres">
      <dgm:prSet presAssocID="{CDC7D9D1-6B1B-49DB-BC13-7106E24D6D4F}" presName="ribbon" presStyleLbl="node1" presStyleIdx="0" presStyleCnt="1"/>
      <dgm:spPr>
        <a:solidFill>
          <a:schemeClr val="accent1">
            <a:lumMod val="10000"/>
          </a:schemeClr>
        </a:solidFill>
      </dgm:spPr>
      <dgm:t>
        <a:bodyPr/>
        <a:lstStyle/>
        <a:p>
          <a:endParaRPr lang="cs-CZ"/>
        </a:p>
      </dgm:t>
    </dgm:pt>
    <dgm:pt modelId="{D8A1ADF4-0F43-43BF-9A0D-08D5DB3F6E97}" type="pres">
      <dgm:prSet presAssocID="{CDC7D9D1-6B1B-49DB-BC13-7106E24D6D4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2CE667-A678-4B96-AF59-78A266FE9E95}" type="pres">
      <dgm:prSet presAssocID="{CDC7D9D1-6B1B-49DB-BC13-7106E24D6D4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BD0DC75-E4D3-40CD-BD80-0CC44792172A}" type="presOf" srcId="{A71CF73E-6267-434C-BD39-83AE8AB3D757}" destId="{5D2CE667-A678-4B96-AF59-78A266FE9E95}" srcOrd="0" destOrd="0" presId="urn:microsoft.com/office/officeart/2005/8/layout/arrow6"/>
    <dgm:cxn modelId="{254D4DEE-1088-4A77-AFA5-BE96E541CD9A}" srcId="{CDC7D9D1-6B1B-49DB-BC13-7106E24D6D4F}" destId="{A71CF73E-6267-434C-BD39-83AE8AB3D757}" srcOrd="1" destOrd="0" parTransId="{40A70C4D-AF4D-41F3-B1D0-343C9872CE15}" sibTransId="{38BF9AA4-A363-497A-B95A-3AACCE363A4C}"/>
    <dgm:cxn modelId="{74092E0E-250C-412C-B729-5E5F9AE5A94C}" type="presOf" srcId="{E25A03B2-F12D-49C8-9FC3-70C86A2CA7BB}" destId="{D8A1ADF4-0F43-43BF-9A0D-08D5DB3F6E97}" srcOrd="0" destOrd="0" presId="urn:microsoft.com/office/officeart/2005/8/layout/arrow6"/>
    <dgm:cxn modelId="{BE2A3070-605B-4437-903F-EB8E9BFC68A7}" type="presOf" srcId="{CDC7D9D1-6B1B-49DB-BC13-7106E24D6D4F}" destId="{5EDB8D88-BC26-4938-A713-C379381E873B}" srcOrd="0" destOrd="0" presId="urn:microsoft.com/office/officeart/2005/8/layout/arrow6"/>
    <dgm:cxn modelId="{7733A886-827A-4E52-8B33-11230F675E77}" srcId="{CDC7D9D1-6B1B-49DB-BC13-7106E24D6D4F}" destId="{E25A03B2-F12D-49C8-9FC3-70C86A2CA7BB}" srcOrd="0" destOrd="0" parTransId="{19C6AFCE-D97E-414F-ADCF-2F17B0CBA08D}" sibTransId="{10FEDD59-5F63-456F-AC2F-C01A9DCE2D53}"/>
    <dgm:cxn modelId="{FCF62881-B167-490F-8260-F0636A03485B}" type="presParOf" srcId="{5EDB8D88-BC26-4938-A713-C379381E873B}" destId="{2F28D604-4155-4FF3-8299-64EF754D4EAA}" srcOrd="0" destOrd="0" presId="urn:microsoft.com/office/officeart/2005/8/layout/arrow6"/>
    <dgm:cxn modelId="{348144DE-04E3-408B-81B0-A580F260D26E}" type="presParOf" srcId="{5EDB8D88-BC26-4938-A713-C379381E873B}" destId="{D8A1ADF4-0F43-43BF-9A0D-08D5DB3F6E97}" srcOrd="1" destOrd="0" presId="urn:microsoft.com/office/officeart/2005/8/layout/arrow6"/>
    <dgm:cxn modelId="{3F66C1DE-FA54-4B90-8A0D-30A8C834370C}" type="presParOf" srcId="{5EDB8D88-BC26-4938-A713-C379381E873B}" destId="{5D2CE667-A678-4B96-AF59-78A266FE9E9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8D604-4155-4FF3-8299-64EF754D4EAA}">
      <dsp:nvSpPr>
        <dsp:cNvPr id="0" name=""/>
        <dsp:cNvSpPr/>
      </dsp:nvSpPr>
      <dsp:spPr>
        <a:xfrm>
          <a:off x="0" y="1083733"/>
          <a:ext cx="8128000" cy="3251199"/>
        </a:xfrm>
        <a:prstGeom prst="leftRightRibbon">
          <a:avLst/>
        </a:prstGeom>
        <a:solidFill>
          <a:schemeClr val="accent1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1ADF4-0F43-43BF-9A0D-08D5DB3F6E97}">
      <dsp:nvSpPr>
        <dsp:cNvPr id="0" name=""/>
        <dsp:cNvSpPr/>
      </dsp:nvSpPr>
      <dsp:spPr>
        <a:xfrm>
          <a:off x="975360" y="1652693"/>
          <a:ext cx="2682239" cy="15930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7132" rIns="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Trvalé licence</a:t>
          </a:r>
          <a:endParaRPr lang="cs-CZ" sz="4700" kern="1200" dirty="0"/>
        </a:p>
      </dsp:txBody>
      <dsp:txXfrm>
        <a:off x="975360" y="1652693"/>
        <a:ext cx="2682239" cy="1593088"/>
      </dsp:txXfrm>
    </dsp:sp>
    <dsp:sp modelId="{5D2CE667-A678-4B96-AF59-78A266FE9E95}">
      <dsp:nvSpPr>
        <dsp:cNvPr id="0" name=""/>
        <dsp:cNvSpPr/>
      </dsp:nvSpPr>
      <dsp:spPr>
        <a:xfrm>
          <a:off x="4064000" y="2172885"/>
          <a:ext cx="3169920" cy="15930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7132" rIns="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Pronájem</a:t>
          </a:r>
          <a:endParaRPr lang="cs-CZ" sz="4700" kern="1200" dirty="0"/>
        </a:p>
      </dsp:txBody>
      <dsp:txXfrm>
        <a:off x="4064000" y="2172885"/>
        <a:ext cx="3169920" cy="1593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9262A6-4BCD-41F8-A9E2-6B43E8221B1A}" type="datetimeFigureOut">
              <a:rPr lang="cs-CZ"/>
              <a:pPr>
                <a:defRPr/>
              </a:pPr>
              <a:t>17. 2. 2015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0B9FBB-7B06-4624-9924-689A22EA4839}" type="slidenum">
              <a:rPr lang="cs-CZ" altLang="cs-CZ"/>
              <a:pPr>
                <a:defRPr/>
              </a:pPr>
              <a:t>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0380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948E0D-BAD0-4115-B67D-CB0A748175FC}" type="datetimeFigureOut">
              <a:rPr lang="cs-CZ"/>
              <a:pPr>
                <a:defRPr/>
              </a:pPr>
              <a:t>17. 2. 2015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8CD524-1E14-4638-AE60-F70C928D37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6397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A9270D-7375-42C8-BFFE-2257026D1082}" type="slidenum">
              <a:rPr lang="cs-CZ" altLang="cs-CZ">
                <a:latin typeface="Calibri" panose="020F0502020204030204" pitchFamily="34" charset="0"/>
              </a:rPr>
              <a:pPr/>
              <a:t>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6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200h ročně</a:t>
            </a:r>
          </a:p>
          <a:p>
            <a:r>
              <a:rPr lang="cs-CZ" dirty="0" smtClean="0"/>
              <a:t>Víc jak čtvrtinový </a:t>
            </a:r>
            <a:r>
              <a:rPr lang="cs-CZ" dirty="0" err="1" smtClean="0"/>
              <a:t>uvazek</a:t>
            </a:r>
            <a:r>
              <a:rPr lang="cs-CZ" baseline="0" dirty="0" smtClean="0"/>
              <a:t> – 0,2 celý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51E8-91AC-4390-ADC1-AA8672E3A8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42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51E8-91AC-4390-ADC1-AA8672E3A8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09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CD524-1E14-4638-AE60-F70C928D37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4104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51E8-91AC-4390-ADC1-AA8672E3A8F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95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CD524-1E14-4638-AE60-F70C928D37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4275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CD524-1E14-4638-AE60-F70C928D37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6979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51E8-91AC-4390-ADC1-AA8672E3A8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7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200h ročně</a:t>
            </a:r>
          </a:p>
          <a:p>
            <a:r>
              <a:rPr lang="cs-CZ" dirty="0" smtClean="0"/>
              <a:t>Víc jak čtvrtinový </a:t>
            </a:r>
            <a:r>
              <a:rPr lang="cs-CZ" dirty="0" err="1" smtClean="0"/>
              <a:t>uvazek</a:t>
            </a:r>
            <a:r>
              <a:rPr lang="cs-CZ" baseline="0" dirty="0" smtClean="0"/>
              <a:t> – 0,2 celý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51E8-91AC-4390-ADC1-AA8672E3A8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26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 bod</a:t>
            </a:r>
            <a:r>
              <a:rPr lang="cs-CZ" baseline="0" dirty="0" smtClean="0"/>
              <a:t> jedná se o desktop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51E8-91AC-4390-ADC1-AA8672E3A8F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31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51E8-91AC-4390-ADC1-AA8672E3A8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1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896B1C-011D-43A2-AF6F-B4CCF33E2CBD}" type="slidenum">
              <a:rPr lang="cs-CZ" altLang="cs-CZ">
                <a:latin typeface="Calibri" panose="020F0502020204030204" pitchFamily="34" charset="0"/>
              </a:rPr>
              <a:pPr/>
              <a:t>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22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Classrooms</a:t>
            </a:r>
            <a:r>
              <a:rPr lang="en-US" baseline="0" dirty="0" smtClean="0"/>
              <a:t> from a hundred years ago were certainly like that airplane experience…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A0EE-759F-4C4E-8D9A-7A3DF06F56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12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 bod</a:t>
            </a:r>
            <a:r>
              <a:rPr lang="cs-CZ" baseline="0" dirty="0" smtClean="0"/>
              <a:t> jedná se o desktop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51E8-91AC-4390-ADC1-AA8672E3A8F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64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C87E027-5604-4090-B959-C431765050F3}" type="slidenum">
              <a:rPr lang="en-US" altLang="cs-CZ" sz="1200">
                <a:latin typeface="Calibri" panose="020F0502020204030204" pitchFamily="34" charset="0"/>
              </a:rPr>
              <a:pPr algn="r" eaLnBrk="1" hangingPunct="1"/>
              <a:t>26</a:t>
            </a:fld>
            <a:endParaRPr lang="en-US" altLang="cs-CZ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67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65A5E50-78A8-4062-A21B-CBE46C763799}" type="slidenum">
              <a:rPr lang="en-US" altLang="cs-CZ" sz="1200">
                <a:latin typeface="Calibri" panose="020F0502020204030204" pitchFamily="34" charset="0"/>
              </a:rPr>
              <a:pPr algn="r" eaLnBrk="1" hangingPunct="1"/>
              <a:t>27</a:t>
            </a:fld>
            <a:endParaRPr lang="en-US" altLang="cs-CZ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03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D2C903-1FC8-4513-9649-2B797E2791DD}" type="slidenum">
              <a:rPr lang="en-US" altLang="cs-CZ" sz="1200">
                <a:latin typeface="Calibri" panose="020F0502020204030204" pitchFamily="34" charset="0"/>
              </a:rPr>
              <a:pPr algn="r" eaLnBrk="1" hangingPunct="1"/>
              <a:t>28</a:t>
            </a:fld>
            <a:endParaRPr lang="en-US" altLang="cs-CZ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16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58F0E0B-D9B6-48BA-97E3-A46E5C199999}" type="slidenum">
              <a:rPr lang="en-US" altLang="cs-CZ" sz="1200">
                <a:latin typeface="Calibri" panose="020F0502020204030204" pitchFamily="34" charset="0"/>
              </a:rPr>
              <a:pPr algn="r" eaLnBrk="1" hangingPunct="1"/>
              <a:t>29</a:t>
            </a:fld>
            <a:endParaRPr lang="en-US" altLang="cs-CZ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51E8-91AC-4390-ADC1-AA8672E3A8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9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51E8-91AC-4390-ADC1-AA8672E3A8F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28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51E8-91AC-4390-ADC1-AA8672E3A8F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4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51E8-91AC-4390-ADC1-AA8672E3A8F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9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51E8-91AC-4390-ADC1-AA8672E3A8F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3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51E8-91AC-4390-ADC1-AA8672E3A8F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38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51E8-91AC-4390-ADC1-AA8672E3A8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EC1E9-D24E-4F3E-B7F6-105822055FE7}" type="datetimeFigureOut">
              <a:rPr lang="en-US" altLang="cs-CZ"/>
              <a:pPr>
                <a:defRPr/>
              </a:pPr>
              <a:t>2/17/2015</a:t>
            </a:fld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1040-E5C6-4290-A936-A7F85F46247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9331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C1528-A4E6-4998-9F70-A5218FE49FD1}" type="datetimeFigureOut">
              <a:rPr lang="en-US" altLang="cs-CZ"/>
              <a:pPr>
                <a:defRPr/>
              </a:pPr>
              <a:t>2/17/2015</a:t>
            </a:fld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30831-CD78-4127-ADCA-3086BE690C7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6539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49CB7-41E6-4BE6-BC31-4782C9F687FF}" type="datetimeFigureOut">
              <a:rPr lang="en-US" altLang="cs-CZ"/>
              <a:pPr>
                <a:defRPr/>
              </a:pPr>
              <a:t>2/17/2015</a:t>
            </a:fld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B5078-CACE-46AD-9B24-DE7F45099AB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61911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4"/>
            <a:ext cx="11653523" cy="1796217"/>
          </a:xfrm>
          <a:noFill/>
        </p:spPr>
        <p:txBody>
          <a:bodyPr tIns="67227" bIns="67227" anchor="t" anchorCtr="0"/>
          <a:lstStyle>
            <a:lvl1pPr>
              <a:defRPr sz="8666" spc="-9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45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1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94BF-EC82-438D-8CBB-65B2DEBBB1C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60648"/>
            <a:ext cx="5472608" cy="384043"/>
          </a:xfr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</a:lstStyle>
          <a:p>
            <a:pPr lvl="0"/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655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94BF-EC82-438D-8CBB-65B2DEBBB1C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60648"/>
            <a:ext cx="5472608" cy="384043"/>
          </a:xfr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</a:lstStyle>
          <a:p>
            <a:pPr lvl="0"/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319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94BF-EC82-438D-8CBB-65B2DEBBB1C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60648"/>
            <a:ext cx="5472608" cy="384043"/>
          </a:xfr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</a:lstStyle>
          <a:p>
            <a:pPr lvl="0"/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89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125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106" indent="0">
              <a:buNone/>
              <a:defRPr/>
            </a:lvl3pPr>
            <a:lvl4pPr marL="448214" indent="0">
              <a:buNone/>
              <a:defRPr/>
            </a:lvl4pPr>
            <a:lvl5pPr marL="67231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13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A2CEE-0E5F-43DB-A123-DDF5E37FA161}" type="datetimeFigureOut">
              <a:rPr lang="en-US" altLang="cs-CZ"/>
              <a:pPr>
                <a:defRPr/>
              </a:pPr>
              <a:t>2/17/2015</a:t>
            </a:fld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0B9EE-9B97-4469-AB4C-59334D971BB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7767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2D63-5E1C-4853-B3F2-335964411930}" type="datetimeFigureOut">
              <a:rPr lang="en-US" altLang="cs-CZ"/>
              <a:pPr>
                <a:defRPr/>
              </a:pPr>
              <a:t>2/17/2015</a:t>
            </a:fld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6AA9D-74EA-412E-B26E-BA2FE0AC6EC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45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4B25-A05A-4699-B132-15170735B553}" type="datetimeFigureOut">
              <a:rPr lang="en-US" altLang="cs-CZ"/>
              <a:pPr>
                <a:defRPr/>
              </a:pPr>
              <a:t>2/17/2015</a:t>
            </a:fld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26324-709A-4343-87A8-5B8FFCF7E6E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6347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D79A4-8369-44F9-B7B9-392C30DE5A74}" type="datetimeFigureOut">
              <a:rPr lang="en-US" altLang="cs-CZ"/>
              <a:pPr>
                <a:defRPr/>
              </a:pPr>
              <a:t>2/17/2015</a:t>
            </a:fld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D1041-6D7D-45B8-8833-D148A4D3F2E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5154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56D69-F5AC-40B5-B2CD-23FC7C736321}" type="datetimeFigureOut">
              <a:rPr lang="en-US" altLang="cs-CZ"/>
              <a:pPr>
                <a:defRPr/>
              </a:pPr>
              <a:t>2/17/2015</a:t>
            </a:fld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D4DD-6442-42BC-807E-491546E9000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136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E6E28-93CB-435B-B0D8-E0C05A578161}" type="datetimeFigureOut">
              <a:rPr lang="en-US" altLang="cs-CZ"/>
              <a:pPr>
                <a:defRPr/>
              </a:pPr>
              <a:t>2/17/2015</a:t>
            </a:fld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014A5-FEC5-48EC-91D3-F6B345CB3D6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1296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FBC52-7266-410B-9C4A-7EBD2A61CEA8}" type="datetimeFigureOut">
              <a:rPr lang="en-US" altLang="cs-CZ"/>
              <a:pPr>
                <a:defRPr/>
              </a:pPr>
              <a:t>2/17/2015</a:t>
            </a:fld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AB16-A7D4-4BF0-A2F1-BB11CBB20B4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2088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C2BA9-E51E-4CE0-845A-CE237F4CB34E}" type="datetimeFigureOut">
              <a:rPr lang="en-US" altLang="cs-CZ"/>
              <a:pPr>
                <a:defRPr/>
              </a:pPr>
              <a:t>2/17/2015</a:t>
            </a:fld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EC860-5B07-42D3-94E6-ECBB530D047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3500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fld id="{A00E89A2-A391-46B3-947F-1F2C848B4DD6}" type="datetimeFigureOut">
              <a:rPr lang="en-US" altLang="cs-CZ"/>
              <a:pPr>
                <a:defRPr/>
              </a:pPr>
              <a:t>2/17/2015</a:t>
            </a:fld>
            <a:endParaRPr lang="en-US" altLang="cs-CZ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F57C901-7A54-45D4-BBB2-76435143BB8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cs-cz/licensing/fpp/default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microsoft.com/cze/office2010/sady/pro-vysokoskolaky/default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cze/education/licence/academic_ope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cze/education/licence/academic_selec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365proskoly.cz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apps/intl/cs/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ws.microsoft.com/cs-cz/windows/windows-store-terms-of-use" TargetMode="External"/><Relationship Id="rId2" Type="http://schemas.openxmlformats.org/officeDocument/2006/relationships/hyperlink" Target="http://windows.microsoft.com/cs-cz/windows-8/apps#Cat=t6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category/EDUCATION" TargetMode="External"/><Relationship Id="rId2" Type="http://schemas.openxmlformats.org/officeDocument/2006/relationships/hyperlink" Target="http://windows.microsoft.com/cs-cz/windows-8/apps#Cat=t6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support.google.com/googleplay/answer/113410?hl=cs" TargetMode="External"/><Relationship Id="rId4" Type="http://schemas.openxmlformats.org/officeDocument/2006/relationships/hyperlink" Target="http://play.google.com/intl/cs/about/terms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genre/ios-education/id6017?mt=8" TargetMode="External"/><Relationship Id="rId2" Type="http://schemas.openxmlformats.org/officeDocument/2006/relationships/hyperlink" Target="http://windows.microsoft.com/cs-cz/windows-8/apps#Cat=t6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apple.com/legal/internet-services/itunes/us/terms.html#GIFTS" TargetMode="External"/><Relationship Id="rId4" Type="http://schemas.openxmlformats.org/officeDocument/2006/relationships/hyperlink" Target="https://www.apple.com/legal/internet-services/itunes/appstore/dev/stdeula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edir.netcentrum.cz/?noaudit&amp;url=http://group.boxed.cz/" TargetMode="External"/><Relationship Id="rId2" Type="http://schemas.openxmlformats.org/officeDocument/2006/relationships/hyperlink" Target="mailto:anna.cidlinov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cs-cz/licensing/oem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 noGrp="1"/>
          </p:cNvSpPr>
          <p:nvPr>
            <p:ph type="subTitle" idx="4294967295"/>
          </p:nvPr>
        </p:nvSpPr>
        <p:spPr>
          <a:xfrm>
            <a:off x="328613" y="4675188"/>
            <a:ext cx="2490787" cy="1752600"/>
          </a:xfrm>
        </p:spPr>
        <p:txBody>
          <a:bodyPr lIns="121917" tIns="60958" rIns="121917" bIns="60958"/>
          <a:lstStyle/>
          <a:p>
            <a:pPr marL="0" indent="0" eaLnBrk="1" hangingPunct="1">
              <a:buFontTx/>
              <a:buNone/>
            </a:pPr>
            <a:r>
              <a:rPr lang="cs-CZ" altLang="cs-CZ" sz="1900" b="1" dirty="0" smtClean="0"/>
              <a:t>Lektoři:</a:t>
            </a:r>
          </a:p>
          <a:p>
            <a:pPr marL="0" indent="0" eaLnBrk="1" hangingPunct="1">
              <a:buFontTx/>
              <a:buNone/>
            </a:pPr>
            <a:r>
              <a:rPr lang="cs-CZ" altLang="cs-CZ" sz="1900" b="1" dirty="0" smtClean="0"/>
              <a:t>Anna Cidlinová</a:t>
            </a:r>
          </a:p>
          <a:p>
            <a:pPr marL="0" indent="0" eaLnBrk="1" hangingPunct="1">
              <a:buFontTx/>
              <a:buNone/>
            </a:pPr>
            <a:r>
              <a:rPr lang="cs-CZ" altLang="cs-CZ" sz="1900" b="1" dirty="0" smtClean="0"/>
              <a:t>Jaroslav Dvořák</a:t>
            </a:r>
          </a:p>
        </p:txBody>
      </p:sp>
      <p:sp>
        <p:nvSpPr>
          <p:cNvPr id="4099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0FFEC-578F-452B-9C47-C840CDAFDD68}" type="slidenum">
              <a:rPr lang="cs-CZ" altLang="cs-CZ" sz="16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cs-CZ" altLang="cs-CZ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471613" y="900113"/>
            <a:ext cx="9444037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6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Licencování</a:t>
            </a:r>
            <a:endParaRPr lang="cs-CZ" altLang="cs-CZ" sz="65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cs-CZ" altLang="cs-CZ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Seminář pro </a:t>
            </a:r>
            <a:r>
              <a:rPr lang="cs-CZ" altLang="cs-CZ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ředitele</a:t>
            </a:r>
            <a:endParaRPr lang="en-US" altLang="cs-CZ" sz="4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1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4624388"/>
            <a:ext cx="88852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627" dirty="0" smtClean="0"/>
              <a:t>Trvalé licence</a:t>
            </a:r>
            <a:br>
              <a:rPr lang="cs-CZ" sz="8627" dirty="0" smtClean="0"/>
            </a:br>
            <a:r>
              <a:rPr lang="cs-CZ" sz="3600" b="1" dirty="0">
                <a:hlinkClick r:id="rId3"/>
              </a:rPr>
              <a:t>Krabicové produkty se zvýhodněnou cenou</a:t>
            </a:r>
            <a:endParaRPr lang="en-US" sz="392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269240" y="2420448"/>
            <a:ext cx="11653523" cy="2477473"/>
          </a:xfrm>
        </p:spPr>
        <p:txBody>
          <a:bodyPr/>
          <a:lstStyle/>
          <a:p>
            <a:r>
              <a:rPr lang="cs-CZ" dirty="0"/>
              <a:t>o pro učitele a studenty (např. </a:t>
            </a:r>
            <a:r>
              <a:rPr lang="cs-CZ" dirty="0">
                <a:hlinkClick r:id="rId4"/>
              </a:rPr>
              <a:t>Office </a:t>
            </a:r>
            <a:r>
              <a:rPr lang="cs-CZ" dirty="0" smtClean="0">
                <a:hlinkClick r:id="rId4"/>
              </a:rPr>
              <a:t>365 </a:t>
            </a:r>
            <a:r>
              <a:rPr lang="cs-CZ" dirty="0">
                <a:hlinkClick r:id="rId4"/>
              </a:rPr>
              <a:t>pro vysokoškoláky</a:t>
            </a:r>
            <a:r>
              <a:rPr lang="cs-CZ" dirty="0"/>
              <a:t>)</a:t>
            </a:r>
          </a:p>
          <a:p>
            <a:r>
              <a:rPr lang="cs-CZ" dirty="0"/>
              <a:t>o pro akademické organizace (vybrané serverové produkty)</a:t>
            </a:r>
          </a:p>
        </p:txBody>
      </p:sp>
    </p:spTree>
    <p:extLst>
      <p:ext uri="{BB962C8B-B14F-4D97-AF65-F5344CB8AC3E}">
        <p14:creationId xmlns:p14="http://schemas.microsoft.com/office/powerpoint/2010/main" val="122828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627" dirty="0" smtClean="0"/>
              <a:t>Trvalé licence</a:t>
            </a:r>
            <a:br>
              <a:rPr lang="cs-CZ" sz="8627" dirty="0" smtClean="0"/>
            </a:br>
            <a:r>
              <a:rPr lang="cs-CZ" sz="3600" b="1" dirty="0">
                <a:hlinkClick r:id="rId3"/>
              </a:rPr>
              <a:t>Open License pro vzdělávání</a:t>
            </a:r>
            <a:r>
              <a:rPr lang="cs-CZ" sz="3600" dirty="0"/>
              <a:t> </a:t>
            </a:r>
            <a:endParaRPr lang="en-US" sz="392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269240" y="2420448"/>
            <a:ext cx="11653523" cy="1813766"/>
          </a:xfrm>
        </p:spPr>
        <p:txBody>
          <a:bodyPr/>
          <a:lstStyle/>
          <a:p>
            <a:r>
              <a:rPr lang="cs-CZ" dirty="0"/>
              <a:t>V programu Open </a:t>
            </a:r>
            <a:r>
              <a:rPr lang="cs-CZ" dirty="0" err="1"/>
              <a:t>License</a:t>
            </a:r>
            <a:r>
              <a:rPr lang="cs-CZ" dirty="0"/>
              <a:t> pro vzdělávání si může jakákoliv akademická organizace pořizovat trvalé licence v rámci dvouleté smlouvy.</a:t>
            </a:r>
          </a:p>
        </p:txBody>
      </p:sp>
    </p:spTree>
    <p:extLst>
      <p:ext uri="{BB962C8B-B14F-4D97-AF65-F5344CB8AC3E}">
        <p14:creationId xmlns:p14="http://schemas.microsoft.com/office/powerpoint/2010/main" val="347452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627" dirty="0" smtClean="0"/>
              <a:t>Trvalé licence</a:t>
            </a:r>
            <a:br>
              <a:rPr lang="cs-CZ" sz="8627" dirty="0" smtClean="0"/>
            </a:br>
            <a:r>
              <a:rPr lang="cs-CZ" sz="3600" b="1" dirty="0">
                <a:hlinkClick r:id="rId3"/>
              </a:rPr>
              <a:t>Select Plus pro vzdělávání</a:t>
            </a:r>
            <a:endParaRPr lang="en-US" sz="392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269240" y="2420448"/>
            <a:ext cx="11653523" cy="5071966"/>
          </a:xfrm>
        </p:spPr>
        <p:txBody>
          <a:bodyPr/>
          <a:lstStyle/>
          <a:p>
            <a:r>
              <a:rPr lang="cs-CZ" dirty="0"/>
              <a:t>Multilicenční program s trvalými licencemi pro akademické instituce. Cenově výhodnější než podobný licenční program Open </a:t>
            </a:r>
            <a:r>
              <a:rPr lang="cs-CZ" dirty="0" err="1"/>
              <a:t>License</a:t>
            </a:r>
            <a:r>
              <a:rPr lang="cs-CZ" dirty="0"/>
              <a:t> pro vzdělávání. Smlouva není časově ohraničená. </a:t>
            </a:r>
            <a:br>
              <a:rPr lang="cs-CZ" dirty="0"/>
            </a:br>
            <a:r>
              <a:rPr lang="cs-CZ" dirty="0"/>
              <a:t>V České republice uzavřelo Ministerstvo školství, mládeže a tělovýchovy rámcovou smlouvu </a:t>
            </a:r>
            <a:r>
              <a:rPr lang="cs-CZ" dirty="0" err="1"/>
              <a:t>Select</a:t>
            </a:r>
            <a:r>
              <a:rPr lang="cs-CZ" dirty="0"/>
              <a:t> Plus pro vzdělávání a proto mohou nabídky tohoto programu využít všechny školy. Výhodou je nejnižší možná cenová úroveň.</a:t>
            </a:r>
          </a:p>
        </p:txBody>
      </p:sp>
    </p:spTree>
    <p:extLst>
      <p:ext uri="{BB962C8B-B14F-4D97-AF65-F5344CB8AC3E}">
        <p14:creationId xmlns:p14="http://schemas.microsoft.com/office/powerpoint/2010/main" val="2997679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239" y="1710609"/>
            <a:ext cx="11653523" cy="1796217"/>
          </a:xfrm>
        </p:spPr>
        <p:txBody>
          <a:bodyPr/>
          <a:lstStyle/>
          <a:p>
            <a:r>
              <a:rPr lang="cs-CZ" sz="6400" dirty="0"/>
              <a:t>Prodej licencí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4267" dirty="0"/>
              <a:t>Microsoft </a:t>
            </a:r>
            <a:r>
              <a:rPr lang="cs-CZ" sz="4267" dirty="0" err="1"/>
              <a:t>Select</a:t>
            </a:r>
            <a:r>
              <a:rPr lang="cs-CZ" sz="4267" dirty="0"/>
              <a:t> PLUS</a:t>
            </a:r>
            <a:br>
              <a:rPr lang="cs-CZ" sz="4267" dirty="0"/>
            </a:br>
            <a:r>
              <a:rPr lang="cs-CZ" sz="4267" dirty="0"/>
              <a:t>Microsoft Open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sz="3867" dirty="0"/>
          </a:p>
        </p:txBody>
      </p:sp>
    </p:spTree>
    <p:extLst>
      <p:ext uri="{BB962C8B-B14F-4D97-AF65-F5344CB8AC3E}">
        <p14:creationId xmlns:p14="http://schemas.microsoft.com/office/powerpoint/2010/main" val="1393542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22051" y="185531"/>
            <a:ext cx="11482704" cy="1436059"/>
          </a:xfrm>
          <a:prstGeom prst="rect">
            <a:avLst/>
          </a:prstGeom>
        </p:spPr>
        <p:txBody>
          <a:bodyPr lIns="89636" tIns="44817" rIns="89636" bIns="44817"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cs-CZ" sz="3733" dirty="0"/>
              <a:t>Základní charakteristika</a:t>
            </a:r>
            <a:r>
              <a:rPr lang="en-US" sz="3733" dirty="0"/>
              <a:t/>
            </a:r>
            <a:br>
              <a:rPr lang="en-US" sz="3733" dirty="0"/>
            </a:br>
            <a:r>
              <a:rPr lang="cs-CZ" sz="3733" dirty="0"/>
              <a:t>Počet nainstalovaných = počet zakoupeních</a:t>
            </a:r>
            <a:endParaRPr lang="en-US" sz="3733" dirty="0"/>
          </a:p>
        </p:txBody>
      </p:sp>
      <p:sp>
        <p:nvSpPr>
          <p:cNvPr id="27" name="Zástupný symbol pro text 3"/>
          <p:cNvSpPr txBox="1">
            <a:spLocks/>
          </p:cNvSpPr>
          <p:nvPr/>
        </p:nvSpPr>
        <p:spPr bwMode="auto">
          <a:xfrm>
            <a:off x="258792" y="2415396"/>
            <a:ext cx="11653523" cy="50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kern="120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4106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8214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2319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Počet je dán počtem zařízení nebo počtem zaměstnanců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Možnost "Work at home" pro zaměstnance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Počet licencí je dán smlouvou</a:t>
            </a:r>
          </a:p>
        </p:txBody>
      </p:sp>
    </p:spTree>
    <p:extLst>
      <p:ext uri="{BB962C8B-B14F-4D97-AF65-F5344CB8AC3E}">
        <p14:creationId xmlns:p14="http://schemas.microsoft.com/office/powerpoint/2010/main" val="38007770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44692"/>
            <a:ext cx="11653523" cy="1796217"/>
          </a:xfrm>
        </p:spPr>
        <p:txBody>
          <a:bodyPr/>
          <a:lstStyle/>
          <a:p>
            <a:r>
              <a:rPr lang="cs-CZ" sz="7066" dirty="0"/>
              <a:t>Prodej licencí </a:t>
            </a:r>
            <a:r>
              <a:rPr lang="cs-CZ" sz="7066" dirty="0" err="1"/>
              <a:t>Select</a:t>
            </a:r>
            <a:r>
              <a:rPr lang="cs-CZ" sz="7066" dirty="0"/>
              <a:t> PLUS</a:t>
            </a:r>
            <a:endParaRPr lang="en-US" sz="7066" dirty="0"/>
          </a:p>
        </p:txBody>
      </p:sp>
      <p:sp>
        <p:nvSpPr>
          <p:cNvPr id="3" name="Rectangle 2"/>
          <p:cNvSpPr/>
          <p:nvPr/>
        </p:nvSpPr>
        <p:spPr>
          <a:xfrm>
            <a:off x="48134" y="1296636"/>
            <a:ext cx="10758655" cy="3428956"/>
          </a:xfrm>
          <a:prstGeom prst="rect">
            <a:avLst/>
          </a:prstGeom>
        </p:spPr>
        <p:txBody>
          <a:bodyPr wrap="square" lIns="179271" tIns="143417" rIns="179271" bIns="143417">
            <a:spAutoFit/>
          </a:bodyPr>
          <a:lstStyle/>
          <a:p>
            <a:pPr>
              <a:spcAft>
                <a:spcPts val="1176"/>
              </a:spcAft>
            </a:pPr>
            <a:r>
              <a:rPr lang="cs-CZ" b="1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b="1" dirty="0"/>
          </a:p>
          <a:p>
            <a:pPr>
              <a:spcAft>
                <a:spcPts val="1176"/>
              </a:spcAft>
            </a:pPr>
            <a:endParaRPr lang="en-US" dirty="0">
              <a:ln w="3175">
                <a:noFill/>
              </a:ln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latin typeface="+mj-lt"/>
              <a:cs typeface="Segoe UI" pitchFamily="34" charset="0"/>
            </a:endParaRPr>
          </a:p>
          <a:p>
            <a:pPr>
              <a:spcAft>
                <a:spcPts val="1176"/>
              </a:spcAft>
            </a:pPr>
            <a:endParaRPr lang="en-US" dirty="0">
              <a:ln w="3175">
                <a:noFill/>
              </a:ln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  <a:p>
            <a:pPr>
              <a:spcAft>
                <a:spcPts val="1176"/>
              </a:spcAft>
            </a:pPr>
            <a:endParaRPr lang="en-US" dirty="0">
              <a:ln w="3175">
                <a:noFill/>
              </a:ln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  <a:p>
            <a:pPr>
              <a:spcAft>
                <a:spcPts val="1176"/>
              </a:spcAft>
            </a:pPr>
            <a:endParaRPr lang="en-US" dirty="0">
              <a:ln w="3175">
                <a:noFill/>
              </a:ln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  <a:p>
            <a:pPr>
              <a:spcAft>
                <a:spcPts val="1176"/>
              </a:spcAft>
            </a:pPr>
            <a:endParaRPr lang="en-US" dirty="0">
              <a:ln w="3175">
                <a:noFill/>
              </a:ln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  <a:p>
            <a:pPr>
              <a:spcAft>
                <a:spcPts val="1176"/>
              </a:spcAft>
            </a:pPr>
            <a:endParaRPr lang="en-US" dirty="0">
              <a:ln w="3175">
                <a:noFill/>
              </a:ln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66127" y="2681874"/>
            <a:ext cx="3529232" cy="3147393"/>
          </a:xfrm>
          <a:prstGeom prst="rect">
            <a:avLst/>
          </a:prstGeom>
          <a:gradFill flip="none" rotWithShape="1">
            <a:gsLst>
              <a:gs pos="0">
                <a:srgbClr val="EC008C">
                  <a:shade val="30000"/>
                  <a:satMod val="115000"/>
                </a:srgbClr>
              </a:gs>
              <a:gs pos="50000">
                <a:srgbClr val="EC008C">
                  <a:shade val="67500"/>
                  <a:satMod val="115000"/>
                </a:srgbClr>
              </a:gs>
              <a:gs pos="100000">
                <a:srgbClr val="EC008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71" tIns="143417" rIns="179271" bIns="1434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048"/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914048"/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914048"/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79266" indent="-179266" defTabSz="914048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škola se může připojit k uvedené Rámcové smlouvě prováděcí smlouvou </a:t>
            </a:r>
          </a:p>
          <a:p>
            <a:pPr marL="179266" indent="-179266" defTabSz="914048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získat zvýhodněné cenové podmínky</a:t>
            </a:r>
          </a:p>
          <a:p>
            <a:pPr marL="179266" indent="-179266" defTabSz="914048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FFFFFF"/>
                </a:solidFill>
              </a:rPr>
              <a:t>Od jedné licence </a:t>
            </a:r>
          </a:p>
          <a:p>
            <a:pPr marL="179266" indent="-179266" defTabSz="914048">
              <a:buFont typeface="Wingdings" panose="05000000000000000000" pitchFamily="2" charset="2"/>
              <a:buChar char="§"/>
            </a:pPr>
            <a:endParaRPr lang="cs-CZ" sz="2000" i="1" u="sng" dirty="0">
              <a:solidFill>
                <a:schemeClr val="tx1"/>
              </a:solidFill>
            </a:endParaRPr>
          </a:p>
          <a:p>
            <a:pPr marL="179266" indent="-179266" defTabSz="914048">
              <a:buFont typeface="Wingdings" panose="05000000000000000000" pitchFamily="2" charset="2"/>
              <a:buChar char="§"/>
            </a:pPr>
            <a:endParaRPr lang="cs-CZ" sz="2000" i="1" u="sng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58057" y="2680660"/>
            <a:ext cx="3529232" cy="3148609"/>
          </a:xfrm>
          <a:prstGeom prst="rect">
            <a:avLst/>
          </a:prstGeom>
          <a:gradFill flip="none" rotWithShape="1">
            <a:gsLst>
              <a:gs pos="0">
                <a:srgbClr val="442359">
                  <a:shade val="30000"/>
                  <a:satMod val="115000"/>
                </a:srgbClr>
              </a:gs>
              <a:gs pos="50000">
                <a:srgbClr val="442359">
                  <a:shade val="67500"/>
                  <a:satMod val="115000"/>
                </a:srgbClr>
              </a:gs>
              <a:gs pos="100000">
                <a:srgbClr val="44235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71" tIns="143417" rIns="179271" bIns="1434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048"/>
            <a:endParaRPr lang="en-US" sz="20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914048"/>
            <a:endParaRPr lang="cs-CZ" sz="20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914048"/>
            <a:endParaRPr lang="en-US" sz="20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79266" indent="-179266" defTabSz="914048">
              <a:buFont typeface="Wingdings" panose="05000000000000000000" pitchFamily="2" charset="2"/>
              <a:buChar char="§"/>
            </a:pPr>
            <a:r>
              <a:rPr lang="cs-CZ" sz="2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Trvale vždy na zakoupenou verzi</a:t>
            </a:r>
          </a:p>
          <a:p>
            <a:pPr defTabSz="914048"/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06579" y="2680660"/>
            <a:ext cx="3529232" cy="3148608"/>
          </a:xfrm>
          <a:prstGeom prst="rect">
            <a:avLst/>
          </a:prstGeom>
          <a:gradFill flip="none" rotWithShape="1">
            <a:gsLst>
              <a:gs pos="0">
                <a:srgbClr val="0072C6">
                  <a:shade val="30000"/>
                  <a:satMod val="115000"/>
                </a:srgbClr>
              </a:gs>
              <a:gs pos="50000">
                <a:srgbClr val="0072C6">
                  <a:shade val="67500"/>
                  <a:satMod val="115000"/>
                </a:srgbClr>
              </a:gs>
              <a:gs pos="100000">
                <a:srgbClr val="0072C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71" tIns="143417" rIns="179271" bIns="1434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048"/>
            <a:endParaRPr lang="en-US" sz="20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914048"/>
            <a:endParaRPr lang="en-US" sz="20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914048"/>
            <a:endParaRPr lang="en-US" sz="20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914048"/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914048"/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914048"/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914048"/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58" y="2681874"/>
            <a:ext cx="2776825" cy="617866"/>
          </a:xfrm>
          <a:prstGeom prst="rect">
            <a:avLst/>
          </a:prstGeom>
          <a:noFill/>
        </p:spPr>
        <p:txBody>
          <a:bodyPr wrap="square" lIns="179271" tIns="143417" rIns="179271" bIns="143417" rtlCol="0">
            <a:spAutoFit/>
          </a:bodyPr>
          <a:lstStyle/>
          <a:p>
            <a:pPr defTabSz="914048"/>
            <a:r>
              <a:rPr lang="cs-CZ" sz="2133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 rámci smlouvy</a:t>
            </a:r>
            <a:endParaRPr lang="en-US" sz="213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9177" y="2680659"/>
            <a:ext cx="3529232" cy="3572329"/>
          </a:xfrm>
          <a:prstGeom prst="rect">
            <a:avLst/>
          </a:prstGeom>
          <a:noFill/>
        </p:spPr>
        <p:txBody>
          <a:bodyPr wrap="square" lIns="179271" tIns="143417" rIns="179271" bIns="143417" rtlCol="0">
            <a:spAutoFit/>
          </a:bodyPr>
          <a:lstStyle/>
          <a:p>
            <a:pPr defTabSz="914048"/>
            <a:r>
              <a:rPr lang="cs-CZ" sz="2133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Základní sw produkty</a:t>
            </a:r>
          </a:p>
          <a:p>
            <a:pPr marL="179266" indent="-179266" defTabSz="914048">
              <a:buFont typeface="Wingdings" panose="05000000000000000000" pitchFamily="2" charset="2"/>
              <a:buChar char="§"/>
            </a:pPr>
            <a:endParaRPr lang="cs-CZ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79266" indent="-179266" defTabSz="914048">
              <a:buFont typeface="Wingdings" panose="05000000000000000000" pitchFamily="2" charset="2"/>
              <a:buChar char="§"/>
            </a:pPr>
            <a:r>
              <a:rPr lang="cs-CZ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Windows Upgrade</a:t>
            </a:r>
          </a:p>
          <a:p>
            <a:pPr marL="179266" indent="-179266" defTabSz="914048">
              <a:buFont typeface="Wingdings" panose="05000000000000000000" pitchFamily="2" charset="2"/>
              <a:buChar char="§"/>
            </a:pPr>
            <a:r>
              <a:rPr lang="cs-CZ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Office STD / Professional</a:t>
            </a:r>
          </a:p>
          <a:p>
            <a:pPr marL="179266" indent="-179266" defTabSz="914048">
              <a:buFont typeface="Wingdings" panose="05000000000000000000" pitchFamily="2" charset="2"/>
              <a:buChar char="§"/>
            </a:pPr>
            <a:r>
              <a:rPr lang="cs-CZ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CAL</a:t>
            </a:r>
          </a:p>
          <a:p>
            <a:pPr marL="634201" lvl="1" indent="-179266" defTabSz="914048">
              <a:buFont typeface="Wingdings" panose="05000000000000000000" pitchFamily="2" charset="2"/>
              <a:buChar char="§"/>
            </a:pPr>
            <a:r>
              <a:rPr lang="cs-CZ" sz="173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Win</a:t>
            </a:r>
            <a:r>
              <a:rPr lang="cs-CZ" sz="173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Server CAL</a:t>
            </a:r>
          </a:p>
          <a:p>
            <a:pPr marL="634201" lvl="1" indent="-179266" defTabSz="914048">
              <a:buFont typeface="Wingdings" panose="05000000000000000000" pitchFamily="2" charset="2"/>
              <a:buChar char="§"/>
            </a:pPr>
            <a:r>
              <a:rPr lang="cs-CZ" sz="173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Sharepoint</a:t>
            </a:r>
            <a:endParaRPr lang="cs-CZ" sz="173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634201" lvl="1" indent="-179266" defTabSz="914048">
              <a:buFont typeface="Wingdings" panose="05000000000000000000" pitchFamily="2" charset="2"/>
              <a:buChar char="§"/>
            </a:pPr>
            <a:r>
              <a:rPr lang="cs-CZ" sz="173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Exchange, Lync</a:t>
            </a:r>
          </a:p>
          <a:p>
            <a:pPr marL="179266" indent="-179266" defTabSz="914048">
              <a:buFont typeface="Wingdings" panose="05000000000000000000" pitchFamily="2" charset="2"/>
              <a:buChar char="§"/>
            </a:pPr>
            <a:r>
              <a:rPr lang="cs-CZ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Windows Server 2012</a:t>
            </a:r>
          </a:p>
          <a:p>
            <a:pPr marL="1089134" lvl="2" indent="-179266" defTabSz="914048">
              <a:buFont typeface="Wingdings" panose="05000000000000000000" pitchFamily="2" charset="2"/>
              <a:buChar char="§"/>
            </a:pPr>
            <a:endParaRPr lang="cs-CZ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634201" lvl="1" indent="-179266" defTabSz="914048">
              <a:buFont typeface="Wingdings" panose="05000000000000000000" pitchFamily="2" charset="2"/>
              <a:buChar char="§"/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2062" y="2696795"/>
            <a:ext cx="3092084" cy="946097"/>
          </a:xfrm>
          <a:prstGeom prst="rect">
            <a:avLst/>
          </a:prstGeom>
          <a:noFill/>
        </p:spPr>
        <p:txBody>
          <a:bodyPr wrap="square" lIns="179271" tIns="143417" rIns="179271" bIns="143417" rtlCol="0">
            <a:spAutoFit/>
          </a:bodyPr>
          <a:lstStyle/>
          <a:p>
            <a:pPr defTabSz="914048"/>
            <a:r>
              <a:rPr lang="cs-CZ" sz="2133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Doba platnosti licencí </a:t>
            </a:r>
            <a:endParaRPr lang="en-US" sz="213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4348" y="2413154"/>
            <a:ext cx="10972800" cy="1143000"/>
          </a:xfrm>
        </p:spPr>
        <p:txBody>
          <a:bodyPr/>
          <a:lstStyle/>
          <a:p>
            <a:r>
              <a:rPr lang="cs-CZ" dirty="0" smtClean="0"/>
              <a:t>Software </a:t>
            </a:r>
            <a:r>
              <a:rPr lang="cs-CZ" dirty="0" err="1" smtClean="0"/>
              <a:t>Assurance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319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000" dirty="0"/>
              <a:t>Software Assurance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269240" y="2420448"/>
            <a:ext cx="11653523" cy="3442866"/>
          </a:xfrm>
        </p:spPr>
        <p:txBody>
          <a:bodyPr/>
          <a:lstStyle/>
          <a:p>
            <a:r>
              <a:rPr lang="cs-CZ" dirty="0"/>
              <a:t>Software Assurance (SA) je služba, která umožňuje užívat vždy nejaktuálnější verzi objednaného softwaru. Kromě toho přináší i další výhody, např. </a:t>
            </a:r>
            <a:r>
              <a:rPr lang="cs-CZ" dirty="0" err="1"/>
              <a:t>eLearning</a:t>
            </a:r>
            <a:r>
              <a:rPr lang="cs-CZ" dirty="0"/>
              <a:t>, právo používat vybrané licence i na domácím počítači apod. Zakupuje se vždy v rámci nějakého multilicenčního programu na dobu dvou nebo tří </a:t>
            </a:r>
            <a:r>
              <a:rPr lang="cs-CZ" dirty="0" smtClean="0"/>
              <a:t>let.</a:t>
            </a:r>
          </a:p>
        </p:txBody>
      </p:sp>
    </p:spTree>
    <p:extLst>
      <p:ext uri="{BB962C8B-B14F-4D97-AF65-F5344CB8AC3E}">
        <p14:creationId xmlns:p14="http://schemas.microsoft.com/office/powerpoint/2010/main" val="429061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 pořízení Software Assurance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96811" y="2266539"/>
            <a:ext cx="11653523" cy="3804888"/>
          </a:xfrm>
        </p:spPr>
        <p:txBody>
          <a:bodyPr/>
          <a:lstStyle/>
          <a:p>
            <a:r>
              <a:rPr lang="cs-CZ" dirty="0" smtClean="0"/>
              <a:t>do </a:t>
            </a:r>
            <a:r>
              <a:rPr lang="cs-CZ" dirty="0"/>
              <a:t>90 dní od pořízení OEM nebo krabicové licence (neplatí pro aplikace Office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ihned při pořízení licence v rámci multilicenčního programu: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3220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0104" y="2619631"/>
            <a:ext cx="10972800" cy="1143000"/>
          </a:xfrm>
        </p:spPr>
        <p:txBody>
          <a:bodyPr/>
          <a:lstStyle/>
          <a:p>
            <a:r>
              <a:rPr lang="cs-CZ" dirty="0" smtClean="0"/>
              <a:t>Pronájem licencí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0249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A0536F-4BBF-48DC-8EAD-9398D15A78FE}" type="slidenum">
              <a:rPr lang="cs-CZ" altLang="cs-CZ" sz="16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1471613" y="657225"/>
            <a:ext cx="94440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Obsah semináře</a:t>
            </a:r>
            <a:endParaRPr lang="en-US" altLang="cs-CZ" sz="48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239" y="1710609"/>
            <a:ext cx="11653523" cy="1796217"/>
          </a:xfrm>
        </p:spPr>
        <p:txBody>
          <a:bodyPr/>
          <a:lstStyle/>
          <a:p>
            <a:r>
              <a:rPr lang="cs-CZ" sz="6400" dirty="0"/>
              <a:t>Pronájem licencí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en-US" sz="3733" dirty="0"/>
              <a:t>Enrollment for </a:t>
            </a:r>
            <a:r>
              <a:rPr lang="cs-CZ" sz="3733" dirty="0"/>
              <a:t>E</a:t>
            </a:r>
            <a:r>
              <a:rPr lang="en-US" sz="3733" dirty="0" err="1"/>
              <a:t>ducation</a:t>
            </a:r>
            <a:r>
              <a:rPr lang="en-US" sz="3733" dirty="0"/>
              <a:t> </a:t>
            </a:r>
            <a:r>
              <a:rPr lang="cs-CZ" sz="3733" dirty="0"/>
              <a:t>S</a:t>
            </a:r>
            <a:r>
              <a:rPr lang="en-US" sz="3733" dirty="0" err="1"/>
              <a:t>olutions</a:t>
            </a:r>
            <a:r>
              <a:rPr lang="cs-CZ" sz="3733" dirty="0"/>
              <a:t> (EES)</a:t>
            </a:r>
            <a:br>
              <a:rPr lang="cs-CZ" sz="3733" dirty="0"/>
            </a:br>
            <a:r>
              <a:rPr lang="en-US" sz="3733" dirty="0"/>
              <a:t>Open </a:t>
            </a:r>
            <a:r>
              <a:rPr lang="cs-CZ" sz="3733" dirty="0"/>
              <a:t>V</a:t>
            </a:r>
            <a:r>
              <a:rPr lang="en-US" sz="3733" dirty="0" err="1"/>
              <a:t>alue</a:t>
            </a:r>
            <a:r>
              <a:rPr lang="en-US" sz="3733" dirty="0"/>
              <a:t> </a:t>
            </a:r>
            <a:r>
              <a:rPr lang="cs-CZ" sz="3733" dirty="0"/>
              <a:t>S</a:t>
            </a:r>
            <a:r>
              <a:rPr lang="en-US" sz="3733" dirty="0" err="1"/>
              <a:t>ubscription</a:t>
            </a:r>
            <a:r>
              <a:rPr lang="en-US" sz="3733" dirty="0"/>
              <a:t> – </a:t>
            </a:r>
            <a:r>
              <a:rPr lang="cs-CZ" sz="3733" dirty="0"/>
              <a:t>E</a:t>
            </a:r>
            <a:r>
              <a:rPr lang="en-US" sz="3733" dirty="0" err="1"/>
              <a:t>ducation</a:t>
            </a:r>
            <a:r>
              <a:rPr lang="en-US" sz="3733" dirty="0"/>
              <a:t> </a:t>
            </a:r>
            <a:r>
              <a:rPr lang="cs-CZ" sz="3733" dirty="0"/>
              <a:t>S</a:t>
            </a:r>
            <a:r>
              <a:rPr lang="en-US" sz="3733" dirty="0" err="1"/>
              <a:t>olutions</a:t>
            </a:r>
            <a:r>
              <a:rPr lang="en-US" sz="3733" dirty="0"/>
              <a:t> (OVS-ES)</a:t>
            </a:r>
            <a:r>
              <a:rPr lang="en-US" sz="4267" dirty="0"/>
              <a:t/>
            </a:r>
            <a:br>
              <a:rPr lang="en-US" sz="4267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en-US" sz="3867" dirty="0"/>
          </a:p>
        </p:txBody>
      </p:sp>
    </p:spTree>
    <p:extLst>
      <p:ext uri="{BB962C8B-B14F-4D97-AF65-F5344CB8AC3E}">
        <p14:creationId xmlns:p14="http://schemas.microsoft.com/office/powerpoint/2010/main" val="2337150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 flipH="1">
            <a:off x="539199" y="1567864"/>
            <a:ext cx="11506437" cy="42019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71" tIns="143417" rIns="179271" bIns="1434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48">
              <a:lnSpc>
                <a:spcPct val="90000"/>
              </a:lnSpc>
            </a:pPr>
            <a:endParaRPr lang="cs-CZ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 flipH="1">
            <a:off x="539199" y="2996406"/>
            <a:ext cx="11506437" cy="13448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71" tIns="143417" rIns="179271" bIns="1434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48">
              <a:lnSpc>
                <a:spcPct val="90000"/>
              </a:lnSpc>
            </a:pPr>
            <a:endParaRPr lang="cs-CZ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flipH="1">
            <a:off x="539199" y="4424947"/>
            <a:ext cx="11506437" cy="13448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71" tIns="143417" rIns="179271" bIns="1434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48">
              <a:lnSpc>
                <a:spcPct val="90000"/>
              </a:lnSpc>
            </a:pPr>
            <a:endParaRPr lang="cs-CZ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13563"/>
              </p:ext>
            </p:extLst>
          </p:nvPr>
        </p:nvGraphicFramePr>
        <p:xfrm>
          <a:off x="560143" y="1550138"/>
          <a:ext cx="11504119" cy="4230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49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4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026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9643" marR="89643" marT="44828" marB="4482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Je </a:t>
                      </a:r>
                      <a:r>
                        <a:rPr lang="en-US" sz="2000" b="1" dirty="0" err="1" smtClean="0">
                          <a:solidFill>
                            <a:schemeClr val="accent3"/>
                          </a:solidFill>
                        </a:rPr>
                        <a:t>založen</a:t>
                      </a:r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accent3"/>
                          </a:solidFill>
                        </a:rPr>
                        <a:t>na</a:t>
                      </a:r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accent3"/>
                          </a:solidFill>
                        </a:rPr>
                        <a:t>součtu</a:t>
                      </a:r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:</a:t>
                      </a:r>
                    </a:p>
                    <a:p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Všech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zaměstnanců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školy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kteří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pracují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/>
                      </a:r>
                      <a:br>
                        <a:rPr lang="cs-CZ" sz="2000" dirty="0" smtClean="0">
                          <a:solidFill>
                            <a:schemeClr val="accent3"/>
                          </a:solidFill>
                        </a:rPr>
                      </a:br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aktivně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 s PC</a:t>
                      </a:r>
                      <a:r>
                        <a:rPr lang="cs-CZ" sz="2000" baseline="0" dirty="0" smtClean="0">
                          <a:solidFill>
                            <a:schemeClr val="accent3"/>
                          </a:solidFill>
                        </a:rPr>
                        <a:t>.</a:t>
                      </a:r>
                      <a:endParaRPr lang="en-US" sz="20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L="89643" marR="89643" marT="44828" marB="4482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26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9643" marR="89643" marT="44828" marB="4482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Work at Home</a:t>
                      </a:r>
                    </a:p>
                    <a:p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Všichni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pracovníci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začlenění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 v </a:t>
                      </a:r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této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smlouvě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mohou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využívat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licence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 pro </a:t>
                      </a:r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práci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 z </a:t>
                      </a:r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domova</a:t>
                      </a:r>
                      <a:endParaRPr lang="en-US" sz="20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L="89643" marR="89643" marT="44828" marB="448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026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9643" marR="89643" marT="44828" marB="4482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accent3"/>
                          </a:solidFill>
                        </a:rPr>
                        <a:t>Zalicencováno</a:t>
                      </a:r>
                      <a:endParaRPr lang="en-US" sz="2000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Všechny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počítače</a:t>
                      </a: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 v </a:t>
                      </a:r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majetku </a:t>
                      </a:r>
                      <a:r>
                        <a:rPr lang="en-US" sz="2000" dirty="0" err="1" smtClean="0">
                          <a:solidFill>
                            <a:schemeClr val="accent3"/>
                          </a:solidFill>
                        </a:rPr>
                        <a:t>škol</a:t>
                      </a:r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y</a:t>
                      </a:r>
                      <a:endParaRPr lang="en-US" sz="2000" dirty="0" smtClean="0">
                        <a:solidFill>
                          <a:schemeClr val="accent3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L="89643" marR="89643" marT="44828" marB="448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39199" y="63053"/>
            <a:ext cx="11506437" cy="1436059"/>
          </a:xfrm>
          <a:prstGeom prst="rect">
            <a:avLst/>
          </a:prstGeom>
        </p:spPr>
        <p:txBody>
          <a:bodyPr lIns="89636" tIns="44817" rIns="89636" bIns="44817"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cs-CZ" sz="3000" dirty="0" smtClean="0"/>
              <a:t>Základní charakteristika</a:t>
            </a:r>
            <a:br>
              <a:rPr lang="cs-CZ" sz="3000" dirty="0" smtClean="0"/>
            </a:br>
            <a:r>
              <a:rPr lang="cs-CZ" sz="30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Pro všechny školy, které využívají model pronájmu </a:t>
            </a:r>
            <a:r>
              <a:rPr lang="cs-CZ" sz="3000" dirty="0" smtClean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licencí.</a:t>
            </a:r>
            <a:br>
              <a:rPr lang="cs-CZ" sz="3000" dirty="0" smtClean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</a:br>
            <a:r>
              <a:rPr lang="cs-CZ" sz="3000" dirty="0" smtClean="0">
                <a:solidFill>
                  <a:schemeClr val="tx1"/>
                </a:solidFill>
              </a:rPr>
              <a:t>L</a:t>
            </a:r>
            <a:r>
              <a:rPr lang="cs-CZ" sz="3000" dirty="0" smtClean="0"/>
              <a:t>egálně </a:t>
            </a:r>
            <a:r>
              <a:rPr lang="cs-CZ" sz="3000" dirty="0"/>
              <a:t>na všech zařízeních v majetku školy</a:t>
            </a:r>
            <a:endParaRPr lang="en-US" sz="3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44467" y="4635731"/>
            <a:ext cx="5602655" cy="1195403"/>
            <a:chOff x="884237" y="4839960"/>
            <a:chExt cx="5715000" cy="1219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237" y="5010195"/>
              <a:ext cx="548640" cy="72107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037" y="4839960"/>
              <a:ext cx="1219200" cy="121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55799" y="5001774"/>
              <a:ext cx="605916" cy="7694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88" b="21860"/>
            <a:stretch/>
          </p:blipFill>
          <p:spPr>
            <a:xfrm>
              <a:off x="3698173" y="4939272"/>
              <a:ext cx="1317724" cy="78171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42608" y="3173383"/>
            <a:ext cx="4066193" cy="1042411"/>
            <a:chOff x="532519" y="3344862"/>
            <a:chExt cx="4147729" cy="106316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742" y="3344862"/>
              <a:ext cx="653085" cy="106316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722" y="3417503"/>
              <a:ext cx="1128526" cy="99052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19" y="3517261"/>
              <a:ext cx="788328" cy="66580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88315" y="1800243"/>
            <a:ext cx="2170981" cy="876483"/>
            <a:chOff x="579144" y="2127868"/>
            <a:chExt cx="2214514" cy="8939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048" y="2210634"/>
              <a:ext cx="679610" cy="71334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44" y="2127868"/>
              <a:ext cx="882672" cy="893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72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9241" y="289957"/>
            <a:ext cx="11655840" cy="1435855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cs-CZ" sz="5294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Jaké školy mohou přistoupit k rámcové smlouvě?</a:t>
            </a:r>
            <a:endParaRPr sz="3137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8570" y="2338350"/>
            <a:ext cx="11115978" cy="4153435"/>
            <a:chOff x="457200" y="1737360"/>
            <a:chExt cx="7452360" cy="3703320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3" name="Rectangle 2"/>
            <p:cNvSpPr/>
            <p:nvPr/>
          </p:nvSpPr>
          <p:spPr bwMode="auto">
            <a:xfrm>
              <a:off x="457200" y="1737360"/>
              <a:ext cx="3703320" cy="370332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09921"/>
              <a:r>
                <a:rPr lang="cs-CZ" sz="3137" b="1" dirty="0">
                  <a:solidFill>
                    <a:srgbClr val="FFFFFF"/>
                  </a:solidFill>
                </a:rPr>
                <a:t>Pro všechny druhy škol</a:t>
              </a:r>
              <a:endParaRPr lang="en-US" sz="3137" b="1" dirty="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206240" y="1737360"/>
              <a:ext cx="3703320" cy="370332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02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3137" b="1" dirty="0">
                  <a:solidFill>
                    <a:srgbClr val="FFFFFF"/>
                  </a:solidFill>
                </a:rPr>
                <a:t>Možnost seskupovat školy </a:t>
              </a:r>
              <a:endParaRPr lang="en-US" sz="3137" b="1" dirty="0">
                <a:solidFill>
                  <a:srgbClr val="FFFFFF"/>
                </a:solidFill>
              </a:endParaRPr>
            </a:p>
            <a:p>
              <a:pPr defTabSz="914102" fontAlgn="base">
                <a:spcBef>
                  <a:spcPct val="0"/>
                </a:spcBef>
                <a:spcAft>
                  <a:spcPct val="0"/>
                </a:spcAft>
              </a:pPr>
              <a:endParaRPr lang="en-US" sz="3137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91034" y="3204895"/>
            <a:ext cx="4935302" cy="3186230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marL="336145" indent="-336145" defTabSz="909921">
              <a:buFont typeface="Wingdings" panose="05000000000000000000" pitchFamily="2" charset="2"/>
              <a:buChar char="§"/>
            </a:pPr>
            <a:r>
              <a:rPr lang="cs-CZ" sz="2353" dirty="0">
                <a:solidFill>
                  <a:srgbClr val="FFFFFF"/>
                </a:solidFill>
              </a:rPr>
              <a:t>minimálně 100 jednotek </a:t>
            </a:r>
          </a:p>
          <a:p>
            <a:pPr marL="336145" indent="-336145" defTabSz="909921">
              <a:buFont typeface="Wingdings" panose="05000000000000000000" pitchFamily="2" charset="2"/>
              <a:buChar char="§"/>
            </a:pPr>
            <a:endParaRPr lang="cs-CZ" sz="2353" dirty="0">
              <a:solidFill>
                <a:srgbClr val="FFFFFF"/>
              </a:solidFill>
            </a:endParaRPr>
          </a:p>
          <a:p>
            <a:pPr marL="336145" indent="-336145" defTabSz="909921">
              <a:buFont typeface="Wingdings" panose="05000000000000000000" pitchFamily="2" charset="2"/>
              <a:buChar char="§"/>
            </a:pPr>
            <a:r>
              <a:rPr lang="cs-CZ" sz="2353" dirty="0">
                <a:solidFill>
                  <a:srgbClr val="FFFFFF"/>
                </a:solidFill>
              </a:rPr>
              <a:t>možnost získat licence za zajímavější finanční podmínky</a:t>
            </a:r>
          </a:p>
          <a:p>
            <a:pPr marL="336145" indent="-336145" defTabSz="909921">
              <a:buFont typeface="Wingdings" panose="05000000000000000000" pitchFamily="2" charset="2"/>
              <a:buChar char="§"/>
            </a:pPr>
            <a:r>
              <a:rPr lang="cs-CZ" sz="2353" dirty="0">
                <a:solidFill>
                  <a:srgbClr val="FFFFFF"/>
                </a:solidFill>
              </a:rPr>
              <a:t>dodavatel může školy zařadit a seskupit s ostatními dle množství jednotek do prováděcí smlouvy</a:t>
            </a:r>
            <a:endParaRPr lang="cs-CZ" sz="2353" dirty="0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051" y="3646710"/>
            <a:ext cx="4790063" cy="1013800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marL="336145" indent="-336145" defTabSz="909921">
              <a:buFont typeface="Wingdings" panose="05000000000000000000" pitchFamily="2" charset="2"/>
              <a:buChar char="§"/>
            </a:pPr>
            <a:r>
              <a:rPr lang="cs-CZ" sz="2353" dirty="0">
                <a:solidFill>
                  <a:srgbClr val="FFFFFF"/>
                </a:solidFill>
              </a:rPr>
              <a:t>základní školy, střední školy, </a:t>
            </a:r>
          </a:p>
          <a:p>
            <a:pPr marL="336145" indent="-336145" defTabSz="909921">
              <a:buFont typeface="Wingdings" panose="05000000000000000000" pitchFamily="2" charset="2"/>
              <a:buChar char="§"/>
            </a:pPr>
            <a:r>
              <a:rPr lang="cs-CZ" sz="2353" dirty="0">
                <a:solidFill>
                  <a:srgbClr val="FFFFFF"/>
                </a:solidFill>
              </a:rPr>
              <a:t>jeden stejný licenční model</a:t>
            </a:r>
            <a:endParaRPr lang="cs-CZ" sz="2353" dirty="0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7209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421" y="-84463"/>
            <a:ext cx="8963025" cy="1800225"/>
          </a:xfrm>
        </p:spPr>
        <p:txBody>
          <a:bodyPr>
            <a:normAutofit/>
          </a:bodyPr>
          <a:lstStyle/>
          <a:p>
            <a:r>
              <a:rPr lang="cs-CZ" sz="4800" dirty="0"/>
              <a:t>Pronájem licencí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791179" y="1424440"/>
            <a:ext cx="10900769" cy="3038824"/>
          </a:xfrm>
          <a:prstGeom prst="rect">
            <a:avLst/>
          </a:prstGeom>
        </p:spPr>
        <p:txBody>
          <a:bodyPr wrap="square" lIns="161357" tIns="129085" rIns="161357" bIns="129085">
            <a:spAutoFit/>
          </a:bodyPr>
          <a:lstStyle/>
          <a:p>
            <a:pPr>
              <a:spcAft>
                <a:spcPts val="1058"/>
              </a:spcAft>
            </a:pPr>
            <a:r>
              <a:rPr lang="cs-CZ" sz="2880" dirty="0"/>
              <a:t>Na úrovni České republiky uzavřena nová </a:t>
            </a:r>
            <a:r>
              <a:rPr lang="cs-CZ" sz="2880" b="1" dirty="0"/>
              <a:t>Rámcová smlouva </a:t>
            </a:r>
            <a:endParaRPr lang="en-US" sz="2880" dirty="0">
              <a:ln w="3175">
                <a:noFill/>
              </a:ln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latin typeface="+mj-lt"/>
              <a:cs typeface="Segoe UI" pitchFamily="34" charset="0"/>
            </a:endParaRPr>
          </a:p>
          <a:p>
            <a:pPr>
              <a:spcAft>
                <a:spcPts val="1058"/>
              </a:spcAft>
            </a:pPr>
            <a:endParaRPr lang="en-US" sz="2118" dirty="0">
              <a:ln w="3175">
                <a:noFill/>
              </a:ln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  <a:p>
            <a:pPr>
              <a:spcAft>
                <a:spcPts val="1058"/>
              </a:spcAft>
            </a:pPr>
            <a:endParaRPr lang="en-US" sz="2118" dirty="0">
              <a:ln w="3175">
                <a:noFill/>
              </a:ln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  <a:p>
            <a:pPr>
              <a:spcAft>
                <a:spcPts val="1058"/>
              </a:spcAft>
            </a:pPr>
            <a:endParaRPr lang="en-US" sz="2118" dirty="0">
              <a:ln w="3175">
                <a:noFill/>
              </a:ln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  <a:p>
            <a:pPr>
              <a:spcAft>
                <a:spcPts val="1058"/>
              </a:spcAft>
            </a:pPr>
            <a:endParaRPr lang="en-US" sz="2118" dirty="0">
              <a:ln w="3175">
                <a:noFill/>
              </a:ln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  <a:p>
            <a:pPr>
              <a:spcAft>
                <a:spcPts val="1058"/>
              </a:spcAft>
            </a:pPr>
            <a:endParaRPr lang="en-US" sz="2118" dirty="0">
              <a:ln w="3175">
                <a:noFill/>
              </a:ln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49114" y="2312091"/>
            <a:ext cx="2420347" cy="3564673"/>
          </a:xfrm>
          <a:prstGeom prst="rect">
            <a:avLst/>
          </a:prstGeom>
          <a:gradFill flip="none" rotWithShape="1">
            <a:gsLst>
              <a:gs pos="0">
                <a:srgbClr val="EC008C">
                  <a:shade val="30000"/>
                  <a:satMod val="115000"/>
                </a:srgbClr>
              </a:gs>
              <a:gs pos="50000">
                <a:srgbClr val="EC008C">
                  <a:shade val="67500"/>
                  <a:satMod val="115000"/>
                </a:srgbClr>
              </a:gs>
              <a:gs pos="100000">
                <a:srgbClr val="EC008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1357" tIns="129085" rIns="161357" bIns="1290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22776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Smlouva</a:t>
            </a:r>
          </a:p>
          <a:p>
            <a:pPr defTabSz="822776" fontAlgn="base">
              <a:spcBef>
                <a:spcPct val="0"/>
              </a:spcBef>
              <a:spcAft>
                <a:spcPct val="0"/>
              </a:spcAft>
            </a:pPr>
            <a:endParaRPr lang="en-US" sz="1942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61366" indent="-161366" defTabSz="82277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získat zvýhodněné cenové podmínky</a:t>
            </a:r>
          </a:p>
          <a:p>
            <a:pPr marL="161366" indent="-161366" defTabSz="82277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2400" i="1" u="sng" dirty="0">
                <a:solidFill>
                  <a:schemeClr val="bg1"/>
                </a:solidFill>
              </a:rPr>
              <a:t>Vše uzavírá s dodavatelem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909073" y="2312091"/>
            <a:ext cx="2420347" cy="3564673"/>
          </a:xfrm>
          <a:prstGeom prst="rect">
            <a:avLst/>
          </a:prstGeom>
          <a:gradFill flip="none" rotWithShape="1">
            <a:gsLst>
              <a:gs pos="0">
                <a:srgbClr val="442359">
                  <a:shade val="30000"/>
                  <a:satMod val="115000"/>
                </a:srgbClr>
              </a:gs>
              <a:gs pos="50000">
                <a:srgbClr val="442359">
                  <a:shade val="67500"/>
                  <a:satMod val="115000"/>
                </a:srgbClr>
              </a:gs>
              <a:gs pos="100000">
                <a:srgbClr val="44235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1357" tIns="129085" rIns="161357" bIns="1290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22776" fontAlgn="base">
              <a:spcBef>
                <a:spcPct val="0"/>
              </a:spcBef>
              <a:spcAft>
                <a:spcPct val="0"/>
              </a:spcAft>
            </a:pPr>
            <a:endParaRPr lang="cs-CZ" sz="1765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822776" fontAlgn="base">
              <a:spcBef>
                <a:spcPct val="0"/>
              </a:spcBef>
              <a:spcAft>
                <a:spcPct val="0"/>
              </a:spcAft>
            </a:pPr>
            <a:endParaRPr lang="en-US" sz="1765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61366" indent="-161366" defTabSz="82277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3 </a:t>
            </a:r>
            <a:r>
              <a:rPr lang="cs-CZ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roky – roční splátky</a:t>
            </a:r>
          </a:p>
          <a:p>
            <a:pPr marL="161366" indent="-161366" defTabSz="82277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dokoupená</a:t>
            </a: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</a:t>
            </a:r>
            <a:r>
              <a:rPr lang="cs-CZ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PC</a:t>
            </a: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během</a:t>
            </a: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roku</a:t>
            </a: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automaticky</a:t>
            </a: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pokryty</a:t>
            </a: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licencemi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822776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329248" y="2312091"/>
            <a:ext cx="5500492" cy="3564673"/>
          </a:xfrm>
          <a:prstGeom prst="rect">
            <a:avLst/>
          </a:prstGeom>
          <a:gradFill flip="none" rotWithShape="1">
            <a:gsLst>
              <a:gs pos="0">
                <a:srgbClr val="0072C6">
                  <a:shade val="30000"/>
                  <a:satMod val="115000"/>
                </a:srgbClr>
              </a:gs>
              <a:gs pos="50000">
                <a:srgbClr val="0072C6">
                  <a:shade val="67500"/>
                  <a:satMod val="115000"/>
                </a:srgbClr>
              </a:gs>
              <a:gs pos="100000">
                <a:srgbClr val="0072C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1357" tIns="129085" rIns="161357" bIns="1290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22776" fontAlgn="base">
              <a:spcBef>
                <a:spcPct val="0"/>
              </a:spcBef>
              <a:spcAft>
                <a:spcPct val="0"/>
              </a:spcAft>
            </a:pPr>
            <a:endParaRPr lang="en-US" sz="1765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822776" fontAlgn="base">
              <a:spcBef>
                <a:spcPct val="0"/>
              </a:spcBef>
              <a:spcAft>
                <a:spcPct val="0"/>
              </a:spcAft>
            </a:pPr>
            <a:endParaRPr lang="en-US" sz="1765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822776" fontAlgn="base">
              <a:spcBef>
                <a:spcPct val="0"/>
              </a:spcBef>
              <a:spcAft>
                <a:spcPct val="0"/>
              </a:spcAft>
            </a:pPr>
            <a:endParaRPr lang="en-US" sz="1765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822776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822776" fontAlgn="base">
              <a:spcBef>
                <a:spcPct val="0"/>
              </a:spcBef>
              <a:spcAft>
                <a:spcPct val="0"/>
              </a:spcAft>
            </a:pPr>
            <a:endParaRPr lang="en-US" sz="12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822776" fontAlgn="base">
              <a:spcBef>
                <a:spcPct val="0"/>
              </a:spcBef>
              <a:spcAft>
                <a:spcPct val="0"/>
              </a:spcAft>
            </a:pPr>
            <a:endParaRPr lang="en-US" sz="12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822776" fontAlgn="base">
              <a:spcBef>
                <a:spcPct val="0"/>
              </a:spcBef>
              <a:spcAft>
                <a:spcPct val="0"/>
              </a:spcAft>
            </a:pPr>
            <a:endParaRPr lang="en-US" sz="12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7603" y="2274711"/>
            <a:ext cx="5492136" cy="3970489"/>
          </a:xfrm>
          <a:prstGeom prst="rect">
            <a:avLst/>
          </a:prstGeom>
          <a:noFill/>
        </p:spPr>
        <p:txBody>
          <a:bodyPr wrap="square" lIns="161357" tIns="129085" rIns="161357" bIns="129085" rtlCol="0">
            <a:spAutoFit/>
          </a:bodyPr>
          <a:lstStyle/>
          <a:p>
            <a:pPr defTabSz="822776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Desktop balíček</a:t>
            </a:r>
          </a:p>
          <a:p>
            <a:pPr defTabSz="822776" fontAlgn="base">
              <a:spcBef>
                <a:spcPct val="0"/>
              </a:spcBef>
              <a:spcAft>
                <a:spcPct val="0"/>
              </a:spcAft>
            </a:pPr>
            <a:endParaRPr lang="cs-CZ" sz="1942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61366" indent="-161366" defTabSz="82277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Windows Upgrade</a:t>
            </a:r>
          </a:p>
          <a:p>
            <a:pPr marL="161366" indent="-161366" defTabSz="82277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Office </a:t>
            </a:r>
          </a:p>
          <a:p>
            <a:pPr marL="161366" indent="-161366" defTabSz="82277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Core</a:t>
            </a:r>
            <a:r>
              <a:rPr lang="cs-CZ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</a:t>
            </a:r>
            <a:r>
              <a:rPr lang="cs-CZ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Cal</a:t>
            </a:r>
            <a:endParaRPr lang="cs-CZ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570872" lvl="1" indent="-161366" defTabSz="82277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Win</a:t>
            </a:r>
            <a:r>
              <a:rPr lang="cs-CZ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Server CAL</a:t>
            </a:r>
          </a:p>
          <a:p>
            <a:pPr marL="161366" indent="-161366" defTabSz="82277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Antivir </a:t>
            </a:r>
            <a:r>
              <a:rPr lang="cs-CZ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– </a:t>
            </a:r>
            <a:r>
              <a:rPr lang="cs-CZ" sz="2400" dirty="0" err="1" smtClean="0">
                <a:solidFill>
                  <a:schemeClr val="bg1"/>
                </a:solidFill>
              </a:rPr>
              <a:t>System</a:t>
            </a:r>
            <a:r>
              <a:rPr lang="cs-CZ" sz="2400" dirty="0" smtClean="0">
                <a:solidFill>
                  <a:schemeClr val="bg1"/>
                </a:solidFill>
              </a:rPr>
              <a:t> Center </a:t>
            </a:r>
            <a:r>
              <a:rPr lang="cs-CZ" sz="2400" dirty="0" err="1">
                <a:solidFill>
                  <a:schemeClr val="bg1"/>
                </a:solidFill>
              </a:rPr>
              <a:t>Endpoint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Protection</a:t>
            </a:r>
            <a:r>
              <a:rPr lang="cs-CZ" sz="24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 </a:t>
            </a:r>
          </a:p>
          <a:p>
            <a:pPr marL="161366" indent="-161366" defTabSz="82277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System</a:t>
            </a:r>
            <a:r>
              <a:rPr lang="cs-CZ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Center - Hromadná správa</a:t>
            </a:r>
            <a:endParaRPr lang="cs-CZ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570872" lvl="1" indent="-161366" defTabSz="82277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9072" y="2312091"/>
            <a:ext cx="2782876" cy="753134"/>
          </a:xfrm>
          <a:prstGeom prst="rect">
            <a:avLst/>
          </a:prstGeom>
          <a:noFill/>
        </p:spPr>
        <p:txBody>
          <a:bodyPr wrap="square" lIns="161357" tIns="129085" rIns="161357" bIns="129085" rtlCol="0">
            <a:spAutoFit/>
          </a:bodyPr>
          <a:lstStyle/>
          <a:p>
            <a:pPr defTabSz="822776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Doba trvání </a:t>
            </a:r>
            <a:endParaRPr lang="en-US" sz="32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3"/>
          <a:stretch/>
        </p:blipFill>
        <p:spPr>
          <a:xfrm>
            <a:off x="-6187" y="-7783"/>
            <a:ext cx="12198187" cy="68658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-6187" y="2372129"/>
            <a:ext cx="5056357" cy="4485873"/>
          </a:xfrm>
          <a:prstGeom prst="rect">
            <a:avLst/>
          </a:prstGeom>
          <a:solidFill>
            <a:srgbClr val="C00000">
              <a:alpha val="88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9" tIns="45719" rIns="45719" bIns="45719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lvl="1" defTabSz="566433">
              <a:lnSpc>
                <a:spcPct val="90000"/>
              </a:lnSpc>
              <a:spcAft>
                <a:spcPct val="15000"/>
              </a:spcAft>
            </a:pPr>
            <a:endParaRPr lang="en-US" sz="1600" dirty="0">
              <a:latin typeface="Sego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533" y="2578152"/>
            <a:ext cx="4116993" cy="1680816"/>
          </a:xfrm>
          <a:prstGeom prst="rect">
            <a:avLst/>
          </a:prstGeom>
        </p:spPr>
        <p:txBody>
          <a:bodyPr wrap="square" lIns="89636" tIns="44817" rIns="89636" bIns="44817">
            <a:spAutoFit/>
          </a:bodyPr>
          <a:lstStyle/>
          <a:p>
            <a:r>
              <a:rPr lang="cs-CZ" sz="4267" dirty="0"/>
              <a:t>Software </a:t>
            </a:r>
            <a:r>
              <a:rPr lang="cs-CZ" sz="4267" dirty="0" err="1"/>
              <a:t>Assurance</a:t>
            </a:r>
            <a:r>
              <a:rPr lang="cs-CZ" sz="4267" dirty="0"/>
              <a:t> - SA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533" y="4381243"/>
            <a:ext cx="4766332" cy="2429611"/>
          </a:xfrm>
          <a:prstGeom prst="rect">
            <a:avLst/>
          </a:prstGeom>
        </p:spPr>
        <p:txBody>
          <a:bodyPr wrap="square" lIns="89636" tIns="44817" rIns="89636" bIns="44817">
            <a:spAutoFit/>
          </a:bodyPr>
          <a:lstStyle/>
          <a:p>
            <a:r>
              <a:rPr lang="cs-CZ" sz="2800" dirty="0"/>
              <a:t>Update na vyšší verze Microsoft software</a:t>
            </a:r>
            <a:endParaRPr lang="it-IT" sz="2000" dirty="0"/>
          </a:p>
          <a:p>
            <a:r>
              <a:rPr lang="it-IT" sz="1333" dirty="0"/>
              <a:t/>
            </a:r>
            <a:br>
              <a:rPr lang="it-IT" sz="1333" dirty="0"/>
            </a:br>
            <a:endParaRPr lang="en-US" sz="1600" dirty="0"/>
          </a:p>
          <a:p>
            <a:endParaRPr lang="cs-CZ" sz="2800" dirty="0"/>
          </a:p>
          <a:p>
            <a:endParaRPr lang="cs-CZ" sz="2800" dirty="0"/>
          </a:p>
          <a:p>
            <a:endParaRPr lang="en-US" sz="1067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47532" y="171893"/>
            <a:ext cx="10928208" cy="1165153"/>
          </a:xfrm>
          <a:prstGeom prst="rect">
            <a:avLst/>
          </a:prstGeom>
          <a:solidFill>
            <a:srgbClr val="C00000">
              <a:alpha val="88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9" tIns="45719" rIns="45719" bIns="45719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lnSpc>
                <a:spcPct val="90000"/>
              </a:lnSpc>
              <a:spcAft>
                <a:spcPct val="15000"/>
              </a:spcAft>
            </a:pPr>
            <a:r>
              <a:rPr lang="cs-CZ" sz="4267" dirty="0"/>
              <a:t>Další benefity anuitních smluv</a:t>
            </a:r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11416392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656" y="289511"/>
            <a:ext cx="11549424" cy="1436059"/>
          </a:xfrm>
          <a:prstGeom prst="rect">
            <a:avLst/>
          </a:prstGeom>
        </p:spPr>
        <p:txBody>
          <a:bodyPr lIns="89636" tIns="44817" rIns="89636" bIns="44817"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cs-CZ" sz="3733" dirty="0">
                <a:solidFill>
                  <a:schemeClr val="tx1"/>
                </a:solidFill>
              </a:rPr>
              <a:t>Další benefit anuitních smluv </a:t>
            </a:r>
            <a:br>
              <a:rPr lang="cs-CZ" sz="3733" dirty="0">
                <a:solidFill>
                  <a:schemeClr val="tx1"/>
                </a:solidFill>
              </a:rPr>
            </a:br>
            <a:r>
              <a:rPr lang="cs-CZ" sz="3733" dirty="0">
                <a:solidFill>
                  <a:schemeClr val="tx1"/>
                </a:solidFill>
              </a:rPr>
              <a:t>desktop </a:t>
            </a:r>
            <a:r>
              <a:rPr lang="cs-CZ" sz="3733" dirty="0" smtClean="0">
                <a:solidFill>
                  <a:schemeClr val="tx1"/>
                </a:solidFill>
              </a:rPr>
              <a:t>aplikace Microsoft </a:t>
            </a:r>
            <a:r>
              <a:rPr lang="cs-CZ" sz="3733" dirty="0">
                <a:solidFill>
                  <a:schemeClr val="tx1"/>
                </a:solidFill>
              </a:rPr>
              <a:t>Office pro studenty</a:t>
            </a:r>
            <a:endParaRPr sz="3733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5655" y="1974938"/>
            <a:ext cx="11566512" cy="134940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71" tIns="143417" rIns="179271" bIns="1434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046" y="1974938"/>
            <a:ext cx="5079743" cy="1120632"/>
          </a:xfrm>
          <a:prstGeom prst="rect">
            <a:avLst/>
          </a:prstGeom>
          <a:noFill/>
        </p:spPr>
        <p:txBody>
          <a:bodyPr wrap="square" lIns="179271" tIns="143417" rIns="179271" bIns="143417" rtlCol="0">
            <a:spAutoFit/>
          </a:bodyPr>
          <a:lstStyle/>
          <a:p>
            <a:pPr marL="336125" indent="-336125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FFFFFF"/>
                </a:solidFill>
              </a:rPr>
              <a:t>Podmínky</a:t>
            </a:r>
          </a:p>
          <a:p>
            <a:pPr marL="791059" lvl="1" indent="-336125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FFFFFF"/>
                </a:solidFill>
              </a:rPr>
              <a:t>EES nebo OVS-ES smlouva</a:t>
            </a:r>
          </a:p>
          <a:p>
            <a:pPr marL="791059" lvl="1" indent="-336125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FFFFFF"/>
                </a:solidFill>
              </a:rPr>
              <a:t>Instalace Office 365 plán A2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22975"/>
          <a:stretch/>
        </p:blipFill>
        <p:spPr>
          <a:xfrm>
            <a:off x="1" y="3450374"/>
            <a:ext cx="12191999" cy="3407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5017"/>
          <a:stretch/>
        </p:blipFill>
        <p:spPr>
          <a:xfrm>
            <a:off x="359798" y="4036121"/>
            <a:ext cx="5197429" cy="803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744336" y="2187062"/>
            <a:ext cx="5879616" cy="1397631"/>
          </a:xfrm>
          <a:prstGeom prst="rect">
            <a:avLst/>
          </a:prstGeom>
          <a:noFill/>
        </p:spPr>
        <p:txBody>
          <a:bodyPr wrap="square" lIns="179271" tIns="143417" rIns="179271" bIns="143417" rtlCol="0">
            <a:spAutoFit/>
          </a:bodyPr>
          <a:lstStyle/>
          <a:p>
            <a:pPr marL="336125" indent="-336125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FFFFFF"/>
                </a:solidFill>
              </a:rPr>
              <a:t>Po dobu studia 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provázáno s účtem Office </a:t>
            </a:r>
            <a:r>
              <a:rPr lang="cs-CZ" dirty="0" smtClean="0">
                <a:solidFill>
                  <a:srgbClr val="FFFFFF"/>
                </a:solidFill>
              </a:rPr>
              <a:t>365</a:t>
            </a:r>
          </a:p>
          <a:p>
            <a:pPr marL="336125" indent="-336125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FFFFFF"/>
                </a:solidFill>
              </a:rPr>
              <a:t>Nově i pro učitele</a:t>
            </a:r>
            <a:endParaRPr lang="cs-CZ" dirty="0" smtClean="0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  <a:p>
            <a:pPr marL="336125" indent="-336125">
              <a:buFont typeface="Wingdings" panose="05000000000000000000" pitchFamily="2" charset="2"/>
              <a:buChar char="§"/>
            </a:pPr>
            <a:endParaRPr lang="cs-CZ" dirty="0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834" y="5550142"/>
            <a:ext cx="4108612" cy="8436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79271" tIns="143417" rIns="179271" bIns="143417" rtlCol="0">
            <a:sp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Instalace na 5 zařízení</a:t>
            </a:r>
          </a:p>
          <a:p>
            <a:r>
              <a:rPr lang="cs-CZ" b="1" dirty="0">
                <a:solidFill>
                  <a:srgbClr val="FFC000"/>
                </a:solidFill>
              </a:rPr>
              <a:t>Benefit platí od 1.12.2013</a:t>
            </a:r>
          </a:p>
        </p:txBody>
      </p:sp>
    </p:spTree>
    <p:extLst>
      <p:ext uri="{BB962C8B-B14F-4D97-AF65-F5344CB8AC3E}">
        <p14:creationId xmlns:p14="http://schemas.microsoft.com/office/powerpoint/2010/main" val="494003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69238" y="1710143"/>
            <a:ext cx="11653523" cy="1796680"/>
          </a:xfrm>
          <a:extLst/>
        </p:spPr>
        <p:txBody>
          <a:bodyPr tIns="67227" bIns="67227"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cs-CZ" sz="6500" spc="-74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  <a:t>Office 365 pro </a:t>
            </a:r>
            <a:r>
              <a:rPr lang="cs-CZ" sz="6500" spc="-74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  <a:t>školy</a:t>
            </a:r>
            <a:br>
              <a:rPr lang="cs-CZ" sz="6500" spc="-74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</a:br>
            <a:r>
              <a:rPr lang="cs-CZ" sz="6500" spc="-74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  <a:t>Online aplikace</a:t>
            </a:r>
            <a:r>
              <a:rPr lang="cs-CZ" sz="6500" spc="-74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  <a:t/>
            </a:r>
            <a:br>
              <a:rPr lang="cs-CZ" sz="6500" spc="-74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</a:br>
            <a:r>
              <a:rPr lang="cs-CZ" sz="6500" spc="-74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  <a:t/>
            </a:r>
            <a:br>
              <a:rPr lang="cs-CZ" sz="6500" spc="-74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</a:br>
            <a:endParaRPr lang="en-US" sz="2900" spc="-74" dirty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2"/>
          <p:cNvSpPr>
            <a:spLocks noGrp="1"/>
          </p:cNvSpPr>
          <p:nvPr>
            <p:ph type="title" idx="4294967295"/>
          </p:nvPr>
        </p:nvSpPr>
        <p:spPr>
          <a:xfrm>
            <a:off x="642938" y="1665288"/>
            <a:ext cx="10972800" cy="612775"/>
          </a:xfrm>
        </p:spPr>
        <p:txBody>
          <a:bodyPr lIns="121917" tIns="60958" rIns="121917" bIns="60958"/>
          <a:lstStyle/>
          <a:p>
            <a:pPr eaLnBrk="1" hangingPunct="1"/>
            <a:r>
              <a:rPr lang="cs-CZ" altLang="cs-CZ" smtClean="0">
                <a:hlinkClick r:id="rId3"/>
              </a:rPr>
              <a:t>www.Office365proskoly.cz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en-US" altLang="cs-CZ" sz="4100" smtClean="0"/>
          </a:p>
        </p:txBody>
      </p:sp>
      <p:sp>
        <p:nvSpPr>
          <p:cNvPr id="63491" name="Zástupný symbol pro text 1"/>
          <p:cNvSpPr>
            <a:spLocks noGrp="1"/>
          </p:cNvSpPr>
          <p:nvPr>
            <p:ph type="body" idx="4294967295"/>
          </p:nvPr>
        </p:nvSpPr>
        <p:spPr>
          <a:xfrm>
            <a:off x="609600" y="1797050"/>
            <a:ext cx="5386388" cy="768350"/>
          </a:xfrm>
        </p:spPr>
        <p:txBody>
          <a:bodyPr lIns="121917" tIns="60958" rIns="121917" bIns="60958" anchor="b"/>
          <a:lstStyle/>
          <a:p>
            <a:pPr marL="0" indent="0" eaLnBrk="1" hangingPunct="1">
              <a:buFontTx/>
              <a:buNone/>
            </a:pPr>
            <a:r>
              <a:rPr lang="cs-CZ" altLang="cs-CZ" sz="2400" b="1" smtClean="0"/>
              <a:t>Produkty</a:t>
            </a:r>
          </a:p>
        </p:txBody>
      </p:sp>
      <p:sp>
        <p:nvSpPr>
          <p:cNvPr id="63492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609600" y="2805113"/>
            <a:ext cx="5386388" cy="3806825"/>
          </a:xfrm>
        </p:spPr>
        <p:txBody>
          <a:bodyPr lIns="121917" tIns="60958" rIns="121917" bIns="60958"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Email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Office web apps – tvorba u úpravy v aplikacích Word, OneNote, PowerPoint a Excel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Kalendáře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Kontakty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Video konference, telefonie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Webová prezentace SharePoint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SkyDrive – online úložiště</a:t>
            </a:r>
          </a:p>
        </p:txBody>
      </p:sp>
      <p:sp>
        <p:nvSpPr>
          <p:cNvPr id="63493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6192838" y="1797050"/>
            <a:ext cx="5389562" cy="768350"/>
          </a:xfrm>
        </p:spPr>
        <p:txBody>
          <a:bodyPr lIns="121917" tIns="60958" rIns="121917" bIns="60958" anchor="b"/>
          <a:lstStyle/>
          <a:p>
            <a:pPr marL="0" indent="0" eaLnBrk="1" hangingPunct="1">
              <a:buFontTx/>
              <a:buNone/>
            </a:pPr>
            <a:r>
              <a:rPr lang="cs-CZ" altLang="cs-CZ" sz="2400" b="1" smtClean="0"/>
              <a:t>Licencování</a:t>
            </a:r>
          </a:p>
        </p:txBody>
      </p:sp>
      <p:sp>
        <p:nvSpPr>
          <p:cNvPr id="63494" name="Zástupný symbol pro obsah 6"/>
          <p:cNvSpPr>
            <a:spLocks noGrp="1"/>
          </p:cNvSpPr>
          <p:nvPr>
            <p:ph sz="quarter" idx="4294967295"/>
          </p:nvPr>
        </p:nvSpPr>
        <p:spPr>
          <a:xfrm>
            <a:off x="6192838" y="2847975"/>
            <a:ext cx="5389562" cy="3806825"/>
          </a:xfrm>
        </p:spPr>
        <p:txBody>
          <a:bodyPr lIns="121917" tIns="60958" rIns="121917" bIns="60958"/>
          <a:lstStyle/>
          <a:p>
            <a:pPr eaLnBrk="1" hangingPunct="1">
              <a:lnSpc>
                <a:spcPct val="80000"/>
              </a:lnSpc>
            </a:pPr>
            <a:r>
              <a:rPr lang="cs-CZ" altLang="cs-CZ" sz="2600" smtClean="0"/>
              <a:t>Pro školy bezplatně plán A2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smtClean="0"/>
              <a:t>Plán A3  - cca 140Kč/ pedagog měsíčně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sz="2100" smtClean="0"/>
              <a:t>Možnost instalace off-line Office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smtClean="0"/>
              <a:t>Plán A4 - cca 180Kč/ pedagog měsíčně</a:t>
            </a:r>
          </a:p>
          <a:p>
            <a:pPr marL="685800" lvl="2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sz="1900" smtClean="0"/>
              <a:t>Možnost instalace off-line Office</a:t>
            </a:r>
          </a:p>
          <a:p>
            <a:pPr marL="685800" lvl="2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sz="1900" smtClean="0"/>
              <a:t>Pokročilejší možnosti telefonie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69238" y="1710143"/>
            <a:ext cx="11653523" cy="1796680"/>
          </a:xfrm>
          <a:extLst/>
        </p:spPr>
        <p:txBody>
          <a:bodyPr tIns="67227" bIns="67227"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cs-CZ" sz="6500" spc="-74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  <a:t>Google </a:t>
            </a:r>
            <a:r>
              <a:rPr lang="cs-CZ" sz="6500" spc="-74" dirty="0" err="1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  <a:t>Apps</a:t>
            </a:r>
            <a:r>
              <a:rPr lang="cs-CZ" sz="6500" spc="-74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  <a:t> pro školy</a:t>
            </a:r>
            <a:br>
              <a:rPr lang="cs-CZ" sz="6500" spc="-74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</a:br>
            <a:r>
              <a:rPr lang="cs-CZ" sz="6500" spc="-74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  <a:t/>
            </a:r>
            <a:br>
              <a:rPr lang="cs-CZ" sz="6500" spc="-74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</a:br>
            <a:endParaRPr lang="en-US" sz="2900" spc="-74" dirty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 idx="4294967295"/>
          </p:nvPr>
        </p:nvSpPr>
        <p:spPr>
          <a:xfrm>
            <a:off x="671513" y="779463"/>
            <a:ext cx="10972800" cy="612775"/>
          </a:xfrm>
        </p:spPr>
        <p:txBody>
          <a:bodyPr lIns="121917" tIns="60958" rIns="121917" bIns="60958"/>
          <a:lstStyle/>
          <a:p>
            <a:pPr eaLnBrk="1" hangingPunct="1"/>
            <a:r>
              <a:rPr lang="cs-CZ" altLang="cs-CZ" b="1" smtClean="0">
                <a:hlinkClick r:id="rId3"/>
              </a:rPr>
              <a:t>http://www.google.cz/apps/intl/cs/edu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en-US" altLang="cs-CZ" sz="4100" smtClean="0"/>
          </a:p>
        </p:txBody>
      </p:sp>
      <p:sp>
        <p:nvSpPr>
          <p:cNvPr id="67587" name="Zástupný symbol pro text 1"/>
          <p:cNvSpPr>
            <a:spLocks noGrp="1"/>
          </p:cNvSpPr>
          <p:nvPr>
            <p:ph type="body" idx="4294967295"/>
          </p:nvPr>
        </p:nvSpPr>
        <p:spPr>
          <a:xfrm>
            <a:off x="609600" y="1854200"/>
            <a:ext cx="5386388" cy="768350"/>
          </a:xfrm>
        </p:spPr>
        <p:txBody>
          <a:bodyPr lIns="121917" tIns="60958" rIns="121917" bIns="60958" anchor="b"/>
          <a:lstStyle/>
          <a:p>
            <a:pPr marL="0" indent="0" eaLnBrk="1" hangingPunct="1">
              <a:buFontTx/>
              <a:buNone/>
            </a:pPr>
            <a:r>
              <a:rPr lang="cs-CZ" altLang="cs-CZ" sz="2400" b="1" smtClean="0"/>
              <a:t>Produkty</a:t>
            </a:r>
          </a:p>
        </p:txBody>
      </p:sp>
      <p:sp>
        <p:nvSpPr>
          <p:cNvPr id="67588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609600" y="2736850"/>
            <a:ext cx="5386388" cy="3806825"/>
          </a:xfrm>
        </p:spPr>
        <p:txBody>
          <a:bodyPr lIns="121917" tIns="60958" rIns="121917" bIns="60958"/>
          <a:lstStyle/>
          <a:p>
            <a:pPr eaLnBrk="1" hangingPunct="1">
              <a:lnSpc>
                <a:spcPct val="80000"/>
              </a:lnSpc>
            </a:pPr>
            <a:r>
              <a:rPr lang="cs-CZ" altLang="cs-CZ" sz="2600" smtClean="0"/>
              <a:t>Email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smtClean="0"/>
              <a:t>Práce s dokumenty, tabulkami, prezentacemi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smtClean="0"/>
              <a:t>Kalendáře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smtClean="0"/>
              <a:t>Kontakty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smtClean="0"/>
              <a:t>Video konference, telefonie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smtClean="0"/>
              <a:t>Webová prezentace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smtClean="0"/>
              <a:t>Google disk</a:t>
            </a:r>
          </a:p>
        </p:txBody>
      </p:sp>
      <p:sp>
        <p:nvSpPr>
          <p:cNvPr id="67589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6192838" y="1797050"/>
            <a:ext cx="5389562" cy="768350"/>
          </a:xfrm>
        </p:spPr>
        <p:txBody>
          <a:bodyPr lIns="121917" tIns="60958" rIns="121917" bIns="60958" anchor="b"/>
          <a:lstStyle/>
          <a:p>
            <a:pPr marL="0" indent="0" eaLnBrk="1" hangingPunct="1">
              <a:buFontTx/>
              <a:buNone/>
            </a:pPr>
            <a:r>
              <a:rPr lang="cs-CZ" altLang="cs-CZ" sz="2400" b="1" smtClean="0"/>
              <a:t>Licencování</a:t>
            </a:r>
          </a:p>
        </p:txBody>
      </p:sp>
      <p:sp>
        <p:nvSpPr>
          <p:cNvPr id="67590" name="Zástupný symbol pro obsah 6"/>
          <p:cNvSpPr>
            <a:spLocks noGrp="1"/>
          </p:cNvSpPr>
          <p:nvPr>
            <p:ph sz="quarter" idx="4294967295"/>
          </p:nvPr>
        </p:nvSpPr>
        <p:spPr>
          <a:xfrm>
            <a:off x="6192838" y="2733675"/>
            <a:ext cx="5389562" cy="3806825"/>
          </a:xfrm>
        </p:spPr>
        <p:txBody>
          <a:bodyPr lIns="121917" tIns="60958" rIns="121917" bIns="60958"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Pro školy bezplatně plná verze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Citace z webu Google pro školy: „ Žádný skrytý business plán v pozadí. Jednoduše zdarma a v plné verzi.“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Licence SW služeb</a:t>
            </a:r>
            <a:endParaRPr lang="en-US" altLang="cs-CZ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 smtClean="0"/>
              <a:t>Firmy neprodávají software ale licence k jeho používání</a:t>
            </a:r>
          </a:p>
          <a:p>
            <a:pPr eaLnBrk="1" hangingPunct="1"/>
            <a:r>
              <a:rPr lang="cs-CZ" altLang="cs-CZ" sz="2400" dirty="0" smtClean="0"/>
              <a:t>Některé typy: </a:t>
            </a:r>
          </a:p>
          <a:p>
            <a:pPr lvl="1" eaLnBrk="1" hangingPunct="1"/>
            <a:r>
              <a:rPr lang="cs-CZ" altLang="cs-CZ" sz="2400" dirty="0" smtClean="0"/>
              <a:t>OEM (</a:t>
            </a:r>
            <a:r>
              <a:rPr lang="en-US" altLang="cs-CZ" sz="2400" b="1" i="1" dirty="0" smtClean="0"/>
              <a:t>O</a:t>
            </a:r>
            <a:r>
              <a:rPr lang="en-US" altLang="cs-CZ" sz="2400" i="1" dirty="0" smtClean="0"/>
              <a:t>riginal </a:t>
            </a:r>
            <a:r>
              <a:rPr lang="en-US" altLang="cs-CZ" sz="2400" b="1" i="1" dirty="0" smtClean="0"/>
              <a:t>E</a:t>
            </a:r>
            <a:r>
              <a:rPr lang="en-US" altLang="cs-CZ" sz="2400" i="1" dirty="0" smtClean="0"/>
              <a:t>quipment </a:t>
            </a:r>
            <a:r>
              <a:rPr lang="en-US" altLang="cs-CZ" sz="2400" b="1" i="1" dirty="0" smtClean="0"/>
              <a:t>M</a:t>
            </a:r>
            <a:r>
              <a:rPr lang="en-US" altLang="cs-CZ" sz="2400" i="1" dirty="0" smtClean="0"/>
              <a:t>anufacturer</a:t>
            </a:r>
            <a:r>
              <a:rPr lang="cs-CZ" altLang="cs-CZ" sz="2400" i="1" dirty="0" smtClean="0"/>
              <a:t> – </a:t>
            </a:r>
            <a:r>
              <a:rPr lang="cs-CZ" altLang="cs-CZ" sz="2400" dirty="0" smtClean="0"/>
              <a:t>originální výbava od výrobce)</a:t>
            </a:r>
          </a:p>
          <a:p>
            <a:pPr lvl="2" eaLnBrk="1" hangingPunct="1"/>
            <a:r>
              <a:rPr lang="cs-CZ" altLang="cs-CZ" dirty="0" smtClean="0"/>
              <a:t>Licence je dodána spolu se zařízením</a:t>
            </a:r>
          </a:p>
          <a:p>
            <a:pPr lvl="1" eaLnBrk="1" hangingPunct="1">
              <a:buFontTx/>
              <a:buNone/>
            </a:pPr>
            <a:r>
              <a:rPr lang="cs-CZ" altLang="cs-CZ" sz="2400" dirty="0" smtClean="0"/>
              <a:t>		</a:t>
            </a:r>
            <a:r>
              <a:rPr lang="cs-CZ" altLang="cs-CZ" sz="2400" b="1" dirty="0" smtClean="0"/>
              <a:t>počet zařízení = počet licencí</a:t>
            </a:r>
          </a:p>
          <a:p>
            <a:pPr lvl="1" eaLnBrk="1" hangingPunct="1">
              <a:buFontTx/>
              <a:buNone/>
            </a:pPr>
            <a:endParaRPr lang="cs-CZ" altLang="cs-CZ" sz="2400" b="1" dirty="0" smtClean="0"/>
          </a:p>
          <a:p>
            <a:pPr lvl="1" eaLnBrk="1" hangingPunct="1"/>
            <a:r>
              <a:rPr lang="cs-CZ" altLang="cs-CZ" sz="2400" dirty="0" smtClean="0"/>
              <a:t>FPP (</a:t>
            </a:r>
            <a:r>
              <a:rPr lang="en-US" altLang="cs-CZ" sz="2400" i="1" dirty="0" smtClean="0"/>
              <a:t>Full Package Product</a:t>
            </a:r>
            <a:r>
              <a:rPr lang="cs-CZ" altLang="cs-CZ" sz="2400" dirty="0" smtClean="0"/>
              <a:t> – Krabicová licence)</a:t>
            </a:r>
          </a:p>
          <a:p>
            <a:pPr lvl="2" eaLnBrk="1" hangingPunct="1"/>
            <a:r>
              <a:rPr lang="cs-CZ" altLang="cs-CZ" dirty="0" smtClean="0"/>
              <a:t>Licence na samostatném nosiči (v krabici)</a:t>
            </a:r>
          </a:p>
          <a:p>
            <a:pPr lvl="2" eaLnBrk="1" hangingPunct="1">
              <a:buFontTx/>
              <a:buNone/>
            </a:pPr>
            <a:r>
              <a:rPr lang="cs-CZ" altLang="cs-CZ" b="1" dirty="0" smtClean="0"/>
              <a:t>Přenositelná mezi zařízeními, vyšší cena</a:t>
            </a:r>
            <a:endParaRPr lang="en-US" altLang="cs-CZ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852" y="2531141"/>
            <a:ext cx="10972800" cy="1143000"/>
          </a:xfrm>
        </p:spPr>
        <p:txBody>
          <a:bodyPr/>
          <a:lstStyle/>
          <a:p>
            <a:r>
              <a:rPr lang="cs-CZ" dirty="0" smtClean="0"/>
              <a:t>Nákup aplikací pro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324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Nákup aplikací z Windows </a:t>
            </a:r>
            <a:r>
              <a:rPr lang="cs-CZ" dirty="0" err="1" smtClean="0"/>
              <a:t>Store</a:t>
            </a:r>
            <a:r>
              <a:rPr lang="cs-CZ" dirty="0" smtClean="0"/>
              <a:t> pro školy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Aplikace pro </a:t>
            </a:r>
            <a:r>
              <a:rPr lang="cs-CZ" dirty="0" smtClean="0"/>
              <a:t>školy</a:t>
            </a:r>
            <a:endParaRPr lang="cs-CZ" dirty="0" smtClean="0">
              <a:hlinkClick r:id="rId2"/>
            </a:endParaRPr>
          </a:p>
          <a:p>
            <a:pPr lvl="1"/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windows.microsoft.com/cs-cz/windows-8/apps#Cat=t6</a:t>
            </a:r>
            <a:endParaRPr lang="cs-CZ" dirty="0" smtClean="0"/>
          </a:p>
          <a:p>
            <a:r>
              <a:rPr lang="cs-CZ" dirty="0" smtClean="0"/>
              <a:t>Licenční ujednání</a:t>
            </a:r>
          </a:p>
          <a:p>
            <a:pPr lvl="1"/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windows.microsoft.com/cs-cz/windows/windows-store-terms-of-use</a:t>
            </a:r>
            <a:r>
              <a:rPr lang="cs-CZ" dirty="0" smtClean="0"/>
              <a:t> </a:t>
            </a:r>
          </a:p>
          <a:p>
            <a:r>
              <a:rPr lang="cs-CZ" dirty="0" smtClean="0"/>
              <a:t>Právo instalovat až na 81 zařízení (pokud výrobce sw nemá jiné podmínky)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484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Nákup aplikací z Google Play pro školy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Aplikace pro </a:t>
            </a:r>
            <a:r>
              <a:rPr lang="cs-CZ" dirty="0" smtClean="0"/>
              <a:t>školy</a:t>
            </a:r>
            <a:endParaRPr lang="cs-CZ" dirty="0" smtClean="0">
              <a:hlinkClick r:id="rId2"/>
            </a:endParaRPr>
          </a:p>
          <a:p>
            <a:pPr lvl="1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play.google.com/store/apps/category/EDUCATION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Licenční ujednání</a:t>
            </a:r>
          </a:p>
          <a:p>
            <a:pPr lvl="1"/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play.google.com/intl/cs/about/terms.html</a:t>
            </a:r>
            <a:r>
              <a:rPr lang="cs-CZ" dirty="0" smtClean="0"/>
              <a:t> </a:t>
            </a:r>
          </a:p>
          <a:p>
            <a:pPr lvl="1"/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support.google.com/googleplay/answer/113410?hl=cs</a:t>
            </a:r>
            <a:r>
              <a:rPr lang="cs-CZ" dirty="0" smtClean="0"/>
              <a:t>   </a:t>
            </a:r>
            <a:endParaRPr lang="cs-CZ" dirty="0"/>
          </a:p>
          <a:p>
            <a:pPr marL="609585" lvl="1" indent="0">
              <a:buNone/>
            </a:pPr>
            <a:r>
              <a:rPr lang="cs-CZ" dirty="0" smtClean="0"/>
              <a:t>Pod jedním účtem právo instalace na více zřízení ve vlastnictví uživatele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9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Nákup </a:t>
            </a:r>
            <a:r>
              <a:rPr lang="cs-CZ" dirty="0"/>
              <a:t>aplikací z iTunes pro školy </a:t>
            </a:r>
            <a:r>
              <a:rPr lang="cs-CZ" dirty="0" smtClean="0"/>
              <a:t>pro školy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Aplikace pro </a:t>
            </a:r>
            <a:r>
              <a:rPr lang="cs-CZ" dirty="0" smtClean="0"/>
              <a:t>školy</a:t>
            </a:r>
            <a:endParaRPr lang="cs-CZ" dirty="0" smtClean="0">
              <a:hlinkClick r:id="rId2"/>
            </a:endParaRPr>
          </a:p>
          <a:p>
            <a:pPr lvl="1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itunes.apple.com/us/genre/ios-education/id6017?mt=8</a:t>
            </a:r>
            <a:r>
              <a:rPr lang="cs-CZ" dirty="0" smtClean="0"/>
              <a:t>  </a:t>
            </a:r>
            <a:endParaRPr lang="cs-CZ" dirty="0"/>
          </a:p>
          <a:p>
            <a:r>
              <a:rPr lang="cs-CZ" dirty="0" smtClean="0"/>
              <a:t>Licenční ujednání</a:t>
            </a:r>
          </a:p>
          <a:p>
            <a:pPr lvl="1"/>
            <a:r>
              <a:rPr lang="cs-CZ" dirty="0">
                <a:hlinkClick r:id="rId4"/>
              </a:rPr>
              <a:t>https://www.apple.com/legal/internet-services/itunes/appstore/dev/stdeula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</a:t>
            </a:r>
          </a:p>
          <a:p>
            <a:pPr lvl="1"/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www.apple.com/legal/internet-services/itunes/us/terms.html#GIFTS</a:t>
            </a:r>
            <a:r>
              <a:rPr lang="cs-CZ" dirty="0" smtClean="0"/>
              <a:t>  </a:t>
            </a:r>
          </a:p>
          <a:p>
            <a:r>
              <a:rPr lang="cs-CZ" dirty="0" smtClean="0"/>
              <a:t>Pod jedním účtem právo instalace na 10 zařízení ve vlastnictví uživatele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99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7587" y="2619631"/>
            <a:ext cx="10972800" cy="1143000"/>
          </a:xfrm>
        </p:spPr>
        <p:txBody>
          <a:bodyPr/>
          <a:lstStyle/>
          <a:p>
            <a:r>
              <a:rPr lang="cs-CZ" dirty="0" smtClean="0"/>
              <a:t>Licence pro mobilní tablety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662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Licence pro mobilní tablety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3925562"/>
          </a:xfrm>
        </p:spPr>
        <p:txBody>
          <a:bodyPr/>
          <a:lstStyle/>
          <a:p>
            <a:r>
              <a:rPr lang="cs-CZ" dirty="0" smtClean="0"/>
              <a:t>Každá mobilní platforma má svůj vlastní katalog aplikací</a:t>
            </a:r>
          </a:p>
          <a:p>
            <a:endParaRPr lang="cs-CZ" dirty="0"/>
          </a:p>
          <a:p>
            <a:r>
              <a:rPr lang="cs-CZ" dirty="0" smtClean="0"/>
              <a:t>Windows – Windows Store</a:t>
            </a:r>
          </a:p>
          <a:p>
            <a:r>
              <a:rPr lang="cs-CZ" dirty="0" smtClean="0"/>
              <a:t>Android – Google Play</a:t>
            </a:r>
          </a:p>
          <a:p>
            <a:r>
              <a:rPr lang="cs-CZ" dirty="0" err="1" smtClean="0"/>
              <a:t>iOS</a:t>
            </a:r>
            <a:r>
              <a:rPr lang="cs-CZ" dirty="0" smtClean="0"/>
              <a:t> - </a:t>
            </a:r>
            <a:r>
              <a:rPr lang="cs-CZ" dirty="0" err="1" smtClean="0"/>
              <a:t>AppStore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93523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Počty aplikací</a:t>
            </a:r>
            <a:endParaRPr lang="cs-CZ" dirty="0"/>
          </a:p>
        </p:txBody>
      </p:sp>
      <p:graphicFrame>
        <p:nvGraphicFramePr>
          <p:cNvPr id="6" name="Graf 5"/>
          <p:cNvGraphicFramePr/>
          <p:nvPr>
            <p:extLst/>
          </p:nvPr>
        </p:nvGraphicFramePr>
        <p:xfrm>
          <a:off x="3590212" y="118917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9182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zařízení pro 1 uživatele</a:t>
            </a:r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101024980"/>
              </p:ext>
            </p:extLst>
          </p:nvPr>
        </p:nvGraphicFramePr>
        <p:xfrm>
          <a:off x="2084141" y="102781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609099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Licenční pohled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718821"/>
          </a:xfrm>
        </p:spPr>
        <p:txBody>
          <a:bodyPr/>
          <a:lstStyle/>
          <a:p>
            <a:r>
              <a:rPr lang="cs-CZ" dirty="0" smtClean="0"/>
              <a:t>Windows – 81 – počet zařízení uživatele</a:t>
            </a:r>
          </a:p>
          <a:p>
            <a:r>
              <a:rPr lang="cs-CZ" dirty="0" err="1" smtClean="0"/>
              <a:t>iOS</a:t>
            </a:r>
            <a:r>
              <a:rPr lang="cs-CZ" dirty="0" smtClean="0"/>
              <a:t> – </a:t>
            </a:r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Sharing</a:t>
            </a:r>
            <a:r>
              <a:rPr lang="cs-CZ" dirty="0" smtClean="0"/>
              <a:t> – 6 – pro rodinu</a:t>
            </a:r>
          </a:p>
          <a:p>
            <a:r>
              <a:rPr lang="cs-CZ" dirty="0" smtClean="0"/>
              <a:t>Google - </a:t>
            </a:r>
            <a:r>
              <a:rPr lang="en-US" sz="2800" dirty="0"/>
              <a:t>Any user can associate up to 10 devices to his or her account.</a:t>
            </a:r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861287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Hromadné nakupování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3261855"/>
          </a:xfrm>
        </p:spPr>
        <p:txBody>
          <a:bodyPr/>
          <a:lstStyle/>
          <a:p>
            <a:r>
              <a:rPr lang="cs-CZ" dirty="0" err="1" smtClean="0"/>
              <a:t>iOS</a:t>
            </a:r>
            <a:r>
              <a:rPr lang="cs-CZ" dirty="0" smtClean="0"/>
              <a:t> - </a:t>
            </a:r>
            <a:r>
              <a:rPr lang="en-US" dirty="0"/>
              <a:t>Volume Purchase Program for Education</a:t>
            </a:r>
          </a:p>
          <a:p>
            <a:r>
              <a:rPr lang="cs-CZ" dirty="0" smtClean="0"/>
              <a:t>	- není dostupné v ČR</a:t>
            </a:r>
          </a:p>
          <a:p>
            <a:r>
              <a:rPr lang="cs-CZ" dirty="0" smtClean="0"/>
              <a:t>Windows Store – vyřešeno až ve Windows 10</a:t>
            </a:r>
          </a:p>
          <a:p>
            <a:r>
              <a:rPr lang="cs-CZ" dirty="0" smtClean="0"/>
              <a:t>Google Play – je nutné se přihlásit do Google Play </a:t>
            </a:r>
            <a:r>
              <a:rPr lang="cs-CZ" dirty="0" err="1" smtClean="0"/>
              <a:t>for</a:t>
            </a:r>
            <a:r>
              <a:rPr lang="cs-CZ" dirty="0" smtClean="0"/>
              <a:t> Education, nedostupné v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90204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Licence SW služeb</a:t>
            </a:r>
            <a:endParaRPr lang="en-US" altLang="cs-CZ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2000" b="1" smtClean="0"/>
              <a:t>Shareware</a:t>
            </a:r>
            <a:r>
              <a:rPr lang="en-US" altLang="cs-CZ" sz="1800" smtClean="0"/>
              <a:t> - jde o zkušební verzi, jinak placeného softwaru. Mívá omezené některé funkce, mnohdy i dobu funkčnosti.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b="1" smtClean="0"/>
              <a:t>Trial</a:t>
            </a:r>
            <a:r>
              <a:rPr lang="en-US" altLang="cs-CZ" sz="1800" smtClean="0"/>
              <a:t> - program má časově omezenou licenci. Zpravidla to bývá 30 dní. Po uplynutí této doby obvykle přestane fungovat. Dál jej můžete používat jen po zaplacení plné verze.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b="1" smtClean="0"/>
              <a:t>Public domain</a:t>
            </a:r>
            <a:r>
              <a:rPr lang="en-US" altLang="cs-CZ" sz="1800" smtClean="0"/>
              <a:t> - jedná se o software, u kterého se jeho tvůrci dobrovolně vzdali svých autorských práv. Takovéto programy můžete jakkoliv upravovat i volně šířit.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b="1" smtClean="0"/>
              <a:t>Demo</a:t>
            </a:r>
            <a:r>
              <a:rPr lang="en-US" altLang="cs-CZ" sz="1800" smtClean="0"/>
              <a:t> - funkčně omezená verze programu, nejčastěji se setkáváme s demoverzemi her.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b="1" smtClean="0"/>
              <a:t>GPL</a:t>
            </a:r>
            <a:r>
              <a:rPr lang="en-US" altLang="cs-CZ" sz="1800" smtClean="0"/>
              <a:t> - jde o obecně veřejnou licenci. Tento software můžete volně sdílet i upravovat.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b="1" smtClean="0"/>
              <a:t>Opensource</a:t>
            </a:r>
            <a:r>
              <a:rPr lang="en-US" altLang="cs-CZ" sz="1800" smtClean="0"/>
              <a:t> - tyto programy bývají většinou zdarma. Mají přístupné zdrojové kódy a můžete je tak upravovat.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b="1" smtClean="0"/>
              <a:t>Freeware</a:t>
            </a:r>
            <a:r>
              <a:rPr lang="en-US" altLang="cs-CZ" sz="1800" smtClean="0"/>
              <a:t> - jde o programy, které jsou zdarma. Ale pozor, někdy ne tak úplně. Některé freeware se např. nemohou používat ke komerčním účelům apod.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b="1" smtClean="0"/>
              <a:t>Plná verze zdarma</a:t>
            </a:r>
            <a:r>
              <a:rPr lang="en-US" altLang="cs-CZ" sz="1800" smtClean="0"/>
              <a:t> - nepleťte si tyto programy s freeware, tento software nelze volně šířit, jedná se o neomezené komerční programy.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b="1" smtClean="0"/>
              <a:t>Adware</a:t>
            </a:r>
            <a:r>
              <a:rPr lang="en-US" altLang="cs-CZ" sz="1800" smtClean="0"/>
              <a:t> - programy bývají zdarma, ovšem v programu se zobrazuje reklama (většinou stahována z internetu).</a:t>
            </a:r>
          </a:p>
        </p:txBody>
      </p:sp>
    </p:spTree>
    <p:extLst>
      <p:ext uri="{BB962C8B-B14F-4D97-AF65-F5344CB8AC3E}">
        <p14:creationId xmlns:p14="http://schemas.microsoft.com/office/powerpoint/2010/main" val="2256612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6CE0D4-E236-4DA4-BD72-756B9250DE74}" type="slidenum">
              <a:rPr lang="cs-CZ" altLang="cs-CZ" sz="16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cs-CZ" altLang="cs-CZ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209550" y="238125"/>
            <a:ext cx="116760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altLang="cs-CZ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Děkujeme za pozornost</a:t>
            </a:r>
            <a:endParaRPr lang="en-US" altLang="cs-CZ" sz="4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249238" y="1495425"/>
            <a:ext cx="11676062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altLang="cs-CZ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Ing. Anna Cidlinová</a:t>
            </a:r>
          </a:p>
          <a:p>
            <a:pPr algn="ctr" eaLnBrk="1" hangingPunct="1">
              <a:defRPr/>
            </a:pPr>
            <a:r>
              <a:rPr lang="en-US" altLang="cs-CZ" b="1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anna.cidlinova@gmail.com</a:t>
            </a:r>
            <a:endParaRPr lang="cs-CZ" altLang="cs-CZ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cs-CZ" altLang="cs-CZ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cs-CZ" altLang="cs-CZ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cs-CZ" altLang="cs-CZ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Ing. Jaroslav Dvořák</a:t>
            </a:r>
          </a:p>
          <a:p>
            <a:pPr algn="ctr" eaLnBrk="1" hangingPunct="1">
              <a:defRPr/>
            </a:pPr>
            <a:r>
              <a:rPr lang="en-US" altLang="cs-CZ" b="1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jaroslavdvorak.rybar@centrum.cz</a:t>
            </a:r>
            <a:endParaRPr lang="en-US" altLang="cs-CZ"/>
          </a:p>
        </p:txBody>
      </p:sp>
      <p:pic>
        <p:nvPicPr>
          <p:cNvPr id="69637" name="Obráze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538663"/>
            <a:ext cx="108188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239" y="1710609"/>
            <a:ext cx="11653523" cy="1796217"/>
          </a:xfrm>
        </p:spPr>
        <p:txBody>
          <a:bodyPr/>
          <a:lstStyle/>
          <a:p>
            <a:r>
              <a:rPr lang="cs-CZ" dirty="0" smtClean="0"/>
              <a:t>Licence Microsoft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3733" dirty="0"/>
              <a:t/>
            </a:r>
            <a:br>
              <a:rPr lang="cs-CZ" sz="3733" dirty="0"/>
            </a:b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80070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620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342" y="2767115"/>
            <a:ext cx="10972800" cy="1143000"/>
          </a:xfrm>
        </p:spPr>
        <p:txBody>
          <a:bodyPr/>
          <a:lstStyle/>
          <a:p>
            <a:r>
              <a:rPr lang="cs-CZ" dirty="0" smtClean="0"/>
              <a:t>Trvalé licence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27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55702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sz="8627" dirty="0" smtClean="0"/>
              <a:t>Trvalé licence</a:t>
            </a:r>
            <a:endParaRPr lang="en-US" sz="392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389965" y="2420448"/>
            <a:ext cx="11403106" cy="2356799"/>
          </a:xfrm>
        </p:spPr>
        <p:txBody>
          <a:bodyPr/>
          <a:lstStyle/>
          <a:p>
            <a:r>
              <a:rPr lang="cs-CZ" dirty="0"/>
              <a:t>Jsou časově neomezené licence produktů Microsoft, které umožňují používat příslušný produkt ve verzi, která byla aktuální v okamžiku pořízení licence (pokud nebyl pořízen se Software Assurance).</a:t>
            </a:r>
          </a:p>
        </p:txBody>
      </p:sp>
    </p:spTree>
    <p:extLst>
      <p:ext uri="{BB962C8B-B14F-4D97-AF65-F5344CB8AC3E}">
        <p14:creationId xmlns:p14="http://schemas.microsoft.com/office/powerpoint/2010/main" val="300687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627" dirty="0" smtClean="0"/>
              <a:t>Trvalé licence</a:t>
            </a:r>
            <a:br>
              <a:rPr lang="cs-CZ" sz="8627" dirty="0" smtClean="0"/>
            </a:br>
            <a:r>
              <a:rPr lang="cs-CZ" sz="3600" b="1" dirty="0">
                <a:hlinkClick r:id="rId3"/>
              </a:rPr>
              <a:t>OEM</a:t>
            </a:r>
            <a:r>
              <a:rPr lang="cs-CZ" sz="3600" dirty="0"/>
              <a:t> </a:t>
            </a:r>
            <a:endParaRPr lang="en-US" sz="392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269240" y="2420448"/>
            <a:ext cx="11653523" cy="2356799"/>
          </a:xfrm>
        </p:spPr>
        <p:txBody>
          <a:bodyPr/>
          <a:lstStyle/>
          <a:p>
            <a:r>
              <a:rPr lang="cs-CZ" dirty="0"/>
              <a:t>Nákup licencí společně s počítačem/ zařízením. V rámci OEM je běžné pořizovat především desktopový operační systém Windows. Licence jsou vázané na počítač/ zařízení, s kterým byly původně dodány.</a:t>
            </a:r>
          </a:p>
        </p:txBody>
      </p:sp>
    </p:spTree>
    <p:extLst>
      <p:ext uri="{BB962C8B-B14F-4D97-AF65-F5344CB8AC3E}">
        <p14:creationId xmlns:p14="http://schemas.microsoft.com/office/powerpoint/2010/main" val="3968904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37898C08DCFD4F83CBB07923BCB150" ma:contentTypeVersion="3" ma:contentTypeDescription="Vytvoří nový dokument" ma:contentTypeScope="" ma:versionID="b9903f00cce827400327a73b1cb3ce37">
  <xsd:schema xmlns:xsd="http://www.w3.org/2001/XMLSchema" xmlns:xs="http://www.w3.org/2001/XMLSchema" xmlns:p="http://schemas.microsoft.com/office/2006/metadata/properties" xmlns:ns2="1c0d6a51-8cd8-4623-947b-39dcac63d4e4" targetNamespace="http://schemas.microsoft.com/office/2006/metadata/properties" ma:root="true" ma:fieldsID="093cad5817e8128d0c1e4043192b9c8d" ns2:_="">
    <xsd:import namespace="1c0d6a51-8cd8-4623-947b-39dcac63d4e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d6a51-8cd8-4623-947b-39dcac63d4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odnota hash upozornění na sdílení" ma:internalName="SharingHintHash" ma:readOnly="true">
      <xsd:simpleType>
        <xsd:restriction base="dms:Text"/>
      </xsd:simpleType>
    </xsd:element>
    <xsd:element name="SharedWithDetails" ma:index="1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c0d6a51-8cd8-4623-947b-39dcac63d4e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E040E34-426C-40D3-87F3-CAD927907AF0}"/>
</file>

<file path=customXml/itemProps2.xml><?xml version="1.0" encoding="utf-8"?>
<ds:datastoreItem xmlns:ds="http://schemas.openxmlformats.org/officeDocument/2006/customXml" ds:itemID="{95B088B7-75AB-41B3-8E44-18379803DD5B}"/>
</file>

<file path=customXml/itemProps3.xml><?xml version="1.0" encoding="utf-8"?>
<ds:datastoreItem xmlns:ds="http://schemas.openxmlformats.org/officeDocument/2006/customXml" ds:itemID="{FAEE48B4-E490-4808-AF1A-7E0940619FF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1130</Words>
  <Application>Microsoft Office PowerPoint</Application>
  <PresentationFormat>Širokoúhlá obrazovka</PresentationFormat>
  <Paragraphs>255</Paragraphs>
  <Slides>40</Slides>
  <Notes>25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Výchozí návrh</vt:lpstr>
      <vt:lpstr>Prezentace aplikace PowerPoint</vt:lpstr>
      <vt:lpstr>Prezentace aplikace PowerPoint</vt:lpstr>
      <vt:lpstr>Licence SW služeb</vt:lpstr>
      <vt:lpstr>Licence SW služeb</vt:lpstr>
      <vt:lpstr>Licence Microsoft   </vt:lpstr>
      <vt:lpstr>Prezentace aplikace PowerPoint</vt:lpstr>
      <vt:lpstr>Trvalé licence</vt:lpstr>
      <vt:lpstr>Trvalé licence</vt:lpstr>
      <vt:lpstr>Trvalé licence OEM </vt:lpstr>
      <vt:lpstr>Trvalé licence Krabicové produkty se zvýhodněnou cenou</vt:lpstr>
      <vt:lpstr>Trvalé licence Open License pro vzdělávání </vt:lpstr>
      <vt:lpstr>Trvalé licence Select Plus pro vzdělávání</vt:lpstr>
      <vt:lpstr>Prodej licencí   Microsoft Select PLUS Microsoft Open </vt:lpstr>
      <vt:lpstr>Prezentace aplikace PowerPoint</vt:lpstr>
      <vt:lpstr>Prodej licencí Select PLUS</vt:lpstr>
      <vt:lpstr>Software Assurance</vt:lpstr>
      <vt:lpstr>Software Assurance</vt:lpstr>
      <vt:lpstr>Možnost pořízení Software Assurance </vt:lpstr>
      <vt:lpstr>Pronájem licencí</vt:lpstr>
      <vt:lpstr>Pronájem licencí   Enrollment for Education Solutions (EES) Open Value Subscription – Education Solutions (OVS-ES)  </vt:lpstr>
      <vt:lpstr>Prezentace aplikace PowerPoint</vt:lpstr>
      <vt:lpstr>Prezentace aplikace PowerPoint</vt:lpstr>
      <vt:lpstr>Pronájem licencí</vt:lpstr>
      <vt:lpstr>Prezentace aplikace PowerPoint</vt:lpstr>
      <vt:lpstr>Prezentace aplikace PowerPoint</vt:lpstr>
      <vt:lpstr>Office 365 pro školy Online aplikace  </vt:lpstr>
      <vt:lpstr>www.Office365proskoly.cz </vt:lpstr>
      <vt:lpstr>Google Apps pro školy  </vt:lpstr>
      <vt:lpstr>http://www.google.cz/apps/intl/cs/edu </vt:lpstr>
      <vt:lpstr>Nákup aplikací pro školy</vt:lpstr>
      <vt:lpstr>Nákup aplikací z Windows Store pro školy</vt:lpstr>
      <vt:lpstr>Nákup aplikací z Google Play pro školy</vt:lpstr>
      <vt:lpstr>Nákup aplikací z iTunes pro školy pro školy</vt:lpstr>
      <vt:lpstr>Licence pro mobilní tablety</vt:lpstr>
      <vt:lpstr>Licence pro mobilní tablety</vt:lpstr>
      <vt:lpstr>Počty aplikací</vt:lpstr>
      <vt:lpstr>Počet zařízení pro 1 uživatele</vt:lpstr>
      <vt:lpstr>Licenční pohled</vt:lpstr>
      <vt:lpstr>Hromadné nakupování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Autorský zákon   č. 121/2000 Sb.,</dc:title>
  <dc:creator>Řípa Miloš</dc:creator>
  <cp:lastModifiedBy>pc</cp:lastModifiedBy>
  <cp:revision>175</cp:revision>
  <cp:lastPrinted>2014-11-17T20:19:57Z</cp:lastPrinted>
  <dcterms:created xsi:type="dcterms:W3CDTF">2014-10-28T06:47:44Z</dcterms:created>
  <dcterms:modified xsi:type="dcterms:W3CDTF">2015-02-17T22:24:49Z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0x010100D937898C08DCFD4F83CBB07923BCB150</vt:lpwstr>
  </property>
</Properties>
</file>