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6"/>
  </p:notesMasterIdLst>
  <p:sldIdLst>
    <p:sldId id="256" r:id="rId2"/>
    <p:sldId id="301" r:id="rId3"/>
    <p:sldId id="261" r:id="rId4"/>
    <p:sldId id="264" r:id="rId5"/>
    <p:sldId id="266" r:id="rId6"/>
    <p:sldId id="267" r:id="rId7"/>
    <p:sldId id="268" r:id="rId8"/>
    <p:sldId id="300" r:id="rId9"/>
    <p:sldId id="269" r:id="rId10"/>
    <p:sldId id="270" r:id="rId11"/>
    <p:sldId id="274" r:id="rId12"/>
    <p:sldId id="271" r:id="rId13"/>
    <p:sldId id="272" r:id="rId14"/>
    <p:sldId id="273" r:id="rId15"/>
    <p:sldId id="278" r:id="rId16"/>
    <p:sldId id="299" r:id="rId17"/>
    <p:sldId id="279" r:id="rId18"/>
    <p:sldId id="280" r:id="rId19"/>
    <p:sldId id="288" r:id="rId20"/>
    <p:sldId id="292" r:id="rId21"/>
    <p:sldId id="295" r:id="rId22"/>
    <p:sldId id="296" r:id="rId23"/>
    <p:sldId id="302" r:id="rId24"/>
    <p:sldId id="297" r:id="rId25"/>
  </p:sldIdLst>
  <p:sldSz cx="10693400" cy="756126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700" b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489B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65" autoAdjust="0"/>
    <p:restoredTop sz="86325" autoAdjust="0"/>
  </p:normalViewPr>
  <p:slideViewPr>
    <p:cSldViewPr>
      <p:cViewPr>
        <p:scale>
          <a:sx n="70" d="100"/>
          <a:sy n="70" d="100"/>
        </p:scale>
        <p:origin x="-690" y="510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20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4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B6542-2583-4013-AA2A-55DF98232FE6}" type="datetimeFigureOut">
              <a:rPr lang="cs-CZ" smtClean="0"/>
              <a:pPr/>
              <a:t>17.11.2011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004888" y="685800"/>
            <a:ext cx="4848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B6737-0349-4B93-9DB0-6C2B7C99464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AA15F1-FE35-4F89-B0EE-8F5F1BF5FDA1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9472B-8F0F-44E2-BB0E-6EDFB854C0DE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29472B-8F0F-44E2-BB0E-6EDFB854C0DE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77287B-A1CF-4CD9-A0CC-2CD979CC3BEF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DFDBD2-6CBF-411C-A7F2-A61FADC3BAC7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DFDBD2-6CBF-411C-A7F2-A61FADC3BAC7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9C2762-9FC7-40A4-8672-6ECF6D225C3D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004888" y="685800"/>
            <a:ext cx="4848225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cs-CZ" smtClean="0"/>
          </a:p>
        </p:txBody>
      </p:sp>
      <p:sp>
        <p:nvSpPr>
          <p:cNvPr id="40964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6FC8B2-A3C7-4475-8ABD-44E2D15544D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494088" y="252413"/>
            <a:ext cx="6910387" cy="431800"/>
          </a:xfrm>
        </p:spPr>
        <p:txBody>
          <a:bodyPr lIns="99516" tIns="49761" rIns="99516" bIns="49761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87475" y="1908175"/>
            <a:ext cx="8999538" cy="5113338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cs-CZ" dirty="0" smtClean="0"/>
              <a:t>Klepnutím lze upravit styl předlohy podnadpisů.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50208-4388-4A02-9F3E-7C8392D90682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D5C89-7812-402F-A831-CBF923CA740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44550" y="4859338"/>
            <a:ext cx="9090025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44550" y="3205163"/>
            <a:ext cx="9090025" cy="16541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76C2A-B234-41AD-8D15-17A8FA44A8C6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87475" y="971550"/>
            <a:ext cx="4422775" cy="5783263"/>
          </a:xfrm>
        </p:spPr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962650" y="971550"/>
            <a:ext cx="4424363" cy="5783263"/>
          </a:xfrm>
        </p:spPr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A2F98-4DF5-4A4C-982C-AB4B895F0B8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988" y="303213"/>
            <a:ext cx="9623425" cy="1260475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4988" y="1692275"/>
            <a:ext cx="4724400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34988" y="2397125"/>
            <a:ext cx="4724400" cy="4357688"/>
          </a:xfrm>
        </p:spPr>
        <p:txBody>
          <a:bodyPr/>
          <a:lstStyle>
            <a:lvl1pPr>
              <a:buClr>
                <a:schemeClr val="tx1"/>
              </a:buClr>
              <a:defRPr sz="2400"/>
            </a:lvl1pPr>
            <a:lvl2pPr>
              <a:buClr>
                <a:schemeClr val="tx1"/>
              </a:buClr>
              <a:defRPr sz="2000"/>
            </a:lvl2pPr>
            <a:lvl3pPr>
              <a:buClr>
                <a:schemeClr val="tx1"/>
              </a:buClr>
              <a:defRPr sz="1800"/>
            </a:lvl3pPr>
            <a:lvl4pPr>
              <a:buClr>
                <a:schemeClr val="tx1"/>
              </a:buClr>
              <a:defRPr sz="1600"/>
            </a:lvl4pPr>
            <a:lvl5pPr>
              <a:buClr>
                <a:schemeClr val="tx1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432425" y="1692275"/>
            <a:ext cx="472598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32425" y="2397125"/>
            <a:ext cx="4725988" cy="4357688"/>
          </a:xfrm>
        </p:spPr>
        <p:txBody>
          <a:bodyPr/>
          <a:lstStyle>
            <a:lvl1pPr>
              <a:buClr>
                <a:schemeClr val="tx1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C4B3EC-E05A-4102-99C6-6A1893B50A2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EF7FF-5A07-4435-BB88-4EA084E459BF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2F5D0-5CCC-4061-AFE5-682320FD20F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988" y="301625"/>
            <a:ext cx="3517900" cy="1281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181475" y="301625"/>
            <a:ext cx="5976938" cy="6453188"/>
          </a:xfrm>
        </p:spPr>
        <p:txBody>
          <a:bodyPr/>
          <a:lstStyle>
            <a:lvl1pPr>
              <a:buClr>
                <a:schemeClr val="tx1"/>
              </a:buClr>
              <a:defRPr sz="32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4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0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0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34988" y="1582738"/>
            <a:ext cx="3517900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6B5C2-9A03-4846-B217-CE31A77FF6CA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500" y="5292725"/>
            <a:ext cx="64166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095500" y="676275"/>
            <a:ext cx="6416675" cy="45354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095500" y="5918200"/>
            <a:ext cx="6416675" cy="887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F1B37-0FA1-4933-A562-634E9A008E2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31E16-9AC0-4BE7-A68C-0C7193736AFB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137525" y="252413"/>
            <a:ext cx="2249488" cy="650240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387475" y="252413"/>
            <a:ext cx="6597650" cy="6502400"/>
          </a:xfrm>
        </p:spPr>
        <p:txBody>
          <a:bodyPr vert="eaVert"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FDE6D-F83F-4D3C-BDCA-C7BB5B13F1D8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62863" y="7237413"/>
            <a:ext cx="2495550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516" tIns="49761" rIns="99516" bIns="49761" numCol="1" anchor="t" anchorCtr="0" compatLnSpc="1">
            <a:prstTxWarp prst="textNoShape">
              <a:avLst/>
            </a:prstTxWarp>
          </a:bodyPr>
          <a:lstStyle>
            <a:lvl1pPr algn="r">
              <a:defRPr sz="800" b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532BCA4-1475-4F94-AAD0-AFA22370CC57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87475" y="971550"/>
            <a:ext cx="8999538" cy="578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3330575" y="252413"/>
            <a:ext cx="705643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r" defTabSz="995363" rtl="0" eaLnBrk="0" fontAlgn="base" hangingPunct="0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6pPr>
      <a:lvl7pPr marL="9144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7pPr>
      <a:lvl8pPr marL="13716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8pPr>
      <a:lvl9pPr marL="1828800" algn="r" defTabSz="995363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charset="0"/>
        </a:defRPr>
      </a:lvl9pPr>
    </p:titleStyle>
    <p:bodyStyle>
      <a:lvl1pPr marL="455613" indent="-455613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955675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452563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951038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4pPr>
      <a:lvl5pPr marL="2447925" indent="-457200" algn="l" defTabSz="995363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9051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6pPr>
      <a:lvl7pPr marL="33623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7pPr>
      <a:lvl8pPr marL="38195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8pPr>
      <a:lvl9pPr marL="4276725" indent="-457200" algn="l" defTabSz="995363" rtl="0" eaLnBrk="1" fontAlgn="base" hangingPunct="1">
        <a:spcBef>
          <a:spcPct val="20000"/>
        </a:spcBef>
        <a:spcAft>
          <a:spcPct val="0"/>
        </a:spcAft>
        <a:buClr>
          <a:srgbClr val="0081C6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jpeg"/><Relationship Id="rId4" Type="http://schemas.openxmlformats.org/officeDocument/2006/relationships/package" Target="../embeddings/List_aplikace_Microsoft_Office_Excel1.xls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hyperlink" Target="http://www.flickr.com/photos/medmicro/2437488432/in/photostream/" TargetMode="External"/><Relationship Id="rId4" Type="http://schemas.openxmlformats.org/officeDocument/2006/relationships/hyperlink" Target="http://circuitsurfers.com/2011/03/29/rx-for-hemolytic-reaction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IRQLRO3dIp8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hyperlink" Target="http://www.youtube.com/watch?v=dHc05E7BijQ&amp;feature=related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hyperlink" Target="http://commons.wikimedia.org/wiki/File:Esrrack_350px.jp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hellotrade.com/dehag-medizin-technische-produktion/blood-sedimentation-test-apparatus-type-420.html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4"/>
          <p:cNvSpPr>
            <a:spLocks noGrp="1"/>
          </p:cNvSpPr>
          <p:nvPr>
            <p:ph type="ctrTitle"/>
          </p:nvPr>
        </p:nvSpPr>
        <p:spPr>
          <a:xfrm>
            <a:off x="666180" y="1764407"/>
            <a:ext cx="4536504" cy="1080765"/>
          </a:xfrm>
        </p:spPr>
        <p:txBody>
          <a:bodyPr/>
          <a:lstStyle/>
          <a:p>
            <a:pPr algn="ctr" eaLnBrk="1" hangingPunct="1"/>
            <a:r>
              <a:rPr lang="cs-CZ" sz="3600" dirty="0" smtClean="0">
                <a:solidFill>
                  <a:srgbClr val="00489B"/>
                </a:solidFill>
              </a:rPr>
              <a:t>Máte rádi praktika</a:t>
            </a:r>
            <a:r>
              <a:rPr lang="cs-CZ" sz="3600" dirty="0" smtClean="0">
                <a:solidFill>
                  <a:srgbClr val="00489B"/>
                </a:solidFill>
              </a:rPr>
              <a:t>?</a:t>
            </a:r>
            <a:endParaRPr lang="cs-CZ" sz="3600" dirty="0" smtClean="0">
              <a:solidFill>
                <a:srgbClr val="00489B"/>
              </a:solidFill>
            </a:endParaRPr>
          </a:p>
        </p:txBody>
      </p:sp>
      <p:sp>
        <p:nvSpPr>
          <p:cNvPr id="2051" name="Podnadpis 5"/>
          <p:cNvSpPr>
            <a:spLocks noGrp="1"/>
          </p:cNvSpPr>
          <p:nvPr>
            <p:ph type="subTitle" idx="1"/>
          </p:nvPr>
        </p:nvSpPr>
        <p:spPr>
          <a:xfrm>
            <a:off x="1530276" y="3132559"/>
            <a:ext cx="2736304" cy="792088"/>
          </a:xfrm>
        </p:spPr>
        <p:txBody>
          <a:bodyPr/>
          <a:lstStyle/>
          <a:p>
            <a:pPr algn="ctr" eaLnBrk="1" hangingPunct="1"/>
            <a:r>
              <a:rPr lang="cs-CZ" sz="2800" dirty="0" smtClean="0">
                <a:solidFill>
                  <a:srgbClr val="00489B"/>
                </a:solidFill>
                <a:latin typeface="Arial Unicode MS" pitchFamily="34" charset="-128"/>
              </a:rPr>
              <a:t>Iva </a:t>
            </a:r>
            <a:r>
              <a:rPr lang="cs-CZ" sz="2800" dirty="0" smtClean="0">
                <a:solidFill>
                  <a:srgbClr val="00489B"/>
                </a:solidFill>
                <a:latin typeface="Arial Unicode MS" pitchFamily="34" charset="-128"/>
              </a:rPr>
              <a:t>Kubištová</a:t>
            </a:r>
            <a:endParaRPr lang="cs-CZ" sz="2800" dirty="0" smtClean="0">
              <a:solidFill>
                <a:srgbClr val="00489B"/>
              </a:solidFill>
              <a:latin typeface="Arial Unicode MS" pitchFamily="34" charset="-128"/>
            </a:endParaRPr>
          </a:p>
        </p:txBody>
      </p:sp>
      <p:pic>
        <p:nvPicPr>
          <p:cNvPr id="2052" name="Obrázek 4" descr="logolink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5616575"/>
            <a:ext cx="10458450" cy="154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Obrázek 4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Obrázek 7" descr="DSC00260.jpg"/>
          <p:cNvPicPr>
            <a:picLocks noGrp="1" noChangeAspect="1"/>
          </p:cNvPicPr>
          <p:nvPr isPhoto="1"/>
        </p:nvPicPr>
        <p:blipFill>
          <a:blip r:embed="rId4" cstate="print">
            <a:lum/>
          </a:blip>
          <a:stretch>
            <a:fillRect/>
          </a:stretch>
        </p:blipFill>
        <p:spPr>
          <a:xfrm rot="5400000">
            <a:off x="5781748" y="1905423"/>
            <a:ext cx="4008443" cy="3006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8148" y="1188343"/>
            <a:ext cx="10008865" cy="5566470"/>
          </a:xfrm>
        </p:spPr>
        <p:txBody>
          <a:bodyPr/>
          <a:lstStyle/>
          <a:p>
            <a:pPr>
              <a:buNone/>
            </a:pPr>
            <a:endParaRPr lang="cs-CZ" i="1" dirty="0" smtClean="0"/>
          </a:p>
          <a:p>
            <a:pPr>
              <a:buNone/>
            </a:pPr>
            <a:r>
              <a:rPr lang="cs-CZ" sz="2800" i="1" dirty="0" smtClean="0">
                <a:solidFill>
                  <a:srgbClr val="00489B"/>
                </a:solidFill>
              </a:rPr>
              <a:t>  </a:t>
            </a:r>
            <a:r>
              <a:rPr lang="cs-CZ" sz="2800" i="1" dirty="0" smtClean="0">
                <a:solidFill>
                  <a:srgbClr val="00489B"/>
                </a:solidFill>
              </a:rPr>
              <a:t>„Je to dobrodružství jako v moři, </a:t>
            </a:r>
            <a:r>
              <a:rPr lang="cs-CZ" sz="2800" i="1" dirty="0" err="1" smtClean="0">
                <a:solidFill>
                  <a:srgbClr val="00489B"/>
                </a:solidFill>
              </a:rPr>
              <a:t>uzamykati</a:t>
            </a:r>
            <a:r>
              <a:rPr lang="cs-CZ" sz="2800" i="1" dirty="0" smtClean="0">
                <a:solidFill>
                  <a:srgbClr val="00489B"/>
                </a:solidFill>
              </a:rPr>
              <a:t> se v laboratoři.“</a:t>
            </a:r>
            <a:r>
              <a:rPr lang="cs-CZ" sz="2800" dirty="0" smtClean="0">
                <a:solidFill>
                  <a:srgbClr val="00489B"/>
                </a:solidFill>
              </a:rPr>
              <a:t> </a:t>
            </a:r>
          </a:p>
          <a:p>
            <a:pPr>
              <a:buNone/>
            </a:pPr>
            <a:r>
              <a:rPr lang="cs-CZ" dirty="0" smtClean="0"/>
              <a:t>							</a:t>
            </a:r>
          </a:p>
          <a:p>
            <a:pPr>
              <a:buNone/>
            </a:pPr>
            <a:r>
              <a:rPr lang="cs-CZ" dirty="0" smtClean="0"/>
              <a:t>							</a:t>
            </a:r>
            <a:r>
              <a:rPr lang="cs-CZ" i="1" dirty="0" smtClean="0"/>
              <a:t>V. Nezval, Edison</a:t>
            </a:r>
          </a:p>
          <a:p>
            <a:endParaRPr lang="cs-CZ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0196" y="2484487"/>
            <a:ext cx="4899141" cy="36743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594172" y="1044327"/>
            <a:ext cx="8856662" cy="865187"/>
          </a:xfrm>
        </p:spPr>
        <p:txBody>
          <a:bodyPr/>
          <a:lstStyle/>
          <a:p>
            <a:pPr algn="l" eaLnBrk="1" hangingPunct="1"/>
            <a:r>
              <a:rPr lang="cs-CZ" sz="2800" dirty="0" smtClean="0"/>
              <a:t>Máte rádi </a:t>
            </a:r>
            <a:r>
              <a:rPr lang="cs-CZ" sz="2800" dirty="0" smtClean="0"/>
              <a:t>biologická praktika</a:t>
            </a:r>
            <a:r>
              <a:rPr lang="cs-CZ" sz="2800" dirty="0" smtClean="0"/>
              <a:t>?</a:t>
            </a:r>
          </a:p>
        </p:txBody>
      </p:sp>
      <p:sp>
        <p:nvSpPr>
          <p:cNvPr id="4099" name="Zástupný symbol pro obsah 2"/>
          <p:cNvSpPr>
            <a:spLocks noGrp="1"/>
          </p:cNvSpPr>
          <p:nvPr>
            <p:ph idx="1"/>
          </p:nvPr>
        </p:nvSpPr>
        <p:spPr>
          <a:xfrm>
            <a:off x="522164" y="2052638"/>
            <a:ext cx="9433048" cy="5040312"/>
          </a:xfrm>
        </p:spPr>
        <p:txBody>
          <a:bodyPr/>
          <a:lstStyle/>
          <a:p>
            <a:pPr marL="0" indent="0" eaLnBrk="1" hangingPunct="1">
              <a:spcBef>
                <a:spcPts val="100"/>
              </a:spcBef>
              <a:buNone/>
            </a:pPr>
            <a:r>
              <a:rPr lang="cs-CZ" sz="1800" dirty="0" smtClean="0"/>
              <a:t>Program semináře</a:t>
            </a:r>
            <a:r>
              <a:rPr lang="en-US" sz="1800" dirty="0" smtClean="0"/>
              <a:t/>
            </a:r>
            <a:br>
              <a:rPr lang="en-US" sz="1800" dirty="0" smtClean="0"/>
            </a:br>
            <a:endParaRPr lang="cs-CZ" sz="1800" dirty="0" smtClean="0">
              <a:solidFill>
                <a:srgbClr val="7F7F7F"/>
              </a:solidFill>
            </a:endParaRPr>
          </a:p>
          <a:p>
            <a:pPr marL="0" indent="0" eaLnBrk="1" hangingPunct="1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09.30-10.00  Úvod </a:t>
            </a:r>
            <a:r>
              <a:rPr lang="cs-CZ" sz="1800" dirty="0" smtClean="0">
                <a:solidFill>
                  <a:srgbClr val="313A57"/>
                </a:solidFill>
              </a:rPr>
              <a:t>– seznámení s programem, představení lektorky a účastníků</a:t>
            </a:r>
          </a:p>
          <a:p>
            <a:pPr marL="0" indent="0" eaLnBrk="1" hangingPunct="1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10</a:t>
            </a:r>
            <a:r>
              <a:rPr lang="cs-CZ" sz="1800" dirty="0" smtClean="0">
                <a:solidFill>
                  <a:srgbClr val="313A57"/>
                </a:solidFill>
              </a:rPr>
              <a:t>.00-10.30  Osnovy </a:t>
            </a:r>
            <a:r>
              <a:rPr lang="cs-CZ" sz="1800" dirty="0" smtClean="0">
                <a:solidFill>
                  <a:srgbClr val="313A57"/>
                </a:solidFill>
              </a:rPr>
              <a:t>a my – zkušenosti účastníků s výukou podle ŠVP 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10.30-10.50  Aktuality </a:t>
            </a:r>
            <a:r>
              <a:rPr lang="cs-CZ" sz="1800" dirty="0" smtClean="0">
                <a:solidFill>
                  <a:srgbClr val="313A57"/>
                </a:solidFill>
              </a:rPr>
              <a:t>z </a:t>
            </a:r>
            <a:r>
              <a:rPr lang="cs-CZ" sz="1800" dirty="0" smtClean="0">
                <a:solidFill>
                  <a:srgbClr val="313A57"/>
                </a:solidFill>
              </a:rPr>
              <a:t>oboru</a:t>
            </a: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smtClean="0">
                <a:solidFill>
                  <a:srgbClr val="FF0000"/>
                </a:solidFill>
              </a:rPr>
              <a:t>10.50-11.05  Přestávka</a:t>
            </a:r>
            <a:r>
              <a:rPr lang="cs-CZ" sz="1800" dirty="0" smtClean="0">
                <a:solidFill>
                  <a:srgbClr val="FF0000"/>
                </a:solidFill>
              </a:rPr>
              <a:t> 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11.05-</a:t>
            </a:r>
            <a:r>
              <a:rPr lang="cs-CZ" sz="1800" dirty="0" smtClean="0"/>
              <a:t>13.05</a:t>
            </a:r>
            <a:r>
              <a:rPr lang="cs-CZ" sz="1800" dirty="0" smtClean="0">
                <a:solidFill>
                  <a:srgbClr val="FF0000"/>
                </a:solidFill>
              </a:rPr>
              <a:t>  </a:t>
            </a:r>
            <a:r>
              <a:rPr lang="cs-CZ" sz="1800" dirty="0" smtClean="0">
                <a:solidFill>
                  <a:srgbClr val="313A57"/>
                </a:solidFill>
              </a:rPr>
              <a:t>Metodická </a:t>
            </a:r>
            <a:r>
              <a:rPr lang="cs-CZ" sz="1800" dirty="0" smtClean="0">
                <a:solidFill>
                  <a:srgbClr val="313A57"/>
                </a:solidFill>
              </a:rPr>
              <a:t>podpora –  praktická cvičení na gymnáziu</a:t>
            </a: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FF0000"/>
                </a:solidFill>
              </a:rPr>
              <a:t>13.05-13.35  OBĚD</a:t>
            </a:r>
            <a:endParaRPr lang="cs-CZ" sz="1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00"/>
              </a:spcBef>
            </a:pPr>
            <a:endParaRPr lang="cs-CZ" sz="18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/>
              <a:t>13.35</a:t>
            </a:r>
            <a:r>
              <a:rPr lang="cs-CZ" sz="1800" dirty="0" smtClean="0">
                <a:solidFill>
                  <a:srgbClr val="313A57"/>
                </a:solidFill>
              </a:rPr>
              <a:t>-15.05  Burza </a:t>
            </a:r>
            <a:r>
              <a:rPr lang="cs-CZ" sz="1800" dirty="0" smtClean="0">
                <a:solidFill>
                  <a:srgbClr val="313A57"/>
                </a:solidFill>
              </a:rPr>
              <a:t>nápadů (náměty účastníků), diskuze </a:t>
            </a:r>
          </a:p>
          <a:p>
            <a:pPr marL="0" indent="0">
              <a:spcBef>
                <a:spcPts val="100"/>
              </a:spcBef>
              <a:buNone/>
            </a:pPr>
            <a:endParaRPr lang="cs-CZ" sz="1800" dirty="0" smtClean="0">
              <a:solidFill>
                <a:srgbClr val="313A57"/>
              </a:solidFill>
            </a:endParaRPr>
          </a:p>
          <a:p>
            <a:pPr marL="0" indent="0">
              <a:spcBef>
                <a:spcPts val="100"/>
              </a:spcBef>
            </a:pPr>
            <a:r>
              <a:rPr lang="cs-CZ" sz="1800" dirty="0" smtClean="0">
                <a:solidFill>
                  <a:srgbClr val="313A57"/>
                </a:solidFill>
              </a:rPr>
              <a:t>15.05-15.30  Zhodnocení </a:t>
            </a:r>
            <a:r>
              <a:rPr lang="cs-CZ" sz="1800" dirty="0" smtClean="0">
                <a:solidFill>
                  <a:srgbClr val="313A57"/>
                </a:solidFill>
              </a:rPr>
              <a:t>semináře, </a:t>
            </a:r>
            <a:r>
              <a:rPr lang="cs-CZ" sz="1800" dirty="0" smtClean="0">
                <a:solidFill>
                  <a:srgbClr val="313A57"/>
                </a:solidFill>
              </a:rPr>
              <a:t>závěr</a:t>
            </a:r>
            <a:endParaRPr lang="cs-CZ" sz="1600" dirty="0" smtClean="0"/>
          </a:p>
        </p:txBody>
      </p:sp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34932" y="3708623"/>
            <a:ext cx="2976330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1242244" y="1044327"/>
            <a:ext cx="8351837" cy="504378"/>
          </a:xfrm>
        </p:spPr>
        <p:txBody>
          <a:bodyPr/>
          <a:lstStyle/>
          <a:p>
            <a:pPr algn="l" eaLnBrk="1" hangingPunct="1"/>
            <a:r>
              <a:rPr lang="cs-CZ" sz="2800" dirty="0" smtClean="0">
                <a:solidFill>
                  <a:srgbClr val="00489B"/>
                </a:solidFill>
              </a:rPr>
              <a:t>Cíle </a:t>
            </a:r>
            <a:r>
              <a:rPr lang="cs-CZ" sz="2800" dirty="0" smtClean="0">
                <a:solidFill>
                  <a:srgbClr val="00489B"/>
                </a:solidFill>
              </a:rPr>
              <a:t>semináře </a:t>
            </a:r>
            <a:r>
              <a:rPr lang="cs-CZ" sz="2800" b="0" dirty="0" smtClean="0">
                <a:solidFill>
                  <a:srgbClr val="00489B"/>
                </a:solidFill>
              </a:rPr>
              <a:t>(očekávání účastníků)</a:t>
            </a:r>
            <a:endParaRPr lang="cs-CZ" sz="2800" b="0" dirty="0" smtClean="0">
              <a:solidFill>
                <a:srgbClr val="00489B"/>
              </a:solidFill>
            </a:endParaRPr>
          </a:p>
        </p:txBody>
      </p:sp>
      <p:sp>
        <p:nvSpPr>
          <p:cNvPr id="4099" name="Zástupný symbol pro obsah 2"/>
          <p:cNvSpPr>
            <a:spLocks noGrp="1"/>
          </p:cNvSpPr>
          <p:nvPr>
            <p:ph idx="1"/>
          </p:nvPr>
        </p:nvSpPr>
        <p:spPr>
          <a:xfrm>
            <a:off x="738188" y="2052439"/>
            <a:ext cx="9217024" cy="4392488"/>
          </a:xfrm>
        </p:spPr>
        <p:txBody>
          <a:bodyPr/>
          <a:lstStyle/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p</a:t>
            </a:r>
            <a:r>
              <a:rPr lang="cs-CZ" sz="2000" dirty="0" smtClean="0"/>
              <a:t>raktické zkušenosti, jak efektivně připravit praktikum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přínosné nápady do praktických cvičení a zájmového biologického kroužku</a:t>
            </a:r>
            <a:endParaRPr lang="cs-CZ" sz="2000" dirty="0" smtClean="0"/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nápady a inspirace pro praktika</a:t>
            </a:r>
            <a:endParaRPr lang="cs-CZ" sz="2000" dirty="0" smtClean="0"/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…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  <a:defRPr/>
            </a:pPr>
            <a:r>
              <a:rPr lang="cs-CZ" sz="2000" dirty="0" smtClean="0"/>
              <a:t>…</a:t>
            </a:r>
            <a:endParaRPr lang="cs-CZ" sz="2000" dirty="0" smtClean="0"/>
          </a:p>
        </p:txBody>
      </p:sp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GSN2\Dokumenty\Obrázky\biologická_plympiáda\P2010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2804" y="3420591"/>
            <a:ext cx="3458981" cy="25942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4"/>
          <p:cNvSpPr>
            <a:spLocks/>
          </p:cNvSpPr>
          <p:nvPr/>
        </p:nvSpPr>
        <p:spPr bwMode="auto">
          <a:xfrm>
            <a:off x="882204" y="1404367"/>
            <a:ext cx="8926019" cy="83489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Zkušenosti </a:t>
            </a:r>
            <a:r>
              <a:rPr lang="cs-CZ" dirty="0">
                <a:solidFill>
                  <a:srgbClr val="00489B"/>
                </a:solidFill>
              </a:rPr>
              <a:t>z </a:t>
            </a:r>
            <a:r>
              <a:rPr lang="cs-CZ" dirty="0" smtClean="0">
                <a:solidFill>
                  <a:srgbClr val="00489B"/>
                </a:solidFill>
              </a:rPr>
              <a:t>realizace </a:t>
            </a:r>
            <a:r>
              <a:rPr lang="cs-CZ" dirty="0" smtClean="0">
                <a:solidFill>
                  <a:srgbClr val="00489B"/>
                </a:solidFill>
              </a:rPr>
              <a:t>osnov</a:t>
            </a:r>
            <a:endParaRPr lang="en-US" sz="2400" dirty="0">
              <a:solidFill>
                <a:srgbClr val="00489B"/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882204" y="2556495"/>
          <a:ext cx="8926018" cy="3731432"/>
        </p:xfrm>
        <a:graphic>
          <a:graphicData uri="http://schemas.openxmlformats.org/drawingml/2006/table">
            <a:tbl>
              <a:tblPr/>
              <a:tblGrid>
                <a:gridCol w="2974896"/>
                <a:gridCol w="2975561"/>
                <a:gridCol w="2975561"/>
              </a:tblGrid>
              <a:tr h="46642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Arial"/>
                        </a:rPr>
                        <a:t>Čeho jsme se nejvíce obávali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316" marR="57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Arial"/>
                        </a:rPr>
                        <a:t>Co se nám potvrdilo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316" marR="57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Arial"/>
                        </a:rPr>
                        <a:t>Co nás příjemně překvapilo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7316" marR="5731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highlight>
                          <a:srgbClr val="C0C0C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highlight>
                          <a:srgbClr val="C0C0C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highlight>
                          <a:srgbClr val="C0C0C0"/>
                        </a:highlight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64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cs-CZ" sz="900" dirty="0">
                        <a:latin typeface="Arial"/>
                        <a:ea typeface="Arial"/>
                        <a:cs typeface="Arial"/>
                      </a:endParaRPr>
                    </a:p>
                  </a:txBody>
                  <a:tcPr marL="57316" marR="573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234133" y="1008104"/>
          <a:ext cx="10225135" cy="6084897"/>
        </p:xfrm>
        <a:graphic>
          <a:graphicData uri="http://schemas.openxmlformats.org/drawingml/2006/table">
            <a:tbl>
              <a:tblPr/>
              <a:tblGrid>
                <a:gridCol w="3303358"/>
                <a:gridCol w="3304094"/>
                <a:gridCol w="3617683"/>
              </a:tblGrid>
              <a:tr h="488858"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Arial"/>
                          <a:cs typeface="Times New Roman"/>
                        </a:rPr>
                        <a:t>Čeho jsme se nejvíce obávali</a:t>
                      </a:r>
                      <a:endParaRPr lang="cs-CZ" sz="18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Arial"/>
                          <a:cs typeface="Times New Roman"/>
                        </a:rPr>
                        <a:t>Co se nám potvrdilo</a:t>
                      </a:r>
                      <a:endParaRPr lang="cs-CZ" sz="18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800" b="1" dirty="0">
                          <a:latin typeface="Arial"/>
                          <a:ea typeface="Arial"/>
                          <a:cs typeface="Times New Roman"/>
                        </a:rPr>
                        <a:t>Co nás příjemně překvapilo</a:t>
                      </a:r>
                      <a:endParaRPr lang="cs-CZ" sz="18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792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Učiva je mnoho a času je málo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Učiva je mnoho, ale tolik, kolik jej vybereme. Našim cílem je splnit očekávané výstupy! Redukujme kvantitu!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Při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dobrém plánování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 je možno splnit očekávané výstupy biologie za 3 roky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92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Budeme mít problémy s novými metodami práce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300">
                          <a:latin typeface="Arial"/>
                          <a:ea typeface="Arial"/>
                          <a:cs typeface="Times New Roman"/>
                        </a:rPr>
                        <a:t>Musíme se detailně soustředit na promýšlení nových metod práce. Musíme si v tomto směru doplnit vzdělání.</a:t>
                      </a:r>
                      <a:endParaRPr lang="cs-CZ" sz="150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Když se to naučíme, práce žáky baví a je velmi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zajímavá a pestrá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 i pro nás!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Příprava podle nových osnov bude náročnější na čas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>
                          <a:latin typeface="Arial"/>
                          <a:ea typeface="Arial"/>
                          <a:cs typeface="Times New Roman"/>
                        </a:rPr>
                        <a:t>Ano, zpočátku zabrala příprava na výuku více času.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Vše, co do přípravy vložíme se nám vrátí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v lepších výsledcích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26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Nebudu umět používat nové formy hodnocení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>
                          <a:latin typeface="Arial"/>
                          <a:ea typeface="Arial"/>
                          <a:cs typeface="Times New Roman"/>
                        </a:rPr>
                        <a:t>Jeden celý rok jsem se vztekala nad excelovými tabulkami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Nový systém </a:t>
                      </a:r>
                      <a:r>
                        <a:rPr lang="cs-CZ" sz="1300" b="1" dirty="0">
                          <a:latin typeface="Arial"/>
                          <a:ea typeface="Arial"/>
                          <a:cs typeface="Times New Roman"/>
                        </a:rPr>
                        <a:t>více motivuje</a:t>
                      </a: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 a podporuje samostatnou práci a zodpovědnost žáků. Zohledňuje i dříve nepostižitelné dovednosti žáků.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0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Přibyla nám průřezová témata – jak si s nimi poradíme?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V</a:t>
                      </a:r>
                      <a:r>
                        <a:rPr lang="cs-CZ" sz="1300" dirty="0">
                          <a:latin typeface="Arial"/>
                          <a:ea typeface="Arial"/>
                          <a:cs typeface="Times New Roman"/>
                        </a:rPr>
                        <a:t>yžaduje to určité dumání a přemýšlení, vyžaduje větší spolupráci mezi učiteli z různých předmětů.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Jako nejcennější se ukázal nápad týmu tvůrců osnov s 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kurzy.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08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Bude dostatek prostoru na praktika?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Záleží na domluvě pedagogického sboru při tvorbě ŠUP. My jsme nějaké hodiny pro pravidelná praktika získali, ale letos zase nějaké ztratili! Proto </a:t>
                      </a:r>
                      <a:r>
                        <a:rPr lang="cs-CZ" sz="1500" dirty="0" smtClean="0">
                          <a:latin typeface="Arial"/>
                          <a:ea typeface="Arial"/>
                          <a:cs typeface="Times New Roman"/>
                        </a:rPr>
                        <a:t>zařazujeme praktika 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i do výuky.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Pokud jsou praktika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pečlivě připravena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 a </a:t>
                      </a: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efektivně hodnocena</a:t>
                      </a:r>
                      <a:r>
                        <a:rPr lang="cs-CZ" sz="1500" dirty="0">
                          <a:latin typeface="Arial"/>
                          <a:ea typeface="Arial"/>
                          <a:cs typeface="Times New Roman"/>
                        </a:rPr>
                        <a:t>, mohou být velmi užitečná jak pro motivaci žáků, tak pro získávání řady kompetencí.</a:t>
                      </a:r>
                    </a:p>
                  </a:txBody>
                  <a:tcPr marL="55558" marR="5555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9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500" b="1" dirty="0">
                          <a:latin typeface="Arial"/>
                          <a:ea typeface="Arial"/>
                          <a:cs typeface="Times New Roman"/>
                        </a:rPr>
                        <a:t>Bude možno zařadit volitelná praktika pro studenty, orientované na biologii a její aplikované obory? </a:t>
                      </a:r>
                      <a:endParaRPr lang="cs-CZ" sz="1500" dirty="0">
                        <a:latin typeface="Arial"/>
                        <a:ea typeface="Arial"/>
                        <a:cs typeface="Times New Roman"/>
                      </a:endParaRPr>
                    </a:p>
                  </a:txBody>
                  <a:tcPr marL="55558" marR="555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/>
          <p:cNvSpPr>
            <a:spLocks/>
          </p:cNvSpPr>
          <p:nvPr/>
        </p:nvSpPr>
        <p:spPr bwMode="auto">
          <a:xfrm>
            <a:off x="954212" y="1188343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kompetence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412479"/>
            <a:ext cx="9001000" cy="416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r>
              <a:rPr lang="cs-CZ" sz="2400" dirty="0" smtClean="0">
                <a:solidFill>
                  <a:srgbClr val="00489B"/>
                </a:solidFill>
              </a:rPr>
              <a:t>kompetenci k učení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k řešení problémů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komunikativní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sociální a personální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občanskou</a:t>
            </a:r>
          </a:p>
          <a:p>
            <a:endParaRPr lang="cs-CZ" sz="2400" dirty="0" smtClean="0">
              <a:solidFill>
                <a:srgbClr val="00489B"/>
              </a:solidFill>
            </a:endParaRPr>
          </a:p>
          <a:p>
            <a:r>
              <a:rPr lang="cs-CZ" sz="2400" dirty="0" smtClean="0">
                <a:solidFill>
                  <a:srgbClr val="00489B"/>
                </a:solidFill>
              </a:rPr>
              <a:t>kompetenci k </a:t>
            </a:r>
            <a:r>
              <a:rPr lang="cs-CZ" sz="2400" dirty="0" smtClean="0">
                <a:solidFill>
                  <a:srgbClr val="00489B"/>
                </a:solidFill>
              </a:rPr>
              <a:t>podnikavosti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DSC00251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5922764" y="2988543"/>
            <a:ext cx="3883938" cy="27463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4"/>
          <p:cNvSpPr>
            <a:spLocks/>
          </p:cNvSpPr>
          <p:nvPr/>
        </p:nvSpPr>
        <p:spPr bwMode="auto">
          <a:xfrm>
            <a:off x="810196" y="1260351"/>
            <a:ext cx="9070035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formy</a:t>
            </a:r>
            <a:endParaRPr lang="cs-CZ" dirty="0">
              <a:solidFill>
                <a:srgbClr val="00489B"/>
              </a:solidFill>
            </a:endParaRPr>
          </a:p>
          <a:p>
            <a:pPr algn="ctr">
              <a:lnSpc>
                <a:spcPts val="2880"/>
              </a:lnSpc>
            </a:pPr>
            <a:endParaRPr lang="en-US" sz="2400" dirty="0"/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234132" y="2556495"/>
            <a:ext cx="10225136" cy="301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praktická </a:t>
            </a:r>
            <a:r>
              <a:rPr lang="cs-CZ" dirty="0">
                <a:solidFill>
                  <a:srgbClr val="00489B"/>
                </a:solidFill>
              </a:rPr>
              <a:t>cvičení </a:t>
            </a:r>
            <a:r>
              <a:rPr lang="cs-CZ" dirty="0" smtClean="0">
                <a:solidFill>
                  <a:srgbClr val="00489B"/>
                </a:solidFill>
              </a:rPr>
              <a:t>jsou součástí </a:t>
            </a:r>
            <a:r>
              <a:rPr lang="cs-CZ" dirty="0" err="1" smtClean="0">
                <a:solidFill>
                  <a:srgbClr val="00489B"/>
                </a:solidFill>
              </a:rPr>
              <a:t>ŠUPu</a:t>
            </a:r>
            <a:r>
              <a:rPr lang="cs-CZ" dirty="0" smtClean="0">
                <a:solidFill>
                  <a:srgbClr val="00489B"/>
                </a:solidFill>
              </a:rPr>
              <a:t>, pravidelně v </a:t>
            </a:r>
            <a:r>
              <a:rPr lang="cs-CZ" dirty="0" smtClean="0">
                <a:solidFill>
                  <a:srgbClr val="00489B"/>
                </a:solidFill>
              </a:rPr>
              <a:t>rozvrhu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dirty="0" smtClean="0">
                <a:solidFill>
                  <a:srgbClr val="00489B"/>
                </a:solidFill>
              </a:rPr>
              <a:t>  v </a:t>
            </a:r>
            <a:r>
              <a:rPr lang="cs-CZ" dirty="0" smtClean="0">
                <a:solidFill>
                  <a:srgbClr val="00489B"/>
                </a:solidFill>
              </a:rPr>
              <a:t>základním </a:t>
            </a:r>
            <a:r>
              <a:rPr lang="cs-CZ" dirty="0" smtClean="0">
                <a:solidFill>
                  <a:srgbClr val="00489B"/>
                </a:solidFill>
              </a:rPr>
              <a:t>kurzu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dirty="0" smtClean="0">
                <a:solidFill>
                  <a:srgbClr val="00489B"/>
                </a:solidFill>
              </a:rPr>
              <a:t>  jako </a:t>
            </a:r>
            <a:r>
              <a:rPr lang="cs-CZ" dirty="0" smtClean="0">
                <a:solidFill>
                  <a:srgbClr val="00489B"/>
                </a:solidFill>
              </a:rPr>
              <a:t>volitelný </a:t>
            </a:r>
            <a:r>
              <a:rPr lang="cs-CZ" dirty="0" smtClean="0">
                <a:solidFill>
                  <a:srgbClr val="00489B"/>
                </a:solidFill>
              </a:rPr>
              <a:t>předmět</a:t>
            </a:r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praktická </a:t>
            </a:r>
            <a:r>
              <a:rPr lang="cs-CZ" dirty="0">
                <a:solidFill>
                  <a:srgbClr val="00489B"/>
                </a:solidFill>
              </a:rPr>
              <a:t>cvičení </a:t>
            </a:r>
            <a:r>
              <a:rPr lang="cs-CZ" dirty="0" smtClean="0">
                <a:solidFill>
                  <a:srgbClr val="00489B"/>
                </a:solidFill>
              </a:rPr>
              <a:t>jsou nepravidelně zařazována do výuky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praktická </a:t>
            </a:r>
            <a:r>
              <a:rPr lang="cs-CZ" dirty="0" smtClean="0">
                <a:solidFill>
                  <a:srgbClr val="00489B"/>
                </a:solidFill>
              </a:rPr>
              <a:t>cvičení jsou zařazována do výuky mimo </a:t>
            </a:r>
            <a:r>
              <a:rPr lang="cs-CZ" dirty="0" smtClean="0">
                <a:solidFill>
                  <a:srgbClr val="00489B"/>
                </a:solidFill>
              </a:rPr>
              <a:t>vyučování (výzkumné </a:t>
            </a:r>
            <a:r>
              <a:rPr lang="cs-CZ" dirty="0" smtClean="0">
                <a:solidFill>
                  <a:srgbClr val="00489B"/>
                </a:solidFill>
              </a:rPr>
              <a:t>ústavy, vysoké školy, soukromé </a:t>
            </a:r>
            <a:r>
              <a:rPr lang="cs-CZ" dirty="0" smtClean="0">
                <a:solidFill>
                  <a:srgbClr val="00489B"/>
                </a:solidFill>
              </a:rPr>
              <a:t>instituce, nevládní </a:t>
            </a:r>
            <a:r>
              <a:rPr lang="cs-CZ" dirty="0" smtClean="0">
                <a:solidFill>
                  <a:srgbClr val="00489B"/>
                </a:solidFill>
              </a:rPr>
              <a:t>organizace) 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/>
          </p:cNvSpPr>
          <p:nvPr/>
        </p:nvSpPr>
        <p:spPr bwMode="auto">
          <a:xfrm>
            <a:off x="882204" y="1260351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 </a:t>
            </a:r>
            <a:r>
              <a:rPr lang="cs-CZ" dirty="0">
                <a:solidFill>
                  <a:srgbClr val="00489B"/>
                </a:solidFill>
              </a:rPr>
              <a:t>– organizační formy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556495"/>
            <a:ext cx="9178502" cy="259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frontální výuka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</a:t>
            </a:r>
            <a:r>
              <a:rPr lang="cs-CZ" dirty="0">
                <a:solidFill>
                  <a:srgbClr val="00489B"/>
                </a:solidFill>
              </a:rPr>
              <a:t>samostatná práce </a:t>
            </a:r>
            <a:r>
              <a:rPr lang="cs-CZ" dirty="0" smtClean="0">
                <a:solidFill>
                  <a:srgbClr val="00489B"/>
                </a:solidFill>
              </a:rPr>
              <a:t>žáků</a:t>
            </a:r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skupinová práce, </a:t>
            </a:r>
            <a:r>
              <a:rPr lang="cs-CZ" dirty="0" err="1">
                <a:solidFill>
                  <a:srgbClr val="00489B"/>
                </a:solidFill>
              </a:rPr>
              <a:t>práce</a:t>
            </a:r>
            <a:r>
              <a:rPr lang="cs-CZ" dirty="0">
                <a:solidFill>
                  <a:srgbClr val="00489B"/>
                </a:solidFill>
              </a:rPr>
              <a:t> ve </a:t>
            </a:r>
            <a:r>
              <a:rPr lang="cs-CZ" dirty="0" smtClean="0">
                <a:solidFill>
                  <a:srgbClr val="00489B"/>
                </a:solidFill>
              </a:rPr>
              <a:t>dvojicích</a:t>
            </a:r>
          </a:p>
          <a:p>
            <a:pPr eaLnBrk="0" hangingPunct="0"/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pracovní návody</a:t>
            </a:r>
          </a:p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pracovní listy s </a:t>
            </a:r>
            <a:r>
              <a:rPr lang="cs-CZ" dirty="0" smtClean="0">
                <a:solidFill>
                  <a:srgbClr val="00489B"/>
                </a:solidFill>
              </a:rPr>
              <a:t>úkoly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/>
          </p:cNvSpPr>
          <p:nvPr/>
        </p:nvSpPr>
        <p:spPr bwMode="auto">
          <a:xfrm>
            <a:off x="882204" y="1188343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výstupy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340471"/>
            <a:ext cx="8928992" cy="4629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</a:t>
            </a:r>
            <a:r>
              <a:rPr lang="cs-CZ" dirty="0" smtClean="0">
                <a:solidFill>
                  <a:srgbClr val="00489B"/>
                </a:solidFill>
              </a:rPr>
              <a:t>výstupem </a:t>
            </a:r>
            <a:r>
              <a:rPr lang="cs-CZ" dirty="0">
                <a:solidFill>
                  <a:srgbClr val="00489B"/>
                </a:solidFill>
              </a:rPr>
              <a:t>z práce je </a:t>
            </a:r>
            <a:r>
              <a:rPr lang="cs-CZ" dirty="0" smtClean="0">
                <a:solidFill>
                  <a:srgbClr val="00489B"/>
                </a:solidFill>
              </a:rPr>
              <a:t>protokol</a:t>
            </a:r>
          </a:p>
          <a:p>
            <a:pPr eaLnBrk="0" hangingPunct="0">
              <a:buFont typeface="Wingdings" pitchFamily="2" charset="2"/>
              <a:buChar char="ü"/>
            </a:pPr>
            <a:endParaRPr lang="cs-CZ" dirty="0" smtClean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protokoly </a:t>
            </a:r>
            <a:r>
              <a:rPr lang="cs-CZ" sz="2400" dirty="0">
                <a:solidFill>
                  <a:srgbClr val="00489B"/>
                </a:solidFill>
              </a:rPr>
              <a:t>ze všech </a:t>
            </a:r>
            <a:r>
              <a:rPr lang="cs-CZ" sz="2400" dirty="0" smtClean="0">
                <a:solidFill>
                  <a:srgbClr val="00489B"/>
                </a:solidFill>
              </a:rPr>
              <a:t>takových </a:t>
            </a:r>
            <a:r>
              <a:rPr lang="cs-CZ" sz="2400" dirty="0">
                <a:solidFill>
                  <a:srgbClr val="00489B"/>
                </a:solidFill>
              </a:rPr>
              <a:t>prací za školní </a:t>
            </a:r>
            <a:r>
              <a:rPr lang="cs-CZ" sz="2400" dirty="0" smtClean="0">
                <a:solidFill>
                  <a:srgbClr val="00489B"/>
                </a:solidFill>
              </a:rPr>
              <a:t>rok</a:t>
            </a:r>
            <a:br>
              <a:rPr lang="cs-CZ" sz="2400" dirty="0" smtClean="0">
                <a:solidFill>
                  <a:srgbClr val="00489B"/>
                </a:solidFill>
              </a:rPr>
            </a:br>
            <a:r>
              <a:rPr lang="cs-CZ" sz="2400" dirty="0" smtClean="0">
                <a:solidFill>
                  <a:srgbClr val="00489B"/>
                </a:solidFill>
              </a:rPr>
              <a:t>se ukládají </a:t>
            </a:r>
            <a:r>
              <a:rPr lang="cs-CZ" sz="2400" dirty="0">
                <a:solidFill>
                  <a:srgbClr val="00489B"/>
                </a:solidFill>
              </a:rPr>
              <a:t>do složky (portfolio žáka</a:t>
            </a:r>
            <a:r>
              <a:rPr lang="cs-CZ" sz="2400" dirty="0" smtClean="0">
                <a:solidFill>
                  <a:srgbClr val="00489B"/>
                </a:solidFill>
              </a:rPr>
              <a:t>)</a:t>
            </a:r>
          </a:p>
          <a:p>
            <a:pPr lvl="1" eaLnBrk="0" hangingPunct="0">
              <a:buFont typeface="Arial" pitchFamily="34" charset="0"/>
              <a:buChar char="•"/>
            </a:pPr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 protokol </a:t>
            </a:r>
            <a:r>
              <a:rPr lang="cs-CZ" sz="2400" dirty="0">
                <a:solidFill>
                  <a:srgbClr val="00489B"/>
                </a:solidFill>
              </a:rPr>
              <a:t>má jednotnou úpravu a určité náležitosti (datum vypracování, číslo práce, téma práce, zadání úkolů, vypracování úkolů a závěr) nesmí </a:t>
            </a:r>
            <a:r>
              <a:rPr lang="cs-CZ" sz="2400" dirty="0" smtClean="0">
                <a:solidFill>
                  <a:srgbClr val="00489B"/>
                </a:solidFill>
              </a:rPr>
              <a:t>chybět</a:t>
            </a:r>
          </a:p>
          <a:p>
            <a:pPr lvl="1" eaLnBrk="0" hangingPunct="0"/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 v </a:t>
            </a:r>
            <a:r>
              <a:rPr lang="cs-CZ" sz="2400" dirty="0">
                <a:solidFill>
                  <a:srgbClr val="00489B"/>
                </a:solidFill>
              </a:rPr>
              <a:t>závěru žák provádí zhodnocení přínosu </a:t>
            </a:r>
            <a:r>
              <a:rPr lang="cs-CZ" sz="2400" dirty="0" smtClean="0">
                <a:solidFill>
                  <a:srgbClr val="00489B"/>
                </a:solidFill>
              </a:rPr>
              <a:t>práce</a:t>
            </a:r>
            <a:br>
              <a:rPr lang="cs-CZ" sz="2400" dirty="0" smtClean="0">
                <a:solidFill>
                  <a:srgbClr val="00489B"/>
                </a:solidFill>
              </a:rPr>
            </a:br>
            <a:r>
              <a:rPr lang="cs-CZ" sz="2400" dirty="0" smtClean="0">
                <a:solidFill>
                  <a:srgbClr val="00489B"/>
                </a:solidFill>
              </a:rPr>
              <a:t>pro získání </a:t>
            </a:r>
            <a:r>
              <a:rPr lang="cs-CZ" sz="2400" dirty="0">
                <a:solidFill>
                  <a:srgbClr val="00489B"/>
                </a:solidFill>
              </a:rPr>
              <a:t>nových znalostí a dovedností, případně hodnotí i svou vlastní práci (</a:t>
            </a:r>
            <a:r>
              <a:rPr lang="cs-CZ" sz="2400" dirty="0" err="1">
                <a:solidFill>
                  <a:srgbClr val="00489B"/>
                </a:solidFill>
              </a:rPr>
              <a:t>autoevaluace</a:t>
            </a:r>
            <a:r>
              <a:rPr lang="cs-CZ" sz="2400" dirty="0" smtClean="0">
                <a:solidFill>
                  <a:srgbClr val="00489B"/>
                </a:solidFill>
              </a:rPr>
              <a:t>)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/>
          <p:cNvSpPr>
            <a:spLocks/>
          </p:cNvSpPr>
          <p:nvPr/>
        </p:nvSpPr>
        <p:spPr bwMode="auto">
          <a:xfrm>
            <a:off x="882204" y="1116335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výstupy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6" name="TextovéPole 5"/>
          <p:cNvSpPr txBox="1">
            <a:spLocks noChangeArrowheads="1"/>
          </p:cNvSpPr>
          <p:nvPr/>
        </p:nvSpPr>
        <p:spPr bwMode="auto">
          <a:xfrm>
            <a:off x="882204" y="2340471"/>
            <a:ext cx="9143529" cy="352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výstupem z práce je </a:t>
            </a:r>
            <a:r>
              <a:rPr lang="cs-CZ" dirty="0" smtClean="0">
                <a:solidFill>
                  <a:srgbClr val="00489B"/>
                </a:solidFill>
              </a:rPr>
              <a:t>chování při práci, hodnotíme:</a:t>
            </a:r>
          </a:p>
          <a:p>
            <a:pPr eaLnBrk="0" hangingPunct="0"/>
            <a:endParaRPr lang="cs-CZ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</a:t>
            </a:r>
            <a:r>
              <a:rPr lang="cs-CZ" sz="2400" dirty="0" smtClean="0">
                <a:solidFill>
                  <a:srgbClr val="00489B"/>
                </a:solidFill>
              </a:rPr>
              <a:t>přípravu </a:t>
            </a:r>
            <a:r>
              <a:rPr lang="cs-CZ" sz="2400" dirty="0" smtClean="0">
                <a:solidFill>
                  <a:srgbClr val="00489B"/>
                </a:solidFill>
              </a:rPr>
              <a:t>na práci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</a:t>
            </a:r>
            <a:r>
              <a:rPr lang="cs-CZ" sz="2400" dirty="0" smtClean="0">
                <a:solidFill>
                  <a:srgbClr val="00489B"/>
                </a:solidFill>
              </a:rPr>
              <a:t>samostatnost, </a:t>
            </a:r>
            <a:r>
              <a:rPr lang="cs-CZ" sz="2400" dirty="0" smtClean="0">
                <a:solidFill>
                  <a:srgbClr val="00489B"/>
                </a:solidFill>
              </a:rPr>
              <a:t>schopnost organizace práce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iniciativu, aktivitu, schopnost navrhovat řešení problémů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pořádek na pracovním stole</a:t>
            </a:r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týmovou spolupráci</a:t>
            </a:r>
            <a:endParaRPr lang="cs-CZ" sz="2400" dirty="0">
              <a:solidFill>
                <a:srgbClr val="00489B"/>
              </a:solidFill>
            </a:endParaRP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vedení záznamů</a:t>
            </a:r>
          </a:p>
          <a:p>
            <a:pPr lvl="1" eaLnBrk="0" hangingPunct="0">
              <a:buFont typeface="Arial" pitchFamily="34" charset="0"/>
              <a:buChar char="•"/>
            </a:pPr>
            <a:r>
              <a:rPr lang="cs-CZ" sz="2400" dirty="0" smtClean="0">
                <a:solidFill>
                  <a:srgbClr val="00489B"/>
                </a:solidFill>
              </a:rPr>
              <a:t> dodržování termínů v odevzdání </a:t>
            </a:r>
            <a:r>
              <a:rPr lang="cs-CZ" sz="2400" dirty="0" smtClean="0">
                <a:solidFill>
                  <a:srgbClr val="00489B"/>
                </a:solidFill>
              </a:rPr>
              <a:t>protokolu</a:t>
            </a:r>
            <a:endParaRPr lang="cs-CZ" dirty="0">
              <a:solidFill>
                <a:srgbClr val="00489B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4"/>
          <p:cNvSpPr>
            <a:spLocks/>
          </p:cNvSpPr>
          <p:nvPr/>
        </p:nvSpPr>
        <p:spPr bwMode="auto">
          <a:xfrm>
            <a:off x="883691" y="1366979"/>
            <a:ext cx="8926019" cy="83664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lnSpc>
                <a:spcPts val="5500"/>
              </a:lnSpc>
            </a:pPr>
            <a:r>
              <a:rPr lang="cs-CZ" dirty="0" smtClean="0">
                <a:solidFill>
                  <a:srgbClr val="00489B"/>
                </a:solidFill>
              </a:rPr>
              <a:t>Praktika – hodnocení</a:t>
            </a:r>
            <a:endParaRPr lang="en-US" sz="2400" dirty="0">
              <a:solidFill>
                <a:srgbClr val="00489B"/>
              </a:solidFill>
            </a:endParaRPr>
          </a:p>
        </p:txBody>
      </p:sp>
      <p:sp>
        <p:nvSpPr>
          <p:cNvPr id="24579" name="TextovéPole 5"/>
          <p:cNvSpPr txBox="1">
            <a:spLocks noChangeArrowheads="1"/>
          </p:cNvSpPr>
          <p:nvPr/>
        </p:nvSpPr>
        <p:spPr bwMode="auto">
          <a:xfrm>
            <a:off x="882204" y="2556495"/>
            <a:ext cx="9178502" cy="3844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eaLnBrk="0" hangingPunct="0">
              <a:buFont typeface="Wingdings" pitchFamily="2" charset="2"/>
              <a:buChar char="ü"/>
            </a:pPr>
            <a:r>
              <a:rPr lang="cs-CZ" dirty="0">
                <a:solidFill>
                  <a:srgbClr val="00489B"/>
                </a:solidFill>
              </a:rPr>
              <a:t> </a:t>
            </a:r>
            <a:r>
              <a:rPr lang="cs-CZ" dirty="0" smtClean="0">
                <a:solidFill>
                  <a:srgbClr val="00489B"/>
                </a:solidFill>
              </a:rPr>
              <a:t>možno </a:t>
            </a:r>
            <a:r>
              <a:rPr lang="cs-CZ" dirty="0">
                <a:solidFill>
                  <a:srgbClr val="00489B"/>
                </a:solidFill>
              </a:rPr>
              <a:t>hodnotit známkou 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obsahovou str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nku protokolu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form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ln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í</a:t>
            </a:r>
            <a:r>
              <a:rPr lang="cs-CZ" dirty="0">
                <a:solidFill>
                  <a:srgbClr val="00489B"/>
                </a:solidFill>
              </a:rPr>
              <a:t> str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nku protokolu 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pod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í</a:t>
            </a:r>
            <a:r>
              <a:rPr lang="cs-CZ" dirty="0">
                <a:solidFill>
                  <a:srgbClr val="00489B"/>
                </a:solidFill>
              </a:rPr>
              <a:t>l na pr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ci ve skupině</a:t>
            </a:r>
          </a:p>
          <a:p>
            <a:pPr marL="1043056" lvl="1" indent="-521528" eaLnBrk="0" hangingPunct="0">
              <a:buFont typeface="Arial Unicode MS" pitchFamily="34" charset="-128"/>
              <a:buAutoNum type="alphaLcPeriod"/>
            </a:pPr>
            <a:r>
              <a:rPr lang="cs-CZ" dirty="0">
                <a:solidFill>
                  <a:srgbClr val="00489B"/>
                </a:solidFill>
              </a:rPr>
              <a:t>za způsob pr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á</a:t>
            </a:r>
            <a:r>
              <a:rPr lang="cs-CZ" dirty="0">
                <a:solidFill>
                  <a:srgbClr val="00489B"/>
                </a:solidFill>
              </a:rPr>
              <a:t>ce při plněn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í</a:t>
            </a:r>
            <a:r>
              <a:rPr lang="cs-CZ" dirty="0">
                <a:solidFill>
                  <a:srgbClr val="00489B"/>
                </a:solidFill>
              </a:rPr>
              <a:t> </a:t>
            </a:r>
            <a:r>
              <a:rPr lang="cs-CZ" dirty="0">
                <a:solidFill>
                  <a:srgbClr val="00489B"/>
                </a:solidFill>
                <a:latin typeface="Arial" charset="0"/>
              </a:rPr>
              <a:t>ú</a:t>
            </a:r>
            <a:r>
              <a:rPr lang="cs-CZ" dirty="0">
                <a:solidFill>
                  <a:srgbClr val="00489B"/>
                </a:solidFill>
              </a:rPr>
              <a:t>kolu</a:t>
            </a:r>
          </a:p>
          <a:p>
            <a:pPr eaLnBrk="0" hangingPunct="0"/>
            <a:endParaRPr lang="cs-CZ" dirty="0">
              <a:solidFill>
                <a:srgbClr val="00489B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r>
              <a:rPr lang="cs-CZ" dirty="0" smtClean="0">
                <a:solidFill>
                  <a:srgbClr val="00489B"/>
                </a:solidFill>
              </a:rPr>
              <a:t> možno </a:t>
            </a:r>
            <a:r>
              <a:rPr lang="cs-CZ" dirty="0">
                <a:solidFill>
                  <a:srgbClr val="00489B"/>
                </a:solidFill>
              </a:rPr>
              <a:t>hodnotit body</a:t>
            </a:r>
          </a:p>
          <a:p>
            <a:pPr eaLnBrk="0" hangingPunct="0"/>
            <a:endParaRPr lang="cs-CZ" dirty="0">
              <a:solidFill>
                <a:schemeClr val="accent2"/>
              </a:solidFill>
            </a:endParaRPr>
          </a:p>
          <a:p>
            <a:pPr eaLnBrk="0" hangingPunct="0">
              <a:buFont typeface="Wingdings" pitchFamily="2" charset="2"/>
              <a:buChar char="ü"/>
            </a:pPr>
            <a:endParaRPr lang="cs-CZ" dirty="0">
              <a:solidFill>
                <a:schemeClr val="accent2"/>
              </a:solidFill>
            </a:endParaRPr>
          </a:p>
        </p:txBody>
      </p:sp>
      <p:pic>
        <p:nvPicPr>
          <p:cNvPr id="4" name="Obrázek 3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666750" y="972319"/>
          <a:ext cx="9553575" cy="6192688"/>
        </p:xfrm>
        <a:graphic>
          <a:graphicData uri="http://schemas.openxmlformats.org/presentationml/2006/ole">
            <p:oleObj spid="_x0000_s1026" name="List" r:id="rId4" imgW="9763221" imgH="6457891" progId="Excel.Sheet.12">
              <p:embed/>
            </p:oleObj>
          </a:graphicData>
        </a:graphic>
      </p:graphicFrame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ChangeArrowheads="1"/>
          </p:cNvSpPr>
          <p:nvPr/>
        </p:nvSpPr>
        <p:spPr bwMode="auto">
          <a:xfrm>
            <a:off x="882204" y="1476375"/>
            <a:ext cx="9052260" cy="3967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 anchor="ctr">
            <a:spAutoFit/>
          </a:bodyPr>
          <a:lstStyle/>
          <a:p>
            <a:pPr algn="ctr" eaLnBrk="0" hangingPunct="0">
              <a:spcBef>
                <a:spcPts val="5400"/>
              </a:spcBef>
              <a:tabLst>
                <a:tab pos="782292" algn="l"/>
              </a:tabLst>
            </a:pPr>
            <a:r>
              <a:rPr lang="cs-CZ" sz="3200" dirty="0" smtClean="0">
                <a:solidFill>
                  <a:srgbClr val="00489B"/>
                </a:solidFill>
              </a:rPr>
              <a:t>3 příklady praktických cvičení z </a:t>
            </a:r>
            <a:r>
              <a:rPr lang="cs-CZ" sz="3200" dirty="0" smtClean="0">
                <a:solidFill>
                  <a:srgbClr val="00489B"/>
                </a:solidFill>
              </a:rPr>
              <a:t>biologie</a:t>
            </a:r>
            <a:endParaRPr lang="cs-CZ" sz="2400" dirty="0" smtClean="0">
              <a:solidFill>
                <a:srgbClr val="00489B"/>
              </a:solidFill>
            </a:endParaRPr>
          </a:p>
          <a:p>
            <a:pPr marL="514350" indent="-514350">
              <a:spcBef>
                <a:spcPts val="5400"/>
              </a:spcBef>
              <a:buFont typeface="+mj-lt"/>
              <a:buAutoNum type="arabicPeriod"/>
            </a:pPr>
            <a:r>
              <a:rPr lang="cs-CZ" sz="2800" dirty="0" smtClean="0">
                <a:solidFill>
                  <a:srgbClr val="00489B"/>
                </a:solidFill>
              </a:rPr>
              <a:t>botanika: </a:t>
            </a:r>
            <a:r>
              <a:rPr lang="cs-CZ" sz="2800" i="1" dirty="0" smtClean="0">
                <a:solidFill>
                  <a:srgbClr val="00489B"/>
                </a:solidFill>
              </a:rPr>
              <a:t>Hlízkové </a:t>
            </a:r>
            <a:r>
              <a:rPr lang="cs-CZ" sz="2800" i="1" dirty="0" smtClean="0">
                <a:solidFill>
                  <a:srgbClr val="00489B"/>
                </a:solidFill>
              </a:rPr>
              <a:t>bakterie + bobovité </a:t>
            </a:r>
            <a:r>
              <a:rPr lang="cs-CZ" sz="2800" i="1" dirty="0" smtClean="0">
                <a:solidFill>
                  <a:srgbClr val="00489B"/>
                </a:solidFill>
              </a:rPr>
              <a:t>rostliny</a:t>
            </a:r>
          </a:p>
          <a:p>
            <a:pPr marL="514350" indent="-514350">
              <a:spcBef>
                <a:spcPts val="5400"/>
              </a:spcBef>
              <a:buFont typeface="+mj-lt"/>
              <a:buAutoNum type="arabicPeriod"/>
            </a:pPr>
            <a:r>
              <a:rPr lang="cs-CZ" sz="2800" dirty="0" smtClean="0">
                <a:solidFill>
                  <a:srgbClr val="00489B"/>
                </a:solidFill>
              </a:rPr>
              <a:t>člověk</a:t>
            </a:r>
            <a:r>
              <a:rPr lang="cs-CZ" sz="2800" dirty="0" smtClean="0">
                <a:solidFill>
                  <a:srgbClr val="00489B"/>
                </a:solidFill>
              </a:rPr>
              <a:t>: </a:t>
            </a:r>
            <a:r>
              <a:rPr lang="cs-CZ" sz="2800" i="1" dirty="0" smtClean="0">
                <a:solidFill>
                  <a:srgbClr val="00489B"/>
                </a:solidFill>
              </a:rPr>
              <a:t>Vlastnosti </a:t>
            </a:r>
            <a:r>
              <a:rPr lang="cs-CZ" sz="2800" i="1" dirty="0" smtClean="0">
                <a:solidFill>
                  <a:srgbClr val="00489B"/>
                </a:solidFill>
              </a:rPr>
              <a:t>krve</a:t>
            </a:r>
          </a:p>
          <a:p>
            <a:pPr marL="514350" indent="-514350">
              <a:spcBef>
                <a:spcPts val="5400"/>
              </a:spcBef>
              <a:buFont typeface="+mj-lt"/>
              <a:buAutoNum type="arabicPeriod"/>
            </a:pPr>
            <a:r>
              <a:rPr lang="cs-CZ" sz="2800" dirty="0" smtClean="0">
                <a:solidFill>
                  <a:srgbClr val="00489B"/>
                </a:solidFill>
              </a:rPr>
              <a:t>ekologie</a:t>
            </a:r>
            <a:r>
              <a:rPr lang="cs-CZ" sz="2800" dirty="0" smtClean="0">
                <a:solidFill>
                  <a:srgbClr val="00489B"/>
                </a:solidFill>
              </a:rPr>
              <a:t>: </a:t>
            </a:r>
            <a:r>
              <a:rPr lang="cs-CZ" sz="2800" i="1" dirty="0" err="1" smtClean="0">
                <a:solidFill>
                  <a:srgbClr val="00489B"/>
                </a:solidFill>
              </a:rPr>
              <a:t>Jehnický</a:t>
            </a:r>
            <a:r>
              <a:rPr lang="cs-CZ" sz="2800" i="1" dirty="0" smtClean="0">
                <a:solidFill>
                  <a:srgbClr val="00489B"/>
                </a:solidFill>
              </a:rPr>
              <a:t> </a:t>
            </a:r>
            <a:r>
              <a:rPr lang="cs-CZ" sz="2800" i="1" dirty="0" smtClean="0">
                <a:solidFill>
                  <a:srgbClr val="00489B"/>
                </a:solidFill>
              </a:rPr>
              <a:t>potok</a:t>
            </a:r>
            <a:endParaRPr lang="cs-CZ" sz="2500" dirty="0"/>
          </a:p>
        </p:txBody>
      </p:sp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DSC0025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10774" t="21909" r="16500"/>
          <a:stretch>
            <a:fillRect/>
          </a:stretch>
        </p:blipFill>
        <p:spPr>
          <a:xfrm rot="5400000">
            <a:off x="5041999" y="1709068"/>
            <a:ext cx="6120681" cy="46471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3556" name="Picture 4" descr="http://circuitsurfersdotcom.files.wordpress.com/2011/03/hemolysi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164" y="972319"/>
            <a:ext cx="3816424" cy="2892322"/>
          </a:xfrm>
          <a:prstGeom prst="rect">
            <a:avLst/>
          </a:prstGeom>
          <a:noFill/>
        </p:spPr>
      </p:pic>
      <p:sp>
        <p:nvSpPr>
          <p:cNvPr id="6" name="TextovéPole 5"/>
          <p:cNvSpPr txBox="1"/>
          <p:nvPr/>
        </p:nvSpPr>
        <p:spPr>
          <a:xfrm>
            <a:off x="450156" y="4212679"/>
            <a:ext cx="4680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 smtClean="0">
                <a:solidFill>
                  <a:schemeClr val="accent2"/>
                </a:solidFill>
              </a:rPr>
              <a:t>Obrázek 1</a:t>
            </a:r>
            <a:r>
              <a:rPr lang="cs-CZ" sz="1200" b="0" dirty="0" smtClean="0">
                <a:solidFill>
                  <a:schemeClr val="accent2"/>
                </a:solidFill>
              </a:rPr>
              <a:t>: Teutonic13.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Rx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for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He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molitic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cs-CZ" sz="1200" b="0" i="1" dirty="0" err="1" smtClean="0">
                <a:solidFill>
                  <a:schemeClr val="accent2"/>
                </a:solidFill>
              </a:rPr>
              <a:t>Reaction</a:t>
            </a:r>
            <a:r>
              <a:rPr lang="cs-CZ" sz="1200" b="0" i="1" dirty="0" smtClean="0">
                <a:solidFill>
                  <a:schemeClr val="accent2"/>
                </a:solidFill>
              </a:rPr>
              <a:t> </a:t>
            </a:r>
            <a:r>
              <a:rPr lang="en-US" sz="1200" b="0" dirty="0" smtClean="0">
                <a:solidFill>
                  <a:schemeClr val="accent2"/>
                </a:solidFill>
              </a:rPr>
              <a:t>[online]</a:t>
            </a:r>
            <a:r>
              <a:rPr lang="cs-CZ" sz="1200" b="0" dirty="0" smtClean="0">
                <a:solidFill>
                  <a:schemeClr val="accent2"/>
                </a:solidFill>
              </a:rPr>
              <a:t>. 29. 3. 2011. </a:t>
            </a:r>
            <a:r>
              <a:rPr lang="en-US" sz="1200" b="0" dirty="0" smtClean="0">
                <a:solidFill>
                  <a:schemeClr val="accent2"/>
                </a:solidFill>
              </a:rPr>
              <a:t>[cit.</a:t>
            </a:r>
            <a:r>
              <a:rPr lang="cs-CZ" sz="1200" b="0" dirty="0" smtClean="0">
                <a:solidFill>
                  <a:schemeClr val="accent2"/>
                </a:solidFill>
              </a:rPr>
              <a:t> 2011-10-15</a:t>
            </a:r>
            <a:r>
              <a:rPr lang="en-US" sz="1200" b="0" dirty="0" smtClean="0">
                <a:solidFill>
                  <a:schemeClr val="accent2"/>
                </a:solidFill>
              </a:rPr>
              <a:t>]</a:t>
            </a:r>
            <a:r>
              <a:rPr lang="cs-CZ" sz="1200" b="0" dirty="0" smtClean="0">
                <a:solidFill>
                  <a:schemeClr val="accent2"/>
                </a:solidFill>
              </a:rPr>
              <a:t>. D</a:t>
            </a:r>
            <a:r>
              <a:rPr lang="cs-CZ" sz="1200" b="0" dirty="0" smtClean="0">
                <a:solidFill>
                  <a:schemeClr val="accent2"/>
                </a:solidFill>
              </a:rPr>
              <a:t>ostupný </a:t>
            </a:r>
            <a:r>
              <a:rPr lang="cs-CZ" sz="1200" b="0" dirty="0" smtClean="0">
                <a:solidFill>
                  <a:schemeClr val="accent2"/>
                </a:solidFill>
              </a:rPr>
              <a:t>z www </a:t>
            </a:r>
            <a:r>
              <a:rPr lang="cs-CZ" sz="1200" b="0" dirty="0" smtClean="0">
                <a:solidFill>
                  <a:schemeClr val="accent2"/>
                </a:solidFill>
                <a:hlinkClick r:id="rId4"/>
              </a:rPr>
              <a:t>http://circuitsurfers.com/2011/03/29/rx-for-hemolytic-reaction</a:t>
            </a:r>
            <a:r>
              <a:rPr lang="cs-CZ" sz="1200" b="0" dirty="0" smtClean="0">
                <a:solidFill>
                  <a:schemeClr val="accent2"/>
                </a:solidFill>
                <a:hlinkClick r:id="rId4"/>
              </a:rPr>
              <a:t>/</a:t>
            </a:r>
            <a:r>
              <a:rPr lang="cs-CZ" sz="1200" b="0" dirty="0" smtClean="0">
                <a:solidFill>
                  <a:schemeClr val="accent2"/>
                </a:solidFill>
              </a:rPr>
              <a:t>.</a:t>
            </a:r>
            <a:endParaRPr lang="cs-CZ" sz="1200" b="0" dirty="0">
              <a:solidFill>
                <a:schemeClr val="accent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522164" y="5220791"/>
            <a:ext cx="5112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800" b="0" dirty="0" smtClean="0">
                <a:solidFill>
                  <a:srgbClr val="00489B"/>
                </a:solidFill>
              </a:rPr>
              <a:t>O</a:t>
            </a:r>
            <a:r>
              <a:rPr lang="cs-CZ" sz="1800" b="0" dirty="0" smtClean="0">
                <a:solidFill>
                  <a:srgbClr val="00489B"/>
                </a:solidFill>
              </a:rPr>
              <a:t>dkaz:</a:t>
            </a:r>
          </a:p>
          <a:p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http://www.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flickr.com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photos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medmicro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/2437488432/in/</a:t>
            </a:r>
            <a:r>
              <a:rPr lang="cs-CZ" sz="1800" b="0" dirty="0" err="1" smtClean="0">
                <a:solidFill>
                  <a:srgbClr val="00489B"/>
                </a:solidFill>
                <a:hlinkClick r:id="rId5"/>
              </a:rPr>
              <a:t>photostream</a:t>
            </a:r>
            <a:r>
              <a:rPr lang="cs-CZ" sz="1800" b="0" dirty="0" smtClean="0">
                <a:solidFill>
                  <a:srgbClr val="00489B"/>
                </a:solidFill>
                <a:hlinkClick r:id="rId5"/>
              </a:rPr>
              <a:t>/</a:t>
            </a:r>
            <a:endParaRPr lang="cs-CZ" sz="1800" b="0" dirty="0" smtClean="0">
              <a:solidFill>
                <a:srgbClr val="00489B"/>
              </a:solidFill>
            </a:endParaRPr>
          </a:p>
        </p:txBody>
      </p:sp>
      <p:pic>
        <p:nvPicPr>
          <p:cNvPr id="8" name="Obrázek 7" descr="logoKurikulaG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ovéPole 8"/>
          <p:cNvSpPr txBox="1"/>
          <p:nvPr/>
        </p:nvSpPr>
        <p:spPr>
          <a:xfrm>
            <a:off x="3978548" y="3420591"/>
            <a:ext cx="288032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600" dirty="0" smtClean="0">
                <a:solidFill>
                  <a:srgbClr val="00489B"/>
                </a:solidFill>
              </a:rPr>
              <a:t>1</a:t>
            </a:r>
            <a:endParaRPr lang="cs-CZ" sz="1600" dirty="0">
              <a:solidFill>
                <a:srgbClr val="00489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6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54212" y="972319"/>
            <a:ext cx="8784976" cy="62118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Obdélník 2"/>
          <p:cNvSpPr/>
          <p:nvPr/>
        </p:nvSpPr>
        <p:spPr>
          <a:xfrm>
            <a:off x="4194572" y="6444927"/>
            <a:ext cx="532859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s-CZ" sz="1400" dirty="0" smtClean="0">
                <a:solidFill>
                  <a:srgbClr val="00489B"/>
                </a:solidFill>
              </a:rPr>
              <a:t>Video 2</a:t>
            </a:r>
            <a:r>
              <a:rPr lang="cs-CZ" sz="1400" b="0" dirty="0" smtClean="0">
                <a:solidFill>
                  <a:srgbClr val="00489B"/>
                </a:solidFill>
              </a:rPr>
              <a:t>: </a:t>
            </a:r>
            <a:r>
              <a:rPr lang="en-US" sz="1400" b="0" dirty="0" smtClean="0">
                <a:solidFill>
                  <a:srgbClr val="00489B"/>
                </a:solidFill>
              </a:rPr>
              <a:t>Red Blood Cells in Hypertonic Solution</a:t>
            </a:r>
          </a:p>
          <a:p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http</a:t>
            </a:r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://</a:t>
            </a:r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www.</a:t>
            </a:r>
            <a:r>
              <a:rPr lang="cs-CZ" sz="1400" b="0" dirty="0" err="1" smtClean="0">
                <a:solidFill>
                  <a:srgbClr val="00489B"/>
                </a:solidFill>
                <a:hlinkClick r:id="rId3"/>
              </a:rPr>
              <a:t>youtube.com</a:t>
            </a:r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/</a:t>
            </a:r>
            <a:r>
              <a:rPr lang="cs-CZ" sz="1400" b="0" dirty="0" err="1" smtClean="0">
                <a:solidFill>
                  <a:srgbClr val="00489B"/>
                </a:solidFill>
                <a:hlinkClick r:id="rId3"/>
              </a:rPr>
              <a:t>watch</a:t>
            </a:r>
            <a:r>
              <a:rPr lang="cs-CZ" sz="1400" b="0" dirty="0" smtClean="0">
                <a:solidFill>
                  <a:srgbClr val="00489B"/>
                </a:solidFill>
                <a:hlinkClick r:id="rId3"/>
              </a:rPr>
              <a:t>?v=IRQLRO3dIp8</a:t>
            </a:r>
            <a:endParaRPr lang="cs-CZ" sz="1400" b="0" dirty="0">
              <a:solidFill>
                <a:srgbClr val="00489B"/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194572" y="5796855"/>
            <a:ext cx="5328592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cs-CZ" sz="1400" dirty="0" smtClean="0">
                <a:solidFill>
                  <a:srgbClr val="00489B"/>
                </a:solidFill>
              </a:rPr>
              <a:t>Video 1</a:t>
            </a:r>
            <a:r>
              <a:rPr lang="cs-CZ" sz="1400" b="0" dirty="0" smtClean="0">
                <a:solidFill>
                  <a:srgbClr val="00489B"/>
                </a:solidFill>
              </a:rPr>
              <a:t>: </a:t>
            </a:r>
            <a:r>
              <a:rPr lang="en-US" sz="1400" b="0" dirty="0" smtClean="0">
                <a:solidFill>
                  <a:srgbClr val="00489B"/>
                </a:solidFill>
              </a:rPr>
              <a:t>RBC </a:t>
            </a:r>
            <a:r>
              <a:rPr lang="en-US" sz="1400" b="0" dirty="0" err="1" smtClean="0">
                <a:solidFill>
                  <a:srgbClr val="00489B"/>
                </a:solidFill>
              </a:rPr>
              <a:t>Lysis</a:t>
            </a:r>
            <a:endParaRPr lang="en-US" sz="1400" b="0" dirty="0" smtClean="0">
              <a:solidFill>
                <a:srgbClr val="00489B"/>
              </a:solidFill>
            </a:endParaRPr>
          </a:p>
          <a:p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http</a:t>
            </a:r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://</a:t>
            </a:r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www.</a:t>
            </a:r>
            <a:r>
              <a:rPr lang="cs-CZ" sz="1400" b="0" dirty="0" err="1" smtClean="0">
                <a:solidFill>
                  <a:srgbClr val="00489B"/>
                </a:solidFill>
                <a:hlinkClick r:id="rId4"/>
              </a:rPr>
              <a:t>youtube.com</a:t>
            </a:r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/</a:t>
            </a:r>
            <a:r>
              <a:rPr lang="cs-CZ" sz="1400" b="0" dirty="0" err="1" smtClean="0">
                <a:solidFill>
                  <a:srgbClr val="00489B"/>
                </a:solidFill>
                <a:hlinkClick r:id="rId4"/>
              </a:rPr>
              <a:t>watch</a:t>
            </a:r>
            <a:r>
              <a:rPr lang="cs-CZ" sz="1400" b="0" dirty="0" smtClean="0">
                <a:solidFill>
                  <a:srgbClr val="00489B"/>
                </a:solidFill>
                <a:hlinkClick r:id="rId4"/>
              </a:rPr>
              <a:t>?v=dHc05E7BijQ&amp;feature=</a:t>
            </a:r>
            <a:r>
              <a:rPr lang="cs-CZ" sz="1400" b="0" dirty="0" err="1" smtClean="0">
                <a:solidFill>
                  <a:srgbClr val="00489B"/>
                </a:solidFill>
                <a:hlinkClick r:id="rId4"/>
              </a:rPr>
              <a:t>related</a:t>
            </a:r>
            <a:endParaRPr lang="cs-CZ" sz="1400" b="0" dirty="0">
              <a:solidFill>
                <a:srgbClr val="00489B"/>
              </a:solidFill>
            </a:endParaRPr>
          </a:p>
        </p:txBody>
      </p:sp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DSC0027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7121" r="10309"/>
          <a:stretch>
            <a:fillRect/>
          </a:stretch>
        </p:blipFill>
        <p:spPr>
          <a:xfrm rot="5400000">
            <a:off x="124334" y="1658181"/>
            <a:ext cx="4536503" cy="38848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ázek 3" descr="DSC00263.jpg"/>
          <p:cNvPicPr>
            <a:picLocks noGrp="1" noChangeAspect="1"/>
          </p:cNvPicPr>
          <p:nvPr isPhoto="1"/>
        </p:nvPicPr>
        <p:blipFill>
          <a:blip r:embed="rId3" cstate="print">
            <a:lum/>
          </a:blip>
          <a:stretch>
            <a:fillRect/>
          </a:stretch>
        </p:blipFill>
        <p:spPr>
          <a:xfrm>
            <a:off x="4626620" y="2412479"/>
            <a:ext cx="5652209" cy="39966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ázek 4" descr="logoKurikulaG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5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954212" y="972319"/>
            <a:ext cx="8757914" cy="61926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6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98228" y="972319"/>
            <a:ext cx="8712968" cy="61609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7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1026220" y="1044327"/>
            <a:ext cx="8671420" cy="61315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DSC0027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rcRect l="25911"/>
          <a:stretch>
            <a:fillRect/>
          </a:stretch>
        </p:blipFill>
        <p:spPr>
          <a:xfrm rot="5400000">
            <a:off x="2398693" y="1112014"/>
            <a:ext cx="6124121" cy="58447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ázek 2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>
          <a:xfrm>
            <a:off x="1243013" y="1116013"/>
            <a:ext cx="8351837" cy="865187"/>
          </a:xfrm>
        </p:spPr>
        <p:txBody>
          <a:bodyPr/>
          <a:lstStyle/>
          <a:p>
            <a:pPr algn="ctr" eaLnBrk="1" hangingPunct="1"/>
            <a:r>
              <a:rPr lang="cs-CZ" sz="2800" dirty="0" smtClean="0"/>
              <a:t/>
            </a:r>
            <a:br>
              <a:rPr lang="cs-CZ" sz="2800" dirty="0" smtClean="0"/>
            </a:br>
            <a:r>
              <a:rPr lang="cs-CZ" sz="2800" dirty="0" smtClean="0"/>
              <a:t/>
            </a:r>
            <a:br>
              <a:rPr lang="cs-CZ" sz="2800" dirty="0" smtClean="0"/>
            </a:br>
            <a:endParaRPr lang="cs-CZ" sz="2800" dirty="0" smtClean="0"/>
          </a:p>
        </p:txBody>
      </p:sp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http://images1.hellotrade.com/data2/WR/OU/HELLOTD-1751297/blu_420a_gross_250x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180" y="1260351"/>
            <a:ext cx="2371725" cy="22098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4" name="Picture 4" descr="http://www.stefajir.cz/files/Sedimentace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6500" y="1260351"/>
            <a:ext cx="1704975" cy="3609976"/>
          </a:xfrm>
          <a:prstGeom prst="rect">
            <a:avLst/>
          </a:prstGeom>
          <a:noFill/>
        </p:spPr>
      </p:pic>
      <p:pic>
        <p:nvPicPr>
          <p:cNvPr id="5126" name="Picture 6" descr="http://www.wikiskripta.eu/images/thumb/e/e0/Esrrack_350px.jpg/180px-Esrrack_350px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8748" y="1260351"/>
            <a:ext cx="4058628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ovéPole 8"/>
          <p:cNvSpPr txBox="1"/>
          <p:nvPr/>
        </p:nvSpPr>
        <p:spPr>
          <a:xfrm>
            <a:off x="666180" y="5148784"/>
            <a:ext cx="9217024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 smtClean="0">
                <a:solidFill>
                  <a:schemeClr val="accent2"/>
                </a:solidFill>
              </a:rPr>
              <a:t>Obrázek 1</a:t>
            </a:r>
            <a:r>
              <a:rPr lang="cs-CZ" sz="1400" b="0" dirty="0" smtClean="0">
                <a:solidFill>
                  <a:schemeClr val="accent2"/>
                </a:solidFill>
              </a:rPr>
              <a:t>: </a:t>
            </a:r>
            <a:r>
              <a:rPr lang="en-US" sz="1400" b="0" i="1" dirty="0" smtClean="0">
                <a:solidFill>
                  <a:schemeClr val="accent2"/>
                </a:solidFill>
              </a:rPr>
              <a:t>Blood Sedimentation Test Apparatus Type 420 </a:t>
            </a:r>
            <a:r>
              <a:rPr lang="en-US" sz="1400" b="0" dirty="0" smtClean="0">
                <a:solidFill>
                  <a:schemeClr val="accent2"/>
                </a:solidFill>
              </a:rPr>
              <a:t>[online</a:t>
            </a:r>
            <a:r>
              <a:rPr lang="en-US" sz="1400" b="0" dirty="0" smtClean="0">
                <a:solidFill>
                  <a:schemeClr val="accent2"/>
                </a:solidFill>
              </a:rPr>
              <a:t>]</a:t>
            </a:r>
            <a:r>
              <a:rPr lang="cs-CZ" sz="1400" b="0" dirty="0" smtClean="0">
                <a:solidFill>
                  <a:schemeClr val="accent2"/>
                </a:solidFill>
              </a:rPr>
              <a:t>. </a:t>
            </a:r>
            <a:r>
              <a:rPr lang="en-US" sz="1400" b="0" dirty="0" smtClean="0">
                <a:solidFill>
                  <a:schemeClr val="accent2"/>
                </a:solidFill>
              </a:rPr>
              <a:t>[cit.</a:t>
            </a:r>
            <a:r>
              <a:rPr lang="cs-CZ" sz="1400" b="0" dirty="0" smtClean="0">
                <a:solidFill>
                  <a:schemeClr val="accent2"/>
                </a:solidFill>
              </a:rPr>
              <a:t> 2011-10-15</a:t>
            </a:r>
            <a:r>
              <a:rPr lang="en-US" sz="1400" b="0" dirty="0" smtClean="0">
                <a:solidFill>
                  <a:schemeClr val="accent2"/>
                </a:solidFill>
              </a:rPr>
              <a:t>]</a:t>
            </a:r>
            <a:r>
              <a:rPr lang="cs-CZ" sz="1400" b="0" dirty="0" smtClean="0">
                <a:solidFill>
                  <a:schemeClr val="accent2"/>
                </a:solidFill>
              </a:rPr>
              <a:t>. Dostupný z www 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http://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www.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hellotrade.com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/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dehag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medizin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technische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produktion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/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blood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sedimentation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-test-</a:t>
            </a:r>
            <a:r>
              <a:rPr lang="cs-CZ" sz="1400" b="0" dirty="0" err="1" smtClean="0">
                <a:solidFill>
                  <a:schemeClr val="accent2"/>
                </a:solidFill>
                <a:hlinkClick r:id="rId6"/>
              </a:rPr>
              <a:t>apparatus</a:t>
            </a:r>
            <a:r>
              <a:rPr lang="cs-CZ" sz="1400" b="0" dirty="0" smtClean="0">
                <a:solidFill>
                  <a:schemeClr val="accent2"/>
                </a:solidFill>
                <a:hlinkClick r:id="rId6"/>
              </a:rPr>
              <a:t>-type-420.html</a:t>
            </a:r>
            <a:endParaRPr lang="cs-CZ" sz="1400" b="0" dirty="0" smtClean="0">
              <a:solidFill>
                <a:schemeClr val="accent2"/>
              </a:solidFill>
            </a:endParaRPr>
          </a:p>
          <a:p>
            <a:endParaRPr lang="cs-CZ" sz="1400" b="0" dirty="0" smtClean="0">
              <a:solidFill>
                <a:schemeClr val="accent2"/>
              </a:solidFill>
            </a:endParaRPr>
          </a:p>
          <a:p>
            <a:r>
              <a:rPr lang="cs-CZ" sz="1400" dirty="0" smtClean="0">
                <a:solidFill>
                  <a:schemeClr val="accent2"/>
                </a:solidFill>
              </a:rPr>
              <a:t>Obrázek 3</a:t>
            </a:r>
            <a:r>
              <a:rPr lang="cs-CZ" sz="1400" b="0" dirty="0" smtClean="0">
                <a:solidFill>
                  <a:schemeClr val="accent2"/>
                </a:solidFill>
              </a:rPr>
              <a:t>: </a:t>
            </a:r>
            <a:r>
              <a:rPr lang="cs-CZ" sz="1400" b="0" i="1" dirty="0" err="1" smtClean="0">
                <a:solidFill>
                  <a:schemeClr val="accent2"/>
                </a:solidFill>
              </a:rPr>
              <a:t>Esrrack</a:t>
            </a:r>
            <a:r>
              <a:rPr lang="cs-CZ" sz="1400" b="0" i="1" dirty="0" smtClean="0">
                <a:solidFill>
                  <a:schemeClr val="accent2"/>
                </a:solidFill>
              </a:rPr>
              <a:t> 350px.jpg</a:t>
            </a:r>
            <a:r>
              <a:rPr lang="cs-CZ" sz="1400" b="0" dirty="0" smtClean="0">
                <a:solidFill>
                  <a:schemeClr val="accent2"/>
                </a:solidFill>
              </a:rPr>
              <a:t> </a:t>
            </a:r>
            <a:r>
              <a:rPr lang="en-US" sz="1400" b="0" dirty="0" smtClean="0">
                <a:solidFill>
                  <a:schemeClr val="accent2"/>
                </a:solidFill>
              </a:rPr>
              <a:t>[online]. </a:t>
            </a:r>
            <a:r>
              <a:rPr lang="cs-CZ" sz="1400" b="0" dirty="0" smtClean="0">
                <a:solidFill>
                  <a:schemeClr val="accent2"/>
                </a:solidFill>
              </a:rPr>
              <a:t>2004-04-13. </a:t>
            </a:r>
            <a:r>
              <a:rPr lang="en-US" sz="1400" b="0" dirty="0" smtClean="0">
                <a:solidFill>
                  <a:schemeClr val="accent2"/>
                </a:solidFill>
              </a:rPr>
              <a:t>[cit. </a:t>
            </a:r>
            <a:r>
              <a:rPr lang="cs-CZ" sz="1400" b="0" dirty="0" smtClean="0">
                <a:solidFill>
                  <a:schemeClr val="accent2"/>
                </a:solidFill>
              </a:rPr>
              <a:t>2011-10-15</a:t>
            </a:r>
            <a:r>
              <a:rPr lang="en-US" sz="1400" b="0" dirty="0" smtClean="0">
                <a:solidFill>
                  <a:schemeClr val="accent2"/>
                </a:solidFill>
              </a:rPr>
              <a:t>]</a:t>
            </a:r>
            <a:r>
              <a:rPr lang="cs-CZ" sz="1400" b="0" dirty="0" smtClean="0">
                <a:solidFill>
                  <a:schemeClr val="accent2"/>
                </a:solidFill>
              </a:rPr>
              <a:t>. Dostupný z www</a:t>
            </a:r>
          </a:p>
          <a:p>
            <a:r>
              <a:rPr lang="cs-CZ" sz="1400" b="0" dirty="0" smtClean="0">
                <a:solidFill>
                  <a:schemeClr val="tx1"/>
                </a:solidFill>
                <a:hlinkClick r:id="rId7"/>
              </a:rPr>
              <a:t>http://</a:t>
            </a:r>
            <a:r>
              <a:rPr lang="cs-CZ" sz="1400" b="0" dirty="0" smtClean="0">
                <a:solidFill>
                  <a:schemeClr val="tx1"/>
                </a:solidFill>
                <a:hlinkClick r:id="rId7"/>
              </a:rPr>
              <a:t>commons.wikimedia.org/wiki/File:Esrrack_350px.jpg</a:t>
            </a:r>
            <a:endParaRPr lang="cs-CZ" sz="1400" b="0" dirty="0" smtClean="0">
              <a:solidFill>
                <a:schemeClr val="tx1"/>
              </a:solidFill>
            </a:endParaRPr>
          </a:p>
          <a:p>
            <a:endParaRPr lang="cs-CZ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Obrázek 3" descr="logoKurikula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ovéPole 9"/>
          <p:cNvSpPr txBox="1"/>
          <p:nvPr/>
        </p:nvSpPr>
        <p:spPr>
          <a:xfrm>
            <a:off x="450156" y="1620391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chemeClr val="tx1"/>
                </a:solidFill>
              </a:rPr>
              <a:t>Použité obrazové zdroje</a:t>
            </a:r>
            <a:r>
              <a:rPr lang="cs-CZ" b="0" dirty="0" smtClean="0">
                <a:solidFill>
                  <a:schemeClr val="tx1"/>
                </a:solidFill>
              </a:rPr>
              <a:t>:</a:t>
            </a:r>
          </a:p>
          <a:p>
            <a:endParaRPr lang="cs-CZ" b="0" dirty="0" smtClean="0">
              <a:solidFill>
                <a:schemeClr val="tx1"/>
              </a:solidFill>
            </a:endParaRPr>
          </a:p>
          <a:p>
            <a:r>
              <a:rPr lang="cs-CZ" b="0" dirty="0" smtClean="0">
                <a:solidFill>
                  <a:schemeClr val="tx1"/>
                </a:solidFill>
              </a:rPr>
              <a:t>Není-li uvedeno jinak, je autorkou fotografií použitých v prezentaci dr. Iva Kubištová.</a:t>
            </a:r>
            <a:endParaRPr lang="cs-CZ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>
          <a:xfrm>
            <a:off x="1169988" y="2196455"/>
            <a:ext cx="8353425" cy="1656408"/>
          </a:xfrm>
        </p:spPr>
        <p:txBody>
          <a:bodyPr/>
          <a:lstStyle/>
          <a:p>
            <a:pPr algn="ctr" eaLnBrk="1" hangingPunct="1"/>
            <a:r>
              <a:rPr lang="cs-CZ" sz="6000" dirty="0" smtClean="0"/>
              <a:t>Děkuji za pozornost.</a:t>
            </a:r>
          </a:p>
        </p:txBody>
      </p:sp>
      <p:pic>
        <p:nvPicPr>
          <p:cNvPr id="6147" name="Obrázek 2" descr="logolink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5313" y="5416550"/>
            <a:ext cx="69627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TextovéPole 3"/>
          <p:cNvSpPr txBox="1">
            <a:spLocks noChangeArrowheads="1"/>
          </p:cNvSpPr>
          <p:nvPr/>
        </p:nvSpPr>
        <p:spPr bwMode="auto">
          <a:xfrm>
            <a:off x="882650" y="5057775"/>
            <a:ext cx="8928100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cs-CZ" sz="1400" b="0">
                <a:solidFill>
                  <a:srgbClr val="FF9933"/>
                </a:solidFill>
              </a:rPr>
              <a:t>Tento projekt je spolufinancován Evropským sociálním fondem a rozpočtem České republiky.</a:t>
            </a:r>
          </a:p>
        </p:txBody>
      </p:sp>
      <p:pic>
        <p:nvPicPr>
          <p:cNvPr id="6149" name="Obrázek 4" descr="logoKurikulaG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9413" y="55563"/>
            <a:ext cx="2532062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ZZ">
  <a:themeElements>
    <a:clrScheme name="NZZ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ZZ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9533" tIns="49769" rIns="99533" bIns="49769" numCol="1" anchor="ctr" anchorCtr="0" compatLnSpc="1">
        <a:prstTxWarp prst="textNoShape">
          <a:avLst/>
        </a:prstTxWarp>
      </a:bodyPr>
      <a:lstStyle>
        <a:defPPr marL="0" marR="0" indent="0" algn="r" defTabSz="11350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7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ZZ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ZZ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ZZ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NZZ</Template>
  <TotalTime>604</TotalTime>
  <Words>688</Words>
  <Application>Microsoft Office PowerPoint</Application>
  <PresentationFormat>Vlastní</PresentationFormat>
  <Paragraphs>136</Paragraphs>
  <Slides>24</Slides>
  <Notes>8</Notes>
  <HiddenSlides>0</HiddenSlides>
  <MMClips>0</MMClips>
  <ScaleCrop>false</ScaleCrop>
  <HeadingPairs>
    <vt:vector size="6" baseType="variant"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24</vt:i4>
      </vt:variant>
    </vt:vector>
  </HeadingPairs>
  <TitlesOfParts>
    <vt:vector size="26" baseType="lpstr">
      <vt:lpstr>NZZ</vt:lpstr>
      <vt:lpstr>List aplikace Microsoft Office Excel</vt:lpstr>
      <vt:lpstr>Máte rádi praktika?</vt:lpstr>
      <vt:lpstr>Snímek 2</vt:lpstr>
      <vt:lpstr>Máte rádi biologická praktika?</vt:lpstr>
      <vt:lpstr>Cíle semináře (očekávání účastníků)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  <vt:lpstr>Snímek 16</vt:lpstr>
      <vt:lpstr>Snímek 17</vt:lpstr>
      <vt:lpstr>Snímek 18</vt:lpstr>
      <vt:lpstr>Snímek 19</vt:lpstr>
      <vt:lpstr>Snímek 20</vt:lpstr>
      <vt:lpstr>Snímek 21</vt:lpstr>
      <vt:lpstr>  </vt:lpstr>
      <vt:lpstr>Snímek 23</vt:lpstr>
      <vt:lpstr>Děkuji za pozornost.</vt:lpstr>
    </vt:vector>
  </TitlesOfParts>
  <Company>NUOV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hana.husakova</dc:creator>
  <cp:lastModifiedBy>Svecova</cp:lastModifiedBy>
  <cp:revision>118</cp:revision>
  <dcterms:created xsi:type="dcterms:W3CDTF">2010-11-29T12:12:55Z</dcterms:created>
  <dcterms:modified xsi:type="dcterms:W3CDTF">2011-11-17T20:39:06Z</dcterms:modified>
</cp:coreProperties>
</file>