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694" r:id="rId2"/>
    <p:sldId id="421" r:id="rId3"/>
    <p:sldId id="614" r:id="rId4"/>
    <p:sldId id="615" r:id="rId5"/>
    <p:sldId id="667" r:id="rId6"/>
    <p:sldId id="672" r:id="rId7"/>
    <p:sldId id="671" r:id="rId8"/>
    <p:sldId id="670" r:id="rId9"/>
    <p:sldId id="669" r:id="rId10"/>
    <p:sldId id="668" r:id="rId11"/>
    <p:sldId id="478" r:id="rId12"/>
    <p:sldId id="485" r:id="rId13"/>
    <p:sldId id="486" r:id="rId14"/>
    <p:sldId id="690" r:id="rId15"/>
    <p:sldId id="688" r:id="rId16"/>
    <p:sldId id="402" r:id="rId17"/>
    <p:sldId id="487" r:id="rId18"/>
    <p:sldId id="488" r:id="rId19"/>
    <p:sldId id="661" r:id="rId20"/>
    <p:sldId id="662" r:id="rId21"/>
    <p:sldId id="663" r:id="rId22"/>
    <p:sldId id="664" r:id="rId23"/>
    <p:sldId id="665" r:id="rId24"/>
    <p:sldId id="666" r:id="rId25"/>
    <p:sldId id="489" r:id="rId26"/>
    <p:sldId id="490" r:id="rId27"/>
    <p:sldId id="491" r:id="rId28"/>
    <p:sldId id="691" r:id="rId29"/>
    <p:sldId id="687" r:id="rId30"/>
    <p:sldId id="403" r:id="rId31"/>
    <p:sldId id="494" r:id="rId32"/>
    <p:sldId id="495" r:id="rId33"/>
    <p:sldId id="655" r:id="rId34"/>
    <p:sldId id="656" r:id="rId35"/>
    <p:sldId id="657" r:id="rId36"/>
    <p:sldId id="658" r:id="rId37"/>
    <p:sldId id="659" r:id="rId38"/>
    <p:sldId id="660" r:id="rId39"/>
    <p:sldId id="496" r:id="rId40"/>
    <p:sldId id="497" r:id="rId41"/>
    <p:sldId id="498" r:id="rId42"/>
    <p:sldId id="692" r:id="rId43"/>
    <p:sldId id="686" r:id="rId44"/>
    <p:sldId id="404" r:id="rId45"/>
    <p:sldId id="501" r:id="rId46"/>
    <p:sldId id="502" r:id="rId47"/>
    <p:sldId id="649" r:id="rId48"/>
    <p:sldId id="650" r:id="rId49"/>
    <p:sldId id="651" r:id="rId50"/>
    <p:sldId id="652" r:id="rId51"/>
    <p:sldId id="653" r:id="rId52"/>
    <p:sldId id="654" r:id="rId53"/>
    <p:sldId id="503" r:id="rId54"/>
    <p:sldId id="504" r:id="rId55"/>
    <p:sldId id="505" r:id="rId56"/>
    <p:sldId id="693" r:id="rId57"/>
    <p:sldId id="685" r:id="rId58"/>
  </p:sldIdLst>
  <p:sldSz cx="9144000" cy="5143500" type="screen16x9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70" autoAdjust="0"/>
    <p:restoredTop sz="68174" autoAdjust="0"/>
  </p:normalViewPr>
  <p:slideViewPr>
    <p:cSldViewPr>
      <p:cViewPr varScale="1">
        <p:scale>
          <a:sx n="101" d="100"/>
          <a:sy n="101" d="100"/>
        </p:scale>
        <p:origin x="120" y="12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723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285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59ED68-A909-49F6-B180-2846491E9D84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2EEA7-A970-4EA0-BCF9-470E47224AE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576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dirty="0" smtClean="0"/>
              <a:t>Učitel oznámí program 2. vyučovací</a:t>
            </a:r>
            <a:r>
              <a:rPr lang="cs-CZ" sz="1200" b="1" baseline="0" dirty="0" smtClean="0"/>
              <a:t> hodiny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 i="1" dirty="0" smtClean="0"/>
              <a:t>Didaktický postup:</a:t>
            </a:r>
            <a:br>
              <a:rPr lang="cs-CZ" b="1" i="1" dirty="0" smtClean="0"/>
            </a:br>
            <a:r>
              <a:rPr lang="cs-CZ" i="1" dirty="0" smtClean="0"/>
              <a:t>2.1. Část </a:t>
            </a:r>
            <a:r>
              <a:rPr lang="cs-CZ" b="1" i="1" dirty="0" smtClean="0"/>
              <a:t>„Láska“</a:t>
            </a:r>
            <a:r>
              <a:rPr lang="cs-CZ" i="1" dirty="0" smtClean="0"/>
              <a:t> (cca 20 minut / aktivita 10 minut)</a:t>
            </a:r>
            <a:br>
              <a:rPr lang="cs-CZ" i="1" dirty="0" smtClean="0"/>
            </a:br>
            <a:r>
              <a:rPr lang="cs-CZ" i="1" dirty="0" smtClean="0"/>
              <a:t>2.2. Část </a:t>
            </a:r>
            <a:r>
              <a:rPr lang="cs-CZ" b="1" i="1" dirty="0" smtClean="0"/>
              <a:t>„Miss Hodnota“ </a:t>
            </a:r>
            <a:r>
              <a:rPr lang="cs-CZ" i="1" dirty="0" smtClean="0"/>
              <a:t>(cca 20 minut / aktivita 10 minut)</a:t>
            </a:r>
            <a:br>
              <a:rPr lang="cs-CZ" i="1" dirty="0" smtClean="0"/>
            </a:br>
            <a:r>
              <a:rPr lang="cs-CZ" i="1" dirty="0" smtClean="0"/>
              <a:t>2.3. Závěr hodiny a programu (cca 5 minut)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5038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8126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1038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Student si čte potichu sám</a:t>
            </a:r>
            <a:r>
              <a:rPr lang="cs-CZ" baseline="0" dirty="0" smtClean="0"/>
              <a:t> z PPT – vstupuje do scény komiksu.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4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931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8015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765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3912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2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Jsme-li nemocní, léčíme se a věříme, že léčba bude úspěšná.</a:t>
            </a:r>
            <a:endParaRPr lang="cs-CZ" sz="1200" dirty="0" smtClean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12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Když nezištně pomáháme druhým, věříme, že budeme odměněni radostí lidí, kterým sloužíme.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55222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571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[online]. [cit. 2015-11-12]. Dostupné z: http://www2.holocaust.cz/cz/history/events/brundibar</a:t>
            </a:r>
            <a:endParaRPr lang="cs-CZ" dirty="0" smtClean="0"/>
          </a:p>
          <a:p>
            <a:r>
              <a:rPr lang="cs-CZ" dirty="0" smtClean="0"/>
              <a:t>https://commons.wikimedia.org/wiki/File:Terezin_CZ_Memorial_Cemetery_01.JPG</a:t>
            </a:r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56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dirty="0" smtClean="0"/>
              <a:t>Učitel oznámí program 2. vyučovací</a:t>
            </a:r>
            <a:r>
              <a:rPr lang="cs-CZ" sz="1200" b="1" baseline="0" dirty="0" smtClean="0"/>
              <a:t> hodiny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 i="1" dirty="0" smtClean="0"/>
              <a:t>Didaktický postup:</a:t>
            </a:r>
            <a:br>
              <a:rPr lang="cs-CZ" b="1" i="1" dirty="0" smtClean="0"/>
            </a:br>
            <a:r>
              <a:rPr lang="cs-CZ" i="1" dirty="0" smtClean="0"/>
              <a:t>2.1. Část </a:t>
            </a:r>
            <a:r>
              <a:rPr lang="cs-CZ" b="1" i="1" dirty="0" smtClean="0"/>
              <a:t>„Láska“</a:t>
            </a:r>
            <a:r>
              <a:rPr lang="cs-CZ" i="1" dirty="0" smtClean="0"/>
              <a:t> (cca 20 minut / aktivita 10 minut)</a:t>
            </a:r>
            <a:br>
              <a:rPr lang="cs-CZ" i="1" dirty="0" smtClean="0"/>
            </a:br>
            <a:r>
              <a:rPr lang="cs-CZ" i="1" dirty="0" smtClean="0"/>
              <a:t>2.2. Část </a:t>
            </a:r>
            <a:r>
              <a:rPr lang="cs-CZ" b="1" i="1" dirty="0" smtClean="0"/>
              <a:t>„Miss Hodnota“ </a:t>
            </a:r>
            <a:r>
              <a:rPr lang="cs-CZ" i="1" dirty="0" smtClean="0"/>
              <a:t>(cca 20 minut / aktivita 10 minut)</a:t>
            </a:r>
            <a:br>
              <a:rPr lang="cs-CZ" i="1" dirty="0" smtClean="0"/>
            </a:br>
            <a:r>
              <a:rPr lang="cs-CZ" i="1" dirty="0" smtClean="0"/>
              <a:t>2.3. Závěr hodiny a programu (cca 5 minut)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09128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17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9876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Student si čte potichu sám</a:t>
            </a:r>
            <a:r>
              <a:rPr lang="cs-CZ" baseline="0" dirty="0" smtClean="0"/>
              <a:t> z PPT – vstupuje do scény komiksu.</a:t>
            </a:r>
            <a:br>
              <a:rPr lang="cs-CZ" baseline="0" dirty="0" smtClean="0"/>
            </a:br>
            <a:r>
              <a:rPr lang="cs-CZ" sz="12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Heslo „Pravda vítězí“ pak přijal první československý prezident Masaryk jako heslo prezidentské standarty, která vlaje nad Pražským hradem.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18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129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200" dirty="0" smtClean="0">
                <a:solidFill>
                  <a:prstClr val="white"/>
                </a:solidFill>
              </a:rPr>
              <a:t>Nacisté uvěřili tvrzení, že německá rasa je nadřazená a Židé jsou „podlidi“.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1200" dirty="0" smtClean="0">
                <a:solidFill>
                  <a:prstClr val="white"/>
                </a:solidFill>
              </a:rPr>
              <a:t>Pro Husa byla pravda zosobněná v Ježíši. Pro pravdu ochotně zemřel, miloval ji víc než vlastní život.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1594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https://www.flickr.com/photos/libormichalek/9568962362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22001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dirty="0" smtClean="0"/>
              <a:t>Učitel oznámí program 2. vyučovací</a:t>
            </a:r>
            <a:r>
              <a:rPr lang="cs-CZ" sz="1200" b="1" baseline="0" dirty="0" smtClean="0"/>
              <a:t> hodiny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 i="1" dirty="0" smtClean="0"/>
              <a:t>Didaktický postup:</a:t>
            </a:r>
            <a:br>
              <a:rPr lang="cs-CZ" b="1" i="1" dirty="0" smtClean="0"/>
            </a:br>
            <a:r>
              <a:rPr lang="cs-CZ" i="1" dirty="0" smtClean="0"/>
              <a:t>2.1. Část </a:t>
            </a:r>
            <a:r>
              <a:rPr lang="cs-CZ" b="1" i="1" dirty="0" smtClean="0"/>
              <a:t>„Láska“</a:t>
            </a:r>
            <a:r>
              <a:rPr lang="cs-CZ" i="1" dirty="0" smtClean="0"/>
              <a:t> (cca 20 minut / aktivita 10 minut)</a:t>
            </a:r>
            <a:br>
              <a:rPr lang="cs-CZ" i="1" dirty="0" smtClean="0"/>
            </a:br>
            <a:r>
              <a:rPr lang="cs-CZ" i="1" dirty="0" smtClean="0"/>
              <a:t>2.2. Část </a:t>
            </a:r>
            <a:r>
              <a:rPr lang="cs-CZ" b="1" i="1" dirty="0" smtClean="0"/>
              <a:t>„Miss Hodnota“ </a:t>
            </a:r>
            <a:r>
              <a:rPr lang="cs-CZ" i="1" dirty="0" smtClean="0"/>
              <a:t>(cca 20 minut / aktivita 10 minut)</a:t>
            </a:r>
            <a:br>
              <a:rPr lang="cs-CZ" i="1" dirty="0" smtClean="0"/>
            </a:br>
            <a:r>
              <a:rPr lang="cs-CZ" i="1" dirty="0" smtClean="0"/>
              <a:t>2.3. Závěr hodiny a programu (cca 5 minut)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9864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31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622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Student si čte potichu sám</a:t>
            </a:r>
            <a:r>
              <a:rPr lang="cs-CZ" baseline="0" dirty="0" smtClean="0"/>
              <a:t> z PPT – vstupuje do scény komiksu.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32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4959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Open Sans Condensed Light" pitchFamily="34" charset="0"/>
                <a:cs typeface="Open Sans Condensed Light" pitchFamily="34" charset="0"/>
              </a:rPr>
              <a:t>Hus nebyl proti sexu (sám jako kněz žil v celibátu).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9841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„</a:t>
            </a:r>
            <a:r>
              <a:rPr lang="cs-CZ" dirty="0" err="1" smtClean="0"/>
              <a:t>Crissy</a:t>
            </a:r>
            <a:r>
              <a:rPr lang="cs-CZ" dirty="0" smtClean="0"/>
              <a:t> Moran“ od Net227, </a:t>
            </a:r>
            <a:r>
              <a:rPr lang="cs-CZ" dirty="0" err="1" smtClean="0"/>
              <a:t>Inc</a:t>
            </a:r>
            <a:r>
              <a:rPr lang="cs-CZ" dirty="0" smtClean="0"/>
              <a:t> – </a:t>
            </a:r>
            <a:r>
              <a:rPr lang="cs-CZ" dirty="0" err="1" smtClean="0"/>
              <a:t>Wikipedia:Contact</a:t>
            </a:r>
            <a:r>
              <a:rPr lang="cs-CZ" dirty="0" smtClean="0"/>
              <a:t> </a:t>
            </a:r>
            <a:r>
              <a:rPr lang="cs-CZ" dirty="0" err="1" smtClean="0"/>
              <a:t>us</a:t>
            </a:r>
            <a:r>
              <a:rPr lang="cs-CZ" dirty="0" smtClean="0"/>
              <a:t>/</a:t>
            </a:r>
            <a:r>
              <a:rPr lang="cs-CZ" dirty="0" err="1" smtClean="0"/>
              <a:t>Photo</a:t>
            </a:r>
            <a:r>
              <a:rPr lang="cs-CZ" dirty="0" smtClean="0"/>
              <a:t> </a:t>
            </a:r>
            <a:r>
              <a:rPr lang="cs-CZ" dirty="0" err="1" smtClean="0"/>
              <a:t>submission</a:t>
            </a:r>
            <a:r>
              <a:rPr lang="cs-CZ" dirty="0" smtClean="0"/>
              <a:t>. Licencováno pod CC BY-SA 3.0 via </a:t>
            </a:r>
            <a:r>
              <a:rPr lang="cs-CZ" dirty="0" err="1" smtClean="0"/>
              <a:t>Wikimedia</a:t>
            </a:r>
            <a:r>
              <a:rPr lang="cs-CZ" dirty="0" smtClean="0"/>
              <a:t> </a:t>
            </a:r>
            <a:r>
              <a:rPr lang="cs-CZ" dirty="0" err="1" smtClean="0"/>
              <a:t>Commons</a:t>
            </a:r>
            <a:r>
              <a:rPr lang="cs-CZ" dirty="0" smtClean="0"/>
              <a:t> - https://commons.wikimedia.org/wiki/File:Crissy_Moran.jpg#/media/File:Crissy_Moran.jpg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99803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b="1" dirty="0" smtClean="0"/>
              <a:t>Učitel oznámí program 2. vyučovací</a:t>
            </a:r>
            <a:r>
              <a:rPr lang="cs-CZ" sz="1200" b="1" baseline="0" dirty="0" smtClean="0"/>
              <a:t> hodiny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b="1" i="1" dirty="0" smtClean="0"/>
              <a:t>Didaktický postup:</a:t>
            </a:r>
            <a:br>
              <a:rPr lang="cs-CZ" b="1" i="1" dirty="0" smtClean="0"/>
            </a:br>
            <a:r>
              <a:rPr lang="cs-CZ" i="1" dirty="0" smtClean="0"/>
              <a:t>2.1. Část </a:t>
            </a:r>
            <a:r>
              <a:rPr lang="cs-CZ" b="1" i="1" dirty="0" smtClean="0"/>
              <a:t>„Láska“</a:t>
            </a:r>
            <a:r>
              <a:rPr lang="cs-CZ" i="1" dirty="0" smtClean="0"/>
              <a:t> (cca 20 minut / aktivita 10 minut)</a:t>
            </a:r>
            <a:br>
              <a:rPr lang="cs-CZ" i="1" dirty="0" smtClean="0"/>
            </a:br>
            <a:r>
              <a:rPr lang="cs-CZ" i="1" dirty="0" smtClean="0"/>
              <a:t>2.2. Část </a:t>
            </a:r>
            <a:r>
              <a:rPr lang="cs-CZ" b="1" i="1" dirty="0" smtClean="0"/>
              <a:t>„Miss Hodnota“ </a:t>
            </a:r>
            <a:r>
              <a:rPr lang="cs-CZ" i="1" dirty="0" smtClean="0"/>
              <a:t>(cca 20 minut / aktivita 10 minut)</a:t>
            </a:r>
            <a:br>
              <a:rPr lang="cs-CZ" i="1" dirty="0" smtClean="0"/>
            </a:br>
            <a:r>
              <a:rPr lang="cs-CZ" i="1" dirty="0" smtClean="0"/>
              <a:t>2.3. Závěr hodiny a programu (cca 5 minut)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44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85815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45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2045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Student si čte potichu sám</a:t>
            </a:r>
            <a:r>
              <a:rPr lang="cs-CZ" baseline="0" dirty="0" smtClean="0"/>
              <a:t> z PPT – vstupuje do scény komiksu.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>
                <a:solidFill>
                  <a:prstClr val="black"/>
                </a:solidFill>
              </a:rPr>
              <a:pPr/>
              <a:t>46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4643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49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47169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Open Sans Condensed Light" pitchFamily="34" charset="0"/>
                <a:cs typeface="Open Sans Condensed Light" pitchFamily="34" charset="0"/>
              </a:rPr>
              <a:t>Mohu být svobodný od strachu z lidí, snahy zalíbit se za každou cenu, od systému, který všem vnucuje, aby byli stejní, stejně mysleli a stejně se chovali.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53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01553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https://commons.wikimedia.org/wiki/File:Milada_Hor%C3%A1kov%C3%A1_-_barva.jpg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2EEA7-A970-4EA0-BCF9-470E47224AEA}" type="slidenum">
              <a:rPr lang="cs-CZ" smtClean="0"/>
              <a:pPr/>
              <a:t>57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2473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CCF855-4CC5-44A4-8BA3-261CCA7EE61D}" type="datetimeFigureOut">
              <a:rPr lang="cs-CZ" smtClean="0"/>
              <a:pPr/>
              <a:t>13.11.2015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893FD-63D9-49A3-9462-6E1E01D7C38E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4.xml"/><Relationship Id="rId5" Type="http://schemas.openxmlformats.org/officeDocument/2006/relationships/slide" Target="slide30.xml"/><Relationship Id="rId4" Type="http://schemas.openxmlformats.org/officeDocument/2006/relationships/slide" Target="slide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ceskatelevize.cz/porady/1186000189-13-komnata/210562210800011-13-komnata-roberta-chudeho/" TargetMode="External"/><Relationship Id="rId4" Type="http://schemas.openxmlformats.org/officeDocument/2006/relationships/hyperlink" Target="http://www2.holocaust.cz/cz/history/events/brundibar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eskatelevize.cz/porady/1186000189-13-komnata/210562210800011-13-komnata-roberta-chudeho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ornojeloz.sk/pribeh_byvalej_pornohviezdy_crissy_moran.htm" TargetMode="External"/><Relationship Id="rId5" Type="http://schemas.openxmlformats.org/officeDocument/2006/relationships/hyperlink" Target="https://www.youtube.com/watch?v=AqRjvpwsvZk" TargetMode="External"/><Relationship Id="rId4" Type="http://schemas.openxmlformats.org/officeDocument/2006/relationships/hyperlink" Target="http://zpravy.idnes.cz/gross-se-kal-v-televizi-prijal-krista-a-omluvil-se-vsem-jez-zklamal-1d4-/domaci.aspx?c=A140428_090300_domaci_jpl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ustrcr.cz/cs/milada-horakov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115616" y="483518"/>
            <a:ext cx="7344816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4000" b="1" dirty="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4. soubor „Hus, jak ho neznáte“</a:t>
            </a:r>
          </a:p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endParaRPr lang="cs-CZ" altLang="cs-CZ" sz="1000" b="1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4000" b="1" dirty="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OBSAH:</a:t>
            </a:r>
          </a:p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endParaRPr lang="cs-CZ" altLang="cs-CZ" sz="1000" b="1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4000" b="1" dirty="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  <a:hlinkClick r:id="rId3" action="ppaction://hlinksldjump"/>
              </a:rPr>
              <a:t>1) Víra</a:t>
            </a:r>
            <a:endParaRPr lang="cs-CZ" altLang="cs-CZ" sz="4000" b="1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4000" b="1" dirty="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  <a:hlinkClick r:id="rId4" action="ppaction://hlinksldjump"/>
              </a:rPr>
              <a:t>2) Pravda</a:t>
            </a:r>
            <a:endParaRPr lang="cs-CZ" altLang="cs-CZ" sz="4000" b="1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4000" b="1" dirty="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  <a:hlinkClick r:id="rId5" action="ppaction://hlinksldjump"/>
              </a:rPr>
              <a:t>3) Čistota duše</a:t>
            </a:r>
            <a:endParaRPr lang="cs-CZ" altLang="cs-CZ" sz="4000" b="1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4000" b="1" dirty="0" smtClean="0">
                <a:solidFill>
                  <a:schemeClr val="tx1"/>
                </a:solidFill>
                <a:latin typeface="+mn-lt"/>
                <a:cs typeface="Calibri" panose="020F0502020204030204" pitchFamily="34" charset="0"/>
                <a:hlinkClick r:id="rId6" action="ppaction://hlinksldjump"/>
              </a:rPr>
              <a:t>4) Svoboda</a:t>
            </a:r>
            <a:endParaRPr lang="cs-CZ" altLang="cs-CZ" sz="4000" b="1" dirty="0" smtClean="0">
              <a:solidFill>
                <a:schemeClr val="tx1"/>
              </a:solidFill>
              <a:latin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52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433302" y="1858765"/>
            <a:ext cx="8027130" cy="179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algn="ctr"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80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1) Víra</a:t>
            </a:r>
          </a:p>
        </p:txBody>
      </p:sp>
    </p:spTree>
    <p:extLst>
      <p:ext uri="{BB962C8B-B14F-4D97-AF65-F5344CB8AC3E}">
        <p14:creationId xmlns:p14="http://schemas.microsoft.com/office/powerpoint/2010/main" val="307698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1115616" y="1635646"/>
            <a:ext cx="698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i="1" dirty="0" smtClean="0">
                <a:solidFill>
                  <a:prstClr val="white"/>
                </a:solidFill>
              </a:rPr>
              <a:t>Víra </a:t>
            </a:r>
            <a:r>
              <a:rPr lang="cs-CZ" sz="3200" b="1" i="1" dirty="0">
                <a:solidFill>
                  <a:prstClr val="white"/>
                </a:solidFill>
              </a:rPr>
              <a:t>znamená spolehnout se na pravdu</a:t>
            </a:r>
            <a:r>
              <a:rPr lang="cs-CZ" sz="3200" b="1" i="1" dirty="0" smtClean="0">
                <a:solidFill>
                  <a:prstClr val="white"/>
                </a:solidFill>
              </a:rPr>
              <a:t>,</a:t>
            </a:r>
          </a:p>
          <a:p>
            <a:r>
              <a:rPr lang="cs-CZ" sz="3200" b="1" i="1" dirty="0" smtClean="0">
                <a:solidFill>
                  <a:prstClr val="white"/>
                </a:solidFill>
              </a:rPr>
              <a:t>pro </a:t>
            </a:r>
            <a:r>
              <a:rPr lang="cs-CZ" sz="3200" b="1" i="1" dirty="0">
                <a:solidFill>
                  <a:prstClr val="white"/>
                </a:solidFill>
              </a:rPr>
              <a:t>kterou nemáš viditelný </a:t>
            </a:r>
            <a:r>
              <a:rPr lang="cs-CZ" sz="3200" b="1" i="1" dirty="0" smtClean="0">
                <a:solidFill>
                  <a:prstClr val="white"/>
                </a:solidFill>
              </a:rPr>
              <a:t>důkaz.</a:t>
            </a:r>
          </a:p>
          <a:p>
            <a:r>
              <a:rPr lang="cs-CZ" sz="1400" dirty="0" smtClean="0">
                <a:solidFill>
                  <a:prstClr val="white"/>
                </a:solidFill>
              </a:rPr>
              <a:t>(</a:t>
            </a:r>
            <a:r>
              <a:rPr lang="cs-CZ" sz="1400" dirty="0">
                <a:solidFill>
                  <a:prstClr val="white"/>
                </a:solidFill>
              </a:rPr>
              <a:t>HUS, Jan. </a:t>
            </a:r>
            <a:r>
              <a:rPr lang="cs-CZ" sz="1400" i="1" dirty="0">
                <a:solidFill>
                  <a:prstClr val="white"/>
                </a:solidFill>
              </a:rPr>
              <a:t>Výklad víry</a:t>
            </a:r>
            <a:r>
              <a:rPr lang="cs-CZ" sz="1400" dirty="0">
                <a:solidFill>
                  <a:prstClr val="white"/>
                </a:solidFill>
              </a:rPr>
              <a:t>, kap. 32. In Opera Omnia. 1. vyd., sv. I. </a:t>
            </a:r>
            <a:r>
              <a:rPr lang="cs-CZ" sz="1400" dirty="0" smtClean="0">
                <a:solidFill>
                  <a:prstClr val="white"/>
                </a:solidFill>
              </a:rPr>
              <a:t>Praha: </a:t>
            </a:r>
            <a:r>
              <a:rPr lang="cs-CZ" sz="1400" dirty="0">
                <a:solidFill>
                  <a:prstClr val="white"/>
                </a:solidFill>
              </a:rPr>
              <a:t>Academia, 1975. </a:t>
            </a:r>
            <a:r>
              <a:rPr lang="cs-CZ" sz="1400" dirty="0" smtClean="0">
                <a:solidFill>
                  <a:prstClr val="white"/>
                </a:solidFill>
              </a:rPr>
              <a:t>s. 65)</a:t>
            </a:r>
            <a:endParaRPr lang="cs-CZ" sz="2000" dirty="0" smtClean="0">
              <a:solidFill>
                <a:prstClr val="white"/>
              </a:solidFill>
            </a:endParaRPr>
          </a:p>
          <a:p>
            <a:endParaRPr lang="cs-CZ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87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683568" y="842972"/>
            <a:ext cx="813690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Historická scéna (1412)</a:t>
            </a:r>
          </a:p>
          <a:p>
            <a:endParaRPr lang="cs-CZ" sz="1200" dirty="0" smtClean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Papež vyhlásil odpustky hříchů za peníze.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V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Praze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probíhají nesouhlasné odpustkové bouře.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Hus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 hlásá, že odpuštění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hříchů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není na prodej.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Tři mladíci protestující proti odpustkům jsou popraveni.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Mezi protestujícími je i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mladá </a:t>
            </a:r>
            <a:r>
              <a:rPr lang="cs-CZ" sz="24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Judita,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sestra popraveného mladíka Jana.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Rodí se povstání. Konšelé proto zatčené propouští.</a:t>
            </a:r>
            <a:endParaRPr lang="cs-CZ" sz="2400" dirty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</p:txBody>
      </p:sp>
      <p:pic>
        <p:nvPicPr>
          <p:cNvPr id="4" name="Obrázek 3" descr="vlajk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85879" y="915566"/>
            <a:ext cx="1618569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2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víra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444" y="384830"/>
            <a:ext cx="9031113" cy="4373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víra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308" y="390329"/>
            <a:ext cx="9053384" cy="43628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víra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194" y="387923"/>
            <a:ext cx="9043613" cy="43676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víra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650" y="384728"/>
            <a:ext cx="9030701" cy="43740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víra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949" y="357712"/>
            <a:ext cx="9070102" cy="44280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víra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27" y="377451"/>
            <a:ext cx="9070347" cy="4354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683568" y="811614"/>
            <a:ext cx="770485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 smtClean="0">
                <a:solidFill>
                  <a:prstClr val="white"/>
                </a:solidFill>
              </a:rPr>
              <a:t>Víra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28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Je základem lidské činnosti.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28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Kdo </a:t>
            </a:r>
            <a:r>
              <a:rPr lang="cs-CZ" sz="2800" dirty="0">
                <a:solidFill>
                  <a:schemeClr val="bg1"/>
                </a:solidFill>
                <a:ea typeface="Times New Roman" panose="02020603050405020304" pitchFamily="18" charset="0"/>
              </a:rPr>
              <a:t>ničemu nevěří, nic nedělá a je, jako by nebyl.</a:t>
            </a:r>
            <a:endParaRPr lang="cs-CZ" sz="2800" dirty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2800" dirty="0">
                <a:solidFill>
                  <a:schemeClr val="bg1"/>
                </a:solidFill>
                <a:ea typeface="Times New Roman" panose="02020603050405020304" pitchFamily="18" charset="0"/>
              </a:rPr>
              <a:t>Učíme </a:t>
            </a:r>
            <a:r>
              <a:rPr lang="cs-CZ" sz="28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se s</a:t>
            </a:r>
            <a:r>
              <a:rPr lang="cs-CZ" sz="2800" dirty="0">
                <a:solidFill>
                  <a:schemeClr val="bg1"/>
                </a:solidFill>
                <a:ea typeface="Times New Roman" panose="02020603050405020304" pitchFamily="18" charset="0"/>
              </a:rPr>
              <a:t> vírou, že </a:t>
            </a:r>
            <a:r>
              <a:rPr lang="cs-CZ" sz="28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najdeme </a:t>
            </a:r>
            <a:r>
              <a:rPr lang="cs-CZ" sz="2800" dirty="0">
                <a:solidFill>
                  <a:schemeClr val="bg1"/>
                </a:solidFill>
                <a:ea typeface="Times New Roman" panose="02020603050405020304" pitchFamily="18" charset="0"/>
              </a:rPr>
              <a:t>práci, </a:t>
            </a:r>
            <a:r>
              <a:rPr lang="cs-CZ" sz="28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pracujeme a věříme, že z ní budeme </a:t>
            </a:r>
            <a:r>
              <a:rPr lang="cs-CZ" sz="2800" dirty="0">
                <a:solidFill>
                  <a:schemeClr val="bg1"/>
                </a:solidFill>
                <a:ea typeface="Times New Roman" panose="02020603050405020304" pitchFamily="18" charset="0"/>
              </a:rPr>
              <a:t>mít obživu.</a:t>
            </a:r>
            <a:endParaRPr lang="cs-CZ" sz="2800" dirty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28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Při sportu věříme</a:t>
            </a:r>
            <a:r>
              <a:rPr lang="cs-CZ" sz="2800" dirty="0">
                <a:solidFill>
                  <a:schemeClr val="bg1"/>
                </a:solidFill>
                <a:ea typeface="Times New Roman" panose="02020603050405020304" pitchFamily="18" charset="0"/>
              </a:rPr>
              <a:t>, že z toho má naše tělo </a:t>
            </a:r>
            <a:r>
              <a:rPr lang="cs-CZ" sz="28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užitek.</a:t>
            </a:r>
            <a:endParaRPr lang="cs-CZ" sz="2800" dirty="0">
              <a:solidFill>
                <a:schemeClr val="bg1"/>
              </a:solidFill>
              <a:ea typeface="Calibri" panose="020F0502020204030204" pitchFamily="34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cs-CZ" sz="28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Hus </a:t>
            </a:r>
            <a:r>
              <a:rPr lang="cs-CZ" sz="2800" dirty="0">
                <a:solidFill>
                  <a:schemeClr val="bg1"/>
                </a:solidFill>
                <a:ea typeface="Times New Roman" panose="02020603050405020304" pitchFamily="18" charset="0"/>
              </a:rPr>
              <a:t>věřil, že s věrností Bohu bude žít věčný život</a:t>
            </a:r>
            <a:r>
              <a:rPr lang="cs-CZ" sz="2800" dirty="0" smtClean="0">
                <a:solidFill>
                  <a:schemeClr val="bg1"/>
                </a:solidFill>
                <a:ea typeface="Times New Roman" panose="02020603050405020304" pitchFamily="18" charset="0"/>
              </a:rPr>
              <a:t>.</a:t>
            </a:r>
            <a:endParaRPr lang="cs-CZ" sz="28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420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28000" y="844004"/>
            <a:ext cx="8064896" cy="4176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Otázky pro jednotlivce</a:t>
            </a:r>
            <a:endParaRPr lang="cs-CZ" altLang="cs-CZ" sz="48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2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Vyber si jednu z otázek a napiš si odpověď.</a:t>
            </a: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Odpověď nebude </a:t>
            </a:r>
            <a:r>
              <a:rPr lang="cs-CZ" sz="2400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zveřejněna.</a:t>
            </a:r>
            <a:endParaRPr lang="cs-CZ" sz="24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cs-CZ" sz="1200" dirty="0">
              <a:solidFill>
                <a:prstClr val="white"/>
              </a:solidFill>
              <a:latin typeface="+mn-lt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+mn-lt"/>
              </a:rPr>
              <a:t>V co, komu nebo čemu věříš?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+mn-lt"/>
              </a:rPr>
              <a:t>Ve které situaci jsi zpětně poznal, že ses mýlil v tom, </a:t>
            </a:r>
            <a:br>
              <a:rPr lang="cs-CZ" sz="2400" b="1" dirty="0" smtClean="0">
                <a:solidFill>
                  <a:prstClr val="white"/>
                </a:solidFill>
                <a:latin typeface="+mn-lt"/>
              </a:rPr>
            </a:br>
            <a:r>
              <a:rPr lang="cs-CZ" sz="2400" b="1" dirty="0" smtClean="0">
                <a:solidFill>
                  <a:prstClr val="white"/>
                </a:solidFill>
                <a:latin typeface="+mn-lt"/>
              </a:rPr>
              <a:t>komu nebo čemu jsi věřil?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+mn-lt"/>
              </a:rPr>
              <a:t>Kdo věří tobě? Co může tuto víru posílit/ohrozit?</a:t>
            </a:r>
            <a:endParaRPr lang="cs-CZ" altLang="cs-CZ" sz="2250" b="1" dirty="0">
              <a:solidFill>
                <a:prstClr val="white"/>
              </a:solidFill>
              <a:latin typeface="+mn-lt"/>
            </a:endParaRPr>
          </a:p>
        </p:txBody>
      </p:sp>
      <p:pic>
        <p:nvPicPr>
          <p:cNvPr id="8" name="Zástupný symbol pro obsah 7" descr="kr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255528"/>
            <a:ext cx="2126885" cy="231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19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379750" y="771996"/>
            <a:ext cx="7512730" cy="4176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/>
            </a:pPr>
            <a:r>
              <a:rPr lang="cs-CZ" altLang="cs-CZ" sz="4800" b="1" dirty="0" smtClean="0">
                <a:solidFill>
                  <a:prstClr val="white"/>
                </a:solidFill>
                <a:latin typeface="+mn-lt"/>
              </a:rPr>
              <a:t>Otázky pro skupinu</a:t>
            </a:r>
          </a:p>
          <a:p>
            <a:pPr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/>
            </a:pPr>
            <a:endParaRPr lang="cs-CZ" altLang="cs-CZ" sz="1200" b="1" dirty="0">
              <a:solidFill>
                <a:prstClr val="white"/>
              </a:solidFill>
              <a:latin typeface="+mn-lt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cs-CZ" sz="2400" dirty="0" smtClean="0">
                <a:solidFill>
                  <a:prstClr val="white"/>
                </a:solidFill>
                <a:latin typeface="+mn-lt"/>
              </a:rPr>
              <a:t>Skupina </a:t>
            </a:r>
            <a:r>
              <a:rPr lang="cs-CZ" sz="2400" dirty="0">
                <a:solidFill>
                  <a:prstClr val="white"/>
                </a:solidFill>
                <a:latin typeface="+mn-lt"/>
              </a:rPr>
              <a:t>si vybere </a:t>
            </a:r>
            <a:r>
              <a:rPr lang="cs-CZ" sz="2400" dirty="0" smtClean="0">
                <a:solidFill>
                  <a:prstClr val="white"/>
                </a:solidFill>
                <a:latin typeface="+mn-lt"/>
              </a:rPr>
              <a:t>otázku a zapíše odpověď.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200" b="1" dirty="0" smtClean="0">
              <a:solidFill>
                <a:prstClr val="white"/>
              </a:solidFill>
              <a:latin typeface="+mn-lt"/>
            </a:endParaRPr>
          </a:p>
          <a:p>
            <a:pPr marL="971550" lvl="1" indent="-514350">
              <a:lnSpc>
                <a:spcPct val="100000"/>
              </a:lnSpc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Proč je podle tebe důležité, aby člověk věřil,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	k čemu je víra dobrá?</a:t>
            </a:r>
            <a:endParaRPr lang="cs-CZ" altLang="cs-CZ" b="1" dirty="0">
              <a:solidFill>
                <a:prstClr val="white"/>
              </a:solidFill>
              <a:latin typeface="+mn-lt"/>
              <a:cs typeface="Calibri" panose="020F0502020204030204" pitchFamily="34" charset="0"/>
            </a:endParaRPr>
          </a:p>
          <a:p>
            <a:pPr marL="914400" lvl="1" indent="-457200">
              <a:lnSpc>
                <a:spcPct val="100000"/>
              </a:lnSpc>
              <a:spcAft>
                <a:spcPts val="0"/>
              </a:spcAft>
              <a:buClrTx/>
              <a:buSzTx/>
              <a:buAutoNum type="arabicParenR" startAt="2"/>
              <a:tabLst/>
              <a:defRPr/>
            </a:pP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Byl Hus naivní, když věřil, že přesvědčí koncil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	o pravdě, kterou hlásal?</a:t>
            </a:r>
            <a:endParaRPr lang="cs-CZ" altLang="cs-CZ" b="1" dirty="0">
              <a:solidFill>
                <a:prstClr val="white"/>
              </a:solidFill>
              <a:latin typeface="+mn-lt"/>
              <a:cs typeface="Calibri" panose="020F0502020204030204" pitchFamily="34" charset="0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3) </a:t>
            </a: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	Jak mohla víra způsobit, že se Hus nebál smrti?</a:t>
            </a:r>
            <a:endParaRPr lang="cs-CZ" altLang="cs-CZ" b="1" dirty="0">
              <a:solidFill>
                <a:prstClr val="white"/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7" name="Zástupný symbol pro obsah 7" descr="kluk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68597" y="2715766"/>
            <a:ext cx="1760277" cy="215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13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27584" y="1995686"/>
            <a:ext cx="7499176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lvl="0" indent="0" algn="ctr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Novodobý příběh</a:t>
            </a:r>
            <a:endParaRPr lang="cs-CZ" altLang="cs-CZ" sz="48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83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ZSVír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3491880" y="1635646"/>
            <a:ext cx="532859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600" b="1" dirty="0" smtClean="0"/>
              <a:t>Ve víře, že přežijí válku, jim pomáhala divadelní hra Brundibár, která končí porážkou padoucha Brundibára.</a:t>
            </a:r>
          </a:p>
          <a:p>
            <a:r>
              <a:rPr lang="cs-CZ" sz="2600" b="1" dirty="0" smtClean="0"/>
              <a:t>Poselstvím hry byli povzbuzeni, aby se nevzdali, protože nakonec zvítězí právo. Věřili</a:t>
            </a:r>
            <a:r>
              <a:rPr lang="cs-CZ" sz="2600" b="1" dirty="0"/>
              <a:t>, že Hitler bude poražen.</a:t>
            </a:r>
            <a:endParaRPr lang="cs-CZ" sz="2600" b="1" dirty="0" smtClean="0"/>
          </a:p>
          <a:p>
            <a:endParaRPr lang="cs-CZ" sz="1400" b="1" dirty="0" smtClean="0"/>
          </a:p>
          <a:p>
            <a:r>
              <a:rPr lang="cs-CZ" sz="1200" dirty="0" smtClean="0">
                <a:hlinkClick r:id="rId4"/>
              </a:rPr>
              <a:t>http://www2.holocaust.cz/</a:t>
            </a:r>
            <a:r>
              <a:rPr lang="cs-CZ" sz="1200" dirty="0" err="1" smtClean="0">
                <a:hlinkClick r:id="rId4"/>
              </a:rPr>
              <a:t>cz</a:t>
            </a:r>
            <a:r>
              <a:rPr lang="cs-CZ" sz="1200" dirty="0" smtClean="0">
                <a:hlinkClick r:id="rId4"/>
              </a:rPr>
              <a:t>/</a:t>
            </a:r>
            <a:r>
              <a:rPr lang="cs-CZ" sz="1200" dirty="0" err="1" smtClean="0">
                <a:hlinkClick r:id="rId4"/>
              </a:rPr>
              <a:t>history</a:t>
            </a:r>
            <a:r>
              <a:rPr lang="cs-CZ" sz="1200" dirty="0" smtClean="0">
                <a:hlinkClick r:id="rId4"/>
              </a:rPr>
              <a:t>/</a:t>
            </a:r>
            <a:r>
              <a:rPr lang="cs-CZ" sz="1200" dirty="0" err="1" smtClean="0">
                <a:hlinkClick r:id="rId4"/>
              </a:rPr>
              <a:t>events</a:t>
            </a:r>
            <a:r>
              <a:rPr lang="cs-CZ" sz="1200" dirty="0" smtClean="0">
                <a:hlinkClick r:id="rId4"/>
              </a:rPr>
              <a:t>/</a:t>
            </a:r>
            <a:r>
              <a:rPr lang="cs-CZ" sz="1200" dirty="0" err="1" smtClean="0">
                <a:hlinkClick r:id="rId4"/>
              </a:rPr>
              <a:t>brundibar</a:t>
            </a:r>
            <a:endParaRPr lang="cs-CZ" sz="1200" dirty="0" smtClean="0"/>
          </a:p>
          <a:p>
            <a:endParaRPr lang="cs-CZ" sz="2200" b="1" u="sng" dirty="0" smtClean="0">
              <a:solidFill>
                <a:schemeClr val="bg1"/>
              </a:solidFill>
              <a:hlinkClick r:id="rId5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251520" y="1708100"/>
            <a:ext cx="8232810" cy="26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algn="ctr"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80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2) Pravda</a:t>
            </a:r>
            <a:endParaRPr lang="cs-CZ" altLang="cs-CZ" b="1" dirty="0" smtClean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68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755576" y="1757010"/>
            <a:ext cx="770485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i="1" dirty="0" smtClean="0">
                <a:solidFill>
                  <a:prstClr val="white"/>
                </a:solidFill>
              </a:rPr>
              <a:t>Nejmilejší</a:t>
            </a:r>
            <a:r>
              <a:rPr lang="cs-CZ" sz="3200" b="1" i="1" dirty="0">
                <a:solidFill>
                  <a:prstClr val="white"/>
                </a:solidFill>
              </a:rPr>
              <a:t>, žijte podle poznané pravdy</a:t>
            </a:r>
            <a:r>
              <a:rPr lang="cs-CZ" sz="3200" b="1" i="1" dirty="0" smtClean="0">
                <a:solidFill>
                  <a:prstClr val="white"/>
                </a:solidFill>
              </a:rPr>
              <a:t>,</a:t>
            </a:r>
          </a:p>
          <a:p>
            <a:r>
              <a:rPr lang="cs-CZ" sz="3200" b="1" i="1" dirty="0" smtClean="0">
                <a:solidFill>
                  <a:prstClr val="white"/>
                </a:solidFill>
              </a:rPr>
              <a:t>která </a:t>
            </a:r>
            <a:r>
              <a:rPr lang="cs-CZ" sz="3200" b="1" i="1" dirty="0">
                <a:solidFill>
                  <a:prstClr val="white"/>
                </a:solidFill>
              </a:rPr>
              <a:t>vítězí nade vším a mocná je až </a:t>
            </a:r>
            <a:r>
              <a:rPr lang="cs-CZ" sz="3200" b="1" i="1" dirty="0" smtClean="0">
                <a:solidFill>
                  <a:prstClr val="white"/>
                </a:solidFill>
              </a:rPr>
              <a:t>navěky.</a:t>
            </a:r>
            <a:r>
              <a:rPr lang="cs-CZ" sz="2800" dirty="0" smtClean="0">
                <a:solidFill>
                  <a:prstClr val="white"/>
                </a:solidFill>
              </a:rPr>
              <a:t> </a:t>
            </a:r>
          </a:p>
          <a:p>
            <a:r>
              <a:rPr lang="cs-CZ" sz="1400" dirty="0" smtClean="0">
                <a:solidFill>
                  <a:prstClr val="white"/>
                </a:solidFill>
              </a:rPr>
              <a:t>(</a:t>
            </a:r>
            <a:r>
              <a:rPr lang="cs-CZ" sz="1400" dirty="0">
                <a:solidFill>
                  <a:prstClr val="white"/>
                </a:solidFill>
              </a:rPr>
              <a:t>HUS, Jan. </a:t>
            </a:r>
            <a:r>
              <a:rPr lang="cs-CZ" sz="1400" i="1" dirty="0">
                <a:solidFill>
                  <a:prstClr val="white"/>
                </a:solidFill>
              </a:rPr>
              <a:t>Výklad víry</a:t>
            </a:r>
            <a:r>
              <a:rPr lang="cs-CZ" sz="1400" dirty="0">
                <a:solidFill>
                  <a:prstClr val="white"/>
                </a:solidFill>
              </a:rPr>
              <a:t>, kap. 32. In Opera Omnia. 1. vyd., sv. I</a:t>
            </a:r>
            <a:r>
              <a:rPr lang="cs-CZ" sz="1400" dirty="0" smtClean="0">
                <a:solidFill>
                  <a:prstClr val="white"/>
                </a:solidFill>
              </a:rPr>
              <a:t>. Praha</a:t>
            </a:r>
            <a:r>
              <a:rPr lang="cs-CZ" sz="1400" dirty="0" smtClean="0">
                <a:solidFill>
                  <a:prstClr val="white"/>
                </a:solidFill>
              </a:rPr>
              <a:t>: </a:t>
            </a:r>
            <a:r>
              <a:rPr lang="cs-CZ" sz="1400" dirty="0">
                <a:solidFill>
                  <a:prstClr val="white"/>
                </a:solidFill>
              </a:rPr>
              <a:t>Academia, 1975. </a:t>
            </a:r>
            <a:r>
              <a:rPr lang="cs-CZ" sz="1400" dirty="0" smtClean="0">
                <a:solidFill>
                  <a:prstClr val="white"/>
                </a:solidFill>
              </a:rPr>
              <a:t>s. 69</a:t>
            </a:r>
            <a:r>
              <a:rPr lang="cs-CZ" sz="1400" dirty="0" smtClean="0">
                <a:solidFill>
                  <a:prstClr val="white"/>
                </a:solidFill>
              </a:rPr>
              <a:t>)</a:t>
            </a:r>
            <a:endParaRPr lang="cs-CZ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29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539552" y="770964"/>
            <a:ext cx="820891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Historická scéna (1412)</a:t>
            </a:r>
          </a:p>
          <a:p>
            <a:endParaRPr lang="cs-CZ" sz="1200" dirty="0" smtClean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Papež vyhlásil nad Prahou interdikt, tj. zákaz vykonávání náboženských obřadů (mše, svatby, pohřby…) ve městě.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Lidé pohřbívali mrtvé sami na polích, hrozilo šíření nemocí.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Interdikt měl platit, dokud bude v Praze kacíř Hus.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Hus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 na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přání krále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Prahu opouští a loučí se povzbuzením: „Pravda vítězí.“</a:t>
            </a:r>
            <a:endParaRPr lang="cs-CZ" sz="2400" dirty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</p:txBody>
      </p:sp>
      <p:pic>
        <p:nvPicPr>
          <p:cNvPr id="4" name="Obrázek 3" descr="vlajk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20070" y="699543"/>
            <a:ext cx="2059997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4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ravda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313" y="382409"/>
            <a:ext cx="9021375" cy="43786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ravda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48" y="369501"/>
            <a:ext cx="9054104" cy="4362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ravda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pic>
        <p:nvPicPr>
          <p:cNvPr id="3" name="Obrázek 2" descr="pravda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375" y="388819"/>
            <a:ext cx="9047251" cy="4365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ravda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22" y="345193"/>
            <a:ext cx="9005156" cy="43867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ravda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828" y="369619"/>
            <a:ext cx="9054344" cy="43623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pravda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09" y="377353"/>
            <a:ext cx="9001183" cy="43887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828000" y="964922"/>
            <a:ext cx="70567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 smtClean="0">
                <a:solidFill>
                  <a:prstClr val="white"/>
                </a:solidFill>
              </a:rPr>
              <a:t>Pravda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Život </a:t>
            </a:r>
            <a:r>
              <a:rPr lang="cs-CZ" sz="2400" dirty="0">
                <a:solidFill>
                  <a:prstClr val="white"/>
                </a:solidFill>
              </a:rPr>
              <a:t>v pravdě je soulad </a:t>
            </a:r>
            <a:r>
              <a:rPr lang="cs-CZ" sz="2400" dirty="0" smtClean="0">
                <a:solidFill>
                  <a:prstClr val="white"/>
                </a:solidFill>
              </a:rPr>
              <a:t>slov, skutků a skutečnosti.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Opakem pravdy je </a:t>
            </a:r>
            <a:r>
              <a:rPr lang="cs-CZ" sz="2400" dirty="0">
                <a:solidFill>
                  <a:prstClr val="white"/>
                </a:solidFill>
              </a:rPr>
              <a:t>lež a přetvářka.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Jde </a:t>
            </a:r>
            <a:r>
              <a:rPr lang="cs-CZ" sz="2400" dirty="0">
                <a:solidFill>
                  <a:prstClr val="white"/>
                </a:solidFill>
              </a:rPr>
              <a:t>o to podle </a:t>
            </a:r>
            <a:r>
              <a:rPr lang="cs-CZ" sz="2400" dirty="0" smtClean="0">
                <a:solidFill>
                  <a:prstClr val="white"/>
                </a:solidFill>
              </a:rPr>
              <a:t>poznání pravdy žít. Nestačí např</a:t>
            </a:r>
            <a:r>
              <a:rPr lang="cs-CZ" sz="2400" dirty="0">
                <a:solidFill>
                  <a:prstClr val="white"/>
                </a:solidFill>
              </a:rPr>
              <a:t>. </a:t>
            </a:r>
            <a:r>
              <a:rPr lang="cs-CZ" sz="2400" dirty="0" smtClean="0">
                <a:solidFill>
                  <a:prstClr val="white"/>
                </a:solidFill>
              </a:rPr>
              <a:t>vědět</a:t>
            </a:r>
            <a:r>
              <a:rPr lang="cs-CZ" sz="2400" dirty="0">
                <a:solidFill>
                  <a:prstClr val="white"/>
                </a:solidFill>
              </a:rPr>
              <a:t>, že podvádět se </a:t>
            </a:r>
            <a:r>
              <a:rPr lang="cs-CZ" sz="2400" dirty="0" smtClean="0">
                <a:solidFill>
                  <a:prstClr val="white"/>
                </a:solidFill>
              </a:rPr>
              <a:t>nemá</a:t>
            </a:r>
            <a:r>
              <a:rPr lang="cs-CZ" sz="2400" dirty="0">
                <a:solidFill>
                  <a:prstClr val="white"/>
                </a:solidFill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prstClr val="white"/>
                </a:solidFill>
              </a:rPr>
              <a:t>Ukázalo se, že pravdu měl Hus, ne koncil.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</a:rPr>
              <a:t>Pravda </a:t>
            </a:r>
            <a:r>
              <a:rPr lang="cs-CZ" sz="2400" dirty="0">
                <a:solidFill>
                  <a:prstClr val="white"/>
                </a:solidFill>
              </a:rPr>
              <a:t>může být na čas poražena, </a:t>
            </a:r>
            <a:r>
              <a:rPr lang="cs-CZ" sz="2400" dirty="0" smtClean="0">
                <a:solidFill>
                  <a:prstClr val="white"/>
                </a:solidFill>
              </a:rPr>
              <a:t>ale nakonec </a:t>
            </a:r>
            <a:r>
              <a:rPr lang="cs-CZ" sz="2400" dirty="0">
                <a:solidFill>
                  <a:prstClr val="white"/>
                </a:solidFill>
              </a:rPr>
              <a:t>vítězí</a:t>
            </a:r>
            <a:r>
              <a:rPr lang="cs-CZ" sz="2400" dirty="0" smtClean="0">
                <a:solidFill>
                  <a:prstClr val="white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429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28000" y="809378"/>
            <a:ext cx="8064896" cy="4176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Otázky pro jednotlivce</a:t>
            </a:r>
            <a:endParaRPr lang="cs-CZ" altLang="cs-CZ" sz="48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2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Vyber si jednu z otázek a napiš si odpověď.</a:t>
            </a: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Odpověď nebude zveřejněna.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cs-CZ" sz="2400" dirty="0">
              <a:solidFill>
                <a:prstClr val="white"/>
              </a:solidFill>
              <a:latin typeface="+mn-lt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+mn-lt"/>
              </a:rPr>
              <a:t>Kdy ve tvém životě pravda prohrála a jaké byly důsledky?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+mn-lt"/>
              </a:rPr>
              <a:t>Ve které situaci </a:t>
            </a:r>
            <a:r>
              <a:rPr lang="cs-CZ" sz="2400" b="1" dirty="0">
                <a:solidFill>
                  <a:prstClr val="white"/>
                </a:solidFill>
              </a:rPr>
              <a:t>pravda </a:t>
            </a:r>
            <a:r>
              <a:rPr lang="cs-CZ" sz="2400" b="1" dirty="0" smtClean="0">
                <a:solidFill>
                  <a:prstClr val="white"/>
                </a:solidFill>
                <a:latin typeface="+mn-lt"/>
              </a:rPr>
              <a:t>ve tvém životě vyhrála?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+mn-lt"/>
              </a:rPr>
              <a:t>Ve kterých případech se ti vyplatilo, že ses pravdy zastal?</a:t>
            </a:r>
            <a:endParaRPr lang="cs-CZ" altLang="cs-CZ" sz="2250" b="1" dirty="0">
              <a:solidFill>
                <a:prstClr val="white"/>
              </a:solidFill>
              <a:latin typeface="+mn-lt"/>
            </a:endParaRPr>
          </a:p>
        </p:txBody>
      </p:sp>
      <p:pic>
        <p:nvPicPr>
          <p:cNvPr id="8" name="Zástupný symbol pro obsah 7" descr="kr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195486"/>
            <a:ext cx="2126885" cy="231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00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27584" y="771550"/>
            <a:ext cx="8064896" cy="4176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Otázky </a:t>
            </a:r>
            <a:r>
              <a:rPr lang="cs-CZ" altLang="cs-CZ" sz="4800" b="1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pro skupinu</a:t>
            </a: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2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Skupina </a:t>
            </a: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si vybere otázku a zapíše </a:t>
            </a:r>
            <a:r>
              <a:rPr lang="cs-CZ" sz="2400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odpověď.</a:t>
            </a:r>
            <a:endParaRPr lang="cs-CZ" sz="2400" dirty="0" smtClean="0">
              <a:solidFill>
                <a:prstClr val="white"/>
              </a:solidFill>
              <a:latin typeface="+mn-lt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200" b="1" dirty="0" smtClean="0">
              <a:solidFill>
                <a:prstClr val="white"/>
              </a:solidFill>
              <a:latin typeface="+mn-lt"/>
              <a:cs typeface="Calibri" panose="020F0502020204030204" pitchFamily="34" charset="0"/>
            </a:endParaRPr>
          </a:p>
          <a:p>
            <a:pPr marL="914400" lvl="1" indent="-457200">
              <a:lnSpc>
                <a:spcPct val="100000"/>
              </a:lnSpc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Má každý svou pravdu, nebo platí obecná pravda?</a:t>
            </a:r>
          </a:p>
          <a:p>
            <a:pPr marL="914400" lvl="1" indent="-457200">
              <a:lnSpc>
                <a:spcPct val="100000"/>
              </a:lnSpc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Platí Husovo: „Pravda vítězí, ač na čas poražena bývá“? Kdy byla poražena a kdy zvítězila?</a:t>
            </a:r>
          </a:p>
          <a:p>
            <a:pPr marL="914400" lvl="1" indent="-457200">
              <a:lnSpc>
                <a:spcPct val="100000"/>
              </a:lnSpc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Jaká je souvislost mezi pravdou, opravdovostí 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	</a:t>
            </a: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a poctivostí?</a:t>
            </a:r>
            <a:endParaRPr lang="cs-CZ" altLang="cs-CZ" b="1" dirty="0">
              <a:solidFill>
                <a:prstClr val="white"/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8" name="Zástupný symbol pro obsah 7" descr="klu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12613" y="2715766"/>
            <a:ext cx="1760277" cy="215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11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27584" y="1995686"/>
            <a:ext cx="7499176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lvl="0" indent="0" algn="ctr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Novodobý příběh</a:t>
            </a:r>
            <a:endParaRPr lang="cs-CZ" altLang="cs-CZ" sz="48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284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PZSPrav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8520" y="-1"/>
            <a:ext cx="9252520" cy="5204543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3779912" y="1561891"/>
            <a:ext cx="49685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 smtClean="0">
                <a:solidFill>
                  <a:schemeClr val="bg1"/>
                </a:solidFill>
              </a:rPr>
              <a:t>Nahrál si rozhovor s nadřízeným úředníkem, který po něm požadoval korupční jednání. Nahrávku zveřejnil, a byl okamžitě odvolán z funkce. Zdálo, že pravda prohrála. Ale druhý den podal demisi sám ministr. Michálek se stal senátorem a bojuje proti korupci a hájí pravdu.</a:t>
            </a:r>
            <a:endParaRPr lang="cs-CZ" sz="2500" b="1" u="sng" dirty="0" smtClean="0">
              <a:solidFill>
                <a:schemeClr val="bg1"/>
              </a:solidFill>
              <a:hlinkClick r:id="rId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443646" y="699988"/>
            <a:ext cx="8232810" cy="4176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endParaRPr lang="cs-CZ" altLang="cs-CZ" sz="7200" b="1" dirty="0" smtClean="0">
              <a:solidFill>
                <a:schemeClr val="bg1"/>
              </a:solidFill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72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3) Čistota duše</a:t>
            </a:r>
            <a:endParaRPr lang="cs-CZ" altLang="cs-CZ" b="1" dirty="0" smtClean="0">
              <a:solidFill>
                <a:schemeClr val="bg1"/>
              </a:solidFill>
              <a:cs typeface="Calibri" panose="020F0502020204030204" pitchFamily="34" charset="0"/>
            </a:endParaRPr>
          </a:p>
          <a:p>
            <a:pPr algn="ctr" eaLnBrk="1" hangingPunct="1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/>
            </a:pPr>
            <a:r>
              <a:rPr lang="cs-CZ" altLang="cs-CZ" sz="36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/>
            </a:pPr>
            <a:endParaRPr lang="cs-CZ" altLang="cs-CZ" b="1" dirty="0" smtClean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338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683568" y="2059563"/>
            <a:ext cx="799288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i="1" dirty="0" smtClean="0">
                <a:solidFill>
                  <a:prstClr val="white"/>
                </a:solidFill>
              </a:rPr>
              <a:t>V</a:t>
            </a:r>
            <a:r>
              <a:rPr lang="cs-CZ" sz="3200" b="1" i="1" dirty="0" smtClean="0">
                <a:solidFill>
                  <a:prstClr val="white"/>
                </a:solidFill>
              </a:rPr>
              <a:t>až </a:t>
            </a:r>
            <a:r>
              <a:rPr lang="cs-CZ" sz="3200" b="1" i="1" dirty="0">
                <a:solidFill>
                  <a:prstClr val="white"/>
                </a:solidFill>
              </a:rPr>
              <a:t>si důstojnosti své duše a udržuj ji v </a:t>
            </a:r>
            <a:r>
              <a:rPr lang="cs-CZ" sz="3200" b="1" i="1" dirty="0" smtClean="0">
                <a:solidFill>
                  <a:prstClr val="white"/>
                </a:solidFill>
              </a:rPr>
              <a:t>čistotě.</a:t>
            </a:r>
          </a:p>
          <a:p>
            <a:r>
              <a:rPr lang="cs-CZ" sz="1400" dirty="0" smtClean="0">
                <a:solidFill>
                  <a:prstClr val="white"/>
                </a:solidFill>
              </a:rPr>
              <a:t>(HUS</a:t>
            </a:r>
            <a:r>
              <a:rPr lang="cs-CZ" sz="1400" dirty="0">
                <a:solidFill>
                  <a:prstClr val="white"/>
                </a:solidFill>
              </a:rPr>
              <a:t>, Jan. </a:t>
            </a:r>
            <a:r>
              <a:rPr lang="cs-CZ" sz="1400" i="1" dirty="0" smtClean="0">
                <a:solidFill>
                  <a:prstClr val="white"/>
                </a:solidFill>
              </a:rPr>
              <a:t>Dcerka</a:t>
            </a:r>
            <a:r>
              <a:rPr lang="cs-CZ" sz="1400" dirty="0" smtClean="0">
                <a:solidFill>
                  <a:prstClr val="white"/>
                </a:solidFill>
              </a:rPr>
              <a:t>, </a:t>
            </a:r>
            <a:r>
              <a:rPr lang="cs-CZ" sz="1400" dirty="0">
                <a:solidFill>
                  <a:prstClr val="white"/>
                </a:solidFill>
              </a:rPr>
              <a:t>kap. 7. 2. vyd. </a:t>
            </a:r>
            <a:r>
              <a:rPr lang="cs-CZ" sz="1400" dirty="0" smtClean="0">
                <a:solidFill>
                  <a:prstClr val="white"/>
                </a:solidFill>
              </a:rPr>
              <a:t>Praha: </a:t>
            </a:r>
            <a:r>
              <a:rPr lang="cs-CZ" sz="1400" dirty="0">
                <a:solidFill>
                  <a:prstClr val="white"/>
                </a:solidFill>
              </a:rPr>
              <a:t>Kalich, 1995. </a:t>
            </a:r>
            <a:r>
              <a:rPr lang="cs-CZ" sz="1400" dirty="0" smtClean="0">
                <a:solidFill>
                  <a:prstClr val="white"/>
                </a:solidFill>
              </a:rPr>
              <a:t>s. </a:t>
            </a:r>
            <a:r>
              <a:rPr lang="cs-CZ" sz="1400" dirty="0">
                <a:solidFill>
                  <a:prstClr val="white"/>
                </a:solidFill>
              </a:rPr>
              <a:t>54</a:t>
            </a:r>
            <a:r>
              <a:rPr lang="cs-CZ" sz="1400" dirty="0" smtClean="0">
                <a:solidFill>
                  <a:prstClr val="white"/>
                </a:solidFill>
              </a:rPr>
              <a:t>)</a:t>
            </a:r>
            <a:endParaRPr lang="cs-CZ" sz="1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06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611560" y="915566"/>
            <a:ext cx="806489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Historická scéna (1412)</a:t>
            </a:r>
          </a:p>
          <a:p>
            <a:endParaRPr lang="cs-CZ" sz="1200" dirty="0" smtClean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Hus svými názory ovlivňoval mladou generaci Čechů.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Mladí mu naslouchali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v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Betlémské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kapli i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na univerzitě.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Na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univerzitě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studenti stáli na jeho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straně.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Dva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tisíce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jich jednou doprovázely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Husa a Jeronýma domů.</a:t>
            </a:r>
            <a:endParaRPr lang="cs-CZ" sz="2400" dirty="0" smtClean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Josef, Pavel a Franta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si vyprávějí, jak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se Husovo učení projevuje v jejich životě</a:t>
            </a:r>
            <a:r>
              <a:rPr lang="cs-CZ" sz="24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.</a:t>
            </a:r>
          </a:p>
        </p:txBody>
      </p:sp>
      <p:pic>
        <p:nvPicPr>
          <p:cNvPr id="4" name="Obrázek 3" descr="vlajk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20070" y="843559"/>
            <a:ext cx="2059997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47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čis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154" y="386460"/>
            <a:ext cx="9037692" cy="4370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čist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0" y="383653"/>
            <a:ext cx="9035141" cy="4376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čist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0" y="369475"/>
            <a:ext cx="9035141" cy="4404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čist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0" y="366170"/>
            <a:ext cx="9035141" cy="4411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čist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56" y="395392"/>
            <a:ext cx="9074089" cy="43527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čist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57" y="393636"/>
            <a:ext cx="9066886" cy="43562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828000" y="730314"/>
            <a:ext cx="76564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 smtClean="0">
                <a:solidFill>
                  <a:prstClr val="white"/>
                </a:solidFill>
              </a:rPr>
              <a:t>Čistota duše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Pohled na čerstvý sníh přináší příjemný pocit čistoty.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Čistota duše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není vidět, ale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člověk touží po čistém nitru neznečištěném nenávistí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, hořkostí, pomluvami, závistí, pýchou a myšlením na „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nečisté“ věci.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Hus ukazoval, jak čistoty duše dosáhnout – nepropadnout nečistému (nevázanému a rozmařilému) způsobu života.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Hus ukazoval hodnotu manželského života a úcty mezi manželi. </a:t>
            </a:r>
            <a:endParaRPr lang="cs-CZ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856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28000" y="809378"/>
            <a:ext cx="8064896" cy="4176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Otázky pro jednotlivce</a:t>
            </a:r>
            <a:endParaRPr lang="cs-CZ" altLang="cs-CZ" sz="48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4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Vyber si jednu z otázek a napiš si odpověď.</a:t>
            </a: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Odpověď nebude zveřejněna.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cs-CZ" sz="1200" dirty="0">
              <a:solidFill>
                <a:prstClr val="white"/>
              </a:solidFill>
              <a:latin typeface="+mn-lt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altLang="cs-CZ" sz="2400" b="1" dirty="0" smtClean="0">
                <a:solidFill>
                  <a:prstClr val="white"/>
                </a:solidFill>
                <a:latin typeface="+mn-lt"/>
              </a:rPr>
              <a:t>Znečistilo něco tvoji duši? Co to bylo?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altLang="cs-CZ" sz="2400" b="1" dirty="0" smtClean="0">
                <a:solidFill>
                  <a:prstClr val="white"/>
                </a:solidFill>
                <a:latin typeface="+mn-lt"/>
              </a:rPr>
              <a:t>Jak lze dosáhnout </a:t>
            </a:r>
            <a:r>
              <a:rPr lang="cs-CZ" altLang="cs-CZ" sz="2400" b="1" i="1" dirty="0" smtClean="0">
                <a:solidFill>
                  <a:prstClr val="white"/>
                </a:solidFill>
                <a:latin typeface="+mn-lt"/>
              </a:rPr>
              <a:t>čistoty duše</a:t>
            </a:r>
            <a:r>
              <a:rPr lang="cs-CZ" altLang="cs-CZ" sz="2400" b="1" dirty="0" smtClean="0">
                <a:solidFill>
                  <a:prstClr val="white"/>
                </a:solidFill>
                <a:latin typeface="+mn-lt"/>
              </a:rPr>
              <a:t>?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altLang="cs-CZ" sz="2400" b="1" dirty="0" smtClean="0">
                <a:solidFill>
                  <a:prstClr val="white"/>
                </a:solidFill>
                <a:latin typeface="+mn-lt"/>
              </a:rPr>
              <a:t>Může sex přinést lidem pocit lásky a přijetí?</a:t>
            </a:r>
            <a:endParaRPr lang="cs-CZ" altLang="cs-CZ" sz="2250" b="1" dirty="0">
              <a:solidFill>
                <a:prstClr val="white"/>
              </a:solidFill>
              <a:latin typeface="+mn-lt"/>
            </a:endParaRPr>
          </a:p>
        </p:txBody>
      </p:sp>
      <p:pic>
        <p:nvPicPr>
          <p:cNvPr id="8" name="Zástupný symbol pro obsah 7" descr="kr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195486"/>
            <a:ext cx="2126885" cy="231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31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163726" y="916012"/>
            <a:ext cx="7800762" cy="4176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Otázky pro skupinu</a:t>
            </a: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2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Skupina si vybere otázku a zapíše odpověď.</a:t>
            </a:r>
            <a:endParaRPr lang="cs-CZ" sz="2400" dirty="0" smtClean="0">
              <a:solidFill>
                <a:prstClr val="white"/>
              </a:solidFill>
              <a:latin typeface="+mn-lt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200" b="1" dirty="0" smtClean="0">
              <a:solidFill>
                <a:prstClr val="white"/>
              </a:solidFill>
              <a:latin typeface="+mn-lt"/>
              <a:cs typeface="Calibri" panose="020F0502020204030204" pitchFamily="34" charset="0"/>
            </a:endParaRP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1) 	Co znamená pojem </a:t>
            </a:r>
            <a:r>
              <a:rPr lang="cs-CZ" altLang="cs-CZ" b="1" i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čistota duše</a:t>
            </a: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?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2) 	Je Husovo pojetí sexuality přijatelné v dnešní době?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3) 	Jak pornografie a střídání sexuálních partnerů ničí 	lidskou důstojnost?</a:t>
            </a:r>
            <a:endParaRPr lang="cs-CZ" altLang="cs-CZ" b="1" dirty="0">
              <a:solidFill>
                <a:prstClr val="white"/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7" name="Zástupný symbol pro obsah 7" descr="klu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40605" y="2715766"/>
            <a:ext cx="1760277" cy="215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05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27584" y="1995686"/>
            <a:ext cx="7499176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lvl="0" indent="0" algn="ctr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Novodobý příběh</a:t>
            </a:r>
            <a:endParaRPr lang="cs-CZ" altLang="cs-CZ" sz="48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422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criss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4139952" y="1563638"/>
            <a:ext cx="489654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/>
              <a:t>Byla </a:t>
            </a:r>
            <a:r>
              <a:rPr lang="cs-CZ" sz="2400" b="1" dirty="0"/>
              <a:t>stydlivým a plachým </a:t>
            </a:r>
            <a:r>
              <a:rPr lang="cs-CZ" sz="2400" b="1" dirty="0" smtClean="0"/>
              <a:t>děvčetem. V dětství byla sexuálně zneužívaná. Stala se z ní pornohvězda.</a:t>
            </a:r>
          </a:p>
          <a:p>
            <a:r>
              <a:rPr lang="cs-CZ" sz="2400" b="1" dirty="0" smtClean="0"/>
              <a:t>Později s natáčením porna skončila. Předává svůj příběh jako </a:t>
            </a:r>
            <a:r>
              <a:rPr lang="cs-CZ" sz="2400" b="1" dirty="0"/>
              <a:t>varování před nebezpečím pornografie.</a:t>
            </a:r>
            <a:endParaRPr lang="cs-CZ" sz="2400" b="1" dirty="0" smtClean="0"/>
          </a:p>
          <a:p>
            <a:endParaRPr lang="cs-CZ" sz="1000" dirty="0" smtClean="0">
              <a:solidFill>
                <a:schemeClr val="bg1"/>
              </a:solidFill>
              <a:hlinkClick r:id="rId4"/>
            </a:endParaRPr>
          </a:p>
          <a:p>
            <a:r>
              <a:rPr lang="cs-CZ" sz="1200" dirty="0" smtClean="0">
                <a:hlinkClick r:id="rId5"/>
              </a:rPr>
              <a:t>https://www.youtube.com/watch?v=AqRjvpwsvZk</a:t>
            </a:r>
            <a:endParaRPr lang="cs-CZ" sz="1200" dirty="0" smtClean="0"/>
          </a:p>
          <a:p>
            <a:r>
              <a:rPr lang="cs-CZ" sz="1200" u="sng" dirty="0" smtClean="0">
                <a:hlinkClick r:id="rId6"/>
              </a:rPr>
              <a:t>http://www.</a:t>
            </a:r>
            <a:r>
              <a:rPr lang="cs-CZ" sz="1200" u="sng" dirty="0" err="1" smtClean="0">
                <a:hlinkClick r:id="rId6"/>
              </a:rPr>
              <a:t>pornojeloz.sk</a:t>
            </a:r>
            <a:r>
              <a:rPr lang="cs-CZ" sz="1200" u="sng" dirty="0" smtClean="0">
                <a:hlinkClick r:id="rId6"/>
              </a:rPr>
              <a:t>/</a:t>
            </a:r>
            <a:r>
              <a:rPr lang="cs-CZ" sz="1200" u="sng" dirty="0" err="1" smtClean="0">
                <a:hlinkClick r:id="rId6"/>
              </a:rPr>
              <a:t>pribeh</a:t>
            </a:r>
            <a:r>
              <a:rPr lang="cs-CZ" sz="1200" u="sng" dirty="0" smtClean="0">
                <a:hlinkClick r:id="rId6"/>
              </a:rPr>
              <a:t>_</a:t>
            </a:r>
            <a:r>
              <a:rPr lang="cs-CZ" sz="1200" u="sng" dirty="0" err="1" smtClean="0">
                <a:hlinkClick r:id="rId6"/>
              </a:rPr>
              <a:t>byvalej</a:t>
            </a:r>
            <a:r>
              <a:rPr lang="cs-CZ" sz="1200" u="sng" dirty="0" smtClean="0">
                <a:hlinkClick r:id="rId6"/>
              </a:rPr>
              <a:t>_</a:t>
            </a:r>
            <a:r>
              <a:rPr lang="cs-CZ" sz="1200" u="sng" dirty="0" err="1" smtClean="0">
                <a:hlinkClick r:id="rId6"/>
              </a:rPr>
              <a:t>pornohviezdy</a:t>
            </a:r>
            <a:r>
              <a:rPr lang="cs-CZ" sz="1200" u="sng" dirty="0" smtClean="0">
                <a:hlinkClick r:id="rId6"/>
              </a:rPr>
              <a:t>_</a:t>
            </a:r>
            <a:r>
              <a:rPr lang="cs-CZ" sz="1200" u="sng" dirty="0" err="1" smtClean="0">
                <a:hlinkClick r:id="rId6"/>
              </a:rPr>
              <a:t>crissy</a:t>
            </a:r>
            <a:r>
              <a:rPr lang="cs-CZ" sz="1200" u="sng" dirty="0" smtClean="0">
                <a:hlinkClick r:id="rId6"/>
              </a:rPr>
              <a:t>_</a:t>
            </a:r>
            <a:r>
              <a:rPr lang="cs-CZ" sz="1200" u="sng" dirty="0" err="1" smtClean="0">
                <a:hlinkClick r:id="rId6"/>
              </a:rPr>
              <a:t>moran.htm</a:t>
            </a:r>
            <a:endParaRPr lang="cs-CZ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443646" y="699542"/>
            <a:ext cx="8232810" cy="4176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>
              <a:lnSpc>
                <a:spcPct val="100000"/>
              </a:lnSpc>
              <a:spcAft>
                <a:spcPts val="0"/>
              </a:spcAft>
              <a:buClrTx/>
              <a:defRPr/>
            </a:pPr>
            <a:endParaRPr lang="cs-CZ" altLang="cs-CZ" sz="7200" b="1" dirty="0" smtClean="0">
              <a:solidFill>
                <a:schemeClr val="bg1"/>
              </a:solidFill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  <a:buClrTx/>
              <a:defRPr/>
            </a:pPr>
            <a:r>
              <a:rPr lang="cs-CZ" altLang="cs-CZ" sz="80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4) Svoboda</a:t>
            </a:r>
          </a:p>
          <a:p>
            <a:pPr algn="ctr" eaLnBrk="1" hangingPunct="1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/>
            </a:pPr>
            <a:r>
              <a:rPr lang="cs-CZ" altLang="cs-CZ" sz="3600" b="1" dirty="0" smtClean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100000"/>
              </a:lnSpc>
              <a:spcAft>
                <a:spcPts val="0"/>
              </a:spcAft>
              <a:buClrTx/>
              <a:buFontTx/>
              <a:buNone/>
              <a:defRPr/>
            </a:pPr>
            <a:endParaRPr lang="cs-CZ" altLang="cs-CZ" b="1" dirty="0" smtClean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50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1079612" y="2079308"/>
            <a:ext cx="698477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i="1" dirty="0" smtClean="0">
                <a:solidFill>
                  <a:prstClr val="white"/>
                </a:solidFill>
              </a:rPr>
              <a:t>Poznáte pravdu, </a:t>
            </a:r>
            <a:r>
              <a:rPr lang="cs-CZ" sz="3200" b="1" i="1" dirty="0">
                <a:solidFill>
                  <a:prstClr val="white"/>
                </a:solidFill>
              </a:rPr>
              <a:t>a pravda vás </a:t>
            </a:r>
            <a:r>
              <a:rPr lang="cs-CZ" sz="3200" b="1" i="1" dirty="0" smtClean="0">
                <a:solidFill>
                  <a:prstClr val="white"/>
                </a:solidFill>
              </a:rPr>
              <a:t>osvobodí.</a:t>
            </a:r>
          </a:p>
          <a:p>
            <a:r>
              <a:rPr lang="cs-CZ" sz="1400" dirty="0" smtClean="0">
                <a:solidFill>
                  <a:prstClr val="white"/>
                </a:solidFill>
              </a:rPr>
              <a:t>(</a:t>
            </a:r>
            <a:r>
              <a:rPr lang="cs-CZ" sz="1400" dirty="0">
                <a:solidFill>
                  <a:prstClr val="white"/>
                </a:solidFill>
              </a:rPr>
              <a:t>HUS, Jan. </a:t>
            </a:r>
            <a:r>
              <a:rPr lang="cs-CZ" sz="1400" i="1" dirty="0">
                <a:solidFill>
                  <a:prstClr val="white"/>
                </a:solidFill>
              </a:rPr>
              <a:t>Výklad víry</a:t>
            </a:r>
            <a:r>
              <a:rPr lang="cs-CZ" sz="1400" dirty="0">
                <a:solidFill>
                  <a:prstClr val="white"/>
                </a:solidFill>
              </a:rPr>
              <a:t>, kap. </a:t>
            </a:r>
            <a:r>
              <a:rPr lang="cs-CZ" sz="1400" dirty="0" smtClean="0">
                <a:solidFill>
                  <a:prstClr val="white"/>
                </a:solidFill>
              </a:rPr>
              <a:t>5. </a:t>
            </a:r>
            <a:r>
              <a:rPr lang="cs-CZ" sz="1400" dirty="0">
                <a:solidFill>
                  <a:prstClr val="white"/>
                </a:solidFill>
              </a:rPr>
              <a:t>In Opera Omnia. 1. vyd., sv. I. </a:t>
            </a:r>
            <a:r>
              <a:rPr lang="cs-CZ" sz="1400" dirty="0" smtClean="0">
                <a:solidFill>
                  <a:prstClr val="white"/>
                </a:solidFill>
              </a:rPr>
              <a:t>Praha: </a:t>
            </a:r>
            <a:r>
              <a:rPr lang="cs-CZ" sz="1400" dirty="0">
                <a:solidFill>
                  <a:prstClr val="white"/>
                </a:solidFill>
              </a:rPr>
              <a:t>Academia, 1975. </a:t>
            </a:r>
            <a:r>
              <a:rPr lang="cs-CZ" sz="1400" dirty="0" smtClean="0">
                <a:solidFill>
                  <a:prstClr val="white"/>
                </a:solidFill>
              </a:rPr>
              <a:t>s. 68)</a:t>
            </a:r>
          </a:p>
          <a:p>
            <a:endParaRPr lang="cs-CZ" sz="1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3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611560" y="1059582"/>
            <a:ext cx="705678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Historická scéna (1412)</a:t>
            </a:r>
          </a:p>
          <a:p>
            <a:endParaRPr lang="cs-CZ" sz="1200" dirty="0" smtClean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Hus hlásá: „Hledej pravdu, slyš pravdu, uč se pravdě, miluj pravdu, mluv pravdu, drž pravdu, braň pravdu až do smrti, protože pravda tě vysvobodí...“</a:t>
            </a:r>
            <a:endParaRPr lang="cs-CZ" sz="2400" dirty="0" smtClean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Petra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a </a:t>
            </a:r>
            <a:r>
              <a:rPr lang="cs-CZ" sz="2400" b="1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Ludmila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rozmlouvají při práci o pravdě, která člověka osvobozuje</a:t>
            </a:r>
            <a:r>
              <a:rPr lang="cs-CZ" sz="24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cs-CZ" sz="2400" dirty="0" smtClean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</p:txBody>
      </p:sp>
      <p:pic>
        <p:nvPicPr>
          <p:cNvPr id="4" name="Obrázek 3" descr="vlajk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20070" y="987575"/>
            <a:ext cx="2059997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96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svob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75" y="375750"/>
            <a:ext cx="9047651" cy="439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svob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29" y="404342"/>
            <a:ext cx="9035142" cy="4334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svob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18406"/>
            <a:ext cx="9101198" cy="44855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svob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0" y="380536"/>
            <a:ext cx="9035141" cy="4382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svob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430" y="398051"/>
            <a:ext cx="9035141" cy="43473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svob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56" y="394223"/>
            <a:ext cx="9069289" cy="43550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828000" y="843558"/>
            <a:ext cx="74884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 smtClean="0">
                <a:solidFill>
                  <a:prstClr val="white"/>
                </a:solidFill>
              </a:rPr>
              <a:t>Svoboda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Svobodu často zaměňujeme s volností.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Může být </a:t>
            </a:r>
            <a:r>
              <a:rPr lang="cs-CZ" sz="24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vnější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(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občanská)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nebo </a:t>
            </a:r>
            <a:r>
              <a:rPr lang="cs-CZ" sz="2400" b="1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vnitřní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 (od závislosti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na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komkoliv a čemkoliv).</a:t>
            </a:r>
            <a:endParaRPr lang="cs-CZ" sz="2400" dirty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Hus ukázal: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navzdory vnější nesvobodě lze mít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svobodu vnitřní.</a:t>
            </a:r>
            <a:endParaRPr lang="cs-CZ" sz="2400" dirty="0">
              <a:solidFill>
                <a:prstClr val="white"/>
              </a:solidFill>
              <a:ea typeface="Open Sans Condensed Light" pitchFamily="34" charset="0"/>
              <a:cs typeface="Open Sans Condensed Light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Život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podle poznané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pravdy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osvobozuje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od nenávistných myšlenek </a:t>
            </a:r>
            <a:r>
              <a:rPr lang="cs-CZ" sz="2400" dirty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na </a:t>
            </a:r>
            <a:r>
              <a:rPr lang="cs-CZ" sz="2400" dirty="0" smtClean="0">
                <a:solidFill>
                  <a:prstClr val="white"/>
                </a:solidFill>
                <a:ea typeface="Open Sans Condensed Light" pitchFamily="34" charset="0"/>
                <a:cs typeface="Open Sans Condensed Light" pitchFamily="34" charset="0"/>
              </a:rPr>
              <a:t>odplatu, trest, pomstu.</a:t>
            </a:r>
            <a:endParaRPr lang="cs-CZ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562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28000" y="916012"/>
            <a:ext cx="8064896" cy="4176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Otázky pro jednotlivce</a:t>
            </a:r>
            <a:endParaRPr lang="cs-CZ" altLang="cs-CZ" sz="48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4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Vyber si jednu z otázek a napiš si odpověď.</a:t>
            </a: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Odpověď nebude zveřejněna.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cs-CZ" sz="1400" dirty="0">
              <a:solidFill>
                <a:prstClr val="white"/>
              </a:solidFill>
              <a:latin typeface="+mn-lt"/>
            </a:endParaRP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+mn-lt"/>
              </a:rPr>
              <a:t>Je </a:t>
            </a:r>
            <a:r>
              <a:rPr lang="cs-CZ" sz="2400" b="1" dirty="0">
                <a:solidFill>
                  <a:prstClr val="white"/>
                </a:solidFill>
                <a:latin typeface="+mn-lt"/>
              </a:rPr>
              <a:t>nějaká životní oblast, kde bys chtěl více svobody?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+mn-lt"/>
              </a:rPr>
              <a:t>Jak </a:t>
            </a:r>
            <a:r>
              <a:rPr lang="cs-CZ" sz="2400" b="1" dirty="0">
                <a:solidFill>
                  <a:prstClr val="white"/>
                </a:solidFill>
                <a:latin typeface="+mn-lt"/>
              </a:rPr>
              <a:t>může pravda osvobodit od strachu z lidí?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prstClr val="white"/>
                </a:solidFill>
                <a:latin typeface="+mn-lt"/>
              </a:rPr>
              <a:t>Čím </a:t>
            </a:r>
            <a:r>
              <a:rPr lang="cs-CZ" sz="2400" b="1" dirty="0">
                <a:solidFill>
                  <a:prstClr val="white"/>
                </a:solidFill>
                <a:latin typeface="+mn-lt"/>
              </a:rPr>
              <a:t>mohu narušit svobodu druhého?</a:t>
            </a:r>
          </a:p>
          <a:p>
            <a:pPr>
              <a:lnSpc>
                <a:spcPct val="100000"/>
              </a:lnSpc>
              <a:spcAft>
                <a:spcPts val="0"/>
              </a:spcAft>
              <a:buClr>
                <a:prstClr val="white"/>
              </a:buClr>
              <a:buFont typeface="Wingdings" panose="05000000000000000000" pitchFamily="2" charset="2"/>
              <a:buChar char="§"/>
            </a:pPr>
            <a:endParaRPr lang="cs-CZ" altLang="cs-CZ" sz="2250" b="1" dirty="0">
              <a:solidFill>
                <a:prstClr val="white"/>
              </a:solidFill>
              <a:latin typeface="+mn-lt"/>
            </a:endParaRPr>
          </a:p>
        </p:txBody>
      </p:sp>
      <p:pic>
        <p:nvPicPr>
          <p:cNvPr id="8" name="Zástupný symbol pro obsah 7" descr="kr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195486"/>
            <a:ext cx="2126885" cy="231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1259632" y="1060028"/>
            <a:ext cx="7344816" cy="4176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Otázky pro skupinu</a:t>
            </a: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sz="14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cs-CZ" sz="2400" dirty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Skupina si vybere otázku a zapíše odpověď.</a:t>
            </a:r>
            <a:endParaRPr lang="cs-CZ" sz="2400" dirty="0" smtClean="0">
              <a:solidFill>
                <a:prstClr val="white"/>
              </a:solidFill>
              <a:latin typeface="+mn-lt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cs-CZ" altLang="cs-CZ" sz="1400" b="1" dirty="0" smtClean="0">
              <a:solidFill>
                <a:prstClr val="white"/>
              </a:solidFill>
              <a:latin typeface="+mn-lt"/>
            </a:endParaRPr>
          </a:p>
          <a:p>
            <a:pPr marL="914400" lvl="1" indent="-457200">
              <a:lnSpc>
                <a:spcPct val="100000"/>
              </a:lnSpc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Co </a:t>
            </a:r>
            <a:r>
              <a:rPr lang="cs-CZ" altLang="cs-CZ" b="1" dirty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je podle </a:t>
            </a: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vás </a:t>
            </a:r>
            <a:r>
              <a:rPr lang="cs-CZ" altLang="cs-CZ" b="1" dirty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svoboda?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2) </a:t>
            </a: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	Jak </a:t>
            </a:r>
            <a:r>
              <a:rPr lang="cs-CZ" altLang="cs-CZ" b="1" dirty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člověk pozná, že je svobodný?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b="1" dirty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3) </a:t>
            </a:r>
            <a:r>
              <a:rPr lang="cs-CZ" altLang="cs-CZ" b="1" dirty="0" smtClean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	Jaký </a:t>
            </a:r>
            <a:r>
              <a:rPr lang="cs-CZ" altLang="cs-CZ" b="1" dirty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je rozdíl mezi svobodou osobní a občanskou?</a:t>
            </a:r>
          </a:p>
          <a:p>
            <a:pPr marL="457200" lvl="1" indent="0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endParaRPr lang="cs-CZ" altLang="cs-CZ" b="1" dirty="0">
              <a:solidFill>
                <a:prstClr val="white"/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7" name="Zástupný symbol pro obsah 7" descr="klu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1" y="2643758"/>
            <a:ext cx="1760277" cy="215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0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-4583"/>
            <a:ext cx="9143999" cy="5152667"/>
          </a:xfrm>
          <a:prstGeom prst="rect">
            <a:avLst/>
          </a:prstGeom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827584" y="1995686"/>
            <a:ext cx="7499176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7500" tIns="68580" rIns="67500" bIns="35100"/>
          <a:lstStyle>
            <a:lvl1pPr marL="495300" indent="-495300"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1pPr>
            <a:lvl2pPr marL="952500" indent="-495300"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2pPr>
            <a:lvl3pPr marL="1409700" indent="-495300"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3pPr>
            <a:lvl4pPr marL="1866900" indent="-495300"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4pPr>
            <a:lvl5pPr marL="2324100" indent="-495300"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5pPr>
            <a:lvl6pPr marL="27813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6pPr>
            <a:lvl7pPr marL="32385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7pPr>
            <a:lvl8pPr marL="36957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8pPr>
            <a:lvl9pPr marL="4152900" indent="-4953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Droid Sans Fallback"/>
                <a:cs typeface="Droid Sans Fallback"/>
              </a:defRPr>
            </a:lvl9pPr>
          </a:lstStyle>
          <a:p>
            <a:pPr marL="0" lvl="0" indent="0" algn="ctr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lang="cs-CZ" altLang="cs-CZ" sz="4800" b="1" dirty="0" smtClean="0">
                <a:solidFill>
                  <a:prstClr val="white"/>
                </a:solidFill>
                <a:latin typeface="Calibri"/>
                <a:ea typeface="+mn-ea"/>
                <a:cs typeface="+mn-cs"/>
              </a:rPr>
              <a:t>Novodobý příběh</a:t>
            </a:r>
            <a:endParaRPr lang="cs-CZ" altLang="cs-CZ" sz="4800" b="1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603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PZSsvo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2490" y="1"/>
            <a:ext cx="9186490" cy="5143499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3131840" y="4515966"/>
            <a:ext cx="6012160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TextovéPole 4"/>
          <p:cNvSpPr txBox="1"/>
          <p:nvPr/>
        </p:nvSpPr>
        <p:spPr>
          <a:xfrm>
            <a:off x="3131840" y="1434792"/>
            <a:ext cx="57606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>
                <a:solidFill>
                  <a:schemeClr val="bg1"/>
                </a:solidFill>
              </a:rPr>
              <a:t>Za odpor proti komunismu byla</a:t>
            </a:r>
          </a:p>
          <a:p>
            <a:r>
              <a:rPr lang="cs-CZ" sz="2400" b="1" dirty="0" smtClean="0">
                <a:solidFill>
                  <a:schemeClr val="bg1"/>
                </a:solidFill>
              </a:rPr>
              <a:t>po nespravedlivém procesu v roce 1950 popravena oběšením. Psala: </a:t>
            </a:r>
            <a:r>
              <a:rPr lang="cs-CZ" sz="2400" b="1" i="1" dirty="0" smtClean="0">
                <a:solidFill>
                  <a:schemeClr val="bg1"/>
                </a:solidFill>
              </a:rPr>
              <a:t>„Nejsem bezradná a zoufalá – nehraji, je to ve mně tak klidné, poněvadž mám klid</a:t>
            </a:r>
          </a:p>
          <a:p>
            <a:r>
              <a:rPr lang="cs-CZ" sz="2400" b="1" i="1" dirty="0" smtClean="0">
                <a:solidFill>
                  <a:schemeClr val="bg1"/>
                </a:solidFill>
              </a:rPr>
              <a:t>ve svém svědomí… Ptáci už se probouzejí,  začíná svítat. Jdu s hlavou vztyčenou.</a:t>
            </a:r>
          </a:p>
          <a:p>
            <a:r>
              <a:rPr lang="cs-CZ" sz="2400" b="1" i="1" dirty="0" smtClean="0">
                <a:solidFill>
                  <a:schemeClr val="bg1"/>
                </a:solidFill>
              </a:rPr>
              <a:t>Musí se umět i prohrát. To není hanba.“</a:t>
            </a:r>
            <a:endParaRPr lang="cs-CZ" sz="2200" b="1" i="1" dirty="0" smtClean="0">
              <a:solidFill>
                <a:schemeClr val="bg1"/>
              </a:solidFill>
            </a:endParaRPr>
          </a:p>
          <a:p>
            <a:endParaRPr lang="cs-CZ" sz="600" b="1" dirty="0" smtClean="0"/>
          </a:p>
          <a:p>
            <a:r>
              <a:rPr lang="cs-CZ" sz="1200" dirty="0" smtClean="0">
                <a:hlinkClick r:id="rId4"/>
              </a:rPr>
              <a:t>http://www.</a:t>
            </a:r>
            <a:r>
              <a:rPr lang="cs-CZ" sz="1200" dirty="0" err="1" smtClean="0">
                <a:hlinkClick r:id="rId4"/>
              </a:rPr>
              <a:t>ustrcr.cz</a:t>
            </a:r>
            <a:r>
              <a:rPr lang="cs-CZ" sz="1200" dirty="0" smtClean="0">
                <a:hlinkClick r:id="rId4"/>
              </a:rPr>
              <a:t>/</a:t>
            </a:r>
            <a:r>
              <a:rPr lang="cs-CZ" sz="1200" dirty="0" err="1" smtClean="0">
                <a:hlinkClick r:id="rId4"/>
              </a:rPr>
              <a:t>cs</a:t>
            </a:r>
            <a:r>
              <a:rPr lang="cs-CZ" sz="1200" dirty="0" smtClean="0">
                <a:hlinkClick r:id="rId4"/>
              </a:rPr>
              <a:t>/</a:t>
            </a:r>
            <a:r>
              <a:rPr lang="cs-CZ" sz="1200" dirty="0" err="1" smtClean="0">
                <a:hlinkClick r:id="rId4"/>
              </a:rPr>
              <a:t>milada</a:t>
            </a:r>
            <a:r>
              <a:rPr lang="cs-CZ" sz="1200" dirty="0" smtClean="0">
                <a:hlinkClick r:id="rId4"/>
              </a:rPr>
              <a:t>-</a:t>
            </a:r>
            <a:r>
              <a:rPr lang="cs-CZ" sz="1200" dirty="0" err="1" smtClean="0">
                <a:hlinkClick r:id="rId4"/>
              </a:rPr>
              <a:t>horakova</a:t>
            </a:r>
            <a:endParaRPr lang="cs-CZ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3953</TotalTime>
  <Words>1198</Words>
  <Application>Microsoft Office PowerPoint</Application>
  <PresentationFormat>Předvádění na obrazovce (16:9)</PresentationFormat>
  <Paragraphs>204</Paragraphs>
  <Slides>57</Slides>
  <Notes>26</Notes>
  <HiddenSlides>1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57</vt:i4>
      </vt:variant>
    </vt:vector>
  </HeadingPairs>
  <TitlesOfParts>
    <vt:vector size="64" baseType="lpstr">
      <vt:lpstr>Arial</vt:lpstr>
      <vt:lpstr>Calibri</vt:lpstr>
      <vt:lpstr>Droid Sans Fallback</vt:lpstr>
      <vt:lpstr>Open Sans Condensed Light</vt:lpstr>
      <vt:lpstr>Times New Roman</vt:lpstr>
      <vt:lpstr>Wingdings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Ladislav Hanuš a kol.</dc:creator>
  <cp:lastModifiedBy>Lada</cp:lastModifiedBy>
  <cp:revision>340</cp:revision>
  <dcterms:created xsi:type="dcterms:W3CDTF">2015-10-14T15:18:22Z</dcterms:created>
  <dcterms:modified xsi:type="dcterms:W3CDTF">2015-11-13T18:02:06Z</dcterms:modified>
</cp:coreProperties>
</file>