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78" r:id="rId3"/>
    <p:sldId id="419" r:id="rId4"/>
    <p:sldId id="320" r:id="rId5"/>
    <p:sldId id="455" r:id="rId6"/>
    <p:sldId id="456" r:id="rId7"/>
    <p:sldId id="457" r:id="rId8"/>
    <p:sldId id="458" r:id="rId9"/>
    <p:sldId id="343" r:id="rId10"/>
    <p:sldId id="452" r:id="rId11"/>
    <p:sldId id="337" r:id="rId12"/>
    <p:sldId id="339" r:id="rId13"/>
    <p:sldId id="333" r:id="rId14"/>
    <p:sldId id="334" r:id="rId15"/>
    <p:sldId id="344" r:id="rId16"/>
    <p:sldId id="319" r:id="rId17"/>
    <p:sldId id="454" r:id="rId18"/>
    <p:sldId id="321" r:id="rId19"/>
    <p:sldId id="322" r:id="rId20"/>
    <p:sldId id="446" r:id="rId21"/>
    <p:sldId id="443" r:id="rId22"/>
    <p:sldId id="444" r:id="rId23"/>
    <p:sldId id="445" r:id="rId24"/>
    <p:sldId id="323" r:id="rId25"/>
    <p:sldId id="324" r:id="rId26"/>
    <p:sldId id="326" r:id="rId27"/>
    <p:sldId id="331" r:id="rId28"/>
    <p:sldId id="468" r:id="rId29"/>
    <p:sldId id="399" r:id="rId30"/>
    <p:sldId id="400" r:id="rId31"/>
    <p:sldId id="432" r:id="rId32"/>
    <p:sldId id="433" r:id="rId33"/>
    <p:sldId id="453" r:id="rId34"/>
    <p:sldId id="368" r:id="rId35"/>
    <p:sldId id="459" r:id="rId36"/>
    <p:sldId id="460" r:id="rId37"/>
    <p:sldId id="463" r:id="rId38"/>
    <p:sldId id="464" r:id="rId39"/>
    <p:sldId id="465" r:id="rId40"/>
    <p:sldId id="466" r:id="rId41"/>
    <p:sldId id="467" r:id="rId42"/>
    <p:sldId id="434" r:id="rId43"/>
    <p:sldId id="461" r:id="rId44"/>
    <p:sldId id="389" r:id="rId45"/>
    <p:sldId id="390" r:id="rId46"/>
    <p:sldId id="392" r:id="rId47"/>
    <p:sldId id="345" r:id="rId48"/>
    <p:sldId id="393" r:id="rId49"/>
    <p:sldId id="346" r:id="rId50"/>
    <p:sldId id="329" r:id="rId51"/>
    <p:sldId id="395" r:id="rId52"/>
    <p:sldId id="328" r:id="rId53"/>
    <p:sldId id="394" r:id="rId54"/>
    <p:sldId id="447" r:id="rId55"/>
    <p:sldId id="348" r:id="rId56"/>
    <p:sldId id="354" r:id="rId57"/>
    <p:sldId id="449" r:id="rId58"/>
    <p:sldId id="450" r:id="rId59"/>
    <p:sldId id="451" r:id="rId60"/>
    <p:sldId id="355" r:id="rId61"/>
    <p:sldId id="367" r:id="rId62"/>
    <p:sldId id="401" r:id="rId63"/>
    <p:sldId id="435" r:id="rId64"/>
    <p:sldId id="462" r:id="rId65"/>
    <p:sldId id="402" r:id="rId66"/>
    <p:sldId id="403" r:id="rId67"/>
    <p:sldId id="356" r:id="rId68"/>
    <p:sldId id="359" r:id="rId69"/>
    <p:sldId id="396" r:id="rId70"/>
    <p:sldId id="366" r:id="rId71"/>
    <p:sldId id="374" r:id="rId72"/>
    <p:sldId id="377" r:id="rId73"/>
    <p:sldId id="375" r:id="rId74"/>
    <p:sldId id="372" r:id="rId75"/>
    <p:sldId id="376" r:id="rId76"/>
    <p:sldId id="370" r:id="rId77"/>
    <p:sldId id="369" r:id="rId78"/>
    <p:sldId id="380" r:id="rId79"/>
    <p:sldId id="379" r:id="rId80"/>
    <p:sldId id="378" r:id="rId81"/>
    <p:sldId id="381" r:id="rId82"/>
    <p:sldId id="382" r:id="rId83"/>
    <p:sldId id="383" r:id="rId84"/>
    <p:sldId id="385" r:id="rId85"/>
    <p:sldId id="386" r:id="rId86"/>
    <p:sldId id="469" r:id="rId87"/>
    <p:sldId id="437" r:id="rId88"/>
    <p:sldId id="439" r:id="rId89"/>
    <p:sldId id="438" r:id="rId90"/>
    <p:sldId id="277" r:id="rId91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B64B"/>
    <a:srgbClr val="99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03" autoAdjust="0"/>
  </p:normalViewPr>
  <p:slideViewPr>
    <p:cSldViewPr>
      <p:cViewPr>
        <p:scale>
          <a:sx n="104" d="100"/>
          <a:sy n="104" d="100"/>
        </p:scale>
        <p:origin x="-90" y="-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20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nice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Nadpis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Kliknutím lze upravit styl předlohy.</a:t>
            </a:r>
            <a:endParaRPr kumimoji="0" lang="en-US"/>
          </a:p>
        </p:txBody>
      </p:sp>
      <p:sp>
        <p:nvSpPr>
          <p:cNvPr id="16" name="Zástupný symbol pro datum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C3E1E-70D0-47AD-9836-26259313156B}" type="datetimeFigureOut">
              <a:rPr lang="cs-CZ" smtClean="0"/>
              <a:t>14.1.2016</a:t>
            </a:fld>
            <a:endParaRPr lang="cs-CZ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5" name="Zástupný symbol pro číslo snímk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C86390F-6A98-47F5-ACAB-17658A6FBD4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Nadpis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27" name="Zástupný symbol pro obsah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5" name="Zástupný symbol pro datum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C3E1E-70D0-47AD-9836-26259313156B}" type="datetimeFigureOut">
              <a:rPr lang="cs-CZ" smtClean="0"/>
              <a:t>14.1.2016</a:t>
            </a:fld>
            <a:endParaRPr lang="cs-CZ"/>
          </a:p>
        </p:txBody>
      </p:sp>
      <p:sp>
        <p:nvSpPr>
          <p:cNvPr id="19" name="Zástupný symbol pro zápatí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cs-CZ"/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C86390F-6A98-47F5-ACAB-17658A6FBD4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nice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19" name="Zástupný symbol pro datum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C3E1E-70D0-47AD-9836-26259313156B}" type="datetimeFigureOut">
              <a:rPr lang="cs-CZ" smtClean="0"/>
              <a:t>14.1.2016</a:t>
            </a:fld>
            <a:endParaRPr lang="cs-CZ"/>
          </a:p>
        </p:txBody>
      </p:sp>
      <p:sp>
        <p:nvSpPr>
          <p:cNvPr id="11" name="Zástupný symbol pro zápatí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6390F-6A98-47F5-ACAB-17658A6FBD40}" type="slidenum">
              <a:rPr lang="cs-CZ" smtClean="0"/>
              <a:t>‹#›</a:t>
            </a:fld>
            <a:endParaRPr lang="cs-CZ"/>
          </a:p>
        </p:txBody>
      </p:sp>
      <p:sp>
        <p:nvSpPr>
          <p:cNvPr id="8" name="Nadpis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dpis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14" name="Zástupný symbol pro obsah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1" name="Zástupný symbol pro datum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C3E1E-70D0-47AD-9836-26259313156B}" type="datetimeFigureOut">
              <a:rPr lang="cs-CZ" smtClean="0"/>
              <a:t>14.1.2016</a:t>
            </a:fld>
            <a:endParaRPr lang="cs-CZ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1" name="Zástupný symbol pro číslo snímk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6390F-6A98-47F5-ACAB-17658A6FBD4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Nadpis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25" name="Zástupný symbol pro text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8" name="Zástupný symbol pro obsah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C3E1E-70D0-47AD-9836-26259313156B}" type="datetimeFigureOut">
              <a:rPr lang="cs-CZ" smtClean="0"/>
              <a:t>14.1.2016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8C86390F-6A98-47F5-ACAB-17658A6FBD40}" type="slidenum">
              <a:rPr lang="cs-CZ" smtClean="0"/>
              <a:t>‹#›</a:t>
            </a:fld>
            <a:endParaRPr lang="cs-CZ"/>
          </a:p>
        </p:txBody>
      </p:sp>
      <p:sp>
        <p:nvSpPr>
          <p:cNvPr id="11" name="Přímá spojnice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Nadpis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12" name="Zástupný symbol pro datum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C3E1E-70D0-47AD-9836-26259313156B}" type="datetimeFigureOut">
              <a:rPr lang="cs-CZ" smtClean="0"/>
              <a:t>14.1.2016</a:t>
            </a:fld>
            <a:endParaRPr lang="cs-CZ"/>
          </a:p>
        </p:txBody>
      </p:sp>
      <p:sp>
        <p:nvSpPr>
          <p:cNvPr id="21" name="Zástupný symbol pro zápatí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6390F-6A98-47F5-ACAB-17658A6FBD4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C3E1E-70D0-47AD-9836-26259313156B}" type="datetimeFigureOut">
              <a:rPr lang="cs-CZ" smtClean="0"/>
              <a:t>14.1.2016</a:t>
            </a:fld>
            <a:endParaRPr lang="cs-CZ"/>
          </a:p>
        </p:txBody>
      </p:sp>
      <p:sp>
        <p:nvSpPr>
          <p:cNvPr id="24" name="Zástupný symbol pro zápatí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6390F-6A98-47F5-ACAB-17658A6FBD4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římá spojnice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Nadpis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26" name="Zástupný symbol pro text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14" name="Zástupný symbol pro obsah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5" name="Zástupný symbol pro datum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C3E1E-70D0-47AD-9836-26259313156B}" type="datetimeFigureOut">
              <a:rPr lang="cs-CZ" smtClean="0"/>
              <a:t>14.1.2016</a:t>
            </a:fld>
            <a:endParaRPr lang="cs-CZ"/>
          </a:p>
        </p:txBody>
      </p:sp>
      <p:sp>
        <p:nvSpPr>
          <p:cNvPr id="29" name="Zástupný symbol pro zápatí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6390F-6A98-47F5-ACAB-17658A6FBD4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obrázek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Kliknutím na ikonu přidáte obrázek.</a:t>
            </a:r>
            <a:endParaRPr kumimoji="0" lang="en-US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C3E1E-70D0-47AD-9836-26259313156B}" type="datetimeFigureOut">
              <a:rPr lang="cs-CZ" smtClean="0"/>
              <a:t>14.1.2016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1" name="Zástupný symbol pro číslo snímk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6390F-6A98-47F5-ACAB-17658A6FBD40}" type="slidenum">
              <a:rPr lang="cs-CZ" smtClean="0"/>
              <a:t>‹#›</a:t>
            </a:fld>
            <a:endParaRPr lang="cs-CZ"/>
          </a:p>
        </p:txBody>
      </p:sp>
      <p:sp>
        <p:nvSpPr>
          <p:cNvPr id="17" name="Nadpis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26" name="Zástupný symbol pro text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C3E1E-70D0-47AD-9836-26259313156B}" type="datetimeFigureOut">
              <a:rPr lang="cs-CZ" smtClean="0"/>
              <a:t>14.1.2016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6390F-6A98-47F5-ACAB-17658A6FBD4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C3E1E-70D0-47AD-9836-26259313156B}" type="datetimeFigureOut">
              <a:rPr lang="cs-CZ" smtClean="0"/>
              <a:t>14.1.2016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6390F-6A98-47F5-ACAB-17658A6FBD4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nice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Zástupný symbol pro text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1" name="Zástupný symbol pro datum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FBC3E1E-70D0-47AD-9836-26259313156B}" type="datetimeFigureOut">
              <a:rPr lang="cs-CZ" smtClean="0"/>
              <a:t>14.1.2016</a:t>
            </a:fld>
            <a:endParaRPr lang="cs-CZ"/>
          </a:p>
        </p:txBody>
      </p:sp>
      <p:sp>
        <p:nvSpPr>
          <p:cNvPr id="28" name="Zástupný symbol pro zápatí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C86390F-6A98-47F5-ACAB-17658A6FBD40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Zástupný symbol pro nadpis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9" name="Přímá spojnice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Přímá spojnice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36.png"/><Relationship Id="rId4" Type="http://schemas.openxmlformats.org/officeDocument/2006/relationships/image" Target="../media/image26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5" Type="http://schemas.openxmlformats.org/officeDocument/2006/relationships/image" Target="../media/image26.png"/><Relationship Id="rId4" Type="http://schemas.openxmlformats.org/officeDocument/2006/relationships/image" Target="../media/image6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2.pn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0" y="6063678"/>
            <a:ext cx="8839200" cy="794322"/>
          </a:xfrm>
        </p:spPr>
        <p:txBody>
          <a:bodyPr>
            <a:normAutofit/>
          </a:bodyPr>
          <a:lstStyle/>
          <a:p>
            <a:r>
              <a:rPr lang="cs-CZ" cap="none" dirty="0" smtClean="0">
                <a:latin typeface="Comic Sans MS" panose="030F0702030302020204" pitchFamily="66" charset="0"/>
              </a:rPr>
              <a:t> Sylvie Doláková</a:t>
            </a:r>
            <a:endParaRPr lang="cs-CZ" sz="3200" cap="none" dirty="0">
              <a:latin typeface="Comic Sans MS" panose="030F0702030302020204" pitchFamily="66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0" y="1628800"/>
            <a:ext cx="9144000" cy="2376264"/>
          </a:xfrm>
        </p:spPr>
        <p:txBody>
          <a:bodyPr>
            <a:normAutofit/>
          </a:bodyPr>
          <a:lstStyle/>
          <a:p>
            <a:pPr algn="ctr"/>
            <a:r>
              <a:rPr lang="cs-CZ" sz="6600" b="1" dirty="0" smtClean="0">
                <a:latin typeface="Comic Sans MS" panose="030F0702030302020204" pitchFamily="66" charset="0"/>
              </a:rPr>
              <a:t>Umíte to s pohádkou?</a:t>
            </a:r>
          </a:p>
          <a:p>
            <a:endParaRPr lang="cs-CZ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5511229"/>
            <a:ext cx="1762125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027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04800" y="1554162"/>
            <a:ext cx="8839200" cy="4525963"/>
          </a:xfrm>
        </p:spPr>
        <p:txBody>
          <a:bodyPr/>
          <a:lstStyle/>
          <a:p>
            <a:pPr marL="0" indent="0">
              <a:buNone/>
            </a:pPr>
            <a:r>
              <a:rPr lang="cs-CZ" dirty="0" err="1">
                <a:latin typeface="Comic Sans MS" panose="030F0702030302020204" pitchFamily="66" charset="0"/>
              </a:rPr>
              <a:t>If</a:t>
            </a:r>
            <a:r>
              <a:rPr lang="cs-CZ" dirty="0">
                <a:latin typeface="Comic Sans MS" panose="030F0702030302020204" pitchFamily="66" charset="0"/>
              </a:rPr>
              <a:t> </a:t>
            </a:r>
            <a:r>
              <a:rPr lang="cs-CZ" dirty="0" err="1">
                <a:latin typeface="Comic Sans MS" panose="030F0702030302020204" pitchFamily="66" charset="0"/>
              </a:rPr>
              <a:t>you</a:t>
            </a:r>
            <a:r>
              <a:rPr lang="cs-CZ" dirty="0">
                <a:latin typeface="Comic Sans MS" panose="030F0702030302020204" pitchFamily="66" charset="0"/>
              </a:rPr>
              <a:t> </a:t>
            </a:r>
            <a:r>
              <a:rPr lang="cs-CZ" dirty="0" err="1">
                <a:latin typeface="Comic Sans MS" panose="030F0702030302020204" pitchFamily="66" charset="0"/>
              </a:rPr>
              <a:t>want</a:t>
            </a:r>
            <a:r>
              <a:rPr lang="cs-CZ" dirty="0">
                <a:latin typeface="Comic Sans MS" panose="030F0702030302020204" pitchFamily="66" charset="0"/>
              </a:rPr>
              <a:t> </a:t>
            </a:r>
            <a:r>
              <a:rPr lang="cs-CZ" dirty="0" err="1">
                <a:latin typeface="Comic Sans MS" panose="030F0702030302020204" pitchFamily="66" charset="0"/>
              </a:rPr>
              <a:t>your</a:t>
            </a:r>
            <a:r>
              <a:rPr lang="cs-CZ" dirty="0">
                <a:latin typeface="Comic Sans MS" panose="030F0702030302020204" pitchFamily="66" charset="0"/>
              </a:rPr>
              <a:t> </a:t>
            </a:r>
            <a:r>
              <a:rPr lang="cs-CZ" dirty="0" err="1">
                <a:latin typeface="Comic Sans MS" panose="030F0702030302020204" pitchFamily="66" charset="0"/>
              </a:rPr>
              <a:t>children</a:t>
            </a:r>
            <a:r>
              <a:rPr lang="cs-CZ" dirty="0">
                <a:latin typeface="Comic Sans MS" panose="030F0702030302020204" pitchFamily="66" charset="0"/>
              </a:rPr>
              <a:t> to </a:t>
            </a:r>
            <a:r>
              <a:rPr lang="cs-CZ" dirty="0" err="1">
                <a:latin typeface="Comic Sans MS" panose="030F0702030302020204" pitchFamily="66" charset="0"/>
              </a:rPr>
              <a:t>be</a:t>
            </a:r>
            <a:r>
              <a:rPr lang="cs-CZ" dirty="0">
                <a:latin typeface="Comic Sans MS" panose="030F0702030302020204" pitchFamily="66" charset="0"/>
              </a:rPr>
              <a:t> </a:t>
            </a:r>
            <a:r>
              <a:rPr lang="cs-CZ" dirty="0" err="1">
                <a:latin typeface="Comic Sans MS" panose="030F0702030302020204" pitchFamily="66" charset="0"/>
              </a:rPr>
              <a:t>brilliant</a:t>
            </a:r>
            <a:r>
              <a:rPr lang="cs-CZ" dirty="0">
                <a:latin typeface="Comic Sans MS" panose="030F0702030302020204" pitchFamily="66" charset="0"/>
              </a:rPr>
              <a:t>,</a:t>
            </a:r>
            <a:br>
              <a:rPr lang="cs-CZ" dirty="0">
                <a:latin typeface="Comic Sans MS" panose="030F0702030302020204" pitchFamily="66" charset="0"/>
              </a:rPr>
            </a:br>
            <a:r>
              <a:rPr lang="cs-CZ" dirty="0" err="1">
                <a:latin typeface="Comic Sans MS" panose="030F0702030302020204" pitchFamily="66" charset="0"/>
              </a:rPr>
              <a:t>read</a:t>
            </a:r>
            <a:r>
              <a:rPr lang="cs-CZ" dirty="0">
                <a:latin typeface="Comic Sans MS" panose="030F0702030302020204" pitchFamily="66" charset="0"/>
              </a:rPr>
              <a:t> </a:t>
            </a:r>
            <a:r>
              <a:rPr lang="cs-CZ" dirty="0" err="1">
                <a:latin typeface="Comic Sans MS" panose="030F0702030302020204" pitchFamily="66" charset="0"/>
              </a:rPr>
              <a:t>them</a:t>
            </a:r>
            <a:r>
              <a:rPr lang="cs-CZ" dirty="0">
                <a:latin typeface="Comic Sans MS" panose="030F0702030302020204" pitchFamily="66" charset="0"/>
              </a:rPr>
              <a:t> </a:t>
            </a:r>
            <a:r>
              <a:rPr lang="cs-CZ" dirty="0" err="1">
                <a:latin typeface="Comic Sans MS" panose="030F0702030302020204" pitchFamily="66" charset="0"/>
              </a:rPr>
              <a:t>fairy</a:t>
            </a:r>
            <a:r>
              <a:rPr lang="cs-CZ" dirty="0">
                <a:latin typeface="Comic Sans MS" panose="030F0702030302020204" pitchFamily="66" charset="0"/>
              </a:rPr>
              <a:t> </a:t>
            </a:r>
            <a:r>
              <a:rPr lang="cs-CZ" dirty="0" err="1">
                <a:latin typeface="Comic Sans MS" panose="030F0702030302020204" pitchFamily="66" charset="0"/>
              </a:rPr>
              <a:t>tales</a:t>
            </a:r>
            <a:r>
              <a:rPr lang="cs-CZ" dirty="0">
                <a:latin typeface="Comic Sans MS" panose="030F0702030302020204" pitchFamily="66" charset="0"/>
              </a:rPr>
              <a:t>.</a:t>
            </a:r>
            <a:br>
              <a:rPr lang="cs-CZ" dirty="0">
                <a:latin typeface="Comic Sans MS" panose="030F0702030302020204" pitchFamily="66" charset="0"/>
              </a:rPr>
            </a:br>
            <a:r>
              <a:rPr lang="cs-CZ" dirty="0" err="1">
                <a:latin typeface="Comic Sans MS" panose="030F0702030302020204" pitchFamily="66" charset="0"/>
              </a:rPr>
              <a:t>If</a:t>
            </a:r>
            <a:r>
              <a:rPr lang="cs-CZ" dirty="0">
                <a:latin typeface="Comic Sans MS" panose="030F0702030302020204" pitchFamily="66" charset="0"/>
              </a:rPr>
              <a:t> </a:t>
            </a:r>
            <a:r>
              <a:rPr lang="cs-CZ" dirty="0" err="1">
                <a:latin typeface="Comic Sans MS" panose="030F0702030302020204" pitchFamily="66" charset="0"/>
              </a:rPr>
              <a:t>you</a:t>
            </a:r>
            <a:r>
              <a:rPr lang="cs-CZ" dirty="0">
                <a:latin typeface="Comic Sans MS" panose="030F0702030302020204" pitchFamily="66" charset="0"/>
              </a:rPr>
              <a:t> </a:t>
            </a:r>
            <a:r>
              <a:rPr lang="cs-CZ" dirty="0" err="1">
                <a:latin typeface="Comic Sans MS" panose="030F0702030302020204" pitchFamily="66" charset="0"/>
              </a:rPr>
              <a:t>want</a:t>
            </a:r>
            <a:r>
              <a:rPr lang="cs-CZ" dirty="0">
                <a:latin typeface="Comic Sans MS" panose="030F0702030302020204" pitchFamily="66" charset="0"/>
              </a:rPr>
              <a:t> </a:t>
            </a:r>
            <a:r>
              <a:rPr lang="cs-CZ" dirty="0" err="1">
                <a:latin typeface="Comic Sans MS" panose="030F0702030302020204" pitchFamily="66" charset="0"/>
              </a:rPr>
              <a:t>them</a:t>
            </a:r>
            <a:r>
              <a:rPr lang="cs-CZ" dirty="0">
                <a:latin typeface="Comic Sans MS" panose="030F0702030302020204" pitchFamily="66" charset="0"/>
              </a:rPr>
              <a:t> to </a:t>
            </a:r>
            <a:r>
              <a:rPr lang="cs-CZ" dirty="0" err="1">
                <a:latin typeface="Comic Sans MS" panose="030F0702030302020204" pitchFamily="66" charset="0"/>
              </a:rPr>
              <a:t>be</a:t>
            </a:r>
            <a:r>
              <a:rPr lang="cs-CZ" dirty="0">
                <a:latin typeface="Comic Sans MS" panose="030F0702030302020204" pitchFamily="66" charset="0"/>
              </a:rPr>
              <a:t> </a:t>
            </a:r>
            <a:r>
              <a:rPr lang="cs-CZ" dirty="0" err="1">
                <a:latin typeface="Comic Sans MS" panose="030F0702030302020204" pitchFamily="66" charset="0"/>
              </a:rPr>
              <a:t>geniuses</a:t>
            </a:r>
            <a:r>
              <a:rPr lang="cs-CZ" dirty="0" smtClean="0">
                <a:latin typeface="Comic Sans MS" panose="030F0702030302020204" pitchFamily="66" charset="0"/>
              </a:rPr>
              <a:t>,</a:t>
            </a:r>
          </a:p>
          <a:p>
            <a:pPr marL="0" indent="0">
              <a:buNone/>
            </a:pPr>
            <a:r>
              <a:rPr lang="cs-CZ" dirty="0" err="1" smtClean="0">
                <a:latin typeface="Comic Sans MS" panose="030F0702030302020204" pitchFamily="66" charset="0"/>
              </a:rPr>
              <a:t>read</a:t>
            </a:r>
            <a:r>
              <a:rPr lang="cs-CZ" dirty="0" smtClean="0">
                <a:latin typeface="Comic Sans MS" panose="030F0702030302020204" pitchFamily="66" charset="0"/>
              </a:rPr>
              <a:t> </a:t>
            </a:r>
            <a:r>
              <a:rPr lang="cs-CZ" dirty="0" err="1">
                <a:latin typeface="Comic Sans MS" panose="030F0702030302020204" pitchFamily="66" charset="0"/>
              </a:rPr>
              <a:t>them</a:t>
            </a:r>
            <a:r>
              <a:rPr lang="cs-CZ" dirty="0">
                <a:latin typeface="Comic Sans MS" panose="030F0702030302020204" pitchFamily="66" charset="0"/>
              </a:rPr>
              <a:t> more </a:t>
            </a:r>
            <a:r>
              <a:rPr lang="cs-CZ" dirty="0" err="1">
                <a:latin typeface="Comic Sans MS" panose="030F0702030302020204" pitchFamily="66" charset="0"/>
              </a:rPr>
              <a:t>fairy</a:t>
            </a:r>
            <a:r>
              <a:rPr lang="cs-CZ" dirty="0">
                <a:latin typeface="Comic Sans MS" panose="030F0702030302020204" pitchFamily="66" charset="0"/>
              </a:rPr>
              <a:t> </a:t>
            </a:r>
            <a:r>
              <a:rPr lang="cs-CZ" dirty="0" err="1">
                <a:latin typeface="Comic Sans MS" panose="030F0702030302020204" pitchFamily="66" charset="0"/>
              </a:rPr>
              <a:t>tales</a:t>
            </a:r>
            <a:r>
              <a:rPr lang="cs-CZ" dirty="0">
                <a:latin typeface="Comic Sans MS" panose="030F0702030302020204" pitchFamily="66" charset="0"/>
              </a:rPr>
              <a:t>.</a:t>
            </a:r>
          </a:p>
          <a:p>
            <a:pPr marL="0" indent="0">
              <a:buNone/>
            </a:pPr>
            <a:endParaRPr lang="cs-CZ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cs-CZ" dirty="0">
                <a:latin typeface="Comic Sans MS" panose="030F0702030302020204" pitchFamily="66" charset="0"/>
              </a:rPr>
              <a:t> 					   </a:t>
            </a:r>
            <a:r>
              <a:rPr lang="pt-BR" dirty="0" smtClean="0">
                <a:latin typeface="Comic Sans MS" panose="030F0702030302020204" pitchFamily="66" charset="0"/>
              </a:rPr>
              <a:t>~</a:t>
            </a:r>
            <a:r>
              <a:rPr lang="pt-BR" dirty="0">
                <a:latin typeface="Comic Sans MS" panose="030F0702030302020204" pitchFamily="66" charset="0"/>
              </a:rPr>
              <a:t>Albert Einstein ~</a:t>
            </a:r>
            <a:endParaRPr lang="cs-CZ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Picture 2" descr="Logo_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68685"/>
            <a:ext cx="1778000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8366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04800" y="332656"/>
            <a:ext cx="8839200" cy="64087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 smtClean="0">
                <a:latin typeface="Comic Sans MS" panose="030F0702030302020204" pitchFamily="66" charset="0"/>
              </a:rPr>
              <a:t>Čím jsou pohádky prospěšné:</a:t>
            </a:r>
          </a:p>
          <a:p>
            <a:pPr marL="0" indent="0">
              <a:buNone/>
            </a:pPr>
            <a:endParaRPr lang="cs-CZ" sz="1200" dirty="0" smtClean="0">
              <a:latin typeface="Comic Sans MS" panose="030F0702030302020204" pitchFamily="66" charset="0"/>
            </a:endParaRPr>
          </a:p>
          <a:p>
            <a:pPr>
              <a:buFontTx/>
              <a:buChar char="-"/>
            </a:pPr>
            <a:r>
              <a:rPr lang="cs-CZ" sz="2800" dirty="0" smtClean="0">
                <a:latin typeface="Comic Sans MS" panose="030F0702030302020204" pitchFamily="66" charset="0"/>
              </a:rPr>
              <a:t>Rozvíjejí fantazii, podněcují představivost</a:t>
            </a:r>
          </a:p>
          <a:p>
            <a:pPr>
              <a:buFontTx/>
              <a:buChar char="-"/>
            </a:pPr>
            <a:r>
              <a:rPr lang="cs-CZ" sz="2800" dirty="0" smtClean="0">
                <a:latin typeface="Comic Sans MS" panose="030F0702030302020204" pitchFamily="66" charset="0"/>
              </a:rPr>
              <a:t>Jsou </a:t>
            </a:r>
            <a:r>
              <a:rPr lang="cs-CZ" sz="2800" dirty="0">
                <a:latin typeface="Comic Sans MS" panose="030F0702030302020204" pitchFamily="66" charset="0"/>
              </a:rPr>
              <a:t>zdrojem informací</a:t>
            </a:r>
          </a:p>
          <a:p>
            <a:pPr>
              <a:buFontTx/>
              <a:buChar char="-"/>
            </a:pPr>
            <a:r>
              <a:rPr lang="cs-CZ" sz="2800" dirty="0" smtClean="0">
                <a:latin typeface="Comic Sans MS" panose="030F0702030302020204" pitchFamily="66" charset="0"/>
              </a:rPr>
              <a:t>Ukazují životní situace a jejich řešení</a:t>
            </a:r>
          </a:p>
          <a:p>
            <a:pPr>
              <a:buFontTx/>
              <a:buChar char="-"/>
            </a:pPr>
            <a:r>
              <a:rPr lang="cs-CZ" sz="2800" dirty="0">
                <a:latin typeface="Comic Sans MS" panose="030F0702030302020204" pitchFamily="66" charset="0"/>
              </a:rPr>
              <a:t>Poukazují na „dobro“ a „zlo“</a:t>
            </a:r>
          </a:p>
          <a:p>
            <a:pPr>
              <a:buFontTx/>
              <a:buChar char="-"/>
            </a:pPr>
            <a:r>
              <a:rPr lang="cs-CZ" sz="2800" dirty="0" smtClean="0">
                <a:latin typeface="Comic Sans MS" panose="030F0702030302020204" pitchFamily="66" charset="0"/>
              </a:rPr>
              <a:t>Poslechem se děti učí koncentraci</a:t>
            </a:r>
          </a:p>
          <a:p>
            <a:pPr>
              <a:buFontTx/>
              <a:buChar char="-"/>
            </a:pPr>
            <a:r>
              <a:rPr lang="cs-CZ" sz="2800" dirty="0" smtClean="0">
                <a:latin typeface="Comic Sans MS" panose="030F0702030302020204" pitchFamily="66" charset="0"/>
              </a:rPr>
              <a:t>Poskytují modely jazykových frází a dialogů</a:t>
            </a:r>
          </a:p>
          <a:p>
            <a:pPr>
              <a:buFontTx/>
              <a:buChar char="-"/>
            </a:pPr>
            <a:r>
              <a:rPr lang="cs-CZ" sz="2800" dirty="0" smtClean="0">
                <a:latin typeface="Comic Sans MS" panose="030F0702030302020204" pitchFamily="66" charset="0"/>
              </a:rPr>
              <a:t>Obohacují slovní zásobu</a:t>
            </a:r>
          </a:p>
          <a:p>
            <a:pPr>
              <a:buFontTx/>
              <a:buChar char="-"/>
            </a:pPr>
            <a:r>
              <a:rPr lang="cs-CZ" sz="2800" dirty="0" smtClean="0">
                <a:latin typeface="Comic Sans MS" panose="030F0702030302020204" pitchFamily="66" charset="0"/>
              </a:rPr>
              <a:t>Děj se často opakuje a tím si jej děti lépe zapamatují</a:t>
            </a:r>
          </a:p>
          <a:p>
            <a:pPr>
              <a:buFontTx/>
              <a:buChar char="-"/>
            </a:pPr>
            <a:r>
              <a:rPr lang="cs-CZ" sz="2800" dirty="0" smtClean="0">
                <a:latin typeface="Comic Sans MS" panose="030F0702030302020204" pitchFamily="66" charset="0"/>
              </a:rPr>
              <a:t>Pohádky děti baví! (a nejen je…)</a:t>
            </a:r>
            <a:endParaRPr lang="cs-CZ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4958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sz="3600" b="1" dirty="0" smtClean="0"/>
              <a:t>Rozvíjení jazykových dovedností</a:t>
            </a:r>
          </a:p>
          <a:p>
            <a:pPr>
              <a:buFontTx/>
              <a:buChar char="-"/>
            </a:pPr>
            <a:r>
              <a:rPr lang="cs-CZ" dirty="0" smtClean="0"/>
              <a:t>Slovní zásoba</a:t>
            </a:r>
          </a:p>
          <a:p>
            <a:pPr>
              <a:buFontTx/>
              <a:buChar char="-"/>
            </a:pPr>
            <a:r>
              <a:rPr lang="cs-CZ" dirty="0" smtClean="0"/>
              <a:t>Modely vět</a:t>
            </a:r>
          </a:p>
          <a:p>
            <a:pPr>
              <a:buFontTx/>
              <a:buChar char="-"/>
            </a:pPr>
            <a:r>
              <a:rPr lang="cs-CZ" dirty="0" smtClean="0"/>
              <a:t>Jednoduchý popis</a:t>
            </a:r>
          </a:p>
          <a:p>
            <a:pPr>
              <a:buFontTx/>
              <a:buChar char="-"/>
            </a:pPr>
            <a:r>
              <a:rPr lang="cs-CZ" dirty="0" smtClean="0"/>
              <a:t>Převyprávění </a:t>
            </a:r>
          </a:p>
          <a:p>
            <a:pPr>
              <a:buFontTx/>
              <a:buChar char="-"/>
            </a:pPr>
            <a:r>
              <a:rPr lang="cs-CZ" dirty="0"/>
              <a:t>Souvislé vyjadřování</a:t>
            </a:r>
          </a:p>
          <a:p>
            <a:pPr marL="0" indent="0">
              <a:buNone/>
            </a:pPr>
            <a:endParaRPr lang="cs-CZ" dirty="0" smtClean="0"/>
          </a:p>
          <a:p>
            <a:pPr>
              <a:buFontTx/>
              <a:buChar char="-"/>
            </a:pPr>
            <a:endParaRPr lang="cs-CZ" dirty="0"/>
          </a:p>
        </p:txBody>
      </p:sp>
      <p:pic>
        <p:nvPicPr>
          <p:cNvPr id="4" name="Picture 2" descr="Logo_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68685"/>
            <a:ext cx="1778000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7677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405" y="1628800"/>
            <a:ext cx="9203945" cy="4143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3175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8917" y="20623"/>
            <a:ext cx="4911356" cy="6837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7876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0768"/>
            <a:ext cx="9165009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8497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60648"/>
            <a:ext cx="8928992" cy="6367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8849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" y="1190625"/>
            <a:ext cx="7962900" cy="447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5910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Listening Animal_Chants.mp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8424" y="5949280"/>
            <a:ext cx="487363" cy="487362"/>
          </a:xfr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8005204" cy="5616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7323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38"/>
            <a:ext cx="9144000" cy="6856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725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87136"/>
            <a:ext cx="7416824" cy="610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081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12"/>
            <a:ext cx="9161953" cy="684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327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" y="-9491"/>
            <a:ext cx="9052352" cy="6741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1759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648"/>
            <a:ext cx="9144000" cy="4212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11" y="4581128"/>
            <a:ext cx="9132056" cy="2132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5040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052736"/>
            <a:ext cx="8388424" cy="4916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6106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Obdélník 3"/>
          <p:cNvSpPr/>
          <p:nvPr/>
        </p:nvSpPr>
        <p:spPr>
          <a:xfrm>
            <a:off x="315558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cs-CZ" dirty="0">
              <a:latin typeface="Comic Sans MS" panose="030F0702030302020204" pitchFamily="66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2776"/>
            <a:ext cx="8113613" cy="4469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9091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717550"/>
            <a:ext cx="8870950" cy="542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1368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20688"/>
            <a:ext cx="8136904" cy="5828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8845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332656"/>
            <a:ext cx="8191523" cy="5874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2192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92696"/>
            <a:ext cx="8755431" cy="5616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1845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318" y="0"/>
            <a:ext cx="9168318" cy="6839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6243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608" y="583250"/>
            <a:ext cx="8827887" cy="54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3412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3.0  Setkání v lese.wav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460432" y="6093296"/>
            <a:ext cx="487363" cy="487362"/>
          </a:xfr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75157"/>
            <a:ext cx="6408711" cy="6436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1983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76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88640"/>
            <a:ext cx="4824536" cy="6535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189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967" y="16754"/>
            <a:ext cx="9129464" cy="6841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1392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0242" name="Obrázek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628800"/>
            <a:ext cx="8693789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1257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464683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Obrázek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6838" y="-1"/>
            <a:ext cx="4497162" cy="68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763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4572"/>
            <a:ext cx="9144001" cy="686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0285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68760"/>
            <a:ext cx="8676456" cy="4385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225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88640"/>
            <a:ext cx="6552728" cy="6552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5869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04800" y="0"/>
            <a:ext cx="8686800" cy="6858000"/>
          </a:xfrm>
        </p:spPr>
        <p:txBody>
          <a:bodyPr>
            <a:normAutofit fontScale="62500" lnSpcReduction="20000"/>
          </a:bodyPr>
          <a:lstStyle/>
          <a:p>
            <a:r>
              <a:rPr lang="cs-CZ" b="1" dirty="0"/>
              <a:t>O domečku v lese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 </a:t>
            </a:r>
          </a:p>
          <a:p>
            <a:pPr marL="0" indent="0">
              <a:buNone/>
            </a:pPr>
            <a:r>
              <a:rPr lang="cs-CZ" dirty="0"/>
              <a:t>V lese stál domek, domeček. Byl prázdný, nikdo v něm nebydlel.</a:t>
            </a:r>
          </a:p>
          <a:p>
            <a:pPr marL="0" indent="0">
              <a:buNone/>
            </a:pPr>
            <a:r>
              <a:rPr lang="cs-CZ" dirty="0"/>
              <a:t>Jednoho dne běžela kolem __________</a:t>
            </a:r>
            <a:r>
              <a:rPr lang="cs-CZ" baseline="30000" dirty="0"/>
              <a:t>1</a:t>
            </a:r>
            <a:r>
              <a:rPr lang="cs-CZ" dirty="0"/>
              <a:t>. Rozhlédla se, zaťukala a ptá se:</a:t>
            </a:r>
          </a:p>
          <a:p>
            <a:pPr marL="0" indent="0">
              <a:buNone/>
            </a:pPr>
            <a:r>
              <a:rPr lang="cs-CZ" dirty="0"/>
              <a:t>„Domku, domečku, kdo v tobě bydlí?“</a:t>
            </a:r>
          </a:p>
          <a:p>
            <a:pPr marL="0" indent="0">
              <a:buNone/>
            </a:pPr>
            <a:r>
              <a:rPr lang="cs-CZ" dirty="0"/>
              <a:t>Nikdo neodpověděl, a tak __________</a:t>
            </a:r>
            <a:r>
              <a:rPr lang="cs-CZ" baseline="30000" dirty="0"/>
              <a:t>1  </a:t>
            </a:r>
            <a:r>
              <a:rPr lang="cs-CZ" dirty="0"/>
              <a:t>vlezla dovnitř a zůstala tam. </a:t>
            </a:r>
          </a:p>
          <a:p>
            <a:pPr marL="0" indent="0">
              <a:buNone/>
            </a:pPr>
            <a:r>
              <a:rPr lang="cs-CZ" dirty="0"/>
              <a:t>Druhého dne skákala kolem __________</a:t>
            </a:r>
            <a:r>
              <a:rPr lang="cs-CZ" baseline="30000" dirty="0"/>
              <a:t>2</a:t>
            </a:r>
            <a:r>
              <a:rPr lang="cs-CZ" dirty="0"/>
              <a:t> .  Zastavila se u domečku, zaťukala 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a ptá </a:t>
            </a:r>
            <a:r>
              <a:rPr lang="cs-CZ" dirty="0"/>
              <a:t>se:</a:t>
            </a:r>
          </a:p>
          <a:p>
            <a:pPr marL="0" indent="0">
              <a:buNone/>
            </a:pPr>
            <a:r>
              <a:rPr lang="cs-CZ" dirty="0"/>
              <a:t>„Domku, domečku, kdo v tobě bydlí?“</a:t>
            </a:r>
          </a:p>
          <a:p>
            <a:pPr marL="0" indent="0">
              <a:buNone/>
            </a:pPr>
            <a:r>
              <a:rPr lang="cs-CZ" dirty="0"/>
              <a:t>„Já, ________</a:t>
            </a:r>
            <a:r>
              <a:rPr lang="cs-CZ" baseline="30000" dirty="0"/>
              <a:t>1</a:t>
            </a:r>
            <a:r>
              <a:rPr lang="cs-CZ" dirty="0"/>
              <a:t> .</a:t>
            </a:r>
            <a:r>
              <a:rPr lang="cs-CZ" baseline="30000" dirty="0"/>
              <a:t>. </a:t>
            </a:r>
            <a:r>
              <a:rPr lang="cs-CZ" dirty="0"/>
              <a:t>A kdo jsi ty?“ ozvalo se z domečku.</a:t>
            </a:r>
          </a:p>
          <a:p>
            <a:pPr marL="0" indent="0">
              <a:buNone/>
            </a:pPr>
            <a:r>
              <a:rPr lang="cs-CZ" dirty="0"/>
              <a:t>„Já jsem ________</a:t>
            </a:r>
            <a:r>
              <a:rPr lang="cs-CZ" baseline="30000" dirty="0"/>
              <a:t>2</a:t>
            </a:r>
            <a:r>
              <a:rPr lang="cs-CZ" dirty="0"/>
              <a:t> .Můžu bydlet s tebou?“</a:t>
            </a:r>
          </a:p>
          <a:p>
            <a:pPr marL="0" indent="0">
              <a:buNone/>
            </a:pPr>
            <a:r>
              <a:rPr lang="cs-CZ" dirty="0"/>
              <a:t>„Jen pojď,“ pozvala ji __________</a:t>
            </a:r>
            <a:r>
              <a:rPr lang="cs-CZ" baseline="30000" dirty="0"/>
              <a:t>1</a:t>
            </a:r>
            <a:r>
              <a:rPr lang="cs-CZ" dirty="0"/>
              <a:t>.</a:t>
            </a:r>
          </a:p>
          <a:p>
            <a:pPr marL="0" indent="0">
              <a:buNone/>
            </a:pPr>
            <a:r>
              <a:rPr lang="cs-CZ" dirty="0"/>
              <a:t>__________</a:t>
            </a:r>
            <a:r>
              <a:rPr lang="cs-CZ" baseline="30000" dirty="0"/>
              <a:t>2</a:t>
            </a:r>
            <a:r>
              <a:rPr lang="cs-CZ" dirty="0"/>
              <a:t> skočila dovnitř a bydlely tam dvě.</a:t>
            </a:r>
          </a:p>
          <a:p>
            <a:pPr marL="0" indent="0">
              <a:buNone/>
            </a:pPr>
            <a:r>
              <a:rPr lang="cs-CZ" dirty="0"/>
              <a:t>Letí kolem __________</a:t>
            </a:r>
            <a:r>
              <a:rPr lang="cs-CZ" baseline="30000" dirty="0"/>
              <a:t>3</a:t>
            </a:r>
            <a:r>
              <a:rPr lang="cs-CZ" dirty="0"/>
              <a:t> . Zastaví se, rozhlédne, domeček se mu líbí. Zaťuká na něj.</a:t>
            </a:r>
          </a:p>
          <a:p>
            <a:pPr marL="0" indent="0">
              <a:buNone/>
            </a:pPr>
            <a:r>
              <a:rPr lang="cs-CZ" dirty="0"/>
              <a:t>„Domku, domečku, kdo  v tobě bydlí?“</a:t>
            </a:r>
          </a:p>
          <a:p>
            <a:pPr marL="0" indent="0">
              <a:buNone/>
            </a:pPr>
            <a:r>
              <a:rPr lang="cs-CZ" dirty="0"/>
              <a:t>„Já __________</a:t>
            </a:r>
            <a:r>
              <a:rPr lang="cs-CZ" baseline="30000" dirty="0"/>
              <a:t>1</a:t>
            </a:r>
            <a:r>
              <a:rPr lang="cs-CZ" dirty="0"/>
              <a:t>.“ </a:t>
            </a:r>
          </a:p>
          <a:p>
            <a:pPr marL="0" indent="0">
              <a:buNone/>
            </a:pPr>
            <a:r>
              <a:rPr lang="cs-CZ" dirty="0"/>
              <a:t>„Já __________</a:t>
            </a:r>
            <a:r>
              <a:rPr lang="cs-CZ" baseline="30000" dirty="0"/>
              <a:t>2</a:t>
            </a:r>
            <a:r>
              <a:rPr lang="cs-CZ" dirty="0"/>
              <a:t> .“</a:t>
            </a:r>
          </a:p>
          <a:p>
            <a:pPr marL="0" indent="0">
              <a:buNone/>
            </a:pPr>
            <a:r>
              <a:rPr lang="cs-CZ" dirty="0"/>
              <a:t>„A kdo jsi ty?“ ozvalo se z domečku.</a:t>
            </a:r>
          </a:p>
          <a:p>
            <a:pPr marL="0" indent="0">
              <a:buNone/>
            </a:pPr>
            <a:r>
              <a:rPr lang="cs-CZ" dirty="0"/>
              <a:t>„Já jsem ________</a:t>
            </a:r>
            <a:r>
              <a:rPr lang="cs-CZ" baseline="30000" dirty="0"/>
              <a:t>3</a:t>
            </a:r>
            <a:r>
              <a:rPr lang="cs-CZ" dirty="0"/>
              <a:t>. Pustíte mě dovnitř?“</a:t>
            </a:r>
          </a:p>
          <a:p>
            <a:pPr marL="0" indent="0">
              <a:buNone/>
            </a:pPr>
            <a:r>
              <a:rPr lang="cs-CZ" dirty="0"/>
              <a:t>„Tak pojď,“ pozvala ho zvířátka.</a:t>
            </a:r>
          </a:p>
          <a:p>
            <a:pPr marL="0" indent="0">
              <a:buNone/>
            </a:pPr>
            <a:r>
              <a:rPr lang="cs-CZ" dirty="0"/>
              <a:t>__________</a:t>
            </a:r>
            <a:r>
              <a:rPr lang="cs-CZ" baseline="30000" dirty="0"/>
              <a:t>3  </a:t>
            </a:r>
            <a:r>
              <a:rPr lang="cs-CZ" dirty="0"/>
              <a:t>vlétl dovnitř a bydleli tam tři.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5529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Listening In_the_Wood.mp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00392" y="5877272"/>
            <a:ext cx="487363" cy="487362"/>
          </a:xfr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960440" cy="6877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4807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11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sz="3600" b="1" dirty="0" smtClean="0">
                <a:latin typeface="Comic Sans MS" panose="030F0702030302020204" pitchFamily="66" charset="0"/>
              </a:rPr>
              <a:t>Matematicko-logické činnosti</a:t>
            </a:r>
          </a:p>
          <a:p>
            <a:pPr>
              <a:buFontTx/>
              <a:buChar char="-"/>
            </a:pPr>
            <a:r>
              <a:rPr lang="cs-CZ" dirty="0">
                <a:latin typeface="Comic Sans MS" panose="030F0702030302020204" pitchFamily="66" charset="0"/>
              </a:rPr>
              <a:t>M</a:t>
            </a:r>
            <a:r>
              <a:rPr lang="cs-CZ" dirty="0" smtClean="0">
                <a:latin typeface="Comic Sans MS" panose="030F0702030302020204" pitchFamily="66" charset="0"/>
              </a:rPr>
              <a:t>nožství, počet (</a:t>
            </a:r>
            <a:r>
              <a:rPr lang="cs-CZ" dirty="0">
                <a:latin typeface="Comic Sans MS" panose="030F0702030302020204" pitchFamily="66" charset="0"/>
              </a:rPr>
              <a:t>více, méně, </a:t>
            </a:r>
            <a:r>
              <a:rPr lang="cs-CZ" dirty="0" smtClean="0">
                <a:latin typeface="Comic Sans MS" panose="030F0702030302020204" pitchFamily="66" charset="0"/>
              </a:rPr>
              <a:t>stejně)</a:t>
            </a:r>
          </a:p>
          <a:p>
            <a:pPr>
              <a:buFontTx/>
              <a:buChar char="-"/>
            </a:pPr>
            <a:r>
              <a:rPr lang="cs-CZ" dirty="0" smtClean="0">
                <a:latin typeface="Comic Sans MS" panose="030F0702030302020204" pitchFamily="66" charset="0"/>
              </a:rPr>
              <a:t>Matematické operace (sčítání, odčítání, násobení, dělení)</a:t>
            </a:r>
          </a:p>
          <a:p>
            <a:pPr>
              <a:buFontTx/>
              <a:buChar char="-"/>
            </a:pPr>
            <a:r>
              <a:rPr lang="cs-CZ" dirty="0" smtClean="0">
                <a:latin typeface="Comic Sans MS" panose="030F0702030302020204" pitchFamily="66" charset="0"/>
              </a:rPr>
              <a:t>Třídění, řazení podle vzoru, přiřazování</a:t>
            </a:r>
          </a:p>
          <a:p>
            <a:pPr>
              <a:buFontTx/>
              <a:buChar char="-"/>
            </a:pPr>
            <a:r>
              <a:rPr lang="cs-CZ" dirty="0" smtClean="0">
                <a:latin typeface="Comic Sans MS" panose="030F0702030302020204" pitchFamily="66" charset="0"/>
              </a:rPr>
              <a:t>Prostorové vnímání a orientace</a:t>
            </a:r>
          </a:p>
          <a:p>
            <a:pPr>
              <a:buFontTx/>
              <a:buChar char="-"/>
            </a:pPr>
            <a:r>
              <a:rPr lang="cs-CZ" dirty="0" smtClean="0">
                <a:latin typeface="Comic Sans MS" panose="030F0702030302020204" pitchFamily="66" charset="0"/>
              </a:rPr>
              <a:t>Logické úlohy a hledání řešení problému</a:t>
            </a:r>
            <a:endParaRPr lang="cs-CZ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830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35" y="0"/>
            <a:ext cx="916007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2029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798"/>
            <a:ext cx="9203755" cy="6878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2090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340768"/>
            <a:ext cx="7212997" cy="45259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098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340768"/>
            <a:ext cx="7214400" cy="45259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1221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686800" cy="39782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797152"/>
            <a:ext cx="8691338" cy="16270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8503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72" y="692696"/>
            <a:ext cx="9046294" cy="548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594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061" y="1554163"/>
            <a:ext cx="7422278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1814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281" y="1700808"/>
            <a:ext cx="9184606" cy="4015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7931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16632"/>
            <a:ext cx="5040560" cy="664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7941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648" y="0"/>
            <a:ext cx="9176648" cy="688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8637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654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4882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098" name="Obrázek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92696"/>
            <a:ext cx="4211637" cy="497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Obrázek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301" y="692695"/>
            <a:ext cx="4270999" cy="497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2190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338" y="803275"/>
            <a:ext cx="8590687" cy="5290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2465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" y="625475"/>
            <a:ext cx="8267700" cy="560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1931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7" y="23700"/>
            <a:ext cx="4752528" cy="6810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555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76672"/>
            <a:ext cx="6336704" cy="6063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610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580112" y="2377025"/>
            <a:ext cx="864096" cy="15121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8000" b="1" dirty="0" smtClean="0"/>
              <a:t>=</a:t>
            </a:r>
            <a:endParaRPr lang="cs-CZ" sz="8000" b="1" dirty="0"/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16160"/>
            <a:ext cx="2680204" cy="2456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091552"/>
            <a:ext cx="2652916" cy="2570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411" y="1063211"/>
            <a:ext cx="2932589" cy="2627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ovéPole 3"/>
          <p:cNvSpPr txBox="1"/>
          <p:nvPr/>
        </p:nvSpPr>
        <p:spPr>
          <a:xfrm>
            <a:off x="2566051" y="2377025"/>
            <a:ext cx="78739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8000" b="1" dirty="0" smtClean="0"/>
              <a:t>+</a:t>
            </a:r>
            <a:endParaRPr lang="cs-CZ" sz="8000" b="1" dirty="0"/>
          </a:p>
        </p:txBody>
      </p:sp>
      <p:pic>
        <p:nvPicPr>
          <p:cNvPr id="7179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1099306"/>
            <a:ext cx="9112787" cy="2601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1741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211375"/>
            <a:ext cx="51816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Obrázek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94731"/>
            <a:ext cx="5410200" cy="408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6163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4461"/>
            <a:ext cx="4608512" cy="6745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5927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166688"/>
            <a:ext cx="8648700" cy="652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965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58" y="-43916"/>
            <a:ext cx="9156758" cy="6867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2.0  Karkulčina písnička.wav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956376" y="5229200"/>
            <a:ext cx="487363" cy="487362"/>
          </a:xfrm>
        </p:spPr>
      </p:pic>
    </p:spTree>
    <p:extLst>
      <p:ext uri="{BB962C8B-B14F-4D97-AF65-F5344CB8AC3E}">
        <p14:creationId xmlns:p14="http://schemas.microsoft.com/office/powerpoint/2010/main" val="3515084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26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48485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6078468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852936"/>
            <a:ext cx="5372637" cy="381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82600"/>
            <a:ext cx="8286750" cy="589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813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7170" name="Obrázek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48768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Obrázek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852936"/>
            <a:ext cx="59690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Obrázek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733" y="764704"/>
            <a:ext cx="8770091" cy="5232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Obrázek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0" y="0"/>
            <a:ext cx="783771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6457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5" y="76200"/>
            <a:ext cx="4857750" cy="670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9648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522" y="260647"/>
            <a:ext cx="8712968" cy="6394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6528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0" y="244475"/>
            <a:ext cx="8978900" cy="636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0671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sz="3600" b="1" dirty="0" smtClean="0">
                <a:latin typeface="Comic Sans MS" panose="030F0702030302020204" pitchFamily="66" charset="0"/>
              </a:rPr>
              <a:t>Svět okolo nás</a:t>
            </a:r>
          </a:p>
          <a:p>
            <a:pPr>
              <a:buFontTx/>
              <a:buChar char="-"/>
            </a:pPr>
            <a:r>
              <a:rPr lang="cs-CZ" dirty="0" smtClean="0">
                <a:latin typeface="Comic Sans MS" panose="030F0702030302020204" pitchFamily="66" charset="0"/>
              </a:rPr>
              <a:t>Poznatky o přírodě a společnosti</a:t>
            </a:r>
          </a:p>
          <a:p>
            <a:pPr>
              <a:buFontTx/>
              <a:buChar char="-"/>
            </a:pPr>
            <a:r>
              <a:rPr lang="cs-CZ" dirty="0" smtClean="0">
                <a:latin typeface="Comic Sans MS" panose="030F0702030302020204" pitchFamily="66" charset="0"/>
              </a:rPr>
              <a:t>Osvojování vlastností, vztahů, </a:t>
            </a:r>
            <a:r>
              <a:rPr lang="cs-CZ" dirty="0">
                <a:latin typeface="Comic Sans MS" panose="030F0702030302020204" pitchFamily="66" charset="0"/>
              </a:rPr>
              <a:t>zákonitostí, podmínek a </a:t>
            </a:r>
            <a:r>
              <a:rPr lang="cs-CZ" dirty="0" smtClean="0">
                <a:latin typeface="Comic Sans MS" panose="030F0702030302020204" pitchFamily="66" charset="0"/>
              </a:rPr>
              <a:t>vlivu mezi lidmi, zvířaty a věcmi</a:t>
            </a:r>
          </a:p>
          <a:p>
            <a:pPr>
              <a:buFontTx/>
              <a:buChar char="-"/>
            </a:pPr>
            <a:r>
              <a:rPr lang="cs-CZ" dirty="0" smtClean="0">
                <a:latin typeface="Comic Sans MS" panose="030F0702030302020204" pitchFamily="66" charset="0"/>
              </a:rPr>
              <a:t>Slovní zásoba</a:t>
            </a:r>
          </a:p>
          <a:p>
            <a:pPr>
              <a:buFontTx/>
              <a:buChar char="-"/>
            </a:pPr>
            <a:r>
              <a:rPr lang="cs-CZ" dirty="0" smtClean="0">
                <a:latin typeface="Comic Sans MS" panose="030F0702030302020204" pitchFamily="66" charset="0"/>
              </a:rPr>
              <a:t>Pěstování smyslu pro celek i detail</a:t>
            </a:r>
          </a:p>
          <a:p>
            <a:pPr>
              <a:buFontTx/>
              <a:buChar char="-"/>
            </a:pPr>
            <a:r>
              <a:rPr lang="cs-CZ" dirty="0" smtClean="0">
                <a:latin typeface="Comic Sans MS" panose="030F0702030302020204" pitchFamily="66" charset="0"/>
              </a:rPr>
              <a:t>Zobecňování poznatků</a:t>
            </a:r>
          </a:p>
          <a:p>
            <a:pPr>
              <a:buFontTx/>
              <a:buChar char="-"/>
            </a:pPr>
            <a:endParaRPr lang="cs-CZ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4720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7469"/>
            <a:ext cx="8651418" cy="5609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2721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950" y="476672"/>
            <a:ext cx="8784976" cy="5788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9150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16"/>
            <a:ext cx="9152034" cy="6851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455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609"/>
            <a:ext cx="9144000" cy="6869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8002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0" y="720725"/>
            <a:ext cx="7683500" cy="541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4522" y="-19526"/>
            <a:ext cx="4435930" cy="6877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2887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469900"/>
            <a:ext cx="8039100" cy="591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4089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0"/>
            <a:ext cx="4536504" cy="688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1638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8194" name="Obrázek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16630"/>
            <a:ext cx="4968552" cy="6681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5788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04800" y="5229199"/>
            <a:ext cx="8686800" cy="850925"/>
          </a:xfrm>
        </p:spPr>
        <p:txBody>
          <a:bodyPr/>
          <a:lstStyle/>
          <a:p>
            <a:pPr marL="0" indent="0" algn="ctr">
              <a:buNone/>
            </a:pPr>
            <a:r>
              <a:rPr lang="cs-CZ" dirty="0" smtClean="0"/>
              <a:t> </a:t>
            </a:r>
            <a:endParaRPr lang="cs-CZ" dirty="0">
              <a:latin typeface="Comic Sans MS" panose="030F0702030302020204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8" y="119063"/>
            <a:ext cx="8201025" cy="661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9151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20688"/>
            <a:ext cx="8495992" cy="5845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4514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548680"/>
            <a:ext cx="5976664" cy="57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Šipka doprava 4"/>
          <p:cNvSpPr/>
          <p:nvPr/>
        </p:nvSpPr>
        <p:spPr>
          <a:xfrm>
            <a:off x="4932040" y="1484784"/>
            <a:ext cx="1152128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Šipka doleva 5"/>
          <p:cNvSpPr/>
          <p:nvPr/>
        </p:nvSpPr>
        <p:spPr>
          <a:xfrm>
            <a:off x="3131840" y="3356992"/>
            <a:ext cx="864096" cy="216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Šipka doleva 6"/>
          <p:cNvSpPr/>
          <p:nvPr/>
        </p:nvSpPr>
        <p:spPr>
          <a:xfrm>
            <a:off x="3131840" y="5157192"/>
            <a:ext cx="864096" cy="216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61200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099" y="0"/>
            <a:ext cx="917619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284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751" y="0"/>
            <a:ext cx="9257690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1239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35" y="0"/>
            <a:ext cx="916007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4850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018"/>
            <a:ext cx="9152032" cy="6851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2542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737" y="0"/>
            <a:ext cx="724852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Obrázek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66988" cy="4839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Obrázek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988" y="1988840"/>
            <a:ext cx="4577011" cy="4869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3268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37496"/>
            <a:ext cx="9144000" cy="6015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868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9" y="190310"/>
            <a:ext cx="4824536" cy="6575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0750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122" name="Obrázek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510" y="29297"/>
            <a:ext cx="8374215" cy="6863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7413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" y="175157"/>
            <a:ext cx="9204372" cy="64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4702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492125"/>
            <a:ext cx="8648700" cy="587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459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39"/>
            <a:ext cx="8712968" cy="627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9344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4721701" cy="4036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151239"/>
            <a:ext cx="5180236" cy="4435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2147523"/>
            <a:ext cx="5184576" cy="4439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2165" y="352727"/>
            <a:ext cx="5895975" cy="504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4013" y="904875"/>
            <a:ext cx="5895975" cy="504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9540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568" y="0"/>
            <a:ext cx="9144000" cy="6869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9926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96752"/>
            <a:ext cx="7272808" cy="4636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8530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9512" y="188640"/>
            <a:ext cx="8686800" cy="655272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cs-CZ" sz="4200" b="1" dirty="0"/>
              <a:t>Na veverky</a:t>
            </a:r>
          </a:p>
          <a:p>
            <a:pPr marL="0" indent="0">
              <a:buNone/>
            </a:pPr>
            <a:r>
              <a:rPr lang="cs-CZ" dirty="0"/>
              <a:t/>
            </a:r>
            <a:br>
              <a:rPr lang="cs-CZ" dirty="0"/>
            </a:br>
            <a:r>
              <a:rPr lang="cs-CZ" dirty="0"/>
              <a:t>Děti stojí podél stěny. Naproti stojí vedoucí hry a začíná rozhovor. </a:t>
            </a:r>
          </a:p>
          <a:p>
            <a:pPr marL="0" indent="0">
              <a:buNone/>
            </a:pPr>
            <a:r>
              <a:rPr lang="cs-CZ" dirty="0"/>
              <a:t> </a:t>
            </a:r>
          </a:p>
          <a:p>
            <a:pPr marL="0" indent="0">
              <a:buNone/>
            </a:pPr>
            <a:r>
              <a:rPr lang="cs-CZ" b="1" dirty="0" smtClean="0">
                <a:solidFill>
                  <a:schemeClr val="accent6"/>
                </a:solidFill>
              </a:rPr>
              <a:t>V:   Veverky</a:t>
            </a:r>
            <a:r>
              <a:rPr lang="cs-CZ" b="1" dirty="0">
                <a:solidFill>
                  <a:schemeClr val="accent6"/>
                </a:solidFill>
              </a:rPr>
              <a:t>, veverky, pojďte k nám!</a:t>
            </a:r>
          </a:p>
          <a:p>
            <a:pPr marL="0" indent="0">
              <a:buNone/>
            </a:pPr>
            <a:r>
              <a:rPr lang="cs-CZ" b="1" dirty="0" smtClean="0">
                <a:solidFill>
                  <a:schemeClr val="accent6"/>
                </a:solidFill>
              </a:rPr>
              <a:t>D:   Nemůžeme!</a:t>
            </a:r>
            <a:endParaRPr lang="cs-CZ" b="1" dirty="0">
              <a:solidFill>
                <a:schemeClr val="accent6"/>
              </a:solidFill>
            </a:endParaRPr>
          </a:p>
          <a:p>
            <a:pPr marL="0" indent="0">
              <a:buNone/>
            </a:pPr>
            <a:r>
              <a:rPr lang="cs-CZ" b="1" dirty="0" smtClean="0">
                <a:solidFill>
                  <a:schemeClr val="accent6"/>
                </a:solidFill>
              </a:rPr>
              <a:t>V:   A </a:t>
            </a:r>
            <a:r>
              <a:rPr lang="cs-CZ" b="1" dirty="0">
                <a:solidFill>
                  <a:schemeClr val="accent6"/>
                </a:solidFill>
              </a:rPr>
              <a:t>to proč?</a:t>
            </a:r>
          </a:p>
          <a:p>
            <a:pPr marL="0" indent="0">
              <a:buNone/>
            </a:pPr>
            <a:r>
              <a:rPr lang="cs-CZ" b="1" dirty="0" smtClean="0">
                <a:solidFill>
                  <a:schemeClr val="accent6"/>
                </a:solidFill>
              </a:rPr>
              <a:t>D:   Je </a:t>
            </a:r>
            <a:r>
              <a:rPr lang="cs-CZ" b="1" dirty="0">
                <a:solidFill>
                  <a:schemeClr val="accent6"/>
                </a:solidFill>
              </a:rPr>
              <a:t>tu liška!</a:t>
            </a:r>
          </a:p>
          <a:p>
            <a:pPr marL="0" indent="0">
              <a:buNone/>
            </a:pPr>
            <a:r>
              <a:rPr lang="cs-CZ" b="1" dirty="0" smtClean="0">
                <a:solidFill>
                  <a:schemeClr val="accent6"/>
                </a:solidFill>
              </a:rPr>
              <a:t>V:   Veverky</a:t>
            </a:r>
            <a:r>
              <a:rPr lang="cs-CZ" b="1" dirty="0">
                <a:solidFill>
                  <a:schemeClr val="accent6"/>
                </a:solidFill>
              </a:rPr>
              <a:t>, veverky, nebojte se!</a:t>
            </a:r>
          </a:p>
          <a:p>
            <a:pPr marL="0" indent="0">
              <a:buNone/>
            </a:pPr>
            <a:r>
              <a:rPr lang="cs-CZ" dirty="0"/>
              <a:t> </a:t>
            </a:r>
          </a:p>
          <a:p>
            <a:pPr marL="0" indent="0">
              <a:buNone/>
            </a:pPr>
            <a:r>
              <a:rPr lang="cs-CZ" dirty="0"/>
              <a:t>Děti odpovídají a na poslední větu vyběhnou směrem k vedoucímu. Uprostřed prostoru u stěny stojí „liška“, která vyběhne do prostoru také a snaží se  pochytat co nejvíc veverek.</a:t>
            </a:r>
          </a:p>
          <a:p>
            <a:pPr marL="0" indent="0">
              <a:buNone/>
            </a:pPr>
            <a:r>
              <a:rPr lang="cs-CZ" dirty="0"/>
              <a:t>Chycenou veverku nikdy nepošleme do vedoucí role.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76673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9512" y="188640"/>
            <a:ext cx="8686800" cy="67687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sz="4000" b="1" dirty="0"/>
              <a:t>Žabka</a:t>
            </a:r>
          </a:p>
          <a:p>
            <a:pPr marL="0" indent="0">
              <a:buNone/>
            </a:pPr>
            <a:r>
              <a:rPr lang="cs-CZ" dirty="0"/>
              <a:t> </a:t>
            </a:r>
          </a:p>
          <a:p>
            <a:pPr marL="0" indent="0">
              <a:buNone/>
            </a:pPr>
            <a:r>
              <a:rPr lang="cs-CZ" b="1" dirty="0">
                <a:solidFill>
                  <a:schemeClr val="accent6"/>
                </a:solidFill>
              </a:rPr>
              <a:t>Žabka, žába, žabička,</a:t>
            </a:r>
          </a:p>
          <a:p>
            <a:pPr marL="0" indent="0">
              <a:buNone/>
            </a:pPr>
            <a:r>
              <a:rPr lang="cs-CZ" b="1" dirty="0">
                <a:solidFill>
                  <a:schemeClr val="accent6"/>
                </a:solidFill>
              </a:rPr>
              <a:t>má vypouklá očička, </a:t>
            </a:r>
          </a:p>
          <a:p>
            <a:pPr marL="0" indent="0">
              <a:buNone/>
            </a:pPr>
            <a:r>
              <a:rPr lang="cs-CZ" b="1" dirty="0">
                <a:solidFill>
                  <a:schemeClr val="accent6"/>
                </a:solidFill>
              </a:rPr>
              <a:t>širokánskou tlamičku.</a:t>
            </a:r>
          </a:p>
          <a:p>
            <a:pPr marL="0" indent="0">
              <a:buNone/>
            </a:pPr>
            <a:r>
              <a:rPr lang="cs-CZ" b="1" dirty="0">
                <a:solidFill>
                  <a:schemeClr val="accent6"/>
                </a:solidFill>
              </a:rPr>
              <a:t>Nech ji plavat, žabičku.</a:t>
            </a:r>
          </a:p>
          <a:p>
            <a:pPr marL="0" indent="0">
              <a:buNone/>
            </a:pPr>
            <a:r>
              <a:rPr lang="cs-CZ" sz="2000" dirty="0"/>
              <a:t> </a:t>
            </a:r>
            <a:endParaRPr lang="cs-CZ" sz="1400" dirty="0"/>
          </a:p>
          <a:p>
            <a:pPr marL="0" indent="0">
              <a:buNone/>
            </a:pPr>
            <a:r>
              <a:rPr lang="cs-CZ" dirty="0"/>
              <a:t>Děti stojí v kruhu a odříkávají říkanku. Uprostřed dřepí několik dětí-žabiček a poskakují dokola po rybníčku. Na slova „Nech ji plavat, žabičku“ se děti v kruhu rozkročí a žabičky je podlezou ven z kruhu. Podlezené dítě se stává novou žabičkou a skočí do rybníčku. Tím si vymění role.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03687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1520" y="188640"/>
            <a:ext cx="8686800" cy="684076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sz="3900" b="1" dirty="0"/>
              <a:t>Medvěd</a:t>
            </a:r>
          </a:p>
          <a:p>
            <a:pPr marL="0" indent="0">
              <a:buNone/>
            </a:pPr>
            <a:endParaRPr lang="cs-CZ" sz="2200" dirty="0" smtClean="0"/>
          </a:p>
          <a:p>
            <a:pPr marL="0" indent="0">
              <a:buNone/>
            </a:pPr>
            <a:r>
              <a:rPr lang="cs-CZ" b="1" dirty="0" smtClean="0">
                <a:solidFill>
                  <a:schemeClr val="accent6"/>
                </a:solidFill>
              </a:rPr>
              <a:t>Medvěd </a:t>
            </a:r>
            <a:r>
              <a:rPr lang="cs-CZ" b="1" dirty="0">
                <a:solidFill>
                  <a:schemeClr val="accent6"/>
                </a:solidFill>
              </a:rPr>
              <a:t>usnul ve své noře,</a:t>
            </a:r>
          </a:p>
          <a:p>
            <a:pPr marL="0" indent="0">
              <a:buNone/>
            </a:pPr>
            <a:r>
              <a:rPr lang="cs-CZ" b="1" dirty="0">
                <a:solidFill>
                  <a:schemeClr val="accent6"/>
                </a:solidFill>
              </a:rPr>
              <a:t>Dřímá, funí, sladce spí.</a:t>
            </a:r>
          </a:p>
          <a:p>
            <a:pPr marL="0" indent="0">
              <a:buNone/>
            </a:pPr>
            <a:r>
              <a:rPr lang="cs-CZ" b="1" dirty="0">
                <a:solidFill>
                  <a:schemeClr val="accent6"/>
                </a:solidFill>
              </a:rPr>
              <a:t>Kdo jde kolem, ten ho vzbudí</a:t>
            </a:r>
          </a:p>
          <a:p>
            <a:pPr marL="0" indent="0">
              <a:buNone/>
            </a:pPr>
            <a:r>
              <a:rPr lang="cs-CZ" b="1" dirty="0">
                <a:solidFill>
                  <a:schemeClr val="accent6"/>
                </a:solidFill>
              </a:rPr>
              <a:t>A medvěd se rozzlobí.</a:t>
            </a:r>
          </a:p>
          <a:p>
            <a:pPr marL="0" indent="0">
              <a:buNone/>
            </a:pPr>
            <a:r>
              <a:rPr lang="cs-CZ" sz="1200" dirty="0"/>
              <a:t> </a:t>
            </a:r>
          </a:p>
          <a:p>
            <a:pPr marL="0" indent="0">
              <a:buNone/>
            </a:pPr>
            <a:r>
              <a:rPr lang="cs-CZ" dirty="0"/>
              <a:t>Dítě-medvěd spí na bobku uprostřed místnosti. 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Děti </a:t>
            </a:r>
            <a:r>
              <a:rPr lang="cs-CZ" dirty="0"/>
              <a:t>obcházejí po špičkách okolo něj volnou chůzí. </a:t>
            </a:r>
            <a:br>
              <a:rPr lang="cs-CZ" dirty="0"/>
            </a:br>
            <a:r>
              <a:rPr lang="cs-CZ" dirty="0"/>
              <a:t>Na slovo „rozzlobí“  medvěd zařve, vztyčí se a začne děti chytat. 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Ty </a:t>
            </a:r>
            <a:r>
              <a:rPr lang="cs-CZ" dirty="0"/>
              <a:t>prchají ke zdi nebo nábytku a dotekem stěn nebo nábytku u nich se zachrání a medvěd na ně nemůže. Chycené děti vrátíme do hry v dalším kole, ale nikdy je nevybíráme na roli nového medvěda.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15192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7504" y="377280"/>
            <a:ext cx="9036496" cy="64807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4400" b="1" dirty="0" smtClean="0">
                <a:latin typeface="Calibri" panose="020F0502020204030204" pitchFamily="34" charset="0"/>
              </a:rPr>
              <a:t>Kde se dozvíte více:</a:t>
            </a:r>
          </a:p>
          <a:p>
            <a:pPr marL="0" indent="0">
              <a:buNone/>
            </a:pPr>
            <a:endParaRPr lang="cs-CZ" sz="1200" b="1" dirty="0" smtClean="0">
              <a:latin typeface="Calibri" panose="020F0502020204030204" pitchFamily="34" charset="0"/>
            </a:endParaRPr>
          </a:p>
          <a:p>
            <a:pPr marL="742950" indent="-742950">
              <a:buFont typeface="Wingdings 2"/>
              <a:buAutoNum type="arabicPeriod"/>
            </a:pPr>
            <a:r>
              <a:rPr lang="cs-CZ" sz="4400" b="1" dirty="0" smtClean="0">
                <a:latin typeface="Calibri" panose="020F0502020204030204" pitchFamily="34" charset="0"/>
              </a:rPr>
              <a:t>Na kurzech (</a:t>
            </a:r>
            <a:r>
              <a:rPr lang="cs-CZ" sz="4400" b="1" dirty="0" smtClean="0">
                <a:solidFill>
                  <a:srgbClr val="990099"/>
                </a:solidFill>
                <a:latin typeface="Calibri" panose="020F0502020204030204" pitchFamily="34" charset="0"/>
              </a:rPr>
              <a:t>www.sylviad.cz)</a:t>
            </a:r>
            <a:endParaRPr lang="cs-CZ" sz="4400" b="1" dirty="0">
              <a:solidFill>
                <a:srgbClr val="990099"/>
              </a:solidFill>
              <a:latin typeface="Calibri" panose="020F0502020204030204" pitchFamily="34" charset="0"/>
            </a:endParaRPr>
          </a:p>
          <a:p>
            <a:pPr marL="742950" indent="-742950">
              <a:buAutoNum type="arabicPeriod"/>
            </a:pPr>
            <a:r>
              <a:rPr lang="cs-CZ" sz="4400" b="1" dirty="0" smtClean="0">
                <a:latin typeface="Calibri" panose="020F0502020204030204" pitchFamily="34" charset="0"/>
              </a:rPr>
              <a:t>V knížce:</a:t>
            </a:r>
            <a:br>
              <a:rPr lang="cs-CZ" sz="4400" b="1" dirty="0" smtClean="0">
                <a:latin typeface="Calibri" panose="020F0502020204030204" pitchFamily="34" charset="0"/>
              </a:rPr>
            </a:br>
            <a:endParaRPr lang="cs-CZ" sz="4400" b="1" dirty="0" smtClean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cs-CZ" sz="4400" b="1" dirty="0">
              <a:solidFill>
                <a:srgbClr val="990099"/>
              </a:solidFill>
            </a:endParaRPr>
          </a:p>
          <a:p>
            <a:pPr marL="0" indent="0">
              <a:buNone/>
            </a:pPr>
            <a:endParaRPr lang="cs-CZ" b="1" dirty="0" smtClean="0"/>
          </a:p>
          <a:p>
            <a:pPr marL="0" indent="0">
              <a:buNone/>
            </a:pPr>
            <a:endParaRPr lang="cs-CZ" sz="4400" b="1" dirty="0" smtClean="0"/>
          </a:p>
          <a:p>
            <a:pPr marL="0" indent="0">
              <a:buNone/>
            </a:pPr>
            <a:endParaRPr lang="cs-CZ" sz="4400" b="1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420887"/>
            <a:ext cx="2952328" cy="4237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8842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sta">
  <a:themeElements>
    <a:clrScheme name="Aerodynamika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Cesta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esta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9682</TotalTime>
  <Words>213</Words>
  <Application>Microsoft Office PowerPoint</Application>
  <PresentationFormat>Předvádění na obrazovce (4:3)</PresentationFormat>
  <Paragraphs>91</Paragraphs>
  <Slides>90</Slides>
  <Notes>0</Notes>
  <HiddenSlides>0</HiddenSlides>
  <MMClips>4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90</vt:i4>
      </vt:variant>
    </vt:vector>
  </HeadingPairs>
  <TitlesOfParts>
    <vt:vector size="91" baseType="lpstr">
      <vt:lpstr>Cesta</vt:lpstr>
      <vt:lpstr> Sylvie Doláková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sylva</dc:creator>
  <cp:lastModifiedBy>Lenka</cp:lastModifiedBy>
  <cp:revision>141</cp:revision>
  <dcterms:created xsi:type="dcterms:W3CDTF">2014-11-10T20:04:05Z</dcterms:created>
  <dcterms:modified xsi:type="dcterms:W3CDTF">2016-01-14T20:42:25Z</dcterms:modified>
</cp:coreProperties>
</file>