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8"/>
  </p:notesMasterIdLst>
  <p:sldIdLst>
    <p:sldId id="383" r:id="rId5"/>
    <p:sldId id="384" r:id="rId6"/>
    <p:sldId id="351" r:id="rId7"/>
    <p:sldId id="378" r:id="rId8"/>
    <p:sldId id="379" r:id="rId9"/>
    <p:sldId id="352" r:id="rId10"/>
    <p:sldId id="382" r:id="rId11"/>
    <p:sldId id="361" r:id="rId12"/>
    <p:sldId id="348" r:id="rId13"/>
    <p:sldId id="360" r:id="rId14"/>
    <p:sldId id="365" r:id="rId15"/>
    <p:sldId id="366" r:id="rId16"/>
    <p:sldId id="367" r:id="rId17"/>
    <p:sldId id="368" r:id="rId18"/>
    <p:sldId id="369" r:id="rId19"/>
    <p:sldId id="370" r:id="rId20"/>
    <p:sldId id="371" r:id="rId21"/>
    <p:sldId id="372" r:id="rId22"/>
    <p:sldId id="373" r:id="rId23"/>
    <p:sldId id="374" r:id="rId24"/>
    <p:sldId id="344" r:id="rId25"/>
    <p:sldId id="381" r:id="rId26"/>
    <p:sldId id="376" r:id="rId27"/>
    <p:sldId id="377" r:id="rId28"/>
    <p:sldId id="380" r:id="rId29"/>
    <p:sldId id="328" r:id="rId30"/>
    <p:sldId id="332" r:id="rId31"/>
    <p:sldId id="340" r:id="rId32"/>
    <p:sldId id="337" r:id="rId33"/>
    <p:sldId id="335" r:id="rId34"/>
    <p:sldId id="364" r:id="rId35"/>
    <p:sldId id="277" r:id="rId36"/>
    <p:sldId id="385" r:id="rId37"/>
  </p:sldIdLst>
  <p:sldSz cx="12192000" cy="6858000"/>
  <p:notesSz cx="6858000" cy="9144000"/>
  <p:embeddedFontLst>
    <p:embeddedFont>
      <p:font typeface="Trebuchet MS" panose="020B0603020202020204" pitchFamily="34" charset="0"/>
      <p:regular r:id="rId39"/>
      <p:bold r:id="rId40"/>
      <p:italic r:id="rId41"/>
      <p:boldItalic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Open Sans Light" panose="020B0604020202020204" charset="0"/>
      <p:regular r:id="rId47"/>
      <p:italic r:id="rId48"/>
    </p:embeddedFont>
    <p:embeddedFont>
      <p:font typeface="Assistant SemiBold" panose="00000700000000000000" charset="-79"/>
      <p:bold r:id="rId49"/>
    </p:embeddedFont>
    <p:embeddedFont>
      <p:font typeface="Open Sans" panose="020B0604020202020204" charset="0"/>
      <p:regular r:id="rId50"/>
      <p:bold r:id="rId51"/>
      <p:italic r:id="rId52"/>
      <p:boldItalic r:id="rId53"/>
    </p:embeddedFont>
    <p:embeddedFont>
      <p:font typeface="Calibri Light" panose="020F0302020204030204" pitchFamily="34" charset="0"/>
      <p:regular r:id="rId54"/>
      <p:italic r:id="rId55"/>
    </p:embeddedFont>
    <p:embeddedFont>
      <p:font typeface="Open Sans Extrabold" panose="020B0604020202020204" charset="0"/>
      <p:bold r:id="rId56"/>
      <p:italic r:id="rId57"/>
      <p:boldItalic r:id="rId58"/>
    </p:embeddedFont>
    <p:embeddedFont>
      <p:font typeface="Tahoma" panose="020B0604030504040204" pitchFamily="34" charset="0"/>
      <p:regular r:id="rId59"/>
      <p:bold r:id="rId60"/>
    </p:embeddedFont>
  </p:embeddedFontLst>
  <p:defaultTextStyle>
    <a:defPPr>
      <a:defRPr lang="he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5393"/>
    <a:srgbClr val="0F5DA5"/>
    <a:srgbClr val="793F85"/>
    <a:srgbClr val="F99F1C"/>
    <a:srgbClr val="79C144"/>
    <a:srgbClr val="E41E26"/>
    <a:srgbClr val="236BF6"/>
    <a:srgbClr val="68389B"/>
    <a:srgbClr val="EA3222"/>
    <a:srgbClr val="F0A849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E643D5-FC88-B303-CBA8-179DE98635AF}" v="640" dt="2019-04-23T08:02:39.478"/>
    <p1510:client id="{E8CAE1F3-25D6-5ACB-6009-C55CC0FBB9D6}" v="1" dt="2019-04-22T15:37:18.172"/>
    <p1510:client id="{79D1CC80-75CB-D9A4-D1A0-03A782F7A510}" v="2" dt="2019-04-22T15:06:01.401"/>
    <p1510:client id="{3B7C7006-9208-C1EC-B214-F2C578E19FA6}" v="9" dt="2019-04-22T13:42:41.529"/>
    <p1510:client id="{4932B9F5-98BA-C49A-8BB2-8B5590F25CA8}" v="7" dt="2019-04-22T14:37:57.963"/>
    <p1510:client id="{4E53AC5F-74D3-E181-97E5-09D57C77A059}" v="50" dt="2019-04-22T14:42:03.883"/>
    <p1510:client id="{716D9C64-F16B-233C-11AF-A7AD705683AF}" v="1" dt="2019-04-23T06:56:03.650"/>
    <p1510:client id="{432B821A-48DF-EBE3-3964-41243F35EF03}" v="1" dt="2019-04-22T14:56:00.645"/>
    <p1510:client id="{898CADF5-C777-7B0E-AC24-883051BBF5E3}" v="2" dt="2019-04-23T06:52:12.592"/>
    <p1510:client id="{BE0C1DC7-B96C-C263-5405-132EC1D87587}" v="168" dt="2019-04-23T08:12:33.410"/>
    <p1510:client id="{402632A4-1E86-C3BF-1FC6-A14608FBD330}" v="2" dt="2019-04-23T08:13:04.575"/>
    <p1510:client id="{37996D5E-2A9B-817A-C6C3-45909070AD47}" v="1" dt="2019-04-23T08:33:41.859"/>
    <p1510:client id="{B48F0B32-BE9B-11DC-EDD5-5510ACED3F76}" v="29" dt="2019-04-23T08:42:31.656"/>
    <p1510:client id="{C39F16BD-70A3-1DC3-67AE-18464B262DC7}" v="3" dt="2019-04-23T09:37:15.680"/>
    <p1510:client id="{F9AFB985-CAC1-DE28-805B-82F23E4D8DA7}" v="23" dt="2019-04-23T10:39:09.042"/>
    <p1510:client id="{091DB9AB-C32E-2945-5FE2-9E8A7B1376F7}" v="55" dt="2019-04-23T10:41:48.501"/>
    <p1510:client id="{A3C4C30B-6CD7-68ED-2A4A-F8ECBA411E32}" v="202" dt="2019-04-23T11:02:02.753"/>
    <p1510:client id="{266D9BF6-70FF-5471-F259-0B43B71A722D}" v="3" dt="2019-04-23T11:04:06.275"/>
    <p1510:client id="{76C08A4B-3957-AB00-080F-F4E1C24FE7B4}" v="8" dt="2019-04-23T11:08:54.394"/>
    <p1510:client id="{D2881A2A-E801-DC90-C7C2-6211B409F6F4}" v="2" dt="2019-04-23T11:12:42.8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40" autoAdjust="0"/>
    <p:restoredTop sz="94660"/>
  </p:normalViewPr>
  <p:slideViewPr>
    <p:cSldViewPr snapToGrid="0">
      <p:cViewPr varScale="1">
        <p:scale>
          <a:sx n="77" d="100"/>
          <a:sy n="77" d="100"/>
        </p:scale>
        <p:origin x="91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font" Target="fonts/font20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1.fntdata"/><Relationship Id="rId57" Type="http://schemas.openxmlformats.org/officeDocument/2006/relationships/font" Target="fonts/font19.fntdata"/><Relationship Id="rId61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font" Target="fonts/font22.fntdata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13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59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D425C1F3-6FA0-497E-99FD-C6273805FE7C}" type="datetimeFigureOut">
              <a:rPr lang="he-IL" smtClean="0"/>
              <a:t>כ"ח/חשון/תש"פ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173646D6-B99D-4CF8-8325-A0BAFDE8A13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6304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9142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8009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646D6-B99D-4CF8-8325-A0BAFDE8A139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5995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789B5-10C4-4149-97BC-48A504884FCD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30706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789B5-10C4-4149-97BC-48A504884FCD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7400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646D6-B99D-4CF8-8325-A0BAFDE8A139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3286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646D6-B99D-4CF8-8325-A0BAFDE8A139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1214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646D6-B99D-4CF8-8325-A0BAFDE8A139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0196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E83D8-D1A4-4716-A3B6-BBD1EEEE8B1F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73725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646D6-B99D-4CF8-8325-A0BAFDE8A139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0816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F0296-BC4C-4767-A2A9-21AFCCA6D3CB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7500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F0296-BC4C-4767-A2A9-21AFCCA6D3CB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95080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646D6-B99D-4CF8-8325-A0BAFDE8A139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6455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646D6-B99D-4CF8-8325-A0BAFDE8A139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80796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A63AE-5C33-449D-9402-D119B479B54F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12871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646D6-B99D-4CF8-8325-A0BAFDE8A139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8855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646D6-B99D-4CF8-8325-A0BAFDE8A139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63209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646D6-B99D-4CF8-8325-A0BAFDE8A139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364121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646D6-B99D-4CF8-8325-A0BAFDE8A139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68585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646D6-B99D-4CF8-8325-A0BAFDE8A139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89177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646D6-B99D-4CF8-8325-A0BAFDE8A139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3714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45002a535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g45002a535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5610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3E9C-D97D-41F3-B02D-379E23B16CC1}" type="datetimeFigureOut">
              <a:rPr lang="he-IL" smtClean="0"/>
              <a:t>כ"ח/חשון/תש"פ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2584-F4AC-475F-8F23-C287155AFE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746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3E9C-D97D-41F3-B02D-379E23B16CC1}" type="datetimeFigureOut">
              <a:rPr lang="he-IL" smtClean="0"/>
              <a:t>כ"ח/חשון/תש"פ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2584-F4AC-475F-8F23-C287155AFE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3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3E9C-D97D-41F3-B02D-379E23B16CC1}" type="datetimeFigureOut">
              <a:rPr lang="he-IL" smtClean="0"/>
              <a:t>כ"ח/חשון/תש"פ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2584-F4AC-475F-8F23-C287155AFE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273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3E9C-D97D-41F3-B02D-379E23B16CC1}" type="datetimeFigureOut">
              <a:rPr lang="he-IL" smtClean="0"/>
              <a:t>כ"ח/חשון/תש"פ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2584-F4AC-475F-8F23-C287155AFE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0076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3E9C-D97D-41F3-B02D-379E23B16CC1}" type="datetimeFigureOut">
              <a:rPr lang="he-IL" smtClean="0"/>
              <a:t>כ"ח/חשון/תש"פ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2584-F4AC-475F-8F23-C287155AFE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6908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3E9C-D97D-41F3-B02D-379E23B16CC1}" type="datetimeFigureOut">
              <a:rPr lang="he-IL" smtClean="0"/>
              <a:t>כ"ח/חשון/תש"פ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2584-F4AC-475F-8F23-C287155AFE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957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3E9C-D97D-41F3-B02D-379E23B16CC1}" type="datetimeFigureOut">
              <a:rPr lang="he-IL" smtClean="0"/>
              <a:t>כ"ח/חשון/תש"פ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2584-F4AC-475F-8F23-C287155AFE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4586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3E9C-D97D-41F3-B02D-379E23B16CC1}" type="datetimeFigureOut">
              <a:rPr lang="he-IL" smtClean="0"/>
              <a:t>כ"ח/חשון/תש"פ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2584-F4AC-475F-8F23-C287155AFE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198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3E9C-D97D-41F3-B02D-379E23B16CC1}" type="datetimeFigureOut">
              <a:rPr lang="he-IL" smtClean="0"/>
              <a:t>כ"ח/חשון/תש"פ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2584-F4AC-475F-8F23-C287155AFE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439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3E9C-D97D-41F3-B02D-379E23B16CC1}" type="datetimeFigureOut">
              <a:rPr lang="he-IL" smtClean="0"/>
              <a:t>כ"ח/חשון/תש"פ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2584-F4AC-475F-8F23-C287155AFE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6186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3E9C-D97D-41F3-B02D-379E23B16CC1}" type="datetimeFigureOut">
              <a:rPr lang="he-IL" smtClean="0"/>
              <a:t>כ"ח/חשון/תש"פ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2584-F4AC-475F-8F23-C287155AFE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22806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ZDNA">
  <p:cSld name="PRAZDNA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31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BRAZEK">
  <p:cSld name="OBRAZE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>
            <a:spLocks noGrp="1"/>
          </p:cNvSpPr>
          <p:nvPr>
            <p:ph type="pic" idx="2"/>
          </p:nvPr>
        </p:nvSpPr>
        <p:spPr>
          <a:xfrm>
            <a:off x="-3175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538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23E9C-D97D-41F3-B02D-379E23B16CC1}" type="datetimeFigureOut">
              <a:rPr lang="he-IL" smtClean="0"/>
              <a:t>כ"ח/חשון/תש"פ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B2584-F4AC-475F-8F23-C287155AFE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9479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5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6"/>
          <p:cNvGrpSpPr/>
          <p:nvPr/>
        </p:nvGrpSpPr>
        <p:grpSpPr>
          <a:xfrm>
            <a:off x="1649496" y="2667000"/>
            <a:ext cx="9058236" cy="1211813"/>
            <a:chOff x="4205" y="3032"/>
            <a:chExt cx="3132" cy="419"/>
          </a:xfrm>
        </p:grpSpPr>
        <p:sp>
          <p:nvSpPr>
            <p:cNvPr id="97" name="Google Shape;97;p16"/>
            <p:cNvSpPr/>
            <p:nvPr/>
          </p:nvSpPr>
          <p:spPr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6"/>
            <p:cNvSpPr/>
            <p:nvPr/>
          </p:nvSpPr>
          <p:spPr>
            <a:xfrm>
              <a:off x="6783" y="3049"/>
              <a:ext cx="366" cy="252"/>
            </a:xfrm>
            <a:custGeom>
              <a:avLst/>
              <a:gdLst/>
              <a:ahLst/>
              <a:cxnLst/>
              <a:rect l="l" t="t" r="r" b="b"/>
              <a:pathLst>
                <a:path w="1597" h="1077" extrusionOk="0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6"/>
            <p:cNvSpPr/>
            <p:nvPr/>
          </p:nvSpPr>
          <p:spPr>
            <a:xfrm>
              <a:off x="6588" y="3329"/>
              <a:ext cx="39" cy="35"/>
            </a:xfrm>
            <a:custGeom>
              <a:avLst/>
              <a:gdLst/>
              <a:ahLst/>
              <a:cxnLst/>
              <a:rect l="l" t="t" r="r" b="b"/>
              <a:pathLst>
                <a:path w="172" h="149" extrusionOk="0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6"/>
            <p:cNvSpPr/>
            <p:nvPr/>
          </p:nvSpPr>
          <p:spPr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6"/>
            <p:cNvSpPr/>
            <p:nvPr/>
          </p:nvSpPr>
          <p:spPr>
            <a:xfrm>
              <a:off x="6657" y="3329"/>
              <a:ext cx="31" cy="35"/>
            </a:xfrm>
            <a:custGeom>
              <a:avLst/>
              <a:gdLst/>
              <a:ahLst/>
              <a:cxnLst/>
              <a:rect l="l" t="t" r="r" b="b"/>
              <a:pathLst>
                <a:path w="138" h="149" extrusionOk="0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6"/>
            <p:cNvSpPr/>
            <p:nvPr/>
          </p:nvSpPr>
          <p:spPr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6"/>
            <p:cNvSpPr/>
            <p:nvPr/>
          </p:nvSpPr>
          <p:spPr>
            <a:xfrm>
              <a:off x="6716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6"/>
            <p:cNvSpPr/>
            <p:nvPr/>
          </p:nvSpPr>
          <p:spPr>
            <a:xfrm>
              <a:off x="6752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6"/>
            <p:cNvSpPr/>
            <p:nvPr/>
          </p:nvSpPr>
          <p:spPr>
            <a:xfrm>
              <a:off x="6791" y="3329"/>
              <a:ext cx="26" cy="35"/>
            </a:xfrm>
            <a:custGeom>
              <a:avLst/>
              <a:gdLst/>
              <a:ahLst/>
              <a:cxnLst/>
              <a:rect l="l" t="t" r="r" b="b"/>
              <a:pathLst>
                <a:path w="115" h="149" extrusionOk="0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6"/>
            <p:cNvSpPr/>
            <p:nvPr/>
          </p:nvSpPr>
          <p:spPr>
            <a:xfrm>
              <a:off x="6828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6"/>
            <p:cNvSpPr/>
            <p:nvPr/>
          </p:nvSpPr>
          <p:spPr>
            <a:xfrm>
              <a:off x="6867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6"/>
            <p:cNvSpPr/>
            <p:nvPr/>
          </p:nvSpPr>
          <p:spPr>
            <a:xfrm>
              <a:off x="6903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6"/>
            <p:cNvSpPr/>
            <p:nvPr/>
          </p:nvSpPr>
          <p:spPr>
            <a:xfrm>
              <a:off x="6938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2" h="149" extrusionOk="0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6"/>
            <p:cNvSpPr/>
            <p:nvPr/>
          </p:nvSpPr>
          <p:spPr>
            <a:xfrm>
              <a:off x="6979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6"/>
            <p:cNvSpPr/>
            <p:nvPr/>
          </p:nvSpPr>
          <p:spPr>
            <a:xfrm>
              <a:off x="7045" y="3318"/>
              <a:ext cx="29" cy="47"/>
            </a:xfrm>
            <a:custGeom>
              <a:avLst/>
              <a:gdLst/>
              <a:ahLst/>
              <a:cxnLst/>
              <a:rect l="l" t="t" r="r" b="b"/>
              <a:pathLst>
                <a:path w="125" h="198" extrusionOk="0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6"/>
            <p:cNvSpPr/>
            <p:nvPr/>
          </p:nvSpPr>
          <p:spPr>
            <a:xfrm>
              <a:off x="7085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7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6"/>
            <p:cNvSpPr/>
            <p:nvPr/>
          </p:nvSpPr>
          <p:spPr>
            <a:xfrm>
              <a:off x="7120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6"/>
            <p:cNvSpPr/>
            <p:nvPr/>
          </p:nvSpPr>
          <p:spPr>
            <a:xfrm>
              <a:off x="7167" y="3329"/>
              <a:ext cx="25" cy="35"/>
            </a:xfrm>
            <a:custGeom>
              <a:avLst/>
              <a:gdLst/>
              <a:ahLst/>
              <a:cxnLst/>
              <a:rect l="l" t="t" r="r" b="b"/>
              <a:pathLst>
                <a:path w="109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6"/>
            <p:cNvSpPr/>
            <p:nvPr/>
          </p:nvSpPr>
          <p:spPr>
            <a:xfrm>
              <a:off x="7200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4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6"/>
            <p:cNvSpPr/>
            <p:nvPr/>
          </p:nvSpPr>
          <p:spPr>
            <a:xfrm>
              <a:off x="7237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6"/>
            <p:cNvSpPr/>
            <p:nvPr/>
          </p:nvSpPr>
          <p:spPr>
            <a:xfrm>
              <a:off x="7271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3" h="149" extrusionOk="0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6"/>
            <p:cNvSpPr/>
            <p:nvPr/>
          </p:nvSpPr>
          <p:spPr>
            <a:xfrm>
              <a:off x="7315" y="3318"/>
              <a:ext cx="9" cy="46"/>
            </a:xfrm>
            <a:custGeom>
              <a:avLst/>
              <a:gdLst/>
              <a:ahLst/>
              <a:cxnLst/>
              <a:rect l="l" t="t" r="r" b="b"/>
              <a:pathLst>
                <a:path w="38" h="194" extrusionOk="0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6"/>
            <p:cNvSpPr/>
            <p:nvPr/>
          </p:nvSpPr>
          <p:spPr>
            <a:xfrm>
              <a:off x="7334" y="3359"/>
              <a:ext cx="3" cy="12"/>
            </a:xfrm>
            <a:custGeom>
              <a:avLst/>
              <a:gdLst/>
              <a:ahLst/>
              <a:cxnLst/>
              <a:rect l="l" t="t" r="r" b="b"/>
              <a:pathLst>
                <a:path w="17" h="50" extrusionOk="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6"/>
            <p:cNvSpPr/>
            <p:nvPr/>
          </p:nvSpPr>
          <p:spPr>
            <a:xfrm>
              <a:off x="6646" y="3383"/>
              <a:ext cx="32" cy="29"/>
            </a:xfrm>
            <a:custGeom>
              <a:avLst/>
              <a:gdLst/>
              <a:ahLst/>
              <a:cxnLst/>
              <a:rect l="l" t="t" r="r" b="b"/>
              <a:pathLst>
                <a:path w="142" h="123" extrusionOk="0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6688" y="3383"/>
              <a:ext cx="21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6"/>
            <p:cNvSpPr/>
            <p:nvPr/>
          </p:nvSpPr>
          <p:spPr>
            <a:xfrm>
              <a:off x="6713" y="3374"/>
              <a:ext cx="30" cy="38"/>
            </a:xfrm>
            <a:custGeom>
              <a:avLst/>
              <a:gdLst/>
              <a:ahLst/>
              <a:cxnLst/>
              <a:rect l="l" t="t" r="r" b="b"/>
              <a:pathLst>
                <a:path w="128" h="161" extrusionOk="0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6"/>
            <p:cNvSpPr/>
            <p:nvPr/>
          </p:nvSpPr>
          <p:spPr>
            <a:xfrm>
              <a:off x="6749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6" h="123" extrusionOk="0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6"/>
            <p:cNvSpPr/>
            <p:nvPr/>
          </p:nvSpPr>
          <p:spPr>
            <a:xfrm>
              <a:off x="6784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6"/>
            <p:cNvSpPr/>
            <p:nvPr/>
          </p:nvSpPr>
          <p:spPr>
            <a:xfrm>
              <a:off x="6812" y="3374"/>
              <a:ext cx="25" cy="38"/>
            </a:xfrm>
            <a:custGeom>
              <a:avLst/>
              <a:gdLst/>
              <a:ahLst/>
              <a:cxnLst/>
              <a:rect l="l" t="t" r="r" b="b"/>
              <a:pathLst>
                <a:path w="108" h="161" extrusionOk="0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6845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6888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7" h="123" extrusionOk="0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6936" y="3383"/>
              <a:ext cx="25" cy="29"/>
            </a:xfrm>
            <a:custGeom>
              <a:avLst/>
              <a:gdLst/>
              <a:ahLst/>
              <a:cxnLst/>
              <a:rect l="l" t="t" r="r" b="b"/>
              <a:pathLst>
                <a:path w="108" h="123" extrusionOk="0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6967" y="3374"/>
              <a:ext cx="22" cy="38"/>
            </a:xfrm>
            <a:custGeom>
              <a:avLst/>
              <a:gdLst/>
              <a:ahLst/>
              <a:cxnLst/>
              <a:rect l="l" t="t" r="r" b="b"/>
              <a:pathLst>
                <a:path w="95" h="161" extrusionOk="0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6998" y="3383"/>
              <a:ext cx="20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7021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6"/>
            <p:cNvSpPr/>
            <p:nvPr/>
          </p:nvSpPr>
          <p:spPr>
            <a:xfrm>
              <a:off x="7056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7088" y="3374"/>
              <a:ext cx="27" cy="38"/>
            </a:xfrm>
            <a:custGeom>
              <a:avLst/>
              <a:gdLst/>
              <a:ahLst/>
              <a:cxnLst/>
              <a:rect l="l" t="t" r="r" b="b"/>
              <a:pathLst>
                <a:path w="118" h="161" extrusionOk="0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7121" y="3382"/>
              <a:ext cx="29" cy="31"/>
            </a:xfrm>
            <a:custGeom>
              <a:avLst/>
              <a:gdLst/>
              <a:ahLst/>
              <a:cxnLst/>
              <a:rect l="l" t="t" r="r" b="b"/>
              <a:pathLst>
                <a:path w="124" h="130" extrusionOk="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7157" y="3383"/>
              <a:ext cx="24" cy="29"/>
            </a:xfrm>
            <a:custGeom>
              <a:avLst/>
              <a:gdLst/>
              <a:ahLst/>
              <a:cxnLst/>
              <a:rect l="l" t="t" r="r" b="b"/>
              <a:pathLst>
                <a:path w="105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7190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7224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7257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8" h="123" extrusionOk="0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4487" y="3091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4423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4377" y="3156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6"/>
            <p:cNvSpPr/>
            <p:nvPr/>
          </p:nvSpPr>
          <p:spPr>
            <a:xfrm>
              <a:off x="4360" y="3221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4377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4423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4487" y="335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4550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4596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4613" y="322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4596" y="3156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4" h="165" extrusionOk="0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4550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4859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4901" y="3103"/>
              <a:ext cx="51" cy="57"/>
            </a:xfrm>
            <a:custGeom>
              <a:avLst/>
              <a:gdLst/>
              <a:ahLst/>
              <a:cxnLst/>
              <a:rect l="l" t="t" r="r" b="b"/>
              <a:pathLst>
                <a:path w="223" h="244" extrusionOk="0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6"/>
            <p:cNvSpPr/>
            <p:nvPr/>
          </p:nvSpPr>
          <p:spPr>
            <a:xfrm>
              <a:off x="4960" y="3102"/>
              <a:ext cx="45" cy="57"/>
            </a:xfrm>
            <a:custGeom>
              <a:avLst/>
              <a:gdLst/>
              <a:ahLst/>
              <a:cxnLst/>
              <a:rect l="l" t="t" r="r" b="b"/>
              <a:pathLst>
                <a:path w="196" h="243" extrusionOk="0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5008" y="3102"/>
              <a:ext cx="53" cy="58"/>
            </a:xfrm>
            <a:custGeom>
              <a:avLst/>
              <a:gdLst/>
              <a:ahLst/>
              <a:cxnLst/>
              <a:rect l="l" t="t" r="r" b="b"/>
              <a:pathLst>
                <a:path w="231" h="248" extrusionOk="0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5071" y="3103"/>
              <a:ext cx="39" cy="56"/>
            </a:xfrm>
            <a:custGeom>
              <a:avLst/>
              <a:gdLst/>
              <a:ahLst/>
              <a:cxnLst/>
              <a:rect l="l" t="t" r="r" b="b"/>
              <a:pathLst>
                <a:path w="173" h="242" extrusionOk="0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5118" y="3102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6" h="248" extrusionOk="0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5163" y="3103"/>
              <a:ext cx="45" cy="56"/>
            </a:xfrm>
            <a:custGeom>
              <a:avLst/>
              <a:gdLst/>
              <a:ahLst/>
              <a:cxnLst/>
              <a:rect l="l" t="t" r="r" b="b"/>
              <a:pathLst>
                <a:path w="195" h="240" extrusionOk="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5208" y="3086"/>
              <a:ext cx="52" cy="73"/>
            </a:xfrm>
            <a:custGeom>
              <a:avLst/>
              <a:gdLst/>
              <a:ahLst/>
              <a:cxnLst/>
              <a:rect l="l" t="t" r="r" b="b"/>
              <a:pathLst>
                <a:path w="228" h="315" extrusionOk="0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6"/>
            <p:cNvSpPr/>
            <p:nvPr/>
          </p:nvSpPr>
          <p:spPr>
            <a:xfrm>
              <a:off x="5294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4" h="244" extrusionOk="0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5351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1" h="244" extrusionOk="0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5433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4859" y="3198"/>
              <a:ext cx="32" cy="56"/>
            </a:xfrm>
            <a:custGeom>
              <a:avLst/>
              <a:gdLst/>
              <a:ahLst/>
              <a:cxnLst/>
              <a:rect l="l" t="t" r="r" b="b"/>
              <a:pathLst>
                <a:path w="143" h="240" extrusionOk="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6"/>
            <p:cNvSpPr/>
            <p:nvPr/>
          </p:nvSpPr>
          <p:spPr>
            <a:xfrm>
              <a:off x="4894" y="3213"/>
              <a:ext cx="36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6"/>
            <p:cNvSpPr/>
            <p:nvPr/>
          </p:nvSpPr>
          <p:spPr>
            <a:xfrm>
              <a:off x="4935" y="3212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6"/>
            <p:cNvSpPr/>
            <p:nvPr/>
          </p:nvSpPr>
          <p:spPr>
            <a:xfrm>
              <a:off x="4961" y="3212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6"/>
            <p:cNvSpPr/>
            <p:nvPr/>
          </p:nvSpPr>
          <p:spPr>
            <a:xfrm>
              <a:off x="5003" y="3212"/>
              <a:ext cx="36" cy="58"/>
            </a:xfrm>
            <a:custGeom>
              <a:avLst/>
              <a:gdLst/>
              <a:ahLst/>
              <a:cxnLst/>
              <a:rect l="l" t="t" r="r" b="b"/>
              <a:pathLst>
                <a:path w="154" h="248" extrusionOk="0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6"/>
            <p:cNvSpPr/>
            <p:nvPr/>
          </p:nvSpPr>
          <p:spPr>
            <a:xfrm>
              <a:off x="5042" y="3212"/>
              <a:ext cx="27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6"/>
            <p:cNvSpPr/>
            <p:nvPr/>
          </p:nvSpPr>
          <p:spPr>
            <a:xfrm>
              <a:off x="507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6"/>
            <p:cNvSpPr/>
            <p:nvPr/>
          </p:nvSpPr>
          <p:spPr>
            <a:xfrm>
              <a:off x="5110" y="3192"/>
              <a:ext cx="37" cy="63"/>
            </a:xfrm>
            <a:custGeom>
              <a:avLst/>
              <a:gdLst/>
              <a:ahLst/>
              <a:cxnLst/>
              <a:rect l="l" t="t" r="r" b="b"/>
              <a:pathLst>
                <a:path w="162" h="269" extrusionOk="0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6"/>
            <p:cNvSpPr/>
            <p:nvPr/>
          </p:nvSpPr>
          <p:spPr>
            <a:xfrm>
              <a:off x="5174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6"/>
            <p:cNvSpPr/>
            <p:nvPr/>
          </p:nvSpPr>
          <p:spPr>
            <a:xfrm>
              <a:off x="5204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6"/>
            <p:cNvSpPr/>
            <p:nvPr/>
          </p:nvSpPr>
          <p:spPr>
            <a:xfrm>
              <a:off x="5236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6"/>
            <p:cNvSpPr/>
            <p:nvPr/>
          </p:nvSpPr>
          <p:spPr>
            <a:xfrm>
              <a:off x="5264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6"/>
            <p:cNvSpPr/>
            <p:nvPr/>
          </p:nvSpPr>
          <p:spPr>
            <a:xfrm>
              <a:off x="530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6"/>
            <p:cNvSpPr/>
            <p:nvPr/>
          </p:nvSpPr>
          <p:spPr>
            <a:xfrm>
              <a:off x="5341" y="3202"/>
              <a:ext cx="25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6"/>
            <p:cNvSpPr/>
            <p:nvPr/>
          </p:nvSpPr>
          <p:spPr>
            <a:xfrm>
              <a:off x="5372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6"/>
            <p:cNvSpPr/>
            <p:nvPr/>
          </p:nvSpPr>
          <p:spPr>
            <a:xfrm>
              <a:off x="5413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7" h="179" extrusionOk="0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6"/>
            <p:cNvSpPr/>
            <p:nvPr/>
          </p:nvSpPr>
          <p:spPr>
            <a:xfrm>
              <a:off x="5440" y="3192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1" h="269" extrusionOk="0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5481" y="3196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2" extrusionOk="0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5502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5541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5585" y="3212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5648" y="3198"/>
              <a:ext cx="13" cy="56"/>
            </a:xfrm>
            <a:custGeom>
              <a:avLst/>
              <a:gdLst/>
              <a:ahLst/>
              <a:cxnLst/>
              <a:rect l="l" t="t" r="r" b="b"/>
              <a:pathLst>
                <a:path w="60" h="242" extrusionOk="0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5670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5706" y="3213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5745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5786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6"/>
            <p:cNvSpPr/>
            <p:nvPr/>
          </p:nvSpPr>
          <p:spPr>
            <a:xfrm>
              <a:off x="5816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3" h="228" extrusionOk="0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6"/>
            <p:cNvSpPr/>
            <p:nvPr/>
          </p:nvSpPr>
          <p:spPr>
            <a:xfrm>
              <a:off x="5845" y="3198"/>
              <a:ext cx="14" cy="56"/>
            </a:xfrm>
            <a:custGeom>
              <a:avLst/>
              <a:gdLst/>
              <a:ahLst/>
              <a:cxnLst/>
              <a:rect l="l" t="t" r="r" b="b"/>
              <a:pathLst>
                <a:path w="61" h="242" extrusionOk="0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6"/>
            <p:cNvSpPr/>
            <p:nvPr/>
          </p:nvSpPr>
          <p:spPr>
            <a:xfrm>
              <a:off x="5866" y="3192"/>
              <a:ext cx="33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6"/>
            <p:cNvSpPr/>
            <p:nvPr/>
          </p:nvSpPr>
          <p:spPr>
            <a:xfrm>
              <a:off x="5905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6"/>
            <p:cNvSpPr/>
            <p:nvPr/>
          </p:nvSpPr>
          <p:spPr>
            <a:xfrm>
              <a:off x="5944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6"/>
            <p:cNvSpPr/>
            <p:nvPr/>
          </p:nvSpPr>
          <p:spPr>
            <a:xfrm>
              <a:off x="5987" y="3196"/>
              <a:ext cx="27" cy="58"/>
            </a:xfrm>
            <a:custGeom>
              <a:avLst/>
              <a:gdLst/>
              <a:ahLst/>
              <a:cxnLst/>
              <a:rect l="l" t="t" r="r" b="b"/>
              <a:pathLst>
                <a:path w="116" h="248" extrusionOk="0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6"/>
            <p:cNvSpPr/>
            <p:nvPr/>
          </p:nvSpPr>
          <p:spPr>
            <a:xfrm>
              <a:off x="6014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6"/>
            <p:cNvSpPr/>
            <p:nvPr/>
          </p:nvSpPr>
          <p:spPr>
            <a:xfrm>
              <a:off x="6057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6"/>
            <p:cNvSpPr/>
            <p:nvPr/>
          </p:nvSpPr>
          <p:spPr>
            <a:xfrm>
              <a:off x="6096" y="3196"/>
              <a:ext cx="35" cy="59"/>
            </a:xfrm>
            <a:custGeom>
              <a:avLst/>
              <a:gdLst/>
              <a:ahLst/>
              <a:cxnLst/>
              <a:rect l="l" t="t" r="r" b="b"/>
              <a:pathLst>
                <a:path w="153" h="252" extrusionOk="0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6"/>
            <p:cNvSpPr/>
            <p:nvPr/>
          </p:nvSpPr>
          <p:spPr>
            <a:xfrm>
              <a:off x="6135" y="3213"/>
              <a:ext cx="37" cy="57"/>
            </a:xfrm>
            <a:custGeom>
              <a:avLst/>
              <a:gdLst/>
              <a:ahLst/>
              <a:cxnLst/>
              <a:rect l="l" t="t" r="r" b="b"/>
              <a:pathLst>
                <a:path w="162" h="244" extrusionOk="0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6"/>
            <p:cNvSpPr/>
            <p:nvPr/>
          </p:nvSpPr>
          <p:spPr>
            <a:xfrm>
              <a:off x="4856" y="3292"/>
              <a:ext cx="46" cy="58"/>
            </a:xfrm>
            <a:custGeom>
              <a:avLst/>
              <a:gdLst/>
              <a:ahLst/>
              <a:cxnLst/>
              <a:rect l="l" t="t" r="r" b="b"/>
              <a:pathLst>
                <a:path w="201" h="249" extrusionOk="0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6"/>
            <p:cNvSpPr/>
            <p:nvPr/>
          </p:nvSpPr>
          <p:spPr>
            <a:xfrm>
              <a:off x="4910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6"/>
            <p:cNvSpPr/>
            <p:nvPr/>
          </p:nvSpPr>
          <p:spPr>
            <a:xfrm>
              <a:off x="4949" y="3307"/>
              <a:ext cx="38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6"/>
            <p:cNvSpPr/>
            <p:nvPr/>
          </p:nvSpPr>
          <p:spPr>
            <a:xfrm>
              <a:off x="4994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6"/>
            <p:cNvSpPr/>
            <p:nvPr/>
          </p:nvSpPr>
          <p:spPr>
            <a:xfrm>
              <a:off x="5021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6"/>
            <p:cNvSpPr/>
            <p:nvPr/>
          </p:nvSpPr>
          <p:spPr>
            <a:xfrm>
              <a:off x="5060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6"/>
            <p:cNvSpPr/>
            <p:nvPr/>
          </p:nvSpPr>
          <p:spPr>
            <a:xfrm>
              <a:off x="5101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6"/>
            <p:cNvSpPr/>
            <p:nvPr/>
          </p:nvSpPr>
          <p:spPr>
            <a:xfrm>
              <a:off x="5140" y="3287"/>
              <a:ext cx="18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6"/>
            <p:cNvSpPr/>
            <p:nvPr/>
          </p:nvSpPr>
          <p:spPr>
            <a:xfrm>
              <a:off x="5187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6"/>
            <p:cNvSpPr/>
            <p:nvPr/>
          </p:nvSpPr>
          <p:spPr>
            <a:xfrm>
              <a:off x="5230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6"/>
            <p:cNvSpPr/>
            <p:nvPr/>
          </p:nvSpPr>
          <p:spPr>
            <a:xfrm>
              <a:off x="5256" y="3307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6"/>
            <p:cNvSpPr/>
            <p:nvPr/>
          </p:nvSpPr>
          <p:spPr>
            <a:xfrm>
              <a:off x="5298" y="3305"/>
              <a:ext cx="33" cy="60"/>
            </a:xfrm>
            <a:custGeom>
              <a:avLst/>
              <a:gdLst/>
              <a:ahLst/>
              <a:cxnLst/>
              <a:rect l="l" t="t" r="r" b="b"/>
              <a:pathLst>
                <a:path w="146" h="256" extrusionOk="0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6"/>
            <p:cNvSpPr/>
            <p:nvPr/>
          </p:nvSpPr>
          <p:spPr>
            <a:xfrm>
              <a:off x="5339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6"/>
            <p:cNvSpPr/>
            <p:nvPr/>
          </p:nvSpPr>
          <p:spPr>
            <a:xfrm>
              <a:off x="5366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0" h="183" extrusionOk="0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16"/>
            <p:cNvSpPr/>
            <p:nvPr/>
          </p:nvSpPr>
          <p:spPr>
            <a:xfrm>
              <a:off x="5408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6"/>
            <p:cNvSpPr/>
            <p:nvPr/>
          </p:nvSpPr>
          <p:spPr>
            <a:xfrm>
              <a:off x="5490" y="329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3" h="244" extrusionOk="0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16"/>
            <p:cNvSpPr/>
            <p:nvPr/>
          </p:nvSpPr>
          <p:spPr>
            <a:xfrm>
              <a:off x="5534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6"/>
            <p:cNvSpPr/>
            <p:nvPr/>
          </p:nvSpPr>
          <p:spPr>
            <a:xfrm>
              <a:off x="5573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6" h="176" extrusionOk="0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16"/>
            <p:cNvSpPr/>
            <p:nvPr/>
          </p:nvSpPr>
          <p:spPr>
            <a:xfrm>
              <a:off x="5613" y="3291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8" h="248" extrusionOk="0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6"/>
            <p:cNvSpPr/>
            <p:nvPr/>
          </p:nvSpPr>
          <p:spPr>
            <a:xfrm>
              <a:off x="5651" y="3308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6"/>
            <p:cNvSpPr/>
            <p:nvPr/>
          </p:nvSpPr>
          <p:spPr>
            <a:xfrm>
              <a:off x="5693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16"/>
            <p:cNvSpPr/>
            <p:nvPr/>
          </p:nvSpPr>
          <p:spPr>
            <a:xfrm>
              <a:off x="5758" y="3339"/>
              <a:ext cx="13" cy="24"/>
            </a:xfrm>
            <a:custGeom>
              <a:avLst/>
              <a:gdLst/>
              <a:ahLst/>
              <a:cxnLst/>
              <a:rect l="l" t="t" r="r" b="b"/>
              <a:pathLst>
                <a:path w="56" h="105" extrusionOk="0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6"/>
            <p:cNvSpPr/>
            <p:nvPr/>
          </p:nvSpPr>
          <p:spPr>
            <a:xfrm>
              <a:off x="5790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6"/>
            <p:cNvSpPr/>
            <p:nvPr/>
          </p:nvSpPr>
          <p:spPr>
            <a:xfrm>
              <a:off x="5828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6"/>
            <p:cNvSpPr/>
            <p:nvPr/>
          </p:nvSpPr>
          <p:spPr>
            <a:xfrm>
              <a:off x="5865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6"/>
            <p:cNvSpPr/>
            <p:nvPr/>
          </p:nvSpPr>
          <p:spPr>
            <a:xfrm>
              <a:off x="5905" y="3307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16"/>
            <p:cNvSpPr/>
            <p:nvPr/>
          </p:nvSpPr>
          <p:spPr>
            <a:xfrm>
              <a:off x="5943" y="3292"/>
              <a:ext cx="21" cy="73"/>
            </a:xfrm>
            <a:custGeom>
              <a:avLst/>
              <a:gdLst/>
              <a:ahLst/>
              <a:cxnLst/>
              <a:rect l="l" t="t" r="r" b="b"/>
              <a:pathLst>
                <a:path w="88" h="311" extrusionOk="0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6"/>
            <p:cNvSpPr/>
            <p:nvPr/>
          </p:nvSpPr>
          <p:spPr>
            <a:xfrm>
              <a:off x="5986" y="3307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16"/>
            <p:cNvSpPr/>
            <p:nvPr/>
          </p:nvSpPr>
          <p:spPr>
            <a:xfrm>
              <a:off x="6047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16"/>
            <p:cNvSpPr/>
            <p:nvPr/>
          </p:nvSpPr>
          <p:spPr>
            <a:xfrm>
              <a:off x="6085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7" h="176" extrusionOk="0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6"/>
            <p:cNvSpPr/>
            <p:nvPr/>
          </p:nvSpPr>
          <p:spPr>
            <a:xfrm>
              <a:off x="6123" y="3291"/>
              <a:ext cx="34" cy="59"/>
            </a:xfrm>
            <a:custGeom>
              <a:avLst/>
              <a:gdLst/>
              <a:ahLst/>
              <a:cxnLst/>
              <a:rect l="l" t="t" r="r" b="b"/>
              <a:pathLst>
                <a:path w="152" h="251" extrusionOk="0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6"/>
            <p:cNvSpPr/>
            <p:nvPr/>
          </p:nvSpPr>
          <p:spPr>
            <a:xfrm>
              <a:off x="6164" y="3287"/>
              <a:ext cx="38" cy="63"/>
            </a:xfrm>
            <a:custGeom>
              <a:avLst/>
              <a:gdLst/>
              <a:ahLst/>
              <a:cxnLst/>
              <a:rect l="l" t="t" r="r" b="b"/>
              <a:pathLst>
                <a:path w="163" h="270" extrusionOk="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6"/>
            <p:cNvSpPr/>
            <p:nvPr/>
          </p:nvSpPr>
          <p:spPr>
            <a:xfrm>
              <a:off x="6209" y="3291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1" extrusionOk="0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6"/>
            <p:cNvSpPr/>
            <p:nvPr/>
          </p:nvSpPr>
          <p:spPr>
            <a:xfrm>
              <a:off x="6229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6266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6"/>
            <p:cNvSpPr/>
            <p:nvPr/>
          </p:nvSpPr>
          <p:spPr>
            <a:xfrm>
              <a:off x="6306" y="3287"/>
              <a:ext cx="35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6"/>
            <p:cNvSpPr/>
            <p:nvPr/>
          </p:nvSpPr>
          <p:spPr>
            <a:xfrm>
              <a:off x="6348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6"/>
            <p:cNvSpPr/>
            <p:nvPr/>
          </p:nvSpPr>
          <p:spPr>
            <a:xfrm>
              <a:off x="6388" y="3287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456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17"/>
          <p:cNvGrpSpPr/>
          <p:nvPr/>
        </p:nvGrpSpPr>
        <p:grpSpPr>
          <a:xfrm>
            <a:off x="5915891" y="18143"/>
            <a:ext cx="6276110" cy="6839857"/>
            <a:chOff x="-654094" y="0"/>
            <a:chExt cx="7054896" cy="10287000"/>
          </a:xfrm>
        </p:grpSpPr>
        <p:sp>
          <p:nvSpPr>
            <p:cNvPr id="244" name="Google Shape;244;p17"/>
            <p:cNvSpPr/>
            <p:nvPr/>
          </p:nvSpPr>
          <p:spPr>
            <a:xfrm>
              <a:off x="-654094" y="0"/>
              <a:ext cx="7054896" cy="10287000"/>
            </a:xfrm>
            <a:prstGeom prst="rect">
              <a:avLst/>
            </a:prstGeom>
            <a:solidFill>
              <a:schemeClr val="accent1">
                <a:alpha val="74901"/>
              </a:schemeClr>
            </a:solidFill>
            <a:ln>
              <a:noFill/>
            </a:ln>
          </p:spPr>
          <p:txBody>
            <a:bodyPr spcFirstLastPara="1" wrap="square" lIns="60950" tIns="30475" rIns="60950" bIns="304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5" name="Google Shape;245;p17"/>
            <p:cNvGrpSpPr/>
            <p:nvPr/>
          </p:nvGrpSpPr>
          <p:grpSpPr>
            <a:xfrm>
              <a:off x="807244" y="649418"/>
              <a:ext cx="4731789" cy="2385517"/>
              <a:chOff x="6750844" y="3074840"/>
              <a:chExt cx="4731789" cy="2385517"/>
            </a:xfrm>
          </p:grpSpPr>
          <p:sp>
            <p:nvSpPr>
              <p:cNvPr id="246" name="Google Shape;246;p17"/>
              <p:cNvSpPr txBox="1"/>
              <p:nvPr/>
            </p:nvSpPr>
            <p:spPr>
              <a:xfrm>
                <a:off x="6921519" y="3284776"/>
                <a:ext cx="4561114" cy="21755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cs-CZ" sz="4400" b="1" dirty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Podpora práce učitelů</a:t>
                </a:r>
                <a:endParaRPr sz="4400" b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47" name="Google Shape;247;p17"/>
              <p:cNvGrpSpPr/>
              <p:nvPr/>
            </p:nvGrpSpPr>
            <p:grpSpPr>
              <a:xfrm>
                <a:off x="6750844" y="3074840"/>
                <a:ext cx="685800" cy="685801"/>
                <a:chOff x="6363494" y="2731939"/>
                <a:chExt cx="685800" cy="685801"/>
              </a:xfrm>
            </p:grpSpPr>
            <p:cxnSp>
              <p:nvCxnSpPr>
                <p:cNvPr id="248" name="Google Shape;248;p17"/>
                <p:cNvCxnSpPr/>
                <p:nvPr/>
              </p:nvCxnSpPr>
              <p:spPr>
                <a:xfrm rot="10800000">
                  <a:off x="6363494" y="2731940"/>
                  <a:ext cx="0" cy="68580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  <p:cxnSp>
              <p:nvCxnSpPr>
                <p:cNvPr id="249" name="Google Shape;249;p17"/>
                <p:cNvCxnSpPr/>
                <p:nvPr/>
              </p:nvCxnSpPr>
              <p:spPr>
                <a:xfrm>
                  <a:off x="6363494" y="2731939"/>
                  <a:ext cx="685800" cy="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250" name="Google Shape;250;p17"/>
              <p:cNvGrpSpPr/>
              <p:nvPr/>
            </p:nvGrpSpPr>
            <p:grpSpPr>
              <a:xfrm rot="10800000">
                <a:off x="10529999" y="4650345"/>
                <a:ext cx="685801" cy="716559"/>
                <a:chOff x="6684850" y="4577195"/>
                <a:chExt cx="685801" cy="716559"/>
              </a:xfrm>
            </p:grpSpPr>
            <p:cxnSp>
              <p:nvCxnSpPr>
                <p:cNvPr id="251" name="Google Shape;251;p17"/>
                <p:cNvCxnSpPr/>
                <p:nvPr/>
              </p:nvCxnSpPr>
              <p:spPr>
                <a:xfrm rot="10800000">
                  <a:off x="6684850" y="4607954"/>
                  <a:ext cx="0" cy="68580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  <p:cxnSp>
              <p:nvCxnSpPr>
                <p:cNvPr id="252" name="Google Shape;252;p17"/>
                <p:cNvCxnSpPr/>
                <p:nvPr/>
              </p:nvCxnSpPr>
              <p:spPr>
                <a:xfrm>
                  <a:off x="6684851" y="4577195"/>
                  <a:ext cx="685800" cy="0"/>
                </a:xfrm>
                <a:prstGeom prst="straightConnector1">
                  <a:avLst/>
                </a:prstGeom>
                <a:noFill/>
                <a:ln w="38100" cap="sq" cmpd="sng">
                  <a:solidFill>
                    <a:schemeClr val="lt1"/>
                  </a:solidFill>
                  <a:prstDash val="solid"/>
                  <a:bevel/>
                  <a:headEnd type="none" w="sm" len="sm"/>
                  <a:tailEnd type="none" w="sm" len="sm"/>
                </a:ln>
              </p:spPr>
            </p:cxnSp>
          </p:grpSp>
        </p:grpSp>
        <p:sp>
          <p:nvSpPr>
            <p:cNvPr id="253" name="Google Shape;253;p17"/>
            <p:cNvSpPr txBox="1"/>
            <p:nvPr/>
          </p:nvSpPr>
          <p:spPr>
            <a:xfrm>
              <a:off x="807244" y="3753314"/>
              <a:ext cx="4864100" cy="45826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32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Podpora budování kapacit pro rozvoj základních </a:t>
              </a:r>
              <a:r>
                <a:rPr lang="cs-CZ" sz="3200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pre</a:t>
              </a:r>
              <a:r>
                <a:rPr lang="cs-CZ" sz="32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/gramotností </a:t>
              </a:r>
              <a:br>
                <a:rPr lang="cs-CZ" sz="32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cs-CZ" sz="32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 předškolním </a:t>
              </a:r>
              <a:br>
                <a:rPr lang="cs-CZ" sz="32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cs-CZ" sz="32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 základním vzdělávání</a:t>
              </a:r>
              <a:endParaRPr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4" name="Google Shape;25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2572" y="18143"/>
            <a:ext cx="6070260" cy="6839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3013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36980A1-0D7F-3F4A-BBEA-88D26873578A}"/>
              </a:ext>
            </a:extLst>
          </p:cNvPr>
          <p:cNvSpPr/>
          <p:nvPr/>
        </p:nvSpPr>
        <p:spPr>
          <a:xfrm>
            <a:off x="0" y="4960970"/>
            <a:ext cx="12192010" cy="189706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433541-EA78-4354-8114-543ACAAE30C1}"/>
              </a:ext>
            </a:extLst>
          </p:cNvPr>
          <p:cNvSpPr txBox="1"/>
          <p:nvPr/>
        </p:nvSpPr>
        <p:spPr>
          <a:xfrm>
            <a:off x="2857320" y="5601410"/>
            <a:ext cx="933468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cs-CZ" sz="4000" dirty="0" smtClean="0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Dopřejte svým žákům pocit vítězství</a:t>
            </a:r>
            <a:endParaRPr lang="en-US" sz="4000" dirty="0">
              <a:solidFill>
                <a:schemeClr val="bg1"/>
              </a:solidFill>
              <a:latin typeface="Trebuchet MS" panose="020B06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4B5F9D2-24B0-41FF-950E-DB9CEC6CA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" y="4311"/>
            <a:ext cx="12184483" cy="499754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154230-177D-476E-932F-BD01BE36B423}"/>
              </a:ext>
            </a:extLst>
          </p:cNvPr>
          <p:cNvSpPr/>
          <p:nvPr/>
        </p:nvSpPr>
        <p:spPr>
          <a:xfrm>
            <a:off x="-1" y="4904255"/>
            <a:ext cx="12192001" cy="125698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23CFF1E-3B8C-48DB-B33E-DF3D9D5F472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74" y="5581233"/>
            <a:ext cx="2591146" cy="7255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991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8F0E96B-8707-7042-971A-38CF1D827CDE}"/>
              </a:ext>
            </a:extLst>
          </p:cNvPr>
          <p:cNvSpPr/>
          <p:nvPr/>
        </p:nvSpPr>
        <p:spPr>
          <a:xfrm>
            <a:off x="0" y="4967362"/>
            <a:ext cx="12192000" cy="189177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מלבן 24"/>
          <p:cNvSpPr/>
          <p:nvPr/>
        </p:nvSpPr>
        <p:spPr>
          <a:xfrm>
            <a:off x="507741" y="1358971"/>
            <a:ext cx="31077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dirty="0" err="1">
                <a:solidFill>
                  <a:srgbClr val="0D0D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en-US" sz="2800" dirty="0">
                <a:solidFill>
                  <a:srgbClr val="0D0D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Group</a:t>
            </a:r>
            <a:endParaRPr lang="he-IL" sz="1600" dirty="0">
              <a:solidFill>
                <a:srgbClr val="0D0D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Open Sans" panose="020B0606030504020204" pitchFamily="34" charset="0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507741" y="1882191"/>
            <a:ext cx="4124464" cy="181588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cs-CZ" sz="1600" dirty="0" err="1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Accelium</a:t>
            </a:r>
            <a:r>
              <a:rPr lang="cs-CZ" sz="1600" dirty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je od roku 1994 průkopníkem vzdělávání založeném na hře. V pozadí všech našich aktivit stojí unikátní metodologie, která využívá nadšení a zapojení do hry k osvojení efektivních modelů myšlení a praktických strategií ke zvládnutí výzev reálného světa 21. </a:t>
            </a:r>
            <a:r>
              <a:rPr lang="cs-CZ" sz="1600" dirty="0" smtClean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století.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EB6181-62F7-034B-85E0-4B1D93BE337B}"/>
              </a:ext>
            </a:extLst>
          </p:cNvPr>
          <p:cNvGrpSpPr/>
          <p:nvPr/>
        </p:nvGrpSpPr>
        <p:grpSpPr>
          <a:xfrm>
            <a:off x="507741" y="5523473"/>
            <a:ext cx="11370651" cy="677797"/>
            <a:chOff x="536390" y="5785787"/>
            <a:chExt cx="11370651" cy="677797"/>
          </a:xfrm>
        </p:grpSpPr>
        <p:sp>
          <p:nvSpPr>
            <p:cNvPr id="12" name="TextBox 11"/>
            <p:cNvSpPr txBox="1"/>
            <p:nvPr/>
          </p:nvSpPr>
          <p:spPr>
            <a:xfrm>
              <a:off x="9563501" y="5850846"/>
              <a:ext cx="2343540" cy="584775"/>
            </a:xfrm>
            <a:prstGeom prst="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r>
                <a:rPr lang="cs-CZ" sz="1600" dirty="0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Více než </a:t>
              </a:r>
              <a:r>
                <a:rPr lang="en-US" sz="1600" dirty="0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  <a:r>
                <a:rPr lang="cs-CZ" sz="1600" dirty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</a:t>
              </a:r>
              <a:r>
                <a:rPr lang="en-US" sz="1600" dirty="0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000,000 </a:t>
              </a:r>
              <a:r>
                <a:rPr lang="cs-CZ" sz="1600" dirty="0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žáků prošlo programem</a:t>
              </a:r>
              <a:endParaRPr lang="en-US" sz="16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68144" y="5832300"/>
              <a:ext cx="1951380" cy="584775"/>
            </a:xfrm>
            <a:prstGeom prst="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r>
                <a:rPr lang="en-US" sz="1600" dirty="0" err="1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Accelium</a:t>
              </a:r>
              <a:r>
                <a:rPr lang="cs-CZ" sz="1600" dirty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600" dirty="0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je ve</a:t>
              </a:r>
              <a:r>
                <a:rPr lang="en-US" sz="1600" dirty="0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600" dirty="0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více než 30</a:t>
              </a:r>
              <a:r>
                <a:rPr lang="en-US" sz="1600" dirty="0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600" dirty="0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zemích</a:t>
              </a:r>
              <a:endParaRPr lang="en-US" sz="16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68017" y="5844958"/>
              <a:ext cx="4354971" cy="584775"/>
            </a:xfrm>
            <a:prstGeom prst="rect">
              <a:avLst/>
            </a:prstGeom>
            <a:noFill/>
          </p:spPr>
          <p:txBody>
            <a:bodyPr wrap="square" rtlCol="1" anchor="ctr">
              <a:spAutoFit/>
            </a:bodyPr>
            <a:lstStyle/>
            <a:p>
              <a:r>
                <a:rPr lang="cs-CZ" sz="1600" dirty="0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Přes</a:t>
              </a:r>
              <a:r>
                <a:rPr lang="en-US" sz="1600" dirty="0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10,000 </a:t>
              </a:r>
              <a:r>
                <a:rPr lang="cs-CZ" sz="1600" dirty="0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učitelů po celém světě bylo proškoleno k použití metodologie </a:t>
              </a:r>
              <a:r>
                <a:rPr lang="cs-CZ" sz="1600" dirty="0" err="1" smtClean="0">
                  <a:solidFill>
                    <a:schemeClr val="bg1"/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Accelium</a:t>
              </a:r>
              <a:endParaRPr lang="en-US" sz="16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65DA3C9-D1E6-4749-BF5B-782659840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390" y="5785789"/>
              <a:ext cx="677795" cy="67779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75E00A0-DA68-0F42-BBE7-7E71B051E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6706" y="5785788"/>
              <a:ext cx="677795" cy="67779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48D5608-3A73-654F-9B1B-C8F8F2E4C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8484" y="5785787"/>
              <a:ext cx="677795" cy="677795"/>
            </a:xfrm>
            <a:prstGeom prst="rect">
              <a:avLst/>
            </a:prstGeom>
          </p:spPr>
        </p:pic>
      </p:grpSp>
      <p:pic>
        <p:nvPicPr>
          <p:cNvPr id="7" name="Picture 7">
            <a:extLst>
              <a:ext uri="{FF2B5EF4-FFF2-40B4-BE49-F238E27FC236}">
                <a16:creationId xmlns:a16="http://schemas.microsoft.com/office/drawing/2014/main" id="{A9357FF7-5BC1-47D0-8E43-0DD399EE7B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195" y="512378"/>
            <a:ext cx="7396197" cy="36548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4BA79FA-A49E-460E-9E10-E386B6BB7FEB}"/>
              </a:ext>
            </a:extLst>
          </p:cNvPr>
          <p:cNvSpPr/>
          <p:nvPr/>
        </p:nvSpPr>
        <p:spPr>
          <a:xfrm>
            <a:off x="-1" y="4904255"/>
            <a:ext cx="12192001" cy="125698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85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2A589C16-907B-4DC5-91BF-C81162C6C9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4" y="0"/>
            <a:ext cx="12189166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3EE996-E8B1-B746-9085-01E215A13338}"/>
              </a:ext>
            </a:extLst>
          </p:cNvPr>
          <p:cNvSpPr/>
          <p:nvPr/>
        </p:nvSpPr>
        <p:spPr>
          <a:xfrm>
            <a:off x="2834" y="4907892"/>
            <a:ext cx="12189166" cy="19501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26EB4946-A52B-4535-A8A4-E1D8C5423B45}"/>
              </a:ext>
            </a:extLst>
          </p:cNvPr>
          <p:cNvSpPr/>
          <p:nvPr/>
        </p:nvSpPr>
        <p:spPr>
          <a:xfrm>
            <a:off x="3120660" y="5349420"/>
            <a:ext cx="8673543" cy="1077218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>
              <a:spcAft>
                <a:spcPts val="1800"/>
              </a:spcAft>
            </a:pPr>
            <a:r>
              <a:rPr lang="cs-CZ" sz="16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Zveme Vás, abyste se stali součástí </a:t>
            </a:r>
            <a:r>
              <a:rPr lang="en-US" sz="1600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en-US" sz="16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School – </a:t>
            </a:r>
            <a:r>
              <a:rPr lang="cs-CZ" sz="16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mezinárodní iniciativy k rozvoji dovedností pro 21. </a:t>
            </a:r>
            <a:r>
              <a:rPr lang="cs-CZ" sz="16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století. </a:t>
            </a:r>
            <a:r>
              <a:rPr lang="cs-CZ" sz="16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/>
                <a:cs typeface="Open Sans"/>
              </a:rPr>
              <a:t>In</a:t>
            </a:r>
            <a:r>
              <a:rPr lang="cs-CZ" sz="16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iciativa </a:t>
            </a:r>
            <a:r>
              <a:rPr lang="cs-CZ" sz="1600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cs-CZ" sz="16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</a:t>
            </a:r>
            <a:r>
              <a:rPr lang="cs-CZ" sz="16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posiluje a provází učitele, poskytuje </a:t>
            </a:r>
            <a:r>
              <a:rPr lang="cs-CZ" sz="16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jim bohatý </a:t>
            </a:r>
            <a:r>
              <a:rPr lang="cs-CZ" sz="16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obsah k použití ve třídě, </a:t>
            </a:r>
            <a:r>
              <a:rPr lang="cs-CZ" sz="16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používá </a:t>
            </a:r>
            <a:r>
              <a:rPr lang="cs-CZ" sz="16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inovativní technologie pro výuku a hodnocení dovedností, a zapojuje rodiče na cestě přípravy mladé generace na výzvy budoucnosti.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AFAA2F-CB8E-41C9-8794-C35B32777FE7}"/>
              </a:ext>
            </a:extLst>
          </p:cNvPr>
          <p:cNvSpPr/>
          <p:nvPr/>
        </p:nvSpPr>
        <p:spPr>
          <a:xfrm>
            <a:off x="-1" y="4904255"/>
            <a:ext cx="12192001" cy="125698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78A546-7BA5-44EB-B2D4-4FBAE22752C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74" y="5581233"/>
            <a:ext cx="2591146" cy="7255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583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31">
            <a:extLst>
              <a:ext uri="{FF2B5EF4-FFF2-40B4-BE49-F238E27FC236}">
                <a16:creationId xmlns:a16="http://schemas.microsoft.com/office/drawing/2014/main" id="{2448133A-09A6-416B-8B2C-D886E6BB03EF}"/>
              </a:ext>
            </a:extLst>
          </p:cNvPr>
          <p:cNvSpPr txBox="1"/>
          <p:nvPr/>
        </p:nvSpPr>
        <p:spPr>
          <a:xfrm>
            <a:off x="367141" y="2938046"/>
            <a:ext cx="2352910" cy="338554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>
            <a:defPPr>
              <a:defRPr lang="en-US"/>
            </a:defPPr>
            <a:lvl1pPr algn="r" rtl="1">
              <a:defRPr b="1">
                <a:solidFill>
                  <a:srgbClr val="00B0F0"/>
                </a:solidFill>
              </a:defRPr>
            </a:lvl1pPr>
          </a:lstStyle>
          <a:p>
            <a:pPr algn="l" rtl="0"/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Základní dovednosti</a:t>
            </a:r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en-US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85" name="TextBox 79">
            <a:extLst>
              <a:ext uri="{FF2B5EF4-FFF2-40B4-BE49-F238E27FC236}">
                <a16:creationId xmlns:a16="http://schemas.microsoft.com/office/drawing/2014/main" id="{17E26823-CAFD-49EF-99E2-A9E03739AF14}"/>
              </a:ext>
            </a:extLst>
          </p:cNvPr>
          <p:cNvSpPr txBox="1"/>
          <p:nvPr/>
        </p:nvSpPr>
        <p:spPr>
          <a:xfrm>
            <a:off x="2379258" y="6111519"/>
            <a:ext cx="148780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rtl="1">
              <a:defRPr sz="16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rtl="0"/>
            <a:r>
              <a:rPr lang="cs-CZ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rPr>
              <a:t>A další</a:t>
            </a:r>
            <a:r>
              <a:rPr lang="en-US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rPr>
              <a:t>…</a:t>
            </a:r>
            <a:endParaRPr lang="en-US" b="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42" name="מלבן 24"/>
          <p:cNvSpPr/>
          <p:nvPr/>
        </p:nvSpPr>
        <p:spPr>
          <a:xfrm>
            <a:off x="301990" y="383204"/>
            <a:ext cx="5213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Efektivní rozvoj dovedností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he-IL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1990" y="874846"/>
            <a:ext cx="5861743" cy="132343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Výukové programy </a:t>
            </a:r>
            <a:r>
              <a:rPr lang="cs-CZ" sz="1600" dirty="0" err="1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rozvíjí klíčové dovednosti, </a:t>
            </a:r>
          </a:p>
          <a:p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vč. kompetencí pro 21. století hodnocených v testování PISA a dalších dovedností potřebných k učení a k dosažení úspěchu v globálním věku. </a:t>
            </a:r>
          </a:p>
          <a:p>
            <a:endParaRPr lang="he-IL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7FFF022-6A8A-4440-93B0-398BB0ED2F30}"/>
              </a:ext>
            </a:extLst>
          </p:cNvPr>
          <p:cNvGrpSpPr/>
          <p:nvPr/>
        </p:nvGrpSpPr>
        <p:grpSpPr>
          <a:xfrm>
            <a:off x="1091325" y="5713741"/>
            <a:ext cx="3680750" cy="256496"/>
            <a:chOff x="941201" y="5704465"/>
            <a:chExt cx="3680750" cy="256496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C162B09-0C16-5345-9856-1B8D8D61DBF2}"/>
                </a:ext>
              </a:extLst>
            </p:cNvPr>
            <p:cNvCxnSpPr/>
            <p:nvPr/>
          </p:nvCxnSpPr>
          <p:spPr>
            <a:xfrm>
              <a:off x="941201" y="5959109"/>
              <a:ext cx="368075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65C4907-1C4F-0D42-920F-CF2EB18D40DD}"/>
                </a:ext>
              </a:extLst>
            </p:cNvPr>
            <p:cNvCxnSpPr/>
            <p:nvPr/>
          </p:nvCxnSpPr>
          <p:spPr>
            <a:xfrm>
              <a:off x="4620966" y="5706318"/>
              <a:ext cx="0" cy="25464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CC743333-B169-9545-B881-166C97507153}"/>
                </a:ext>
              </a:extLst>
            </p:cNvPr>
            <p:cNvCxnSpPr/>
            <p:nvPr/>
          </p:nvCxnSpPr>
          <p:spPr>
            <a:xfrm>
              <a:off x="941201" y="5704465"/>
              <a:ext cx="0" cy="25464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8542B80-5697-C243-9700-D158FCAB79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0855" y="-1592"/>
            <a:ext cx="5017720" cy="68553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4591DC-E2CC-4F3D-BF7F-C2B47A46136A}"/>
              </a:ext>
            </a:extLst>
          </p:cNvPr>
          <p:cNvSpPr/>
          <p:nvPr/>
        </p:nvSpPr>
        <p:spPr>
          <a:xfrm flipH="1" flipV="1">
            <a:off x="7046258" y="-2908"/>
            <a:ext cx="152399" cy="6859133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50" name="TextBox 31">
            <a:extLst>
              <a:ext uri="{FF2B5EF4-FFF2-40B4-BE49-F238E27FC236}">
                <a16:creationId xmlns:a16="http://schemas.microsoft.com/office/drawing/2014/main" id="{5C25BB51-0E2C-460C-A7A5-9718BB57A688}"/>
              </a:ext>
            </a:extLst>
          </p:cNvPr>
          <p:cNvSpPr txBox="1"/>
          <p:nvPr/>
        </p:nvSpPr>
        <p:spPr>
          <a:xfrm>
            <a:off x="3361353" y="2964940"/>
            <a:ext cx="2253448" cy="338554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>
            <a:defPPr>
              <a:defRPr lang="en-US"/>
            </a:defPPr>
            <a:lvl1pPr algn="r" rtl="1">
              <a:defRPr b="1">
                <a:solidFill>
                  <a:srgbClr val="00B0F0"/>
                </a:solidFill>
              </a:defRPr>
            </a:lvl1pPr>
          </a:lstStyle>
          <a:p>
            <a:pPr algn="l" rtl="0"/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Měkké dovednosti</a:t>
            </a:r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:</a:t>
            </a:r>
            <a:endParaRPr lang="en-US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</p:txBody>
      </p:sp>
      <p:sp>
        <p:nvSpPr>
          <p:cNvPr id="57" name="TextBox 41">
            <a:extLst>
              <a:ext uri="{FF2B5EF4-FFF2-40B4-BE49-F238E27FC236}">
                <a16:creationId xmlns:a16="http://schemas.microsoft.com/office/drawing/2014/main" id="{1647AF91-5602-4BBB-BF9D-9545AA32DC7C}"/>
              </a:ext>
            </a:extLst>
          </p:cNvPr>
          <p:cNvSpPr txBox="1"/>
          <p:nvPr/>
        </p:nvSpPr>
        <p:spPr>
          <a:xfrm>
            <a:off x="3356971" y="3287322"/>
            <a:ext cx="3246801" cy="2308324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285750" indent="-285750" algn="l">
              <a:lnSpc>
                <a:spcPct val="150000"/>
              </a:lnSpc>
              <a:buFont typeface="Wingdings"/>
              <a:buChar char="ü"/>
            </a:pPr>
            <a:r>
              <a:rPr lang="cs-CZ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Kreativita</a:t>
            </a:r>
            <a:endParaRPr lang="en-US" dirty="0">
              <a:solidFill>
                <a:srgbClr val="FFFFFF"/>
              </a:solidFill>
              <a:latin typeface="Trebuchet MS" panose="020B0603020202020204" pitchFamily="34" charset="0"/>
            </a:endParaRPr>
          </a:p>
          <a:p>
            <a:pPr marL="285750" indent="-285750" algn="l">
              <a:lnSpc>
                <a:spcPct val="150000"/>
              </a:lnSpc>
              <a:buFont typeface="Wingdings"/>
              <a:buChar char="ü"/>
            </a:pPr>
            <a:r>
              <a:rPr lang="cs-CZ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Rozhodování</a:t>
            </a:r>
            <a:endParaRPr lang="en-US" dirty="0"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algn="l">
              <a:lnSpc>
                <a:spcPct val="150000"/>
              </a:lnSpc>
              <a:buFont typeface="Wingdings"/>
              <a:buChar char="ü"/>
            </a:pPr>
            <a:r>
              <a:rPr lang="cs-CZ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Výkon pod tlakem</a:t>
            </a:r>
            <a:endParaRPr lang="en-US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algn="l">
              <a:lnSpc>
                <a:spcPct val="150000"/>
              </a:lnSpc>
              <a:buFont typeface="Wingdings"/>
              <a:buChar char="ü"/>
            </a:pPr>
            <a:r>
              <a:rPr lang="cs-CZ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Spolupráce</a:t>
            </a:r>
            <a:endParaRPr lang="en-US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algn="l">
              <a:lnSpc>
                <a:spcPct val="150000"/>
              </a:lnSpc>
              <a:buFont typeface="Wingdings"/>
              <a:buChar char="ü"/>
            </a:pPr>
            <a:r>
              <a:rPr lang="cs-CZ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Vytrvalost</a:t>
            </a:r>
            <a:endParaRPr lang="en-US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algn="l">
              <a:lnSpc>
                <a:spcPct val="150000"/>
              </a:lnSpc>
              <a:buFont typeface="Wingdings"/>
              <a:buChar char="ü"/>
            </a:pPr>
            <a:r>
              <a:rPr lang="cs-CZ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Přizpůsobení se změnám</a:t>
            </a:r>
            <a:endParaRPr lang="en-US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</p:txBody>
      </p:sp>
      <p:sp>
        <p:nvSpPr>
          <p:cNvPr id="61" name="TextBox 41">
            <a:extLst>
              <a:ext uri="{FF2B5EF4-FFF2-40B4-BE49-F238E27FC236}">
                <a16:creationId xmlns:a16="http://schemas.microsoft.com/office/drawing/2014/main" id="{769EDCAC-A8AB-464D-AA17-EAA19CBDAB27}"/>
              </a:ext>
            </a:extLst>
          </p:cNvPr>
          <p:cNvSpPr txBox="1"/>
          <p:nvPr/>
        </p:nvSpPr>
        <p:spPr>
          <a:xfrm>
            <a:off x="362758" y="3287321"/>
            <a:ext cx="2977860" cy="2269019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285750" indent="-285750" algn="l">
              <a:lnSpc>
                <a:spcPct val="150000"/>
              </a:lnSpc>
              <a:buFont typeface="Wingdings"/>
              <a:buChar char="ü"/>
            </a:pPr>
            <a:r>
              <a:rPr lang="cs-CZ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Řešení problémů</a:t>
            </a:r>
            <a:endParaRPr lang="en-US" dirty="0">
              <a:latin typeface="Trebuchet MS" panose="020B0603020202020204" pitchFamily="34" charset="0"/>
            </a:endParaRPr>
          </a:p>
          <a:p>
            <a:pPr marL="285750" indent="-285750" algn="l">
              <a:lnSpc>
                <a:spcPct val="150000"/>
              </a:lnSpc>
              <a:buFont typeface="Wingdings"/>
              <a:buChar char="ü"/>
            </a:pPr>
            <a:r>
              <a:rPr lang="cs-CZ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Logické myšlení</a:t>
            </a:r>
            <a:endParaRPr lang="en-US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algn="l">
              <a:lnSpc>
                <a:spcPct val="150000"/>
              </a:lnSpc>
              <a:buFont typeface="Wingdings"/>
              <a:buChar char="ü"/>
            </a:pP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Time </a:t>
            </a:r>
            <a:r>
              <a:rPr lang="en-US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management</a:t>
            </a:r>
            <a:endParaRPr lang="en-US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algn="l">
              <a:lnSpc>
                <a:spcPct val="150000"/>
              </a:lnSpc>
              <a:buFont typeface="Wingdings"/>
              <a:buChar char="ü"/>
            </a:pPr>
            <a:r>
              <a:rPr lang="cs-CZ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Schopnost výpočtu</a:t>
            </a:r>
            <a:endParaRPr lang="en-US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algn="l">
              <a:lnSpc>
                <a:spcPct val="150000"/>
              </a:lnSpc>
              <a:buFont typeface="Wingdings"/>
              <a:buChar char="ü"/>
            </a:pPr>
            <a:r>
              <a:rPr lang="cs-CZ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Řízení zdrojů</a:t>
            </a:r>
            <a:endParaRPr lang="en-US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algn="l">
              <a:lnSpc>
                <a:spcPct val="150000"/>
              </a:lnSpc>
              <a:buFont typeface="Wingdings"/>
              <a:buChar char="ü"/>
            </a:pPr>
            <a:r>
              <a:rPr lang="cs-CZ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Přepínání mezi úkoly</a:t>
            </a:r>
            <a:endParaRPr lang="en-US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60137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Users\dor\Desktop\dic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442" y="1718017"/>
            <a:ext cx="4314954" cy="429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B06B1AB-4DCF-4A4F-9603-AF7B96A86EB6}"/>
              </a:ext>
            </a:extLst>
          </p:cNvPr>
          <p:cNvSpPr txBox="1"/>
          <p:nvPr/>
        </p:nvSpPr>
        <p:spPr>
          <a:xfrm>
            <a:off x="6923039" y="355252"/>
            <a:ext cx="43895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FFC000"/>
              </a:buClr>
            </a:pPr>
            <a:r>
              <a:rPr lang="cs-CZ" sz="2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ŽÁCI</a:t>
            </a:r>
            <a:endParaRPr lang="en-US" sz="1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Aktuální</a:t>
            </a:r>
            <a:r>
              <a:rPr lang="en-US" sz="1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cs-CZ" sz="1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připojuje se k potřebám žáků</a:t>
            </a:r>
            <a:endParaRPr lang="en-US" sz="1600" dirty="0" smtClea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Rozvíjí žádané kompetence pro 21. století</a:t>
            </a:r>
          </a:p>
          <a:p>
            <a:pPr marL="285750" indent="-285750"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Zapojení: silná vnitřní motivace</a:t>
            </a:r>
          </a:p>
          <a:p>
            <a:pPr marL="285750" indent="-285750">
              <a:spcAft>
                <a:spcPts val="6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Podporuje různé styly učení</a:t>
            </a:r>
            <a:endParaRPr lang="en-US" sz="16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3671954-6EBF-4563-A06A-D1333F2BC4AA}"/>
              </a:ext>
            </a:extLst>
          </p:cNvPr>
          <p:cNvSpPr txBox="1"/>
          <p:nvPr/>
        </p:nvSpPr>
        <p:spPr>
          <a:xfrm>
            <a:off x="868218" y="3307601"/>
            <a:ext cx="29870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00B0F0"/>
              </a:buClr>
            </a:pPr>
            <a:r>
              <a:rPr lang="cs-CZ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UČITELÉ</a:t>
            </a:r>
            <a:endParaRPr lang="en-US" sz="1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Posiluje učitele a inspiruje je k inovacím</a:t>
            </a:r>
          </a:p>
          <a:p>
            <a:pPr marL="285750" indent="-2857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Poskytuje silné nástroje pro facilitaci</a:t>
            </a:r>
          </a:p>
          <a:p>
            <a:pPr marL="285750" indent="-2857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Vytváří důvěru a zvyšuje uspokojení z práce</a:t>
            </a:r>
          </a:p>
          <a:p>
            <a:pPr marL="285750" indent="-285750"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Rozvíjí digitální gramotnost</a:t>
            </a:r>
            <a:endParaRPr lang="x-none" sz="16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60D9C72-927D-454A-BFD3-D44F8BA2F271}"/>
              </a:ext>
            </a:extLst>
          </p:cNvPr>
          <p:cNvSpPr txBox="1"/>
          <p:nvPr/>
        </p:nvSpPr>
        <p:spPr>
          <a:xfrm>
            <a:off x="8018712" y="3881055"/>
            <a:ext cx="322148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FF0000"/>
              </a:buClr>
            </a:pPr>
            <a:r>
              <a:rPr lang="cs-CZ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ŠKOLY</a:t>
            </a:r>
            <a:endParaRPr lang="x-none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Dobře strukturovaný učební plán plný bohatého obsahu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Zapojuje žáky a rodiče doma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Navazuje na RVP / ŠVP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0" y="573271"/>
            <a:ext cx="3495675" cy="573271"/>
            <a:chOff x="-3001" y="344224"/>
            <a:chExt cx="5416896" cy="914149"/>
          </a:xfrm>
        </p:grpSpPr>
        <p:sp>
          <p:nvSpPr>
            <p:cNvPr id="41" name="Rectangle 40"/>
            <p:cNvSpPr/>
            <p:nvPr/>
          </p:nvSpPr>
          <p:spPr>
            <a:xfrm>
              <a:off x="-1" y="344224"/>
              <a:ext cx="5413896" cy="913460"/>
            </a:xfrm>
            <a:prstGeom prst="rect">
              <a:avLst/>
            </a:prstGeom>
            <a:solidFill>
              <a:srgbClr val="79C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-3001" y="344913"/>
              <a:ext cx="481805" cy="913460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he-IL" sz="1350" dirty="0"/>
            </a:p>
          </p:txBody>
        </p:sp>
      </p:grpSp>
      <p:sp>
        <p:nvSpPr>
          <p:cNvPr id="43" name="מלבן 24"/>
          <p:cNvSpPr/>
          <p:nvPr/>
        </p:nvSpPr>
        <p:spPr>
          <a:xfrm>
            <a:off x="310921" y="598080"/>
            <a:ext cx="32800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r>
              <a:rPr lang="cs-CZ" sz="28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ýhody</a:t>
            </a:r>
            <a:endParaRPr lang="he-IL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60000">
            <a:off x="5573953" y="1811257"/>
            <a:ext cx="325285" cy="49643"/>
          </a:xfrm>
          <a:prstGeom prst="line">
            <a:avLst/>
          </a:prstGeom>
          <a:ln w="38100" cap="rnd">
            <a:solidFill>
              <a:srgbClr val="FFC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3900000">
            <a:off x="3436957" y="2997790"/>
            <a:ext cx="325285" cy="49643"/>
          </a:xfrm>
          <a:prstGeom prst="line">
            <a:avLst/>
          </a:prstGeom>
          <a:ln w="38100" cap="rnd">
            <a:solidFill>
              <a:srgbClr val="00B0F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4500000">
            <a:off x="7315460" y="4085597"/>
            <a:ext cx="325285" cy="49643"/>
          </a:xfrm>
          <a:prstGeom prst="line">
            <a:avLst/>
          </a:prstGeom>
          <a:ln w="38100" cap="rnd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2589214" y="3022611"/>
            <a:ext cx="1010385" cy="477827"/>
          </a:xfrm>
          <a:prstGeom prst="line">
            <a:avLst/>
          </a:prstGeom>
          <a:ln w="38100" cap="rnd">
            <a:solidFill>
              <a:srgbClr val="00B0F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5723896" y="600075"/>
            <a:ext cx="1159504" cy="1230572"/>
          </a:xfrm>
          <a:prstGeom prst="line">
            <a:avLst/>
          </a:prstGeom>
          <a:ln w="38100" cap="rnd">
            <a:solidFill>
              <a:srgbClr val="FFC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>
            <a:off x="7484452" y="4075301"/>
            <a:ext cx="497498" cy="38100"/>
          </a:xfrm>
          <a:prstGeom prst="line">
            <a:avLst/>
          </a:prstGeom>
          <a:ln w="38100" cap="rnd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255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2573D8F-80CC-B24E-B7CB-8E81F0559A18}"/>
              </a:ext>
            </a:extLst>
          </p:cNvPr>
          <p:cNvSpPr/>
          <p:nvPr/>
        </p:nvSpPr>
        <p:spPr>
          <a:xfrm>
            <a:off x="-1" y="1"/>
            <a:ext cx="12192001" cy="130180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/>
          </a:p>
        </p:txBody>
      </p:sp>
      <p:sp>
        <p:nvSpPr>
          <p:cNvPr id="23" name="מלבן 24"/>
          <p:cNvSpPr/>
          <p:nvPr/>
        </p:nvSpPr>
        <p:spPr>
          <a:xfrm>
            <a:off x="396340" y="357716"/>
            <a:ext cx="74776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Vědecky podložená</a:t>
            </a:r>
            <a:r>
              <a:rPr lang="en-US" sz="28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8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metoda </a:t>
            </a:r>
            <a:r>
              <a:rPr lang="en-US" sz="28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 </a:t>
            </a:r>
            <a:r>
              <a:rPr lang="cs-CZ" sz="28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kroků</a:t>
            </a:r>
            <a:r>
              <a:rPr lang="en-US" sz="28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he-IL" sz="2800" dirty="0">
              <a:solidFill>
                <a:schemeClr val="bg1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26945" y="5368013"/>
            <a:ext cx="2847215" cy="1077218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algn="ctr" fontAlgn="base"/>
            <a:r>
              <a:rPr lang="cs-CZ" sz="1600" dirty="0" err="1" smtClean="0">
                <a:solidFill>
                  <a:srgbClr val="000000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Metakognitivní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 modely </a:t>
            </a:r>
          </a:p>
          <a:p>
            <a:pPr algn="ctr" fontAlgn="base"/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a strategie k účinnému řešení problémů, rozhodování, analýze…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7553" y="5368013"/>
            <a:ext cx="2844732" cy="830997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algn="ctr" fontAlgn="base"/>
            <a:r>
              <a:rPr lang="cs-CZ" sz="1600" dirty="0">
                <a:solidFill>
                  <a:srgbClr val="000000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Digitální učení založené na hře, simulace a procvičování s aplikací </a:t>
            </a:r>
            <a:r>
              <a:rPr lang="cs-CZ" sz="1600" dirty="0" err="1" smtClean="0">
                <a:solidFill>
                  <a:srgbClr val="000000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Accelium</a:t>
            </a:r>
            <a:r>
              <a:rPr lang="en-US" sz="1600" dirty="0" smtClean="0">
                <a:solidFill>
                  <a:srgbClr val="000000"/>
                </a:solidFill>
                <a:latin typeface="Open Sans Light"/>
                <a:ea typeface="Open Sans Light"/>
                <a:cs typeface="Open Sans Light"/>
              </a:rPr>
              <a:t>.</a:t>
            </a:r>
            <a:endParaRPr lang="en-US" sz="1600" dirty="0">
              <a:solidFill>
                <a:srgbClr val="00000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CBF57B-7B3F-41BD-B5F1-6478E537DF96}"/>
              </a:ext>
            </a:extLst>
          </p:cNvPr>
          <p:cNvSpPr/>
          <p:nvPr/>
        </p:nvSpPr>
        <p:spPr>
          <a:xfrm>
            <a:off x="5707501" y="5042666"/>
            <a:ext cx="761747" cy="369332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ctr"/>
            <a:r>
              <a:rPr lang="cs-CZ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Uč se</a:t>
            </a:r>
            <a:endParaRPr lang="x-none" sz="1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59459" y="5368013"/>
            <a:ext cx="2787991" cy="1077218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algn="ctr" fontAlgn="base"/>
            <a:r>
              <a:rPr lang="cs-CZ" sz="1600" dirty="0">
                <a:solidFill>
                  <a:srgbClr val="000000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Přenos naučených poznatků a strategií ze hry k řešení různých situací a výzev reálného světa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.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 Light"/>
              <a:cs typeface="Open Sans 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4C030D-C5CA-4EA1-B0E9-0E22086B57FD}"/>
              </a:ext>
            </a:extLst>
          </p:cNvPr>
          <p:cNvSpPr/>
          <p:nvPr/>
        </p:nvSpPr>
        <p:spPr>
          <a:xfrm>
            <a:off x="1782213" y="5044939"/>
            <a:ext cx="817946" cy="369332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 fontAlgn="base"/>
            <a:r>
              <a:rPr lang="cs-CZ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Hraj</a:t>
            </a:r>
            <a:endParaRPr lang="en-US" sz="1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86B4C16-7D37-C44C-9BEB-9318769B5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53" y="2040546"/>
            <a:ext cx="10649897" cy="2776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80BA0A2-CB5D-434F-8DC6-BE8362ECEAD2}"/>
              </a:ext>
            </a:extLst>
          </p:cNvPr>
          <p:cNvSpPr/>
          <p:nvPr/>
        </p:nvSpPr>
        <p:spPr>
          <a:xfrm>
            <a:off x="9522752" y="5027010"/>
            <a:ext cx="949299" cy="369332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ctr"/>
            <a:r>
              <a:rPr lang="cs-CZ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Aplikuj</a:t>
            </a:r>
            <a:endParaRPr lang="x-none" sz="1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6" name="Arc 13">
            <a:extLst>
              <a:ext uri="{FF2B5EF4-FFF2-40B4-BE49-F238E27FC236}">
                <a16:creationId xmlns:a16="http://schemas.microsoft.com/office/drawing/2014/main" id="{DBE94F1A-6A0D-5949-81AF-41D8503224B2}"/>
              </a:ext>
            </a:extLst>
          </p:cNvPr>
          <p:cNvSpPr/>
          <p:nvPr/>
        </p:nvSpPr>
        <p:spPr>
          <a:xfrm rot="5580000" flipH="1" flipV="1">
            <a:off x="3461822" y="2402926"/>
            <a:ext cx="1246225" cy="1021475"/>
          </a:xfrm>
          <a:prstGeom prst="arc">
            <a:avLst>
              <a:gd name="adj1" fmla="val 18742097"/>
              <a:gd name="adj2" fmla="val 3156897"/>
            </a:avLst>
          </a:prstGeom>
          <a:ln w="63500" cap="rnd">
            <a:solidFill>
              <a:srgbClr val="0D5393"/>
            </a:solidFill>
            <a:round/>
            <a:headEnd type="none" w="med" len="med"/>
            <a:tailEnd type="triangl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Arc 13">
            <a:extLst>
              <a:ext uri="{FF2B5EF4-FFF2-40B4-BE49-F238E27FC236}">
                <a16:creationId xmlns:a16="http://schemas.microsoft.com/office/drawing/2014/main" id="{A17FE3AE-6876-3D41-8218-2D099C00268C}"/>
              </a:ext>
            </a:extLst>
          </p:cNvPr>
          <p:cNvSpPr/>
          <p:nvPr/>
        </p:nvSpPr>
        <p:spPr>
          <a:xfrm rot="5580000" flipH="1" flipV="1">
            <a:off x="7393697" y="2402926"/>
            <a:ext cx="1246225" cy="1021475"/>
          </a:xfrm>
          <a:prstGeom prst="arc">
            <a:avLst>
              <a:gd name="adj1" fmla="val 18742097"/>
              <a:gd name="adj2" fmla="val 3156897"/>
            </a:avLst>
          </a:prstGeom>
          <a:ln w="63500" cap="rnd">
            <a:solidFill>
              <a:srgbClr val="0D5393"/>
            </a:solidFill>
            <a:round/>
            <a:headEnd type="none" w="med" len="med"/>
            <a:tailEnd type="triangl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69788F-6843-490F-B168-A359C02E728A}"/>
              </a:ext>
            </a:extLst>
          </p:cNvPr>
          <p:cNvSpPr/>
          <p:nvPr/>
        </p:nvSpPr>
        <p:spPr>
          <a:xfrm>
            <a:off x="-1" y="1236607"/>
            <a:ext cx="12192001" cy="125698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2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FEB53B-E1CE-4955-8A9F-43BCC3328DF4}"/>
              </a:ext>
            </a:extLst>
          </p:cNvPr>
          <p:cNvSpPr/>
          <p:nvPr/>
        </p:nvSpPr>
        <p:spPr>
          <a:xfrm>
            <a:off x="-1" y="1"/>
            <a:ext cx="12192001" cy="159488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9428A9-27CF-4311-BC40-35C88500B2D1}"/>
              </a:ext>
            </a:extLst>
          </p:cNvPr>
          <p:cNvSpPr/>
          <p:nvPr/>
        </p:nvSpPr>
        <p:spPr>
          <a:xfrm>
            <a:off x="-1" y="1529684"/>
            <a:ext cx="12192001" cy="125698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62970" y="1977322"/>
            <a:ext cx="5901069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cs-CZ" sz="1600" b="1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Zpětná vazba</a:t>
            </a:r>
            <a:endParaRPr lang="en-US" sz="1600" b="1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Pozorně </a:t>
            </a:r>
            <a:r>
              <a:rPr lang="cs-CZ" sz="1600" dirty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sleduje žákův proces učení 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Jsou identifikovány smysluplné učební metody </a:t>
            </a:r>
            <a:r>
              <a:rPr lang="cs-CZ" sz="1600" dirty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využívány k facilitaci a 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reflexi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0271" y="3444657"/>
            <a:ext cx="589376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cs-CZ" sz="1600" b="1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Hodnocení</a:t>
            </a:r>
            <a:endParaRPr lang="en-US" sz="1600" b="1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600" dirty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Generuje detailní hodnotící zprávy 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600" dirty="0" smtClean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Umožňuje </a:t>
            </a:r>
            <a:r>
              <a:rPr lang="cs-CZ" sz="1600" dirty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žákům prozkoumat jejich proces učení 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600" dirty="0" smtClean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Stimuluje </a:t>
            </a:r>
            <a:r>
              <a:rPr lang="cs-CZ" sz="1600" dirty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sebereflexi a neustálé zlepšování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600" dirty="0" smtClean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Osobní </a:t>
            </a:r>
            <a:r>
              <a:rPr lang="cs-CZ" sz="1600" dirty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profil umožňuje kontinuální sledování </a:t>
            </a:r>
            <a:r>
              <a:rPr lang="cs-CZ" sz="1600" dirty="0" smtClean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pokroku</a:t>
            </a:r>
            <a:endParaRPr lang="en-US" sz="1600" dirty="0"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2970" y="5195146"/>
            <a:ext cx="8542905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cs-CZ" sz="1600" b="1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Aktivní učení</a:t>
            </a:r>
            <a:endParaRPr lang="en-US" sz="1600" b="1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5000"/>
              </a:lnSpc>
            </a:pPr>
            <a:r>
              <a:rPr lang="cs-CZ" sz="1600" dirty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Digitální strategické hry umožňují žákům učit se ze smysluplných a podnětných zkušeností a </a:t>
            </a:r>
            <a:r>
              <a:rPr lang="cs-CZ" sz="1600" dirty="0" smtClean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zlepšují </a:t>
            </a:r>
            <a:r>
              <a:rPr lang="cs-CZ" sz="1600" dirty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paměť díky opakování. S využitím UI algoritmů se výuka postupně přizpůsobuje úrovni dovedností </a:t>
            </a:r>
            <a:r>
              <a:rPr lang="cs-CZ" sz="1600" dirty="0" smtClean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žáků.</a:t>
            </a:r>
            <a:endParaRPr lang="en-US" sz="1600" dirty="0"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מלבן 24"/>
          <p:cNvSpPr/>
          <p:nvPr/>
        </p:nvSpPr>
        <p:spPr>
          <a:xfrm>
            <a:off x="398358" y="412721"/>
            <a:ext cx="113669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Špičková technologie učení založená na hře</a:t>
            </a:r>
            <a:endParaRPr lang="en-US" sz="2800" dirty="0">
              <a:solidFill>
                <a:schemeClr val="bg1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cs-CZ" sz="16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Technologie </a:t>
            </a:r>
            <a:r>
              <a:rPr lang="cs-CZ" sz="1600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cs-CZ" sz="16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je založená na své metodologii a vytváří bohatou, podnětnou zkušenost a nadšení.  </a:t>
            </a:r>
          </a:p>
        </p:txBody>
      </p:sp>
      <p:grpSp>
        <p:nvGrpSpPr>
          <p:cNvPr id="7" name="Group 6"/>
          <p:cNvGrpSpPr/>
          <p:nvPr/>
        </p:nvGrpSpPr>
        <p:grpSpPr>
          <a:xfrm rot="180000">
            <a:off x="6448368" y="1335849"/>
            <a:ext cx="5270329" cy="4354060"/>
            <a:chOff x="6026271" y="1441129"/>
            <a:chExt cx="5527993" cy="4789460"/>
          </a:xfrm>
          <a:effectLst>
            <a:outerShdw blurRad="254000" algn="ctr" rotWithShape="0">
              <a:prstClr val="black">
                <a:alpha val="50000"/>
              </a:prstClr>
            </a:outerShdw>
          </a:effectLst>
        </p:grpSpPr>
        <p:pic>
          <p:nvPicPr>
            <p:cNvPr id="5130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0700000">
              <a:off x="6026271" y="2048535"/>
              <a:ext cx="1918095" cy="3486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942895" y="1441129"/>
              <a:ext cx="1918095" cy="3486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9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900000">
              <a:off x="9636169" y="2743890"/>
              <a:ext cx="1918095" cy="3486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471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1F13EAC-0A0E-4030-9303-331931404B81}"/>
              </a:ext>
            </a:extLst>
          </p:cNvPr>
          <p:cNvSpPr/>
          <p:nvPr/>
        </p:nvSpPr>
        <p:spPr>
          <a:xfrm>
            <a:off x="-1" y="1"/>
            <a:ext cx="12192001" cy="130180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B1BB04-4457-4175-AED0-7A21A51C3D12}"/>
              </a:ext>
            </a:extLst>
          </p:cNvPr>
          <p:cNvSpPr/>
          <p:nvPr/>
        </p:nvSpPr>
        <p:spPr>
          <a:xfrm flipV="1">
            <a:off x="5333998" y="1764914"/>
            <a:ext cx="6858000" cy="5093086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FECB5B-B44B-400C-A8D0-9F4ECD373ADA}"/>
              </a:ext>
            </a:extLst>
          </p:cNvPr>
          <p:cNvSpPr/>
          <p:nvPr/>
        </p:nvSpPr>
        <p:spPr>
          <a:xfrm flipV="1">
            <a:off x="-2" y="1764914"/>
            <a:ext cx="4878281" cy="5093086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7353E838-F2B9-4E62-8AEF-6F9BD0F13D12}"/>
              </a:ext>
            </a:extLst>
          </p:cNvPr>
          <p:cNvSpPr/>
          <p:nvPr/>
        </p:nvSpPr>
        <p:spPr>
          <a:xfrm>
            <a:off x="494552" y="2106876"/>
            <a:ext cx="3989965" cy="83099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cs-CZ" sz="1600" b="1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Studie prokázaly, že Metoda </a:t>
            </a:r>
            <a:r>
              <a:rPr lang="cs-CZ" sz="1600" b="1" dirty="0" err="1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cs-CZ" sz="1600" b="1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zvyšuje výkon žáků v klíčových předmětech</a:t>
            </a:r>
            <a:r>
              <a:rPr lang="en-US" sz="1600" b="1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he-IL" sz="1600" b="1" dirty="0">
              <a:solidFill>
                <a:srgbClr val="FFFFFF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מלבן 24">
            <a:extLst>
              <a:ext uri="{FF2B5EF4-FFF2-40B4-BE49-F238E27FC236}">
                <a16:creationId xmlns:a16="http://schemas.microsoft.com/office/drawing/2014/main" id="{EDD09212-527A-448F-9DA9-A7C292473286}"/>
              </a:ext>
            </a:extLst>
          </p:cNvPr>
          <p:cNvSpPr/>
          <p:nvPr/>
        </p:nvSpPr>
        <p:spPr>
          <a:xfrm>
            <a:off x="406537" y="389292"/>
            <a:ext cx="117854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Globálně uznávaná metodologie</a:t>
            </a:r>
            <a:endParaRPr lang="he-IL" sz="2800" dirty="0">
              <a:solidFill>
                <a:schemeClr val="bg1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9321D3-4433-8349-8F9E-67F337503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19" y="3462224"/>
            <a:ext cx="4079449" cy="24323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מלבן 9">
            <a:extLst>
              <a:ext uri="{FF2B5EF4-FFF2-40B4-BE49-F238E27FC236}">
                <a16:creationId xmlns:a16="http://schemas.microsoft.com/office/drawing/2014/main" id="{668EB29A-65BF-40AE-BEFC-A69FC56772F7}"/>
              </a:ext>
            </a:extLst>
          </p:cNvPr>
          <p:cNvSpPr/>
          <p:nvPr/>
        </p:nvSpPr>
        <p:spPr>
          <a:xfrm>
            <a:off x="5703963" y="2109488"/>
            <a:ext cx="5006370" cy="58477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sz="1600" b="1" dirty="0" err="1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Účinnost</a:t>
            </a:r>
            <a:r>
              <a:rPr lang="en-US" sz="1600" b="1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metody</a:t>
            </a:r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byla</a:t>
            </a:r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potvrzena</a:t>
            </a:r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významnými</a:t>
            </a:r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výzkumnými</a:t>
            </a:r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ústavy</a:t>
            </a:r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</a:t>
            </a:r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celém</a:t>
            </a:r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světě</a:t>
            </a:r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90B49192-2DAA-40A4-AED7-E5FCEC3FF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851" y="3346722"/>
            <a:ext cx="6269726" cy="322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1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528" y="5324125"/>
            <a:ext cx="7436331" cy="825739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en-US"/>
            </a:defPPr>
            <a:lvl1pPr marL="285750" indent="-285750">
              <a:buClr>
                <a:srgbClr val="4F81BD"/>
              </a:buClr>
              <a:buSzPct val="150000"/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>
              <a:buClr>
                <a:srgbClr val="79C144"/>
              </a:buClr>
            </a:pPr>
            <a:r>
              <a:rPr lang="cs-CZ" sz="2133" dirty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Kde </a:t>
            </a:r>
            <a:r>
              <a:rPr lang="cs-CZ" sz="2133" b="1" u="sng" dirty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začnete</a:t>
            </a:r>
            <a:r>
              <a:rPr lang="en-US" sz="2133" b="1" dirty="0" smtClean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?</a:t>
            </a:r>
            <a:endParaRPr lang="cs-CZ" sz="2133" b="1" dirty="0" smtClean="0">
              <a:latin typeface="Trebuchet MS" panose="020B0603020202020204" pitchFamily="34" charset="0"/>
              <a:ea typeface="Open Sans" panose="020B0604020202020204" charset="0"/>
              <a:cs typeface="Open Sans" panose="020B0604020202020204" charset="0"/>
            </a:endParaRPr>
          </a:p>
          <a:p>
            <a:pPr>
              <a:spcBef>
                <a:spcPts val="600"/>
              </a:spcBef>
              <a:buClr>
                <a:srgbClr val="79C144"/>
              </a:buClr>
            </a:pPr>
            <a:r>
              <a:rPr lang="cs-CZ" sz="2133" dirty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Který čtverec na hrací plánu je </a:t>
            </a:r>
            <a:r>
              <a:rPr lang="cs-CZ" sz="2133" b="1" u="sng" dirty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nejvýznamnější</a:t>
            </a:r>
            <a:r>
              <a:rPr lang="en-US" sz="2133" dirty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? </a:t>
            </a:r>
            <a:r>
              <a:rPr lang="cs-CZ" sz="2133" dirty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Proč</a:t>
            </a:r>
            <a:r>
              <a:rPr lang="en-US" sz="2133" dirty="0" smtClean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? </a:t>
            </a:r>
            <a:endParaRPr lang="en-US" sz="2133" dirty="0">
              <a:latin typeface="Trebuchet MS" panose="020B0603020202020204" pitchFamily="3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2510118"/>
            <a:ext cx="3159176" cy="1733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133" b="1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Cíl</a:t>
            </a:r>
            <a:r>
              <a:rPr lang="en-US" sz="2133" b="1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en-US" sz="2133" dirty="0">
              <a:solidFill>
                <a:schemeClr val="bg1"/>
              </a:solidFill>
              <a:latin typeface="Trebuchet MS" panose="020B0603020202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just" rtl="0"/>
            <a:r>
              <a:rPr lang="en-US" sz="2133" dirty="0">
                <a:solidFill>
                  <a:schemeClr val="bg1"/>
                </a:solidFill>
                <a:latin typeface="Trebuchet MS" panose="020B06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</a:t>
            </a:r>
            <a:r>
              <a:rPr lang="cs-CZ" sz="2133" dirty="0">
                <a:solidFill>
                  <a:schemeClr val="bg1"/>
                </a:solidFill>
                <a:latin typeface="Trebuchet MS" panose="020B06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uďte první, kdo umístí 3 své značky vedle sebe do řádku, sloupce nebo příčně</a:t>
            </a:r>
            <a:r>
              <a:rPr lang="en-US" sz="2133" dirty="0">
                <a:solidFill>
                  <a:schemeClr val="bg1"/>
                </a:solidFill>
                <a:latin typeface="Trebuchet MS" panose="020B06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3986968" y="1198890"/>
            <a:ext cx="5461833" cy="4363711"/>
            <a:chOff x="4572000" y="361434"/>
            <a:chExt cx="5461833" cy="4363710"/>
          </a:xfrm>
        </p:grpSpPr>
        <p:pic>
          <p:nvPicPr>
            <p:cNvPr id="24" name="Picture 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72000" y="361434"/>
              <a:ext cx="4355017" cy="4363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545" y="2880945"/>
              <a:ext cx="647700" cy="504825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65933">
              <a:off x="9128958" y="1742775"/>
              <a:ext cx="904875" cy="819150"/>
            </a:xfrm>
            <a:prstGeom prst="rect">
              <a:avLst/>
            </a:prstGeom>
          </p:spPr>
        </p:pic>
      </p:grpSp>
      <p:sp>
        <p:nvSpPr>
          <p:cNvPr id="15" name="Rectangle 19"/>
          <p:cNvSpPr/>
          <p:nvPr/>
        </p:nvSpPr>
        <p:spPr>
          <a:xfrm>
            <a:off x="-4000" y="345143"/>
            <a:ext cx="327528" cy="711112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e-IL"/>
          </a:p>
        </p:txBody>
      </p:sp>
      <p:grpSp>
        <p:nvGrpSpPr>
          <p:cNvPr id="13" name="Group 18"/>
          <p:cNvGrpSpPr/>
          <p:nvPr/>
        </p:nvGrpSpPr>
        <p:grpSpPr>
          <a:xfrm>
            <a:off x="-4000" y="300817"/>
            <a:ext cx="7524750" cy="755438"/>
            <a:chOff x="-3001" y="344224"/>
            <a:chExt cx="11660347" cy="914149"/>
          </a:xfrm>
        </p:grpSpPr>
        <p:sp>
          <p:nvSpPr>
            <p:cNvPr id="17" name="Rectangle 19"/>
            <p:cNvSpPr/>
            <p:nvPr/>
          </p:nvSpPr>
          <p:spPr>
            <a:xfrm>
              <a:off x="-3" y="344224"/>
              <a:ext cx="11657349" cy="913460"/>
            </a:xfrm>
            <a:prstGeom prst="rect">
              <a:avLst/>
            </a:prstGeom>
            <a:solidFill>
              <a:srgbClr val="79C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" name="Rectangle 20"/>
            <p:cNvSpPr/>
            <p:nvPr/>
          </p:nvSpPr>
          <p:spPr>
            <a:xfrm>
              <a:off x="-3001" y="344913"/>
              <a:ext cx="481805" cy="913460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he-IL" sz="1350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0" y="349139"/>
            <a:ext cx="5998400" cy="6667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cs-CZ" sz="37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Zkusme si to: </a:t>
            </a:r>
            <a:r>
              <a:rPr lang="cs-CZ" sz="3733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Piškvorky</a:t>
            </a:r>
            <a:endParaRPr lang="he-IL" sz="3733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Open Sans" panose="020B060402020202020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48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973233" y="361434"/>
            <a:ext cx="4355017" cy="4363711"/>
            <a:chOff x="4572000" y="361434"/>
            <a:chExt cx="4355017" cy="4363710"/>
          </a:xfrm>
        </p:grpSpPr>
        <p:pic>
          <p:nvPicPr>
            <p:cNvPr id="18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72000" y="361434"/>
              <a:ext cx="4355017" cy="4363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65933">
              <a:off x="6142093" y="2269938"/>
              <a:ext cx="904875" cy="819150"/>
            </a:xfrm>
            <a:prstGeom prst="rect">
              <a:avLst/>
            </a:prstGeom>
          </p:spPr>
        </p:pic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685" y="2348881"/>
            <a:ext cx="647700" cy="5048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86987" y="5196840"/>
            <a:ext cx="6042360" cy="420564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en-US"/>
            </a:defPPr>
            <a:lvl1pPr marL="285750" indent="-285750">
              <a:buClr>
                <a:srgbClr val="4F81BD"/>
              </a:buClr>
              <a:buSzPct val="150000"/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>
              <a:buClr>
                <a:srgbClr val="79C144"/>
              </a:buClr>
            </a:pPr>
            <a:r>
              <a:rPr lang="cs-CZ" sz="2133" dirty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Kam by měl hráč „</a:t>
            </a:r>
            <a:r>
              <a:rPr lang="en-US" sz="2133" b="1" dirty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O</a:t>
            </a:r>
            <a:r>
              <a:rPr lang="cs-CZ" sz="2133" b="1" dirty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“ umístit svou značku</a:t>
            </a:r>
            <a:r>
              <a:rPr lang="en-US" sz="2133" dirty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8478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933">
            <a:off x="8890229" y="2133714"/>
            <a:ext cx="904875" cy="81915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973233" y="361434"/>
            <a:ext cx="4355017" cy="4363711"/>
            <a:chOff x="4572000" y="361434"/>
            <a:chExt cx="4355017" cy="4363710"/>
          </a:xfrm>
        </p:grpSpPr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72000" y="361434"/>
              <a:ext cx="4355017" cy="4363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65933">
              <a:off x="6142093" y="2269938"/>
              <a:ext cx="904875" cy="819150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941" y="3662681"/>
            <a:ext cx="647700" cy="5048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86987" y="5190419"/>
            <a:ext cx="4432624" cy="420564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en-US"/>
            </a:defPPr>
            <a:lvl1pPr marL="285750" indent="-285750">
              <a:buClr>
                <a:srgbClr val="4F81BD"/>
              </a:buClr>
              <a:buSzPct val="150000"/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>
              <a:buClr>
                <a:srgbClr val="79C144"/>
              </a:buClr>
            </a:pPr>
            <a:r>
              <a:rPr lang="cs-CZ" sz="2133" dirty="0">
                <a:latin typeface="Trebuchet MS" panose="020B0603020202020204" pitchFamily="34" charset="0"/>
              </a:rPr>
              <a:t>Jak by měl hráč</a:t>
            </a:r>
            <a:r>
              <a:rPr lang="en-US" sz="2133" dirty="0">
                <a:latin typeface="Trebuchet MS" panose="020B0603020202020204" pitchFamily="34" charset="0"/>
              </a:rPr>
              <a:t> </a:t>
            </a:r>
            <a:r>
              <a:rPr lang="cs-CZ" sz="2133" dirty="0">
                <a:latin typeface="Trebuchet MS" panose="020B0603020202020204" pitchFamily="34" charset="0"/>
              </a:rPr>
              <a:t>„</a:t>
            </a:r>
            <a:r>
              <a:rPr lang="en-US" sz="2133" b="1" dirty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</a:t>
            </a:r>
            <a:r>
              <a:rPr lang="cs-CZ" sz="2133" b="1" dirty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  <a:r>
              <a:rPr lang="en-US" sz="2133" dirty="0">
                <a:latin typeface="Trebuchet MS" panose="020B0603020202020204" pitchFamily="34" charset="0"/>
              </a:rPr>
              <a:t> </a:t>
            </a:r>
            <a:r>
              <a:rPr lang="cs-CZ" sz="2133" dirty="0">
                <a:latin typeface="Trebuchet MS" panose="020B0603020202020204" pitchFamily="34" charset="0"/>
              </a:rPr>
              <a:t>odpovědět</a:t>
            </a:r>
            <a:r>
              <a:rPr lang="en-US" sz="2133" dirty="0">
                <a:latin typeface="Trebuchet MS" panose="020B0603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1653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3233" y="361434"/>
            <a:ext cx="4355017" cy="436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933">
            <a:off x="7018021" y="829777"/>
            <a:ext cx="904875" cy="819151"/>
          </a:xfrm>
          <a:prstGeom prst="rect">
            <a:avLst/>
          </a:prstGeom>
        </p:spPr>
      </p:pic>
      <p:pic>
        <p:nvPicPr>
          <p:cNvPr id="10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9" y="2276873"/>
            <a:ext cx="647700" cy="5048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933">
            <a:off x="5543325" y="2269938"/>
            <a:ext cx="904875" cy="81915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941" y="3662681"/>
            <a:ext cx="647700" cy="50482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86988" y="5190419"/>
            <a:ext cx="2411238" cy="420564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en-US"/>
            </a:defPPr>
            <a:lvl1pPr marL="285750" indent="-285750">
              <a:buClr>
                <a:srgbClr val="4F81BD"/>
              </a:buClr>
              <a:buSzPct val="150000"/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>
              <a:buClr>
                <a:srgbClr val="79C144"/>
              </a:buClr>
            </a:pPr>
            <a:r>
              <a:rPr lang="cs-CZ" sz="2133" dirty="0">
                <a:latin typeface="Trebuchet MS" panose="020B0603020202020204" pitchFamily="34" charset="0"/>
              </a:rPr>
              <a:t>Co plánuje „</a:t>
            </a:r>
            <a:r>
              <a:rPr lang="en-US" sz="2133" dirty="0">
                <a:latin typeface="Trebuchet MS" panose="020B0603020202020204" pitchFamily="34" charset="0"/>
              </a:rPr>
              <a:t>X</a:t>
            </a:r>
            <a:r>
              <a:rPr lang="cs-CZ" sz="2133" dirty="0">
                <a:latin typeface="Trebuchet MS" panose="020B0603020202020204" pitchFamily="34" charset="0"/>
              </a:rPr>
              <a:t>“</a:t>
            </a:r>
            <a:r>
              <a:rPr lang="en-US" sz="2133" dirty="0">
                <a:latin typeface="Trebuchet MS" panose="020B0603020202020204" pitchFamily="34" charset="0"/>
              </a:rPr>
              <a:t>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386987" y="5719155"/>
            <a:ext cx="4948984" cy="42056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marL="266700" indent="-266700"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133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Kam </a:t>
            </a:r>
            <a:r>
              <a:rPr lang="cs-CZ" sz="2133" dirty="0">
                <a:solidFill>
                  <a:schemeClr val="bg1"/>
                </a:solidFill>
                <a:latin typeface="Trebuchet MS" panose="020B06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by měl „</a:t>
            </a:r>
            <a:r>
              <a:rPr lang="en-US" sz="2133" dirty="0">
                <a:solidFill>
                  <a:schemeClr val="bg1"/>
                </a:solidFill>
                <a:latin typeface="Trebuchet MS" panose="020B06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</a:t>
            </a:r>
            <a:r>
              <a:rPr lang="cs-CZ" sz="2133" dirty="0">
                <a:solidFill>
                  <a:schemeClr val="bg1"/>
                </a:solidFill>
                <a:latin typeface="Trebuchet MS" panose="020B06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“ umísti svou značku</a:t>
            </a:r>
            <a:r>
              <a:rPr lang="en-US" sz="2133" dirty="0">
                <a:solidFill>
                  <a:schemeClr val="bg1"/>
                </a:solidFill>
                <a:latin typeface="Trebuchet MS" panose="020B06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011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973233" y="361434"/>
            <a:ext cx="4355017" cy="4363711"/>
            <a:chOff x="4572000" y="361434"/>
            <a:chExt cx="4355017" cy="4363710"/>
          </a:xfrm>
        </p:grpSpPr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72000" y="361434"/>
              <a:ext cx="4355017" cy="4363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65933">
              <a:off x="6142093" y="2269938"/>
              <a:ext cx="904875" cy="819150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859" y="2427101"/>
            <a:ext cx="647700" cy="504825"/>
          </a:xfrm>
          <a:prstGeom prst="rect">
            <a:avLst/>
          </a:prstGeom>
        </p:spPr>
      </p:pic>
      <p:pic>
        <p:nvPicPr>
          <p:cNvPr id="19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933">
            <a:off x="7018021" y="829777"/>
            <a:ext cx="904875" cy="81915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941" y="3662681"/>
            <a:ext cx="647700" cy="50482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386986" y="5192860"/>
            <a:ext cx="3544560" cy="420564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en-US"/>
            </a:defPPr>
            <a:lvl1pPr marL="285750" indent="-285750">
              <a:buClr>
                <a:srgbClr val="4F81BD"/>
              </a:buClr>
              <a:buSzPct val="150000"/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>
              <a:buClr>
                <a:srgbClr val="79C144"/>
              </a:buClr>
            </a:pPr>
            <a:r>
              <a:rPr lang="cs-CZ" sz="2133" dirty="0" smtClean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Kdo </a:t>
            </a:r>
            <a:r>
              <a:rPr lang="cs-CZ" sz="2133" dirty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 má </a:t>
            </a:r>
            <a:r>
              <a:rPr lang="cs-CZ" sz="2133" b="1" u="sng" dirty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výhodu</a:t>
            </a:r>
            <a:r>
              <a:rPr lang="en-US" sz="2133" dirty="0">
                <a:latin typeface="Trebuchet MS" panose="020B0603020202020204" pitchFamily="34" charset="0"/>
              </a:rPr>
              <a:t>? </a:t>
            </a:r>
            <a:r>
              <a:rPr lang="cs-CZ" sz="2133" dirty="0">
                <a:latin typeface="Trebuchet MS" panose="020B0603020202020204" pitchFamily="34" charset="0"/>
              </a:rPr>
              <a:t>Proč</a:t>
            </a:r>
            <a:r>
              <a:rPr lang="en-US" sz="2133" dirty="0">
                <a:latin typeface="Trebuchet MS" panose="020B0603020202020204" pitchFamily="34" charset="0"/>
              </a:rPr>
              <a:t>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86985" y="5719155"/>
            <a:ext cx="5175776" cy="420564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marL="266700" indent="-266700"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133" dirty="0">
                <a:solidFill>
                  <a:schemeClr val="bg1"/>
                </a:solidFill>
                <a:latin typeface="Trebuchet MS" panose="020B06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Je tady nějaká šance na změnu</a:t>
            </a:r>
            <a:r>
              <a:rPr lang="en-US" sz="2133" dirty="0">
                <a:solidFill>
                  <a:schemeClr val="bg1"/>
                </a:solidFill>
                <a:latin typeface="Trebuchet MS" panose="020B06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? </a:t>
            </a:r>
            <a:r>
              <a:rPr lang="cs-CZ" sz="2133" dirty="0">
                <a:solidFill>
                  <a:schemeClr val="bg1"/>
                </a:solidFill>
                <a:latin typeface="Trebuchet MS" panose="020B06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Proč</a:t>
            </a:r>
            <a:r>
              <a:rPr lang="en-US" sz="2133" dirty="0">
                <a:solidFill>
                  <a:schemeClr val="bg1"/>
                </a:solidFill>
                <a:latin typeface="Trebuchet MS" panose="020B06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6358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973233" y="361434"/>
            <a:ext cx="4355017" cy="4363711"/>
            <a:chOff x="4572000" y="361434"/>
            <a:chExt cx="4355017" cy="4363710"/>
          </a:xfrm>
        </p:grpSpPr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72000" y="361434"/>
              <a:ext cx="4355017" cy="4363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5627" y="2427100"/>
              <a:ext cx="647700" cy="50482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65933">
              <a:off x="4953775" y="908720"/>
              <a:ext cx="904875" cy="81915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65933">
              <a:off x="6142093" y="2269938"/>
              <a:ext cx="904875" cy="819150"/>
            </a:xfrm>
            <a:prstGeom prst="rect">
              <a:avLst/>
            </a:prstGeom>
          </p:spPr>
        </p:pic>
      </p:grpSp>
      <p:pic>
        <p:nvPicPr>
          <p:cNvPr id="12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933">
            <a:off x="7018021" y="829777"/>
            <a:ext cx="904875" cy="81915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941" y="3662681"/>
            <a:ext cx="647700" cy="5048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86986" y="5190419"/>
            <a:ext cx="4251485" cy="420564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en-US"/>
            </a:defPPr>
            <a:lvl1pPr marL="285750" indent="-285750">
              <a:buClr>
                <a:srgbClr val="4F81BD"/>
              </a:buClr>
              <a:buSzPct val="150000"/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>
              <a:buClr>
                <a:srgbClr val="79C144"/>
              </a:buClr>
            </a:pPr>
            <a:r>
              <a:rPr lang="cs-CZ" sz="2133" dirty="0">
                <a:latin typeface="Trebuchet MS" panose="020B0603020202020204" pitchFamily="34" charset="0"/>
              </a:rPr>
              <a:t>Co plánoval hráč „X“ vytvořit? </a:t>
            </a:r>
            <a:endParaRPr lang="en-US" sz="2133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20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976184" y="362099"/>
            <a:ext cx="4355017" cy="4392063"/>
            <a:chOff x="2982137" y="285750"/>
            <a:chExt cx="3266263" cy="3294047"/>
          </a:xfrm>
        </p:grpSpPr>
        <p:grpSp>
          <p:nvGrpSpPr>
            <p:cNvPr id="8" name="Group 7"/>
            <p:cNvGrpSpPr/>
            <p:nvPr/>
          </p:nvGrpSpPr>
          <p:grpSpPr>
            <a:xfrm>
              <a:off x="2982137" y="285750"/>
              <a:ext cx="3266263" cy="3272783"/>
              <a:chOff x="4572000" y="361434"/>
              <a:chExt cx="4355017" cy="4363710"/>
            </a:xfrm>
          </p:grpSpPr>
          <p:pic>
            <p:nvPicPr>
              <p:cNvPr id="15" name="Picture 1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572000" y="361434"/>
                <a:ext cx="4355017" cy="43637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85627" y="2396620"/>
                <a:ext cx="647700" cy="504825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365933">
                <a:off x="4882369" y="765910"/>
                <a:ext cx="904875" cy="819151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545933">
                <a:off x="6187053" y="2212431"/>
                <a:ext cx="904875" cy="819151"/>
              </a:xfrm>
              <a:prstGeom prst="rect">
                <a:avLst/>
              </a:prstGeom>
            </p:spPr>
          </p:pic>
        </p:grp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65933">
              <a:off x="5265731" y="627113"/>
              <a:ext cx="678656" cy="614363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25933">
              <a:off x="5130038" y="2743241"/>
              <a:ext cx="678656" cy="614363"/>
            </a:xfrm>
            <a:prstGeom prst="rect">
              <a:avLst/>
            </a:prstGeom>
          </p:spPr>
        </p:pic>
        <p:cxnSp>
          <p:nvCxnSpPr>
            <p:cNvPr id="5" name="Straight Connector 4"/>
            <p:cNvCxnSpPr/>
            <p:nvPr/>
          </p:nvCxnSpPr>
          <p:spPr>
            <a:xfrm>
              <a:off x="3161315" y="388023"/>
              <a:ext cx="2840692" cy="3191774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4705" y="2758440"/>
              <a:ext cx="485775" cy="378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279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185" y="1844057"/>
            <a:ext cx="647700" cy="5048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933">
            <a:off x="2049492" y="687903"/>
            <a:ext cx="904875" cy="8191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86985" y="5190419"/>
            <a:ext cx="4448654" cy="420564"/>
          </a:xfrm>
          <a:prstGeom prst="rect">
            <a:avLst/>
          </a:prstGeom>
        </p:spPr>
        <p:txBody>
          <a:bodyPr wrap="none" anchor="t">
            <a:spAutoFit/>
          </a:bodyPr>
          <a:lstStyle>
            <a:defPPr>
              <a:defRPr lang="en-US"/>
            </a:defPPr>
            <a:lvl1pPr marL="285750" indent="-285750">
              <a:buClr>
                <a:srgbClr val="4F81BD"/>
              </a:buClr>
              <a:buSzPct val="150000"/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>
              <a:buClr>
                <a:srgbClr val="79C144"/>
              </a:buClr>
            </a:pPr>
            <a:r>
              <a:rPr lang="cs-CZ" sz="2133" dirty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Kam umístíte svou první značku</a:t>
            </a:r>
            <a:r>
              <a:rPr lang="en-US" sz="2133" dirty="0"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300" y="286493"/>
            <a:ext cx="6189449" cy="450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2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8"/>
          <p:cNvSpPr/>
          <p:nvPr/>
        </p:nvSpPr>
        <p:spPr>
          <a:xfrm flipV="1">
            <a:off x="861972" y="1252250"/>
            <a:ext cx="4898611" cy="4716748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2400"/>
          </a:p>
        </p:txBody>
      </p:sp>
      <p:sp>
        <p:nvSpPr>
          <p:cNvPr id="30" name="Rectangle 18"/>
          <p:cNvSpPr/>
          <p:nvPr/>
        </p:nvSpPr>
        <p:spPr>
          <a:xfrm flipV="1">
            <a:off x="6175789" y="1252253"/>
            <a:ext cx="5203411" cy="4716748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2400"/>
          </a:p>
        </p:txBody>
      </p:sp>
      <p:sp>
        <p:nvSpPr>
          <p:cNvPr id="2" name="Rectangle 1"/>
          <p:cNvSpPr/>
          <p:nvPr/>
        </p:nvSpPr>
        <p:spPr>
          <a:xfrm>
            <a:off x="6449845" y="1861504"/>
            <a:ext cx="4580016" cy="954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80990" indent="-380990"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867" b="1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K</a:t>
            </a:r>
            <a:r>
              <a:rPr lang="cs-CZ" sz="1867" b="1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líčové pozice </a:t>
            </a:r>
            <a:r>
              <a:rPr lang="en-US" sz="1867" b="1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cs-CZ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jsou ta místa, která </a:t>
            </a:r>
            <a:r>
              <a:rPr lang="cs-CZ" sz="1867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nejvíce </a:t>
            </a:r>
            <a:r>
              <a:rPr lang="cs-CZ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zvyšují tvou šanci na výhru, pokud je kontroluješ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6449845" y="3165233"/>
            <a:ext cx="4580016" cy="954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80990" indent="-380990"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Úspěšná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strategie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cs-CZ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musí obsahovat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udržov</a:t>
            </a:r>
            <a:r>
              <a:rPr lang="cs-CZ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ání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867" b="1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iniciativ</a:t>
            </a:r>
            <a:r>
              <a:rPr lang="cs-CZ" sz="1867" b="1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y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a </a:t>
            </a: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vytvář</a:t>
            </a:r>
            <a:r>
              <a:rPr lang="cs-CZ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ení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867" b="1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hrozby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při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cs-CZ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soupeření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cs-CZ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s </a:t>
            </a: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proti</a:t>
            </a:r>
            <a:r>
              <a:rPr lang="cs-CZ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hráčem</a:t>
            </a:r>
            <a:endParaRPr lang="he-IL" sz="1867" dirty="0">
              <a:latin typeface="Trebuchet MS" panose="020B0603020202020204" pitchFamily="34" charset="0"/>
              <a:ea typeface="Open Sans" panose="020B060402020202020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49845" y="4468961"/>
            <a:ext cx="4580016" cy="954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80990" indent="-380990"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Ovládání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867" b="1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centra</a:t>
            </a:r>
            <a:r>
              <a:rPr lang="en-US" sz="1867" b="1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poskytuje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strategickou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výhodu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, </a:t>
            </a: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protože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cs-CZ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umožní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hráči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větší</a:t>
            </a:r>
            <a:r>
              <a:rPr lang="en-US" sz="1867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867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flexibilitu</a:t>
            </a:r>
            <a:endParaRPr lang="en-US" sz="1867" dirty="0">
              <a:solidFill>
                <a:schemeClr val="bg1"/>
              </a:solidFill>
              <a:latin typeface="Trebuchet MS" panose="020B0603020202020204" pitchFamily="3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83332" y="1933804"/>
            <a:ext cx="2647328" cy="3139321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marL="380990" indent="-380990"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Hrozba</a:t>
            </a:r>
          </a:p>
          <a:p>
            <a:pPr marL="380990" indent="-380990">
              <a:spcBef>
                <a:spcPts val="600"/>
              </a:spcBef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Pořadí</a:t>
            </a:r>
          </a:p>
          <a:p>
            <a:pPr marL="380990" indent="-380990">
              <a:spcBef>
                <a:spcPts val="600"/>
              </a:spcBef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Obrana</a:t>
            </a:r>
          </a:p>
          <a:p>
            <a:pPr marL="380990" indent="-380990">
              <a:spcBef>
                <a:spcPts val="600"/>
              </a:spcBef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Centrum</a:t>
            </a:r>
          </a:p>
          <a:p>
            <a:pPr marL="380990" indent="-380990">
              <a:spcBef>
                <a:spcPts val="600"/>
              </a:spcBef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D</a:t>
            </a:r>
            <a:r>
              <a:rPr lang="cs-CZ" sz="2400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vojitá</a:t>
            </a:r>
            <a:r>
              <a:rPr lang="cs-CZ" sz="24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cs-CZ" sz="2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hrozba</a:t>
            </a:r>
          </a:p>
          <a:p>
            <a:pPr marL="380990" indent="-380990">
              <a:spcBef>
                <a:spcPts val="600"/>
              </a:spcBef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Ini</a:t>
            </a:r>
            <a:r>
              <a:rPr lang="cs-CZ" sz="2400" dirty="0" err="1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ciativa</a:t>
            </a:r>
            <a:endParaRPr lang="cs-CZ" sz="2400" dirty="0" smtClean="0">
              <a:solidFill>
                <a:schemeClr val="bg1"/>
              </a:solidFill>
              <a:latin typeface="Trebuchet MS" panose="020B0603020202020204" pitchFamily="34" charset="0"/>
              <a:ea typeface="Open Sans" panose="020B0604020202020204" charset="0"/>
              <a:cs typeface="Open Sans" panose="020B0604020202020204" charset="0"/>
            </a:endParaRPr>
          </a:p>
          <a:p>
            <a:pPr marL="380990" indent="-380990">
              <a:spcBef>
                <a:spcPts val="600"/>
              </a:spcBef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K</a:t>
            </a:r>
            <a:r>
              <a:rPr lang="cs-CZ" sz="2400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líčové</a:t>
            </a:r>
            <a:r>
              <a:rPr lang="cs-CZ" sz="24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cs-CZ" sz="2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pozice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29" name="Rectangle 19"/>
          <p:cNvSpPr/>
          <p:nvPr/>
        </p:nvSpPr>
        <p:spPr>
          <a:xfrm>
            <a:off x="861972" y="21415"/>
            <a:ext cx="4898611" cy="1223974"/>
          </a:xfrm>
          <a:prstGeom prst="rect">
            <a:avLst/>
          </a:prstGeom>
          <a:solidFill>
            <a:srgbClr val="79C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/>
          <p:cNvSpPr txBox="1"/>
          <p:nvPr/>
        </p:nvSpPr>
        <p:spPr>
          <a:xfrm>
            <a:off x="1253080" y="353368"/>
            <a:ext cx="47014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cs-CZ" dirty="0">
                <a:solidFill>
                  <a:schemeClr val="tx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Myšlenkové koncepty</a:t>
            </a:r>
            <a:endParaRPr lang="he-IL" dirty="0">
              <a:solidFill>
                <a:schemeClr val="tx1"/>
              </a:solidFill>
              <a:latin typeface="Trebuchet MS" panose="020B0603020202020204" pitchFamily="34" charset="0"/>
              <a:ea typeface="Open Sans" panose="020B0604020202020204" charset="0"/>
            </a:endParaRPr>
          </a:p>
        </p:txBody>
      </p:sp>
      <p:pic>
        <p:nvPicPr>
          <p:cNvPr id="36" name="Picture 3" descr="K:\Development\Digital vision\Mindlab 3.0\Move to Digital\The Gym\Design\Icons Gallery\Content\Problem Solving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639" y="309881"/>
            <a:ext cx="580693" cy="656700"/>
          </a:xfrm>
          <a:prstGeom prst="rect">
            <a:avLst/>
          </a:prstGeom>
          <a:noFill/>
          <a:effectLst>
            <a:outerShdw blurRad="38100" dist="12700" dir="5400000" algn="t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9"/>
          <p:cNvSpPr/>
          <p:nvPr/>
        </p:nvSpPr>
        <p:spPr>
          <a:xfrm flipV="1">
            <a:off x="861972" y="1078631"/>
            <a:ext cx="4898611" cy="172343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e-IL"/>
          </a:p>
        </p:txBody>
      </p:sp>
      <p:sp>
        <p:nvSpPr>
          <p:cNvPr id="32" name="Rectangle 19"/>
          <p:cNvSpPr/>
          <p:nvPr/>
        </p:nvSpPr>
        <p:spPr>
          <a:xfrm>
            <a:off x="6175782" y="-5276"/>
            <a:ext cx="5203415" cy="1257526"/>
          </a:xfrm>
          <a:prstGeom prst="rect">
            <a:avLst/>
          </a:prstGeom>
          <a:solidFill>
            <a:srgbClr val="79C1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Rectangle 19"/>
          <p:cNvSpPr/>
          <p:nvPr/>
        </p:nvSpPr>
        <p:spPr>
          <a:xfrm rot="10800000">
            <a:off x="6175785" y="1078629"/>
            <a:ext cx="5203412" cy="212666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6507857" y="314323"/>
            <a:ext cx="38608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cs-CZ" dirty="0">
                <a:solidFill>
                  <a:schemeClr val="tx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Ponaučení</a:t>
            </a:r>
            <a:r>
              <a:rPr lang="en-US" sz="3200" dirty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  <a:endParaRPr lang="he-IL" sz="3200" dirty="0">
              <a:solidFill>
                <a:schemeClr val="tx1"/>
              </a:solidFill>
              <a:latin typeface="Open Sans" panose="020B0604020202020204" charset="0"/>
              <a:ea typeface="Open Sans" panose="020B0604020202020204" charset="0"/>
            </a:endParaRPr>
          </a:p>
        </p:txBody>
      </p:sp>
      <p:pic>
        <p:nvPicPr>
          <p:cNvPr id="35" name="Picture 2" descr="K:\Development\Digital vision\Mindlab 3.0\Move to Digital\The Gym\Design\Icons Gallery\Content\tip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857" y="353368"/>
            <a:ext cx="575109" cy="536055"/>
          </a:xfrm>
          <a:prstGeom prst="rect">
            <a:avLst/>
          </a:prstGeom>
          <a:noFill/>
          <a:effectLst>
            <a:outerShdw blurRad="38100" dist="12700" dir="5400000" algn="t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44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dor\Desktop\03.jpg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528350" y="3179262"/>
            <a:ext cx="2221853" cy="1595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" descr="C:\Users\dor\Desktop\Pict1496re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062"/>
          <a:stretch/>
        </p:blipFill>
        <p:spPr bwMode="auto">
          <a:xfrm>
            <a:off x="5181600" y="641906"/>
            <a:ext cx="2438400" cy="15576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1292" y="641906"/>
            <a:ext cx="2488912" cy="15576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108523" y="2634608"/>
            <a:ext cx="1061508" cy="420564"/>
          </a:xfrm>
          <a:prstGeom prst="rect">
            <a:avLst/>
          </a:prstGeom>
          <a:noFill/>
        </p:spPr>
        <p:txBody>
          <a:bodyPr wrap="none" rtlCol="1" anchor="t">
            <a:spAutoFit/>
          </a:bodyPr>
          <a:lstStyle/>
          <a:p>
            <a:pPr algn="ctr"/>
            <a:r>
              <a:rPr lang="cs-CZ" sz="2133" b="1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</a:rPr>
              <a:t>Vztahy</a:t>
            </a:r>
            <a:endParaRPr lang="he-IL" sz="2133" b="1" dirty="0">
              <a:solidFill>
                <a:schemeClr val="bg1"/>
              </a:solidFill>
              <a:latin typeface="Trebuchet MS" panose="020B0603020202020204" pitchFamily="34" charset="0"/>
              <a:ea typeface="Open Sans" panose="020B0606030504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87471" y="3453257"/>
            <a:ext cx="880369" cy="420564"/>
          </a:xfrm>
          <a:prstGeom prst="rect">
            <a:avLst/>
          </a:prstGeom>
          <a:noFill/>
        </p:spPr>
        <p:txBody>
          <a:bodyPr wrap="none" rtlCol="1" anchor="t">
            <a:spAutoFit/>
          </a:bodyPr>
          <a:lstStyle/>
          <a:p>
            <a:pPr algn="ctr"/>
            <a:r>
              <a:rPr lang="en-US" sz="2133" b="1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</a:t>
            </a:r>
            <a:r>
              <a:rPr lang="cs-CZ" sz="2133" b="1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rt</a:t>
            </a:r>
            <a:endParaRPr lang="he-IL" sz="2133" b="1" dirty="0">
              <a:solidFill>
                <a:schemeClr val="bg1"/>
              </a:solidFill>
              <a:latin typeface="Trebuchet MS" panose="020B0603020202020204" pitchFamily="34" charset="0"/>
              <a:ea typeface="Open Sans" panose="020B06060305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657511" y="168038"/>
            <a:ext cx="1545168" cy="420564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algn="ctr"/>
            <a:r>
              <a:rPr lang="cs-CZ" sz="2133" b="1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Podnikání</a:t>
            </a:r>
            <a:endParaRPr lang="en-US" sz="2133" b="1" dirty="0">
              <a:solidFill>
                <a:schemeClr val="bg1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61518" y="176616"/>
            <a:ext cx="2478564" cy="420564"/>
          </a:xfrm>
          <a:prstGeom prst="rect">
            <a:avLst/>
          </a:prstGeom>
          <a:noFill/>
        </p:spPr>
        <p:txBody>
          <a:bodyPr wrap="none" rtlCol="1" anchor="t">
            <a:spAutoFit/>
          </a:bodyPr>
          <a:lstStyle/>
          <a:p>
            <a:pPr algn="ctr"/>
            <a:r>
              <a:rPr lang="cs-CZ" sz="2133" b="1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</a:rPr>
              <a:t>Každodenní práce</a:t>
            </a:r>
            <a:endParaRPr lang="he-IL" sz="2133" b="1" dirty="0">
              <a:solidFill>
                <a:schemeClr val="bg1"/>
              </a:solidFill>
              <a:latin typeface="Trebuchet MS" panose="020B0603020202020204" pitchFamily="34" charset="0"/>
              <a:ea typeface="Open Sans" panose="020B0606030504020204" pitchFamily="34" charset="0"/>
            </a:endParaRPr>
          </a:p>
        </p:txBody>
      </p:sp>
      <p:pic>
        <p:nvPicPr>
          <p:cNvPr id="18" name="תמונה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892" y="3918547"/>
            <a:ext cx="2854184" cy="18472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7912298" y="1946376"/>
            <a:ext cx="1097865" cy="420564"/>
          </a:xfrm>
          <a:prstGeom prst="rect">
            <a:avLst/>
          </a:prstGeom>
          <a:noFill/>
        </p:spPr>
        <p:txBody>
          <a:bodyPr wrap="none" rtlCol="1" anchor="t">
            <a:spAutoFit/>
          </a:bodyPr>
          <a:lstStyle/>
          <a:p>
            <a:pPr algn="ctr"/>
            <a:r>
              <a:rPr lang="cs-CZ" sz="2133" b="1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</a:rPr>
              <a:t>Obrana</a:t>
            </a:r>
            <a:endParaRPr lang="he-IL" sz="2133" b="1" dirty="0">
              <a:solidFill>
                <a:schemeClr val="bg1"/>
              </a:solidFill>
              <a:latin typeface="Trebuchet MS" panose="020B0603020202020204" pitchFamily="34" charset="0"/>
              <a:ea typeface="Open Sans" panose="020B0606030504020204" pitchFamily="34" charset="0"/>
            </a:endParaRPr>
          </a:p>
        </p:txBody>
      </p:sp>
      <p:pic>
        <p:nvPicPr>
          <p:cNvPr id="22" name="תמונה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543" y="2411665"/>
            <a:ext cx="2473516" cy="15854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תמונה 14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8350" y="4920639"/>
            <a:ext cx="2221853" cy="16903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5" name="Rectangle 18"/>
          <p:cNvSpPr/>
          <p:nvPr/>
        </p:nvSpPr>
        <p:spPr>
          <a:xfrm flipV="1">
            <a:off x="304800" y="1049047"/>
            <a:ext cx="4368800" cy="4716748"/>
          </a:xfrm>
          <a:prstGeom prst="rect">
            <a:avLst/>
          </a:prstGeom>
          <a:solidFill>
            <a:schemeClr val="tx1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2400"/>
          </a:p>
        </p:txBody>
      </p:sp>
      <p:grpSp>
        <p:nvGrpSpPr>
          <p:cNvPr id="25" name="Group 36"/>
          <p:cNvGrpSpPr/>
          <p:nvPr/>
        </p:nvGrpSpPr>
        <p:grpSpPr>
          <a:xfrm>
            <a:off x="-2701" y="250999"/>
            <a:ext cx="4944838" cy="573271"/>
            <a:chOff x="-3001" y="344224"/>
            <a:chExt cx="5416896" cy="914149"/>
          </a:xfrm>
        </p:grpSpPr>
        <p:sp>
          <p:nvSpPr>
            <p:cNvPr id="26" name="Rectangle 40"/>
            <p:cNvSpPr/>
            <p:nvPr/>
          </p:nvSpPr>
          <p:spPr>
            <a:xfrm>
              <a:off x="-1" y="344224"/>
              <a:ext cx="5413896" cy="913460"/>
            </a:xfrm>
            <a:prstGeom prst="rect">
              <a:avLst/>
            </a:prstGeom>
            <a:solidFill>
              <a:srgbClr val="79C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7" name="Rectangle 41"/>
            <p:cNvSpPr/>
            <p:nvPr/>
          </p:nvSpPr>
          <p:spPr>
            <a:xfrm>
              <a:off x="-3001" y="344913"/>
              <a:ext cx="336857" cy="913460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he-IL" sz="1350" dirty="0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73686" y="273830"/>
            <a:ext cx="49600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cs-CZ" dirty="0">
                <a:solidFill>
                  <a:schemeClr val="tx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Použití v reálném životě</a:t>
            </a:r>
            <a:endParaRPr lang="he-IL" dirty="0">
              <a:solidFill>
                <a:schemeClr val="tx1"/>
              </a:solidFill>
              <a:latin typeface="Trebuchet MS" panose="020B0603020202020204" pitchFamily="34" charset="0"/>
              <a:ea typeface="Open Sans" panose="020B0604020202020204" charset="0"/>
            </a:endParaRPr>
          </a:p>
        </p:txBody>
      </p:sp>
      <p:sp>
        <p:nvSpPr>
          <p:cNvPr id="28" name="Rectangle 5"/>
          <p:cNvSpPr/>
          <p:nvPr/>
        </p:nvSpPr>
        <p:spPr>
          <a:xfrm>
            <a:off x="822340" y="1609601"/>
            <a:ext cx="2647328" cy="3139321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marL="380990" indent="-380990"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Hrozba</a:t>
            </a:r>
          </a:p>
          <a:p>
            <a:pPr marL="380990" indent="-380990">
              <a:spcBef>
                <a:spcPts val="600"/>
              </a:spcBef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Pořadí</a:t>
            </a:r>
          </a:p>
          <a:p>
            <a:pPr marL="380990" indent="-380990">
              <a:spcBef>
                <a:spcPts val="600"/>
              </a:spcBef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Obrana</a:t>
            </a:r>
          </a:p>
          <a:p>
            <a:pPr marL="380990" indent="-380990">
              <a:spcBef>
                <a:spcPts val="600"/>
              </a:spcBef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Centrum</a:t>
            </a:r>
          </a:p>
          <a:p>
            <a:pPr marL="380990" indent="-380990">
              <a:spcBef>
                <a:spcPts val="600"/>
              </a:spcBef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D</a:t>
            </a:r>
            <a:r>
              <a:rPr lang="cs-CZ" sz="2400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vojitá</a:t>
            </a:r>
            <a:r>
              <a:rPr lang="cs-CZ" sz="24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cs-CZ" sz="2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hrozba</a:t>
            </a:r>
          </a:p>
          <a:p>
            <a:pPr marL="380990" indent="-380990">
              <a:spcBef>
                <a:spcPts val="600"/>
              </a:spcBef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Ini</a:t>
            </a:r>
            <a:r>
              <a:rPr lang="cs-CZ" sz="2400" dirty="0" err="1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ciativa</a:t>
            </a:r>
            <a:endParaRPr lang="cs-CZ" sz="2400" dirty="0" smtClean="0">
              <a:solidFill>
                <a:schemeClr val="bg1"/>
              </a:solidFill>
              <a:latin typeface="Trebuchet MS" panose="020B0603020202020204" pitchFamily="34" charset="0"/>
              <a:ea typeface="Open Sans" panose="020B0604020202020204" charset="0"/>
              <a:cs typeface="Open Sans" panose="020B0604020202020204" charset="0"/>
            </a:endParaRPr>
          </a:p>
          <a:p>
            <a:pPr marL="380990" indent="-380990">
              <a:spcBef>
                <a:spcPts val="600"/>
              </a:spcBef>
              <a:buClr>
                <a:srgbClr val="79C144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K</a:t>
            </a:r>
            <a:r>
              <a:rPr lang="cs-CZ" sz="2400" dirty="0" err="1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líčové</a:t>
            </a:r>
            <a:r>
              <a:rPr lang="cs-CZ" sz="24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cs-CZ" sz="2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4020202020204" charset="0"/>
                <a:cs typeface="Open Sans" panose="020B0604020202020204" charset="0"/>
              </a:rPr>
              <a:t>pozice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20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646CE-6869-40C9-9135-AEB0897A71E6}"/>
              </a:ext>
            </a:extLst>
          </p:cNvPr>
          <p:cNvSpPr/>
          <p:nvPr/>
        </p:nvSpPr>
        <p:spPr>
          <a:xfrm flipV="1">
            <a:off x="564774" y="4658738"/>
            <a:ext cx="11627224" cy="2199262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6CE8D4B5-F5D5-4D66-944E-A30B5740BC81}"/>
              </a:ext>
            </a:extLst>
          </p:cNvPr>
          <p:cNvSpPr/>
          <p:nvPr/>
        </p:nvSpPr>
        <p:spPr>
          <a:xfrm>
            <a:off x="876250" y="5536769"/>
            <a:ext cx="107572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Výukový program </a:t>
            </a:r>
            <a:r>
              <a:rPr lang="cs-CZ" sz="1600" dirty="0" err="1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cs-CZ" sz="1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EDU využívá strategické hry, aby si podmanil představivost žáků, zhodnotil jejich kompetence a rozvíjel jejich kognitivní, sociální i emocionální schopnosti vyššího řádu. </a:t>
            </a:r>
            <a:endParaRPr lang="cs-CZ" sz="1600" dirty="0">
              <a:solidFill>
                <a:srgbClr val="FFFFFF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cs-CZ" sz="1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Pohlcující kurzy plní „</a:t>
            </a:r>
            <a:r>
              <a:rPr lang="cs-CZ" sz="1600" dirty="0" err="1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toolbox</a:t>
            </a:r>
            <a:r>
              <a:rPr lang="cs-CZ" sz="1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 žáků praktickými strategiemi analýzy, řešení problémů a kreativního myšlení a připravují je na složité výzvy globálního věku. </a:t>
            </a:r>
            <a:endParaRPr lang="en-IL" sz="1600" dirty="0">
              <a:solidFill>
                <a:srgbClr val="FFFFFF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מלבן 24">
            <a:extLst>
              <a:ext uri="{FF2B5EF4-FFF2-40B4-BE49-F238E27FC236}">
                <a16:creationId xmlns:a16="http://schemas.microsoft.com/office/drawing/2014/main" id="{2BA185EF-D78F-2940-93F9-D39B8136B05C}"/>
              </a:ext>
            </a:extLst>
          </p:cNvPr>
          <p:cNvSpPr/>
          <p:nvPr/>
        </p:nvSpPr>
        <p:spPr>
          <a:xfrm>
            <a:off x="876250" y="5072226"/>
            <a:ext cx="47346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Výukový program </a:t>
            </a:r>
            <a:r>
              <a:rPr lang="cs-CZ" sz="2400" b="1" dirty="0" err="1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cs-CZ" sz="2400" b="1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EDU</a:t>
            </a:r>
            <a:endParaRPr lang="he-IL" sz="2400" b="1" dirty="0">
              <a:solidFill>
                <a:srgbClr val="FFFFFF"/>
              </a:solidFill>
              <a:latin typeface="Trebuchet MS" panose="020B0603020202020204" pitchFamily="34" charset="0"/>
              <a:ea typeface="Open Sans" panose="020B0606030504020204" pitchFamily="34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59ECE27-6BF2-4C30-AB3C-A1E30CE48C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7805" y="294"/>
            <a:ext cx="11624196" cy="4815477"/>
          </a:xfrm>
          <a:prstGeom prst="rect">
            <a:avLst/>
          </a:prstGeom>
        </p:spPr>
      </p:pic>
      <p:sp>
        <p:nvSpPr>
          <p:cNvPr id="8" name="Rectangle 14">
            <a:extLst>
              <a:ext uri="{FF2B5EF4-FFF2-40B4-BE49-F238E27FC236}">
                <a16:creationId xmlns:a16="http://schemas.microsoft.com/office/drawing/2014/main" id="{7DB24988-B8DE-D242-948B-7EF6E320E339}"/>
              </a:ext>
            </a:extLst>
          </p:cNvPr>
          <p:cNvSpPr/>
          <p:nvPr/>
        </p:nvSpPr>
        <p:spPr>
          <a:xfrm flipH="1">
            <a:off x="0" y="0"/>
            <a:ext cx="567805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F66384A8-32E0-B94B-92FD-B1FEECC38671}"/>
              </a:ext>
            </a:extLst>
          </p:cNvPr>
          <p:cNvSpPr/>
          <p:nvPr/>
        </p:nvSpPr>
        <p:spPr>
          <a:xfrm>
            <a:off x="53274" y="0"/>
            <a:ext cx="492443" cy="6857999"/>
          </a:xfrm>
          <a:prstGeom prst="rect">
            <a:avLst/>
          </a:prstGeom>
        </p:spPr>
        <p:txBody>
          <a:bodyPr vert="vert" wrap="square">
            <a:spAutoFit/>
          </a:bodyPr>
          <a:lstStyle/>
          <a:p>
            <a:pPr algn="ctr"/>
            <a:r>
              <a:rPr lang="en-US" sz="20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en-US" sz="20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School </a:t>
            </a:r>
            <a:r>
              <a:rPr lang="cs-CZ" sz="2000" spc="3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akci</a:t>
            </a:r>
            <a:endParaRPr lang="he-IL" sz="20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41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0431256-E817-4A05-872A-15FA672D5A43}"/>
              </a:ext>
            </a:extLst>
          </p:cNvPr>
          <p:cNvSpPr/>
          <p:nvPr/>
        </p:nvSpPr>
        <p:spPr>
          <a:xfrm>
            <a:off x="-1" y="5648326"/>
            <a:ext cx="12192001" cy="1210425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0479ECDD-8DFB-45A1-9937-6A023038F20C}"/>
              </a:ext>
            </a:extLst>
          </p:cNvPr>
          <p:cNvSpPr/>
          <p:nvPr/>
        </p:nvSpPr>
        <p:spPr>
          <a:xfrm>
            <a:off x="930510" y="853471"/>
            <a:ext cx="2388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lang="en-US" b="1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b="1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vzrušujících kurzů</a:t>
            </a:r>
            <a:endParaRPr lang="en-US" b="1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6490CF-764C-4E34-BF2B-007214CE50A5}"/>
              </a:ext>
            </a:extLst>
          </p:cNvPr>
          <p:cNvGrpSpPr/>
          <p:nvPr/>
        </p:nvGrpSpPr>
        <p:grpSpPr>
          <a:xfrm>
            <a:off x="1033499" y="1304106"/>
            <a:ext cx="3999100" cy="598570"/>
            <a:chOff x="1017037" y="1661849"/>
            <a:chExt cx="3999100" cy="64816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DB7FD4F-AEB8-C641-88FB-F5F27091977D}"/>
                </a:ext>
              </a:extLst>
            </p:cNvPr>
            <p:cNvSpPr/>
            <p:nvPr/>
          </p:nvSpPr>
          <p:spPr>
            <a:xfrm>
              <a:off x="1017037" y="1661849"/>
              <a:ext cx="163478" cy="614650"/>
            </a:xfrm>
            <a:prstGeom prst="rect">
              <a:avLst/>
            </a:prstGeom>
            <a:solidFill>
              <a:srgbClr val="E41E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2">
              <a:extLst>
                <a:ext uri="{FF2B5EF4-FFF2-40B4-BE49-F238E27FC236}">
                  <a16:creationId xmlns:a16="http://schemas.microsoft.com/office/drawing/2014/main" id="{9161809F-C1B2-47EA-B21B-1EE2ED835CB0}"/>
                </a:ext>
              </a:extLst>
            </p:cNvPr>
            <p:cNvSpPr/>
            <p:nvPr/>
          </p:nvSpPr>
          <p:spPr>
            <a:xfrm>
              <a:off x="1214994" y="1676787"/>
              <a:ext cx="3801143" cy="633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cs-CZ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Věk</a:t>
              </a:r>
              <a:r>
                <a:rPr lang="cs-CZ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6+</a:t>
              </a:r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/>
              </a:r>
              <a:b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cs-CZ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Řešení problémů </a:t>
              </a:r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(16 </a:t>
              </a:r>
              <a:r>
                <a:rPr lang="cs-CZ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lekcí</a:t>
              </a:r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76DBA66-83BE-43CD-B6B2-5DFB4CA2C6DE}"/>
              </a:ext>
            </a:extLst>
          </p:cNvPr>
          <p:cNvGrpSpPr/>
          <p:nvPr/>
        </p:nvGrpSpPr>
        <p:grpSpPr>
          <a:xfrm>
            <a:off x="1033499" y="2065727"/>
            <a:ext cx="4295193" cy="598570"/>
            <a:chOff x="1017036" y="2459921"/>
            <a:chExt cx="4295193" cy="648165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9C89F24-DE4B-074A-A328-79109D51C8E7}"/>
                </a:ext>
              </a:extLst>
            </p:cNvPr>
            <p:cNvSpPr/>
            <p:nvPr/>
          </p:nvSpPr>
          <p:spPr>
            <a:xfrm>
              <a:off x="1017036" y="2459921"/>
              <a:ext cx="163479" cy="614650"/>
            </a:xfrm>
            <a:prstGeom prst="rect">
              <a:avLst/>
            </a:prstGeom>
            <a:solidFill>
              <a:srgbClr val="0F5D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36">
              <a:extLst>
                <a:ext uri="{FF2B5EF4-FFF2-40B4-BE49-F238E27FC236}">
                  <a16:creationId xmlns:a16="http://schemas.microsoft.com/office/drawing/2014/main" id="{D59C77C4-D07B-418C-9E0A-8915CDB8EE0A}"/>
                </a:ext>
              </a:extLst>
            </p:cNvPr>
            <p:cNvSpPr/>
            <p:nvPr/>
          </p:nvSpPr>
          <p:spPr>
            <a:xfrm>
              <a:off x="1214994" y="2474859"/>
              <a:ext cx="4097235" cy="633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cs-CZ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Věk</a:t>
              </a:r>
              <a:r>
                <a:rPr 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8+</a:t>
              </a:r>
              <a:r>
                <a:rPr 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/>
              </a:r>
              <a:b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cs-CZ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Osobní odpovědnost </a:t>
              </a:r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(16 </a:t>
              </a:r>
              <a:r>
                <a:rPr lang="cs-CZ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lekcí</a:t>
              </a:r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2DFE01B-1589-44FA-B591-B0D0A1459B0A}"/>
              </a:ext>
            </a:extLst>
          </p:cNvPr>
          <p:cNvGrpSpPr/>
          <p:nvPr/>
        </p:nvGrpSpPr>
        <p:grpSpPr>
          <a:xfrm>
            <a:off x="1033499" y="3588967"/>
            <a:ext cx="3765673" cy="598570"/>
            <a:chOff x="1023109" y="4056067"/>
            <a:chExt cx="3765673" cy="648165"/>
          </a:xfrm>
        </p:grpSpPr>
        <p:sp>
          <p:nvSpPr>
            <p:cNvPr id="72" name="Rectangle 75">
              <a:extLst>
                <a:ext uri="{FF2B5EF4-FFF2-40B4-BE49-F238E27FC236}">
                  <a16:creationId xmlns:a16="http://schemas.microsoft.com/office/drawing/2014/main" id="{E1B0A2DE-B5A5-2444-8928-ABB29B9B9B85}"/>
                </a:ext>
              </a:extLst>
            </p:cNvPr>
            <p:cNvSpPr/>
            <p:nvPr/>
          </p:nvSpPr>
          <p:spPr>
            <a:xfrm flipV="1">
              <a:off x="1023109" y="4056067"/>
              <a:ext cx="157406" cy="614651"/>
            </a:xfrm>
            <a:prstGeom prst="rect">
              <a:avLst/>
            </a:prstGeom>
            <a:solidFill>
              <a:srgbClr val="F99F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5" name="Rectangle 27">
              <a:extLst>
                <a:ext uri="{FF2B5EF4-FFF2-40B4-BE49-F238E27FC236}">
                  <a16:creationId xmlns:a16="http://schemas.microsoft.com/office/drawing/2014/main" id="{F96E8E40-863F-494C-AB41-9D44481070DF}"/>
                </a:ext>
              </a:extLst>
            </p:cNvPr>
            <p:cNvSpPr/>
            <p:nvPr/>
          </p:nvSpPr>
          <p:spPr>
            <a:xfrm>
              <a:off x="1214994" y="4071005"/>
              <a:ext cx="3573788" cy="633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cs-CZ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Věk</a:t>
              </a:r>
              <a:r>
                <a:rPr 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11+</a:t>
              </a:r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/>
              </a:r>
              <a:b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cs-CZ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Kreativní myšlení </a:t>
              </a:r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(16 </a:t>
              </a:r>
              <a:r>
                <a:rPr lang="cs-CZ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lekcí</a:t>
              </a:r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8" name="מלבן 47">
            <a:extLst>
              <a:ext uri="{FF2B5EF4-FFF2-40B4-BE49-F238E27FC236}">
                <a16:creationId xmlns:a16="http://schemas.microsoft.com/office/drawing/2014/main" id="{BB7D3B69-9593-45DD-BCA1-8887A862FD71}"/>
              </a:ext>
            </a:extLst>
          </p:cNvPr>
          <p:cNvSpPr/>
          <p:nvPr/>
        </p:nvSpPr>
        <p:spPr>
          <a:xfrm>
            <a:off x="6506256" y="853471"/>
            <a:ext cx="4623061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lnSpc>
                <a:spcPct val="150000"/>
              </a:lnSpc>
            </a:pPr>
            <a:r>
              <a:rPr lang="cs-CZ" b="1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Přínos kurzů</a:t>
            </a:r>
            <a:endParaRPr lang="en-US" sz="1600" b="1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fontAlgn="b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Zlepšují akademické výsledky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fontAlgn="b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Inspirují a motivují </a:t>
            </a:r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fontAlgn="b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Zasáhnou i nezapojené žáky 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fontAlgn="b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Rozvíjí učitelovy schopnosti provázení</a:t>
            </a:r>
          </a:p>
          <a:p>
            <a:pPr marL="285750" indent="-285750" fontAlgn="b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Zapojují žáky a jejich rodiče doma </a:t>
            </a:r>
          </a:p>
          <a:p>
            <a:pPr marL="285750" indent="-285750" fontAlgn="b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Podporují standardy testů PISA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fontAlgn="b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Zvyšují digitální gramotnost</a:t>
            </a:r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9" name="מלבן 24">
            <a:extLst>
              <a:ext uri="{FF2B5EF4-FFF2-40B4-BE49-F238E27FC236}">
                <a16:creationId xmlns:a16="http://schemas.microsoft.com/office/drawing/2014/main" id="{A55B1D19-9955-954D-A6FB-350D3F8084C6}"/>
              </a:ext>
            </a:extLst>
          </p:cNvPr>
          <p:cNvSpPr/>
          <p:nvPr/>
        </p:nvSpPr>
        <p:spPr>
          <a:xfrm>
            <a:off x="902868" y="250779"/>
            <a:ext cx="47057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Výukový program </a:t>
            </a:r>
            <a:r>
              <a:rPr lang="cs-CZ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cs-CZ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EDU</a:t>
            </a:r>
            <a:endParaRPr lang="he-IL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Open Sans" panose="020B0606030504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7AAA688-9E58-47FF-96F0-D2A7A6D78B8A}"/>
              </a:ext>
            </a:extLst>
          </p:cNvPr>
          <p:cNvGrpSpPr/>
          <p:nvPr/>
        </p:nvGrpSpPr>
        <p:grpSpPr>
          <a:xfrm>
            <a:off x="1033499" y="2827346"/>
            <a:ext cx="4637462" cy="598570"/>
            <a:chOff x="1023109" y="3257993"/>
            <a:chExt cx="4637462" cy="648165"/>
          </a:xfrm>
        </p:grpSpPr>
        <p:sp>
          <p:nvSpPr>
            <p:cNvPr id="62" name="Rectangle 44">
              <a:extLst>
                <a:ext uri="{FF2B5EF4-FFF2-40B4-BE49-F238E27FC236}">
                  <a16:creationId xmlns:a16="http://schemas.microsoft.com/office/drawing/2014/main" id="{9EF08EF3-4BB5-458B-B113-9445B692CC09}"/>
                </a:ext>
              </a:extLst>
            </p:cNvPr>
            <p:cNvSpPr/>
            <p:nvPr/>
          </p:nvSpPr>
          <p:spPr>
            <a:xfrm>
              <a:off x="1214994" y="3272931"/>
              <a:ext cx="4445577" cy="633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cs-CZ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Věk</a:t>
              </a:r>
              <a:r>
                <a:rPr 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9+</a:t>
              </a:r>
              <a:r>
                <a:rPr 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/>
              </a:r>
              <a:b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cs-CZ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Pokročilé strategie učení </a:t>
              </a:r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(16 </a:t>
              </a:r>
              <a:r>
                <a:rPr lang="cs-CZ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lekcí</a:t>
              </a:r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3" name="Rectangle 75">
              <a:extLst>
                <a:ext uri="{FF2B5EF4-FFF2-40B4-BE49-F238E27FC236}">
                  <a16:creationId xmlns:a16="http://schemas.microsoft.com/office/drawing/2014/main" id="{EFFAD113-D37B-DE4D-A1FA-C6B2CE574470}"/>
                </a:ext>
              </a:extLst>
            </p:cNvPr>
            <p:cNvSpPr/>
            <p:nvPr/>
          </p:nvSpPr>
          <p:spPr>
            <a:xfrm flipV="1">
              <a:off x="1023109" y="3257993"/>
              <a:ext cx="157406" cy="614651"/>
            </a:xfrm>
            <a:prstGeom prst="rect">
              <a:avLst/>
            </a:prstGeom>
            <a:solidFill>
              <a:srgbClr val="79C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19" name="תמונה 18">
            <a:extLst>
              <a:ext uri="{FF2B5EF4-FFF2-40B4-BE49-F238E27FC236}">
                <a16:creationId xmlns:a16="http://schemas.microsoft.com/office/drawing/2014/main" id="{B9FCEE30-C993-4C38-A4BE-9A755030DC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7572" y="5264279"/>
            <a:ext cx="2747020" cy="134024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5607D0E6-85F0-468C-9FC1-75376B7A72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539" y="5271726"/>
            <a:ext cx="2605650" cy="13457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A14B875D-8314-4090-82B0-B3199578EE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572" y="5258331"/>
            <a:ext cx="2832526" cy="134972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98739ED-8754-43ED-945F-8952ECEFD4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136" y="5281250"/>
            <a:ext cx="2530490" cy="13508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D4A9EC4-F88F-4A09-A819-BE6AE9E923E9}"/>
              </a:ext>
            </a:extLst>
          </p:cNvPr>
          <p:cNvGrpSpPr/>
          <p:nvPr/>
        </p:nvGrpSpPr>
        <p:grpSpPr>
          <a:xfrm>
            <a:off x="1033499" y="4350590"/>
            <a:ext cx="3765673" cy="598570"/>
            <a:chOff x="1023109" y="4647376"/>
            <a:chExt cx="3765673" cy="648165"/>
          </a:xfrm>
        </p:grpSpPr>
        <p:sp>
          <p:nvSpPr>
            <p:cNvPr id="23" name="Rectangle 27">
              <a:extLst>
                <a:ext uri="{FF2B5EF4-FFF2-40B4-BE49-F238E27FC236}">
                  <a16:creationId xmlns:a16="http://schemas.microsoft.com/office/drawing/2014/main" id="{BF43EA7A-B38F-4AC5-9577-BBC31C50F8E6}"/>
                </a:ext>
              </a:extLst>
            </p:cNvPr>
            <p:cNvSpPr/>
            <p:nvPr/>
          </p:nvSpPr>
          <p:spPr>
            <a:xfrm>
              <a:off x="1214994" y="4662314"/>
              <a:ext cx="3573788" cy="633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cs-CZ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Věk</a:t>
              </a:r>
              <a:r>
                <a:rPr 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13+</a:t>
              </a:r>
              <a:r>
                <a:rPr 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/>
              </a:r>
              <a:b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Leadership (16 </a:t>
              </a:r>
              <a:r>
                <a:rPr lang="cs-CZ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lekcí</a:t>
              </a:r>
              <a:r>
                <a:rPr 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rebuchet MS" panose="020B0603020202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5" name="Rectangle 75">
              <a:extLst>
                <a:ext uri="{FF2B5EF4-FFF2-40B4-BE49-F238E27FC236}">
                  <a16:creationId xmlns:a16="http://schemas.microsoft.com/office/drawing/2014/main" id="{09832984-019B-4BF8-BDCD-3907F1E52F8D}"/>
                </a:ext>
              </a:extLst>
            </p:cNvPr>
            <p:cNvSpPr/>
            <p:nvPr/>
          </p:nvSpPr>
          <p:spPr>
            <a:xfrm flipV="1">
              <a:off x="1023109" y="4647376"/>
              <a:ext cx="157406" cy="614651"/>
            </a:xfrm>
            <a:prstGeom prst="rect">
              <a:avLst/>
            </a:prstGeom>
            <a:solidFill>
              <a:srgbClr val="793F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7" name="Rectangle 14">
            <a:extLst>
              <a:ext uri="{FF2B5EF4-FFF2-40B4-BE49-F238E27FC236}">
                <a16:creationId xmlns:a16="http://schemas.microsoft.com/office/drawing/2014/main" id="{7DB24988-B8DE-D242-948B-7EF6E320E339}"/>
              </a:ext>
            </a:extLst>
          </p:cNvPr>
          <p:cNvSpPr/>
          <p:nvPr/>
        </p:nvSpPr>
        <p:spPr>
          <a:xfrm flipH="1">
            <a:off x="0" y="0"/>
            <a:ext cx="567805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F66384A8-32E0-B94B-92FD-B1FEECC38671}"/>
              </a:ext>
            </a:extLst>
          </p:cNvPr>
          <p:cNvSpPr/>
          <p:nvPr/>
        </p:nvSpPr>
        <p:spPr>
          <a:xfrm>
            <a:off x="53274" y="0"/>
            <a:ext cx="492443" cy="6857999"/>
          </a:xfrm>
          <a:prstGeom prst="rect">
            <a:avLst/>
          </a:prstGeom>
        </p:spPr>
        <p:txBody>
          <a:bodyPr vert="vert" wrap="square">
            <a:spAutoFit/>
          </a:bodyPr>
          <a:lstStyle/>
          <a:p>
            <a:pPr algn="ctr"/>
            <a:r>
              <a:rPr lang="en-US" sz="20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en-US" sz="20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School </a:t>
            </a:r>
            <a:r>
              <a:rPr lang="cs-CZ" sz="2000" spc="3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akci</a:t>
            </a:r>
            <a:endParaRPr lang="he-IL" sz="20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58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94077" y="2025053"/>
            <a:ext cx="530915" cy="9130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he-IL"/>
            </a:defPPr>
            <a:lvl1pPr>
              <a:defRPr sz="4800" b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sz="5333" dirty="0">
                <a:latin typeface="Assistant SemiBold" panose="00000700000000000000" pitchFamily="2" charset="-79"/>
                <a:cs typeface="Assistant SemiBold" panose="00000700000000000000" pitchFamily="2" charset="-79"/>
              </a:rPr>
              <a:t>4</a:t>
            </a:r>
            <a:endParaRPr lang="he-IL" sz="5333" dirty="0">
              <a:latin typeface="Assistant SemiBold" panose="00000700000000000000" pitchFamily="2" charset="-79"/>
              <a:cs typeface="Assistant SemiBold" panose="00000700000000000000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46912" y="2025053"/>
            <a:ext cx="530915" cy="9130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he-IL"/>
            </a:defPPr>
            <a:lvl1pPr>
              <a:defRPr sz="4800" b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sz="5333" dirty="0">
                <a:latin typeface="Assistant SemiBold" panose="00000700000000000000" pitchFamily="2" charset="-79"/>
                <a:cs typeface="Assistant SemiBold" panose="00000700000000000000" pitchFamily="2" charset="-79"/>
              </a:rPr>
              <a:t>3</a:t>
            </a:r>
            <a:endParaRPr lang="he-IL" sz="5333" dirty="0">
              <a:latin typeface="Assistant SemiBold" panose="00000700000000000000" pitchFamily="2" charset="-79"/>
              <a:cs typeface="Assistant SemiBold" panose="00000700000000000000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99747" y="2025053"/>
            <a:ext cx="530915" cy="9130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he-IL"/>
            </a:defPPr>
            <a:lvl1pPr>
              <a:defRPr sz="4800" b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sz="5333" dirty="0">
                <a:latin typeface="Assistant SemiBold" panose="00000700000000000000" pitchFamily="2" charset="-79"/>
                <a:cs typeface="Assistant SemiBold" panose="00000700000000000000" pitchFamily="2" charset="-79"/>
              </a:rPr>
              <a:t>2</a:t>
            </a:r>
            <a:endParaRPr lang="he-IL" sz="5333" dirty="0">
              <a:latin typeface="Assistant SemiBold" panose="00000700000000000000" pitchFamily="2" charset="-79"/>
              <a:cs typeface="Assistant SemiBold" panose="00000700000000000000" pitchFamily="2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81436" y="2025053"/>
            <a:ext cx="502061" cy="9130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>
            <a:defPPr>
              <a:defRPr lang="he-IL"/>
            </a:defPPr>
            <a:lvl1pPr>
              <a:defRPr sz="4800" b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sz="5333" dirty="0">
                <a:latin typeface="Assistant SemiBold" panose="00000700000000000000" pitchFamily="2" charset="-79"/>
                <a:cs typeface="Assistant SemiBold" panose="00000700000000000000" pitchFamily="2" charset="-79"/>
              </a:rPr>
              <a:t>1</a:t>
            </a:r>
            <a:endParaRPr lang="he-IL" sz="5333" dirty="0">
              <a:latin typeface="Assistant SemiBold" panose="00000700000000000000" pitchFamily="2" charset="-79"/>
              <a:cs typeface="Assistant SemiBold" panose="00000700000000000000" pitchFamily="2" charset="-79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963803" y="4609539"/>
            <a:ext cx="2791460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he-IL"/>
            </a:defPPr>
            <a:lvl1pPr algn="ctr" rtl="0">
              <a:defRPr sz="1200" b="1" i="0">
                <a:solidFill>
                  <a:schemeClr val="bg1"/>
                </a:solidFill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 b="0" dirty="0" smtClean="0">
                <a:latin typeface="Open Sans" panose="020B0606030504020204" pitchFamily="34" charset="0"/>
              </a:rPr>
              <a:t>Přenos znalostí a aplikace metod do reálných životních situací a školního prostředí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36049" y="4609539"/>
            <a:ext cx="2677546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he-IL"/>
            </a:defPPr>
            <a:lvl1pPr algn="ctr" rtl="0">
              <a:defRPr sz="1200" b="1" i="0">
                <a:solidFill>
                  <a:schemeClr val="bg1"/>
                </a:solidFill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 b="0" dirty="0" smtClean="0">
                <a:latin typeface="Open Sans" panose="020B0606030504020204" pitchFamily="34" charset="0"/>
              </a:rPr>
              <a:t>Herní cvičení v </a:t>
            </a:r>
            <a:r>
              <a:rPr lang="en-US" sz="1600" b="0" dirty="0" err="1" smtClean="0">
                <a:latin typeface="Open Sans" panose="020B0606030504020204" pitchFamily="34" charset="0"/>
              </a:rPr>
              <a:t>Accelium</a:t>
            </a:r>
            <a:r>
              <a:rPr lang="en-US" sz="1600" b="0" dirty="0" smtClean="0">
                <a:latin typeface="Open Sans" panose="020B0606030504020204" pitchFamily="34" charset="0"/>
              </a:rPr>
              <a:t> </a:t>
            </a:r>
            <a:r>
              <a:rPr lang="en-US" sz="1600" b="0" dirty="0">
                <a:latin typeface="Open Sans" panose="020B0606030504020204" pitchFamily="34" charset="0"/>
              </a:rPr>
              <a:t>EDU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57084" y="4609539"/>
            <a:ext cx="2120188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he-IL"/>
            </a:defPPr>
            <a:lvl1pPr algn="ctr" rtl="0">
              <a:defRPr sz="1200" b="1" i="0">
                <a:solidFill>
                  <a:schemeClr val="bg1"/>
                </a:solidFill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 b="0" dirty="0" smtClean="0">
                <a:latin typeface="Open Sans" panose="020B0606030504020204" pitchFamily="34" charset="0"/>
              </a:rPr>
              <a:t>Učení se konceptu nebo strategii</a:t>
            </a:r>
            <a:endParaRPr lang="en-US" sz="1600" b="0" dirty="0">
              <a:latin typeface="Open Sans" panose="020B0606030504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064162-F332-4C77-A13F-23D137231A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86" y="2962857"/>
            <a:ext cx="2622161" cy="14752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E8E51B-021A-4178-85A7-0ADB8CF7A5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454" y="2962857"/>
            <a:ext cx="2622161" cy="14752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F7BC66-7298-405C-BFEC-9A8AFF1EA8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098" y="2962857"/>
            <a:ext cx="2622161" cy="14752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426E252-820D-4139-833B-B7D2497139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742" y="2962857"/>
            <a:ext cx="2622161" cy="14752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91231D5-8F5D-4DCA-89D5-753C3D18AD25}"/>
              </a:ext>
            </a:extLst>
          </p:cNvPr>
          <p:cNvSpPr txBox="1"/>
          <p:nvPr/>
        </p:nvSpPr>
        <p:spPr>
          <a:xfrm>
            <a:off x="655588" y="4609539"/>
            <a:ext cx="2353757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he-IL"/>
            </a:defPPr>
            <a:lvl1pPr algn="ctr" rtl="0">
              <a:defRPr sz="1200" b="1" i="0">
                <a:solidFill>
                  <a:schemeClr val="bg1"/>
                </a:solidFill>
                <a:effectLst/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 b="0" dirty="0" smtClean="0">
                <a:latin typeface="Open Sans" panose="020B0606030504020204" pitchFamily="34" charset="0"/>
              </a:rPr>
              <a:t>Úvod a základy tématu</a:t>
            </a:r>
            <a:endParaRPr lang="en-US" sz="1600" b="0" dirty="0">
              <a:latin typeface="Open Sans" panose="020B0606030504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0" y="573271"/>
            <a:ext cx="3581400" cy="573271"/>
            <a:chOff x="-3001" y="344224"/>
            <a:chExt cx="5549735" cy="914149"/>
          </a:xfrm>
        </p:grpSpPr>
        <p:sp>
          <p:nvSpPr>
            <p:cNvPr id="30" name="Rectangle 29"/>
            <p:cNvSpPr/>
            <p:nvPr/>
          </p:nvSpPr>
          <p:spPr>
            <a:xfrm>
              <a:off x="-1" y="344224"/>
              <a:ext cx="5546735" cy="913460"/>
            </a:xfrm>
            <a:prstGeom prst="rect">
              <a:avLst/>
            </a:prstGeom>
            <a:solidFill>
              <a:srgbClr val="79C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-3001" y="344913"/>
              <a:ext cx="481805" cy="913460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he-IL" sz="1350" dirty="0"/>
            </a:p>
          </p:txBody>
        </p:sp>
      </p:grpSp>
      <p:sp>
        <p:nvSpPr>
          <p:cNvPr id="37" name="מלבן 24"/>
          <p:cNvSpPr/>
          <p:nvPr/>
        </p:nvSpPr>
        <p:spPr>
          <a:xfrm>
            <a:off x="310923" y="598080"/>
            <a:ext cx="31657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800" dirty="0" smtClean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Struktura lekce</a:t>
            </a:r>
            <a:endParaRPr lang="he-IL" sz="2800" dirty="0"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3761829" y="629289"/>
            <a:ext cx="1443185" cy="461665"/>
            <a:chOff x="3689145" y="629074"/>
            <a:chExt cx="1443185" cy="461665"/>
          </a:xfrm>
        </p:grpSpPr>
        <p:grpSp>
          <p:nvGrpSpPr>
            <p:cNvPr id="54" name="Group 53"/>
            <p:cNvGrpSpPr/>
            <p:nvPr/>
          </p:nvGrpSpPr>
          <p:grpSpPr>
            <a:xfrm>
              <a:off x="3689145" y="651829"/>
              <a:ext cx="416155" cy="416155"/>
              <a:chOff x="3848115" y="117834"/>
              <a:chExt cx="1436678" cy="1436678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3848115" y="117834"/>
                <a:ext cx="1436678" cy="1436678"/>
              </a:xfrm>
              <a:prstGeom prst="ellipse">
                <a:avLst/>
              </a:prstGeom>
              <a:ln w="1905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1" anchor="ctr"/>
              <a:lstStyle/>
              <a:p>
                <a:pPr algn="ctr"/>
                <a:endParaRPr lang="he-IL" dirty="0"/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3848115" y="117834"/>
                <a:ext cx="1436678" cy="1436678"/>
                <a:chOff x="3848115" y="117834"/>
                <a:chExt cx="1436678" cy="1436678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 flipH="1" flipV="1">
                  <a:off x="4564806" y="404545"/>
                  <a:ext cx="4550" cy="494862"/>
                </a:xfrm>
                <a:prstGeom prst="line">
                  <a:avLst/>
                </a:prstGeom>
                <a:ln w="38100" cap="rnd">
                  <a:solidFill>
                    <a:schemeClr val="bg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4573025" y="907626"/>
                  <a:ext cx="278719" cy="218808"/>
                </a:xfrm>
                <a:prstGeom prst="line">
                  <a:avLst/>
                </a:prstGeom>
                <a:ln w="38100" cap="rnd">
                  <a:solidFill>
                    <a:schemeClr val="bg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5214070" y="836173"/>
                  <a:ext cx="70723" cy="0"/>
                </a:xfrm>
                <a:prstGeom prst="line">
                  <a:avLst/>
                </a:prstGeom>
                <a:ln w="19050" cap="rnd">
                  <a:solidFill>
                    <a:schemeClr val="bg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3848115" y="836173"/>
                  <a:ext cx="70723" cy="0"/>
                </a:xfrm>
                <a:prstGeom prst="line">
                  <a:avLst/>
                </a:prstGeom>
                <a:ln w="19050" cap="rnd">
                  <a:solidFill>
                    <a:schemeClr val="bg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 rot="16200000">
                  <a:off x="4531093" y="153196"/>
                  <a:ext cx="70723" cy="0"/>
                </a:xfrm>
                <a:prstGeom prst="line">
                  <a:avLst/>
                </a:prstGeom>
                <a:ln w="19050" cap="rnd">
                  <a:solidFill>
                    <a:schemeClr val="bg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 rot="16200000">
                  <a:off x="4531093" y="1519151"/>
                  <a:ext cx="70723" cy="0"/>
                </a:xfrm>
                <a:prstGeom prst="line">
                  <a:avLst/>
                </a:prstGeom>
                <a:ln w="19050" cap="rnd">
                  <a:solidFill>
                    <a:schemeClr val="bg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 rot="18900000">
                  <a:off x="5014032" y="353235"/>
                  <a:ext cx="70723" cy="0"/>
                </a:xfrm>
                <a:prstGeom prst="line">
                  <a:avLst/>
                </a:prstGeom>
                <a:ln w="19050" cap="rnd">
                  <a:solidFill>
                    <a:schemeClr val="bg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 rot="18900000">
                  <a:off x="4048155" y="1319111"/>
                  <a:ext cx="70723" cy="0"/>
                </a:xfrm>
                <a:prstGeom prst="line">
                  <a:avLst/>
                </a:prstGeom>
                <a:ln w="19050" cap="rnd">
                  <a:solidFill>
                    <a:schemeClr val="bg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rot="13500000">
                  <a:off x="4048155" y="353235"/>
                  <a:ext cx="70723" cy="0"/>
                </a:xfrm>
                <a:prstGeom prst="line">
                  <a:avLst/>
                </a:prstGeom>
                <a:ln w="19050" cap="rnd">
                  <a:solidFill>
                    <a:schemeClr val="bg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 rot="13500000">
                  <a:off x="5014032" y="1319111"/>
                  <a:ext cx="70723" cy="0"/>
                </a:xfrm>
                <a:prstGeom prst="line">
                  <a:avLst/>
                </a:prstGeom>
                <a:ln w="19050" cap="rnd">
                  <a:solidFill>
                    <a:schemeClr val="bg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4" name="Rectangle 63"/>
            <p:cNvSpPr/>
            <p:nvPr/>
          </p:nvSpPr>
          <p:spPr>
            <a:xfrm>
              <a:off x="4118911" y="629074"/>
              <a:ext cx="1013419" cy="46166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45</a:t>
              </a:r>
              <a:r>
                <a:rPr lang="en-US" sz="16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6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</a:t>
              </a:r>
              <a:r>
                <a:rPr lang="en-US" sz="16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in.</a:t>
              </a:r>
              <a:endParaRPr lang="he-IL" sz="1600" dirty="0"/>
            </a:p>
          </p:txBody>
        </p:sp>
      </p:grpSp>
      <p:sp>
        <p:nvSpPr>
          <p:cNvPr id="66" name="Arc 13">
            <a:extLst>
              <a:ext uri="{FF2B5EF4-FFF2-40B4-BE49-F238E27FC236}">
                <a16:creationId xmlns:a16="http://schemas.microsoft.com/office/drawing/2014/main" id="{A2FA282B-86F1-46EC-AAB3-3210EFD9D2B7}"/>
              </a:ext>
            </a:extLst>
          </p:cNvPr>
          <p:cNvSpPr/>
          <p:nvPr/>
        </p:nvSpPr>
        <p:spPr>
          <a:xfrm rot="15662510" flipV="1">
            <a:off x="2726653" y="2614510"/>
            <a:ext cx="1029938" cy="767450"/>
          </a:xfrm>
          <a:prstGeom prst="arc">
            <a:avLst>
              <a:gd name="adj1" fmla="val 18742097"/>
              <a:gd name="adj2" fmla="val 1538381"/>
            </a:avLst>
          </a:prstGeom>
          <a:ln w="47625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non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 sz="1350"/>
          </a:p>
        </p:txBody>
      </p:sp>
      <p:sp>
        <p:nvSpPr>
          <p:cNvPr id="67" name="Arc 13">
            <a:extLst>
              <a:ext uri="{FF2B5EF4-FFF2-40B4-BE49-F238E27FC236}">
                <a16:creationId xmlns:a16="http://schemas.microsoft.com/office/drawing/2014/main" id="{A2FA282B-86F1-46EC-AAB3-3210EFD9D2B7}"/>
              </a:ext>
            </a:extLst>
          </p:cNvPr>
          <p:cNvSpPr/>
          <p:nvPr/>
        </p:nvSpPr>
        <p:spPr>
          <a:xfrm rot="15662510" flipV="1">
            <a:off x="5573818" y="2614510"/>
            <a:ext cx="1029938" cy="767450"/>
          </a:xfrm>
          <a:prstGeom prst="arc">
            <a:avLst>
              <a:gd name="adj1" fmla="val 18742097"/>
              <a:gd name="adj2" fmla="val 1538381"/>
            </a:avLst>
          </a:prstGeom>
          <a:ln w="47625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non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 sz="1350"/>
          </a:p>
        </p:txBody>
      </p:sp>
      <p:sp>
        <p:nvSpPr>
          <p:cNvPr id="68" name="Arc 13">
            <a:extLst>
              <a:ext uri="{FF2B5EF4-FFF2-40B4-BE49-F238E27FC236}">
                <a16:creationId xmlns:a16="http://schemas.microsoft.com/office/drawing/2014/main" id="{A2FA282B-86F1-46EC-AAB3-3210EFD9D2B7}"/>
              </a:ext>
            </a:extLst>
          </p:cNvPr>
          <p:cNvSpPr/>
          <p:nvPr/>
        </p:nvSpPr>
        <p:spPr>
          <a:xfrm rot="15662510" flipV="1">
            <a:off x="8420983" y="2614511"/>
            <a:ext cx="1029938" cy="767450"/>
          </a:xfrm>
          <a:prstGeom prst="arc">
            <a:avLst>
              <a:gd name="adj1" fmla="val 18742097"/>
              <a:gd name="adj2" fmla="val 1538381"/>
            </a:avLst>
          </a:prstGeom>
          <a:ln w="47625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non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 sz="1350"/>
          </a:p>
        </p:txBody>
      </p:sp>
    </p:spTree>
    <p:extLst>
      <p:ext uri="{BB962C8B-B14F-4D97-AF65-F5344CB8AC3E}">
        <p14:creationId xmlns:p14="http://schemas.microsoft.com/office/powerpoint/2010/main" val="202589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מלבן 7">
            <a:extLst>
              <a:ext uri="{FF2B5EF4-FFF2-40B4-BE49-F238E27FC236}">
                <a16:creationId xmlns:a16="http://schemas.microsoft.com/office/drawing/2014/main" id="{8B1EFE4F-CB12-4438-B823-CF891A61871F}"/>
              </a:ext>
            </a:extLst>
          </p:cNvPr>
          <p:cNvSpPr/>
          <p:nvPr/>
        </p:nvSpPr>
        <p:spPr>
          <a:xfrm>
            <a:off x="7747872" y="1189737"/>
            <a:ext cx="4025027" cy="954107"/>
          </a:xfrm>
          <a:prstGeom prst="rect">
            <a:avLst/>
          </a:prstGeom>
          <a:solidFill>
            <a:srgbClr val="0D0D0D">
              <a:alpha val="20000"/>
            </a:srgbClr>
          </a:solidFill>
        </p:spPr>
        <p:txBody>
          <a:bodyPr wrap="square" lIns="144000" anchor="ctr">
            <a:spAutoFit/>
          </a:bodyPr>
          <a:lstStyle/>
          <a:p>
            <a:r>
              <a:rPr lang="cs-CZ" sz="1400" b="1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Úvod do problematiky</a:t>
            </a:r>
            <a:endParaRPr lang="en-US" sz="1400" b="1" dirty="0">
              <a:solidFill>
                <a:schemeClr val="bg1"/>
              </a:solidFill>
              <a:latin typeface="Trebuchet MS" panose="020B0603020202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cs-CZ" sz="1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Příběh, video, výzva nebo otázka zachycující podstatu hlavního tématu každé lekce. Téma je diskutováno stručně a rámcuje další aktivity.</a:t>
            </a:r>
          </a:p>
        </p:txBody>
      </p:sp>
      <p:sp>
        <p:nvSpPr>
          <p:cNvPr id="36" name="מלבן 7">
            <a:extLst>
              <a:ext uri="{FF2B5EF4-FFF2-40B4-BE49-F238E27FC236}">
                <a16:creationId xmlns:a16="http://schemas.microsoft.com/office/drawing/2014/main" id="{C9C972C9-90DB-4152-93C4-51FF83E02134}"/>
              </a:ext>
            </a:extLst>
          </p:cNvPr>
          <p:cNvSpPr/>
          <p:nvPr/>
        </p:nvSpPr>
        <p:spPr>
          <a:xfrm>
            <a:off x="8494689" y="3361347"/>
            <a:ext cx="3129919" cy="954107"/>
          </a:xfrm>
          <a:prstGeom prst="rect">
            <a:avLst/>
          </a:prstGeom>
          <a:solidFill>
            <a:srgbClr val="0D0D0D">
              <a:alpha val="20000"/>
            </a:srgbClr>
          </a:solidFill>
        </p:spPr>
        <p:txBody>
          <a:bodyPr wrap="square" lIns="144000" anchor="ctr">
            <a:spAutoFit/>
          </a:bodyPr>
          <a:lstStyle/>
          <a:p>
            <a:r>
              <a:rPr lang="cs-CZ" sz="1400" b="1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Herní cvičení</a:t>
            </a:r>
            <a:endParaRPr lang="en-US" sz="1400" b="1" dirty="0">
              <a:solidFill>
                <a:schemeClr val="bg1"/>
              </a:solidFill>
              <a:latin typeface="Trebuchet MS" panose="020B0603020202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cs-CZ" sz="1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Žáci jsou rozdělení do dvojic nebo malých skupin, ve kterých plní první herní úkoly v aplikaci </a:t>
            </a:r>
            <a:r>
              <a:rPr lang="cs-CZ" sz="1400" dirty="0" err="1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cs-CZ" sz="1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US" sz="1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1400" dirty="0">
              <a:solidFill>
                <a:schemeClr val="bg1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מלבן 7">
            <a:extLst>
              <a:ext uri="{FF2B5EF4-FFF2-40B4-BE49-F238E27FC236}">
                <a16:creationId xmlns:a16="http://schemas.microsoft.com/office/drawing/2014/main" id="{9190E7CC-8B8A-4403-90AA-060DAAC2C388}"/>
              </a:ext>
            </a:extLst>
          </p:cNvPr>
          <p:cNvSpPr/>
          <p:nvPr/>
        </p:nvSpPr>
        <p:spPr>
          <a:xfrm>
            <a:off x="6026447" y="5549574"/>
            <a:ext cx="4216919" cy="738664"/>
          </a:xfrm>
          <a:prstGeom prst="rect">
            <a:avLst/>
          </a:prstGeom>
          <a:solidFill>
            <a:srgbClr val="0D0D0D">
              <a:alpha val="20000"/>
            </a:srgbClr>
          </a:solidFill>
        </p:spPr>
        <p:txBody>
          <a:bodyPr wrap="square" lIns="144000" anchor="ctr">
            <a:spAutoFit/>
          </a:bodyPr>
          <a:lstStyle/>
          <a:p>
            <a:r>
              <a:rPr lang="cs-CZ" sz="1400" b="1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Praktický nástroj</a:t>
            </a:r>
            <a:endParaRPr lang="en-US" sz="1400" b="1" dirty="0">
              <a:solidFill>
                <a:schemeClr val="bg1"/>
              </a:solidFill>
              <a:latin typeface="Trebuchet MS" panose="020B0603020202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cs-CZ" sz="1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Žáci se učí koncept, strategii nebo metodu, která odpovídá výzvám, kterým čelili ve hře. </a:t>
            </a:r>
            <a:endParaRPr lang="en-US" sz="1400" dirty="0">
              <a:solidFill>
                <a:schemeClr val="bg1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מלבן 7">
            <a:extLst>
              <a:ext uri="{FF2B5EF4-FFF2-40B4-BE49-F238E27FC236}">
                <a16:creationId xmlns:a16="http://schemas.microsoft.com/office/drawing/2014/main" id="{800C8DF1-9838-439C-A1B1-BBB5B6E7C7D5}"/>
              </a:ext>
            </a:extLst>
          </p:cNvPr>
          <p:cNvSpPr/>
          <p:nvPr/>
        </p:nvSpPr>
        <p:spPr>
          <a:xfrm>
            <a:off x="1291019" y="4956810"/>
            <a:ext cx="3471481" cy="954107"/>
          </a:xfrm>
          <a:prstGeom prst="rect">
            <a:avLst/>
          </a:prstGeom>
          <a:solidFill>
            <a:srgbClr val="0D0D0D">
              <a:alpha val="20000"/>
            </a:srgbClr>
          </a:solidFill>
        </p:spPr>
        <p:txBody>
          <a:bodyPr wrap="square" lIns="144000" anchor="ctr">
            <a:spAutoFit/>
          </a:bodyPr>
          <a:lstStyle/>
          <a:p>
            <a:r>
              <a:rPr lang="cs-CZ" sz="1400" b="1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Přenos a aplikace znalostí</a:t>
            </a:r>
            <a:endParaRPr lang="en-US" sz="1400" b="1" dirty="0">
              <a:solidFill>
                <a:schemeClr val="bg1"/>
              </a:solidFill>
              <a:latin typeface="Trebuchet MS" panose="020B0603020202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cs-CZ" sz="1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Nástroje a koncepty naučené ve hře jsou aplikovány do autentických životních situací a do školního prostředí. </a:t>
            </a:r>
            <a:endParaRPr lang="en-US" sz="1400" dirty="0" smtClean="0">
              <a:solidFill>
                <a:schemeClr val="bg1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" name="מלבן 7">
            <a:extLst>
              <a:ext uri="{FF2B5EF4-FFF2-40B4-BE49-F238E27FC236}">
                <a16:creationId xmlns:a16="http://schemas.microsoft.com/office/drawing/2014/main" id="{F41EDA0A-765C-4B74-B702-36109C3A7156}"/>
              </a:ext>
            </a:extLst>
          </p:cNvPr>
          <p:cNvSpPr/>
          <p:nvPr/>
        </p:nvSpPr>
        <p:spPr>
          <a:xfrm>
            <a:off x="1098859" y="2672818"/>
            <a:ext cx="2846719" cy="954107"/>
          </a:xfrm>
          <a:prstGeom prst="rect">
            <a:avLst/>
          </a:prstGeom>
          <a:solidFill>
            <a:srgbClr val="0D0D0D">
              <a:alpha val="20000"/>
            </a:srgbClr>
          </a:solidFill>
        </p:spPr>
        <p:txBody>
          <a:bodyPr wrap="square" lIns="144000" anchor="ctr">
            <a:spAutoFit/>
          </a:bodyPr>
          <a:lstStyle/>
          <a:p>
            <a:r>
              <a:rPr lang="cs-CZ" sz="1400" b="1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Rozšíření</a:t>
            </a:r>
            <a:endParaRPr lang="en-US" sz="1400" b="1" dirty="0">
              <a:solidFill>
                <a:schemeClr val="bg1"/>
              </a:solidFill>
              <a:latin typeface="Trebuchet MS" panose="020B0603020202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cs-CZ" sz="1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Žáci pokračují v procvičování doma s kamarády a rodinou za použití aplikace </a:t>
            </a:r>
            <a:r>
              <a:rPr lang="en-US" sz="1400" dirty="0" err="1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en-US" sz="1400" dirty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44" name="מלבן 7">
            <a:extLst>
              <a:ext uri="{FF2B5EF4-FFF2-40B4-BE49-F238E27FC236}">
                <a16:creationId xmlns:a16="http://schemas.microsoft.com/office/drawing/2014/main" id="{D2F6BDB0-9F0B-4131-BDE8-E880CB4442C0}"/>
              </a:ext>
            </a:extLst>
          </p:cNvPr>
          <p:cNvSpPr/>
          <p:nvPr/>
        </p:nvSpPr>
        <p:spPr>
          <a:xfrm>
            <a:off x="4075717" y="584147"/>
            <a:ext cx="2916915" cy="738664"/>
          </a:xfrm>
          <a:prstGeom prst="rect">
            <a:avLst/>
          </a:prstGeom>
          <a:solidFill>
            <a:srgbClr val="0D0D0D">
              <a:alpha val="20000"/>
            </a:srgbClr>
          </a:solidFill>
        </p:spPr>
        <p:txBody>
          <a:bodyPr wrap="square" lIns="144000" anchor="ctr">
            <a:spAutoFit/>
          </a:bodyPr>
          <a:lstStyle/>
          <a:p>
            <a:r>
              <a:rPr lang="cs-CZ" sz="1400" b="1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Rekapitulace předchozí lekce</a:t>
            </a:r>
            <a:endParaRPr lang="en-US" sz="1400" b="1" dirty="0">
              <a:solidFill>
                <a:schemeClr val="bg1"/>
              </a:solidFill>
              <a:latin typeface="Trebuchet MS" panose="020B0603020202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cs-CZ" sz="1400" dirty="0" smtClean="0">
                <a:solidFill>
                  <a:schemeClr val="bg1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Předchozí lekce a domácí úkoly jsou zkontrolovány v celé třídě. </a:t>
            </a:r>
            <a:endParaRPr lang="en-US" sz="1400" dirty="0">
              <a:solidFill>
                <a:schemeClr val="bg1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0" y="573271"/>
            <a:ext cx="3505201" cy="573271"/>
            <a:chOff x="-3001" y="344224"/>
            <a:chExt cx="5431657" cy="914149"/>
          </a:xfrm>
        </p:grpSpPr>
        <p:sp>
          <p:nvSpPr>
            <p:cNvPr id="22" name="Rectangle 21"/>
            <p:cNvSpPr/>
            <p:nvPr/>
          </p:nvSpPr>
          <p:spPr>
            <a:xfrm>
              <a:off x="-1" y="344224"/>
              <a:ext cx="5428657" cy="913460"/>
            </a:xfrm>
            <a:prstGeom prst="rect">
              <a:avLst/>
            </a:prstGeom>
            <a:solidFill>
              <a:srgbClr val="79C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-3001" y="344913"/>
              <a:ext cx="481805" cy="913460"/>
            </a:xfrm>
            <a:prstGeom prst="rect">
              <a:avLst/>
            </a:prstGeom>
            <a:solidFill>
              <a:srgbClr val="FFFFFF">
                <a:alpha val="2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he-IL" sz="1350" dirty="0"/>
            </a:p>
          </p:txBody>
        </p:sp>
      </p:grpSp>
      <p:sp>
        <p:nvSpPr>
          <p:cNvPr id="26" name="מלבן 24"/>
          <p:cNvSpPr/>
          <p:nvPr/>
        </p:nvSpPr>
        <p:spPr>
          <a:xfrm>
            <a:off x="310923" y="598080"/>
            <a:ext cx="31942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800" dirty="0" smtClean="0"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 učení</a:t>
            </a:r>
            <a:endParaRPr lang="he-IL" sz="2800" dirty="0"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5103662-2951-409D-A282-7CE4DFE97A4D}"/>
              </a:ext>
            </a:extLst>
          </p:cNvPr>
          <p:cNvSpPr/>
          <p:nvPr/>
        </p:nvSpPr>
        <p:spPr>
          <a:xfrm>
            <a:off x="4260442" y="1593442"/>
            <a:ext cx="3671117" cy="367111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3265F42-7B6F-4AF5-8B80-2B6174ECB6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941775">
            <a:off x="4591530" y="1900208"/>
            <a:ext cx="2981910" cy="309467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5060442" y="3290104"/>
            <a:ext cx="2133113" cy="303194"/>
            <a:chOff x="6019498" y="3277403"/>
            <a:chExt cx="2133113" cy="303194"/>
          </a:xfrm>
        </p:grpSpPr>
        <p:pic>
          <p:nvPicPr>
            <p:cNvPr id="27" name="Picture 26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7722B5A6-8AC4-4E56-BB74-88F2EE3CD2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473"/>
            <a:stretch/>
          </p:blipFill>
          <p:spPr>
            <a:xfrm>
              <a:off x="6339686" y="3277403"/>
              <a:ext cx="1812925" cy="303194"/>
            </a:xfrm>
            <a:prstGeom prst="rect">
              <a:avLst/>
            </a:prstGeom>
            <a:effectLst/>
          </p:spPr>
        </p:pic>
        <p:pic>
          <p:nvPicPr>
            <p:cNvPr id="28" name="Picture 27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7722B5A6-8AC4-4E56-BB74-88F2EE3CD2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19498" y="3277403"/>
              <a:ext cx="320189" cy="303194"/>
            </a:xfrm>
            <a:prstGeom prst="rect">
              <a:avLst/>
            </a:prstGeom>
            <a:effectLst>
              <a:outerShdw blurRad="12700" dir="5400000" algn="ctr" rotWithShape="0">
                <a:prstClr val="black"/>
              </a:outerShdw>
            </a:effectLst>
          </p:spPr>
        </p:pic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6AB18D5-BF5A-417B-A050-1B05423B35EC}"/>
              </a:ext>
            </a:extLst>
          </p:cNvPr>
          <p:cNvCxnSpPr/>
          <p:nvPr/>
        </p:nvCxnSpPr>
        <p:spPr>
          <a:xfrm flipV="1">
            <a:off x="1098859" y="2625114"/>
            <a:ext cx="0" cy="43757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6AB18D5-BF5A-417B-A050-1B05423B35EC}"/>
              </a:ext>
            </a:extLst>
          </p:cNvPr>
          <p:cNvCxnSpPr/>
          <p:nvPr/>
        </p:nvCxnSpPr>
        <p:spPr>
          <a:xfrm flipV="1">
            <a:off x="4075717" y="428722"/>
            <a:ext cx="0" cy="43757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6AB18D5-BF5A-417B-A050-1B05423B35EC}"/>
              </a:ext>
            </a:extLst>
          </p:cNvPr>
          <p:cNvCxnSpPr/>
          <p:nvPr/>
        </p:nvCxnSpPr>
        <p:spPr>
          <a:xfrm flipV="1">
            <a:off x="8494690" y="3241225"/>
            <a:ext cx="0" cy="43757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6AB18D5-BF5A-417B-A050-1B05423B35EC}"/>
              </a:ext>
            </a:extLst>
          </p:cNvPr>
          <p:cNvCxnSpPr/>
          <p:nvPr/>
        </p:nvCxnSpPr>
        <p:spPr>
          <a:xfrm flipV="1">
            <a:off x="7747873" y="986715"/>
            <a:ext cx="0" cy="43757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6AB18D5-BF5A-417B-A050-1B05423B35EC}"/>
              </a:ext>
            </a:extLst>
          </p:cNvPr>
          <p:cNvCxnSpPr/>
          <p:nvPr/>
        </p:nvCxnSpPr>
        <p:spPr>
          <a:xfrm flipV="1">
            <a:off x="6026447" y="5394149"/>
            <a:ext cx="0" cy="43757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6AB18D5-BF5A-417B-A050-1B05423B35EC}"/>
              </a:ext>
            </a:extLst>
          </p:cNvPr>
          <p:cNvCxnSpPr/>
          <p:nvPr/>
        </p:nvCxnSpPr>
        <p:spPr>
          <a:xfrm flipV="1">
            <a:off x="1291019" y="4909106"/>
            <a:ext cx="0" cy="437575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Arc 13">
            <a:extLst>
              <a:ext uri="{FF2B5EF4-FFF2-40B4-BE49-F238E27FC236}">
                <a16:creationId xmlns:a16="http://schemas.microsoft.com/office/drawing/2014/main" id="{A2FA282B-86F1-46EC-AAB3-3210EFD9D2B7}"/>
              </a:ext>
            </a:extLst>
          </p:cNvPr>
          <p:cNvSpPr/>
          <p:nvPr/>
        </p:nvSpPr>
        <p:spPr>
          <a:xfrm rot="14400000" flipV="1">
            <a:off x="6731263" y="950037"/>
            <a:ext cx="397086" cy="393823"/>
          </a:xfrm>
          <a:prstGeom prst="arc">
            <a:avLst>
              <a:gd name="adj1" fmla="val 16036016"/>
              <a:gd name="adj2" fmla="val 91575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 sz="1350"/>
          </a:p>
        </p:txBody>
      </p:sp>
      <p:sp>
        <p:nvSpPr>
          <p:cNvPr id="131" name="Arc 13">
            <a:extLst>
              <a:ext uri="{FF2B5EF4-FFF2-40B4-BE49-F238E27FC236}">
                <a16:creationId xmlns:a16="http://schemas.microsoft.com/office/drawing/2014/main" id="{A2FA282B-86F1-46EC-AAB3-3210EFD9D2B7}"/>
              </a:ext>
            </a:extLst>
          </p:cNvPr>
          <p:cNvSpPr/>
          <p:nvPr/>
        </p:nvSpPr>
        <p:spPr>
          <a:xfrm rot="18000000" flipV="1">
            <a:off x="9246817" y="2300413"/>
            <a:ext cx="397086" cy="393823"/>
          </a:xfrm>
          <a:prstGeom prst="arc">
            <a:avLst>
              <a:gd name="adj1" fmla="val 16036016"/>
              <a:gd name="adj2" fmla="val 91575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 sz="1350"/>
          </a:p>
        </p:txBody>
      </p:sp>
      <p:sp>
        <p:nvSpPr>
          <p:cNvPr id="132" name="Arc 13">
            <a:extLst>
              <a:ext uri="{FF2B5EF4-FFF2-40B4-BE49-F238E27FC236}">
                <a16:creationId xmlns:a16="http://schemas.microsoft.com/office/drawing/2014/main" id="{A2FA282B-86F1-46EC-AAB3-3210EFD9D2B7}"/>
              </a:ext>
            </a:extLst>
          </p:cNvPr>
          <p:cNvSpPr/>
          <p:nvPr/>
        </p:nvSpPr>
        <p:spPr>
          <a:xfrm rot="20700000" flipV="1">
            <a:off x="9246817" y="4470606"/>
            <a:ext cx="397086" cy="393823"/>
          </a:xfrm>
          <a:prstGeom prst="arc">
            <a:avLst>
              <a:gd name="adj1" fmla="val 16036016"/>
              <a:gd name="adj2" fmla="val 91575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 sz="1350"/>
          </a:p>
        </p:txBody>
      </p:sp>
      <p:sp>
        <p:nvSpPr>
          <p:cNvPr id="133" name="Arc 13">
            <a:extLst>
              <a:ext uri="{FF2B5EF4-FFF2-40B4-BE49-F238E27FC236}">
                <a16:creationId xmlns:a16="http://schemas.microsoft.com/office/drawing/2014/main" id="{A2FA282B-86F1-46EC-AAB3-3210EFD9D2B7}"/>
              </a:ext>
            </a:extLst>
          </p:cNvPr>
          <p:cNvSpPr/>
          <p:nvPr/>
        </p:nvSpPr>
        <p:spPr>
          <a:xfrm rot="2700000" flipV="1">
            <a:off x="5667661" y="5649860"/>
            <a:ext cx="397086" cy="393823"/>
          </a:xfrm>
          <a:prstGeom prst="arc">
            <a:avLst>
              <a:gd name="adj1" fmla="val 16036016"/>
              <a:gd name="adj2" fmla="val 91575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 sz="1350"/>
          </a:p>
        </p:txBody>
      </p:sp>
      <p:sp>
        <p:nvSpPr>
          <p:cNvPr id="134" name="Arc 13">
            <a:extLst>
              <a:ext uri="{FF2B5EF4-FFF2-40B4-BE49-F238E27FC236}">
                <a16:creationId xmlns:a16="http://schemas.microsoft.com/office/drawing/2014/main" id="{A2FA282B-86F1-46EC-AAB3-3210EFD9D2B7}"/>
              </a:ext>
            </a:extLst>
          </p:cNvPr>
          <p:cNvSpPr/>
          <p:nvPr/>
        </p:nvSpPr>
        <p:spPr>
          <a:xfrm rot="6300000" flipV="1">
            <a:off x="2856791" y="4493465"/>
            <a:ext cx="397086" cy="393823"/>
          </a:xfrm>
          <a:prstGeom prst="arc">
            <a:avLst>
              <a:gd name="adj1" fmla="val 16036016"/>
              <a:gd name="adj2" fmla="val 91575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 sz="1350"/>
          </a:p>
        </p:txBody>
      </p:sp>
      <p:sp>
        <p:nvSpPr>
          <p:cNvPr id="30" name="Arc 13">
            <a:extLst>
              <a:ext uri="{FF2B5EF4-FFF2-40B4-BE49-F238E27FC236}">
                <a16:creationId xmlns:a16="http://schemas.microsoft.com/office/drawing/2014/main" id="{A2FA282B-86F1-46EC-AAB3-3210EFD9D2B7}"/>
              </a:ext>
            </a:extLst>
          </p:cNvPr>
          <p:cNvSpPr/>
          <p:nvPr/>
        </p:nvSpPr>
        <p:spPr>
          <a:xfrm rot="9784945" flipV="1">
            <a:off x="2821381" y="2324648"/>
            <a:ext cx="397086" cy="393823"/>
          </a:xfrm>
          <a:prstGeom prst="arc">
            <a:avLst>
              <a:gd name="adj1" fmla="val 16036016"/>
              <a:gd name="adj2" fmla="val 91575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triangle" w="lg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>
              <a:defRPr/>
            </a:pPr>
            <a:endParaRPr lang="he-IL" sz="1350"/>
          </a:p>
        </p:txBody>
      </p:sp>
    </p:spTree>
    <p:extLst>
      <p:ext uri="{BB962C8B-B14F-4D97-AF65-F5344CB8AC3E}">
        <p14:creationId xmlns:p14="http://schemas.microsoft.com/office/powerpoint/2010/main" val="35677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6D6B32-6E67-4B67-B889-2E1C193E55C7}"/>
              </a:ext>
            </a:extLst>
          </p:cNvPr>
          <p:cNvSpPr/>
          <p:nvPr/>
        </p:nvSpPr>
        <p:spPr>
          <a:xfrm flipV="1">
            <a:off x="6311151" y="-2908"/>
            <a:ext cx="5880847" cy="6859134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A1596409-046C-4773-BED1-1A7B36C3C79B}"/>
              </a:ext>
            </a:extLst>
          </p:cNvPr>
          <p:cNvSpPr/>
          <p:nvPr/>
        </p:nvSpPr>
        <p:spPr>
          <a:xfrm>
            <a:off x="1042616" y="847352"/>
            <a:ext cx="50102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Trénink učitelů poskytuje učitelům vylepšený soubor nástrojů pro učení se dovednostem 21. století. Učitelé zažívají poutavé kurzy, aby </a:t>
            </a:r>
            <a:r>
              <a:rPr lang="cs-CZ" sz="1600" dirty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podstoupili 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stejný smysluplný proces</a:t>
            </a:r>
            <a:r>
              <a:rPr lang="cs-CZ" sz="1600" dirty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kterým budou 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později procházet jejich žáci.</a:t>
            </a:r>
            <a:endParaRPr lang="en-IL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E8520201-E3CC-4687-96BB-0C34A9D0CF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"/>
          <a:stretch/>
        </p:blipFill>
        <p:spPr>
          <a:xfrm>
            <a:off x="6499054" y="3422680"/>
            <a:ext cx="5692946" cy="3433052"/>
          </a:xfrm>
          <a:prstGeom prst="rect">
            <a:avLst/>
          </a:prstGeom>
        </p:spPr>
      </p:pic>
      <p:sp>
        <p:nvSpPr>
          <p:cNvPr id="13" name="מלבן 12">
            <a:extLst>
              <a:ext uri="{FF2B5EF4-FFF2-40B4-BE49-F238E27FC236}">
                <a16:creationId xmlns:a16="http://schemas.microsoft.com/office/drawing/2014/main" id="{FEF74515-F876-46B1-8BD9-2886D1D169C9}"/>
              </a:ext>
            </a:extLst>
          </p:cNvPr>
          <p:cNvSpPr/>
          <p:nvPr/>
        </p:nvSpPr>
        <p:spPr>
          <a:xfrm>
            <a:off x="1037945" y="3007907"/>
            <a:ext cx="4345581" cy="304698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indent="-285750" fontAlgn="b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Posilování učitelů</a:t>
            </a:r>
            <a:endParaRPr lang="he-IL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fontAlgn="b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Poznávání a využívání inovativních výukových technologií </a:t>
            </a:r>
            <a:endParaRPr lang="he-IL" sz="1600" dirty="0" smtClean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 smtClean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fontAlgn="b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Zlepšování dovednosti myšlení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fontAlgn="b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Zvyšování digitální gramotnosti</a:t>
            </a:r>
            <a:r>
              <a:rPr lang="en-US" sz="1600" dirty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 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fontAlgn="b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Základní a pokročilý trénink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fontAlgn="b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Online školení</a:t>
            </a:r>
            <a:endParaRPr lang="he-IL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מלבן 24">
            <a:extLst>
              <a:ext uri="{FF2B5EF4-FFF2-40B4-BE49-F238E27FC236}">
                <a16:creationId xmlns:a16="http://schemas.microsoft.com/office/drawing/2014/main" id="{35580C20-A1BB-4840-8A1E-6579CD37E72A}"/>
              </a:ext>
            </a:extLst>
          </p:cNvPr>
          <p:cNvSpPr/>
          <p:nvPr/>
        </p:nvSpPr>
        <p:spPr>
          <a:xfrm>
            <a:off x="1037944" y="385687"/>
            <a:ext cx="2425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Trénink učitelů</a:t>
            </a:r>
            <a:endParaRPr lang="he-IL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Open Sans" panose="020B06060305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B24988-B8DE-D242-948B-7EF6E320E339}"/>
              </a:ext>
            </a:extLst>
          </p:cNvPr>
          <p:cNvSpPr/>
          <p:nvPr/>
        </p:nvSpPr>
        <p:spPr>
          <a:xfrm flipH="1">
            <a:off x="0" y="0"/>
            <a:ext cx="567805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6384A8-32E0-B94B-92FD-B1FEECC38671}"/>
              </a:ext>
            </a:extLst>
          </p:cNvPr>
          <p:cNvSpPr/>
          <p:nvPr/>
        </p:nvSpPr>
        <p:spPr>
          <a:xfrm>
            <a:off x="53274" y="0"/>
            <a:ext cx="492443" cy="6857999"/>
          </a:xfrm>
          <a:prstGeom prst="rect">
            <a:avLst/>
          </a:prstGeom>
        </p:spPr>
        <p:txBody>
          <a:bodyPr vert="vert" wrap="square">
            <a:spAutoFit/>
          </a:bodyPr>
          <a:lstStyle/>
          <a:p>
            <a:pPr algn="ctr"/>
            <a:r>
              <a:rPr lang="en-US" sz="20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en-US" sz="20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School </a:t>
            </a:r>
            <a:r>
              <a:rPr lang="cs-CZ" sz="2000" spc="3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akci</a:t>
            </a:r>
            <a:endParaRPr lang="he-IL" sz="20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תמונה 2">
            <a:extLst>
              <a:ext uri="{FF2B5EF4-FFF2-40B4-BE49-F238E27FC236}">
                <a16:creationId xmlns:a16="http://schemas.microsoft.com/office/drawing/2014/main" id="{1788B339-4777-4E8D-971E-9F05CB2F84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7152" y="-1"/>
            <a:ext cx="5694848" cy="326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0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40D844-3735-4582-A2CA-435C9AACECA9}"/>
              </a:ext>
            </a:extLst>
          </p:cNvPr>
          <p:cNvSpPr/>
          <p:nvPr/>
        </p:nvSpPr>
        <p:spPr>
          <a:xfrm flipV="1">
            <a:off x="9215715" y="-2908"/>
            <a:ext cx="2976283" cy="6886028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2FC22B-9780-3C4A-A122-606E42CF9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702" y="399783"/>
            <a:ext cx="6902298" cy="6458217"/>
          </a:xfrm>
          <a:prstGeom prst="rect">
            <a:avLst/>
          </a:prstGeom>
        </p:spPr>
      </p:pic>
      <p:sp>
        <p:nvSpPr>
          <p:cNvPr id="11" name="מלבן 10">
            <a:extLst>
              <a:ext uri="{FF2B5EF4-FFF2-40B4-BE49-F238E27FC236}">
                <a16:creationId xmlns:a16="http://schemas.microsoft.com/office/drawing/2014/main" id="{500113D1-DFB1-49DF-BEBB-DC0DBA0B6578}"/>
              </a:ext>
            </a:extLst>
          </p:cNvPr>
          <p:cNvSpPr/>
          <p:nvPr/>
        </p:nvSpPr>
        <p:spPr>
          <a:xfrm>
            <a:off x="1040585" y="848217"/>
            <a:ext cx="49984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Učitelé získají přístup k portálu </a:t>
            </a:r>
            <a:r>
              <a:rPr lang="en-US" sz="1600" dirty="0" err="1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Campus </a:t>
            </a:r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–online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databázi tréninkových kurzů, videí, bohatého obsahu, plánů lekcí atd.</a:t>
            </a:r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IL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68473930-5B42-42AA-9BAF-A87893386F10}"/>
              </a:ext>
            </a:extLst>
          </p:cNvPr>
          <p:cNvSpPr/>
          <p:nvPr/>
        </p:nvSpPr>
        <p:spPr>
          <a:xfrm>
            <a:off x="1040252" y="2639981"/>
            <a:ext cx="4109088" cy="329320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Nezávislé učení kdekoliv a kdykoliv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N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ástroje, tipy, podpora a praxe na nejvyšší úrovni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Možnost mezinárodní interakce s pedagogickými pracovníky po celém světě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Podpora procesu učení, </a:t>
            </a:r>
            <a:r>
              <a:rPr lang="cs-CZ" sz="1600" dirty="0" err="1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webináře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 a konference 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Osvědčení o certifikaci učitele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</p:txBody>
      </p:sp>
      <p:sp>
        <p:nvSpPr>
          <p:cNvPr id="13" name="מלבן 24">
            <a:extLst>
              <a:ext uri="{FF2B5EF4-FFF2-40B4-BE49-F238E27FC236}">
                <a16:creationId xmlns:a16="http://schemas.microsoft.com/office/drawing/2014/main" id="{45835ED0-058A-41DF-A34E-EC26600CBCBE}"/>
              </a:ext>
            </a:extLst>
          </p:cNvPr>
          <p:cNvSpPr/>
          <p:nvPr/>
        </p:nvSpPr>
        <p:spPr>
          <a:xfrm>
            <a:off x="1043120" y="2158844"/>
            <a:ext cx="1237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Výhody</a:t>
            </a:r>
            <a:endParaRPr lang="he-IL" sz="2400" b="1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</a:endParaRPr>
          </a:p>
        </p:txBody>
      </p:sp>
      <p:sp>
        <p:nvSpPr>
          <p:cNvPr id="5" name="מלבן 24">
            <a:extLst>
              <a:ext uri="{FF2B5EF4-FFF2-40B4-BE49-F238E27FC236}">
                <a16:creationId xmlns:a16="http://schemas.microsoft.com/office/drawing/2014/main" id="{4C10F2B3-DA04-4C55-902B-02738C439BB4}"/>
              </a:ext>
            </a:extLst>
          </p:cNvPr>
          <p:cNvSpPr/>
          <p:nvPr/>
        </p:nvSpPr>
        <p:spPr>
          <a:xfrm>
            <a:off x="1037944" y="385687"/>
            <a:ext cx="2425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Trénink učitelů</a:t>
            </a:r>
            <a:endParaRPr lang="he-IL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Open Sans" panose="020B0606030504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B24988-B8DE-D242-948B-7EF6E320E339}"/>
              </a:ext>
            </a:extLst>
          </p:cNvPr>
          <p:cNvSpPr/>
          <p:nvPr/>
        </p:nvSpPr>
        <p:spPr>
          <a:xfrm flipH="1">
            <a:off x="0" y="0"/>
            <a:ext cx="567805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F66384A8-32E0-B94B-92FD-B1FEECC38671}"/>
              </a:ext>
            </a:extLst>
          </p:cNvPr>
          <p:cNvSpPr/>
          <p:nvPr/>
        </p:nvSpPr>
        <p:spPr>
          <a:xfrm>
            <a:off x="53274" y="0"/>
            <a:ext cx="492443" cy="6857999"/>
          </a:xfrm>
          <a:prstGeom prst="rect">
            <a:avLst/>
          </a:prstGeom>
        </p:spPr>
        <p:txBody>
          <a:bodyPr vert="vert" wrap="square">
            <a:spAutoFit/>
          </a:bodyPr>
          <a:lstStyle/>
          <a:p>
            <a:pPr algn="ctr"/>
            <a:r>
              <a:rPr lang="en-US" sz="20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en-US" sz="20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School </a:t>
            </a:r>
            <a:r>
              <a:rPr lang="cs-CZ" sz="2000" spc="3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akci</a:t>
            </a:r>
            <a:endParaRPr lang="he-IL" sz="20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87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>
            <a:extLst>
              <a:ext uri="{FF2B5EF4-FFF2-40B4-BE49-F238E27FC236}">
                <a16:creationId xmlns:a16="http://schemas.microsoft.com/office/drawing/2014/main" id="{BF4127CD-A9D5-45C2-A2B8-DF3B0640AA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015" y="8197"/>
            <a:ext cx="7373898" cy="6849803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6F032FC7-C8E1-4723-B8E6-5D4809A97111}"/>
              </a:ext>
            </a:extLst>
          </p:cNvPr>
          <p:cNvSpPr/>
          <p:nvPr/>
        </p:nvSpPr>
        <p:spPr>
          <a:xfrm>
            <a:off x="924689" y="2131196"/>
            <a:ext cx="3587089" cy="378565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IL" sz="1600" dirty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Accelium </a:t>
            </a:r>
            <a:r>
              <a:rPr lang="en-IL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Score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 je inovativní webový nástroj pro hodnocení, který umožňuje otestovat dovednosti žáků účinným a poutavým způsobem, a poskytuje unikátní pohled na každého testovaného</a:t>
            </a:r>
            <a:r>
              <a:rPr lang="en-IL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.</a:t>
            </a:r>
            <a:endParaRPr lang="en-US" sz="1600" dirty="0" smtClean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endParaRPr lang="en-IL" sz="1600" dirty="0" smtClean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Hodnocení </a:t>
            </a:r>
            <a:r>
              <a:rPr lang="en-IL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Accelium </a:t>
            </a:r>
            <a:r>
              <a:rPr lang="en-IL" sz="1600" dirty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Score assessment 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je založeno na myšlenkových hrách, které po testovaných požadují, aby předvedli širokou škálu schopností myšlení a dovedností pro 21. století: analyzování dat, řešení problémů a rozhodování</a:t>
            </a:r>
            <a:r>
              <a:rPr lang="en-IL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.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</p:txBody>
      </p:sp>
      <p:sp>
        <p:nvSpPr>
          <p:cNvPr id="10" name="מלבן 24">
            <a:extLst>
              <a:ext uri="{FF2B5EF4-FFF2-40B4-BE49-F238E27FC236}">
                <a16:creationId xmlns:a16="http://schemas.microsoft.com/office/drawing/2014/main" id="{7AE53653-B5D3-CD49-8C58-B14CFC0731DC}"/>
              </a:ext>
            </a:extLst>
          </p:cNvPr>
          <p:cNvSpPr/>
          <p:nvPr/>
        </p:nvSpPr>
        <p:spPr>
          <a:xfrm>
            <a:off x="924688" y="1661158"/>
            <a:ext cx="3373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Hodnocení dovedností</a:t>
            </a:r>
            <a:endParaRPr lang="he-IL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Open Sans" panose="020B0606030504020204" pitchFamily="34" charset="0"/>
            </a:endParaRPr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7DB24988-B8DE-D242-948B-7EF6E320E339}"/>
              </a:ext>
            </a:extLst>
          </p:cNvPr>
          <p:cNvSpPr/>
          <p:nvPr/>
        </p:nvSpPr>
        <p:spPr>
          <a:xfrm flipH="1">
            <a:off x="0" y="0"/>
            <a:ext cx="567805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F66384A8-32E0-B94B-92FD-B1FEECC38671}"/>
              </a:ext>
            </a:extLst>
          </p:cNvPr>
          <p:cNvSpPr/>
          <p:nvPr/>
        </p:nvSpPr>
        <p:spPr>
          <a:xfrm>
            <a:off x="53274" y="0"/>
            <a:ext cx="492443" cy="6857999"/>
          </a:xfrm>
          <a:prstGeom prst="rect">
            <a:avLst/>
          </a:prstGeom>
        </p:spPr>
        <p:txBody>
          <a:bodyPr vert="vert" wrap="square">
            <a:spAutoFit/>
          </a:bodyPr>
          <a:lstStyle/>
          <a:p>
            <a:pPr algn="ctr"/>
            <a:r>
              <a:rPr lang="en-US" sz="20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en-US" sz="20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School </a:t>
            </a:r>
            <a:r>
              <a:rPr lang="cs-CZ" sz="2000" spc="3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akci</a:t>
            </a:r>
            <a:endParaRPr lang="he-IL" sz="20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77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7AC388-E0BD-494E-B891-0301C3FD02FD}"/>
              </a:ext>
            </a:extLst>
          </p:cNvPr>
          <p:cNvSpPr/>
          <p:nvPr/>
        </p:nvSpPr>
        <p:spPr>
          <a:xfrm flipV="1">
            <a:off x="9215715" y="-2908"/>
            <a:ext cx="2976283" cy="6860908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8C6189-F3B1-432A-9D62-B1D0464112B3}"/>
              </a:ext>
            </a:extLst>
          </p:cNvPr>
          <p:cNvSpPr txBox="1"/>
          <p:nvPr/>
        </p:nvSpPr>
        <p:spPr>
          <a:xfrm>
            <a:off x="910064" y="2294757"/>
            <a:ext cx="3830025" cy="370870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Testování dovedností účinným a poutavým způsobem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Samoobslužný webový systém, není potřeba dohled</a:t>
            </a:r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 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Vytváří unikátní pohled na každého testovaného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Bohatá výstupní zpráva identifikuje silné stránky a slabiny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Zahrnuje průvodce (</a:t>
            </a:r>
            <a:r>
              <a:rPr lang="cs-CZ" sz="1600" dirty="0" err="1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tutorial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)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" name="מלבן 24">
            <a:extLst>
              <a:ext uri="{FF2B5EF4-FFF2-40B4-BE49-F238E27FC236}">
                <a16:creationId xmlns:a16="http://schemas.microsoft.com/office/drawing/2014/main" id="{F571BA10-9D87-764F-A641-358B90162566}"/>
              </a:ext>
            </a:extLst>
          </p:cNvPr>
          <p:cNvSpPr/>
          <p:nvPr/>
        </p:nvSpPr>
        <p:spPr>
          <a:xfrm>
            <a:off x="909279" y="1314063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</a:rPr>
              <a:t>Accelium</a:t>
            </a:r>
            <a:r>
              <a:rPr lang="cs-CZ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</a:rPr>
              <a:t> </a:t>
            </a:r>
            <a:r>
              <a:rPr lang="cs-CZ" sz="24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</a:rPr>
              <a:t>Score</a:t>
            </a:r>
            <a:endParaRPr lang="he-IL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Open Sans" panose="020B0606030504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C2B147-53EB-5C48-A721-7A54F37F8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347" y="66675"/>
            <a:ext cx="7011653" cy="6791325"/>
          </a:xfrm>
          <a:prstGeom prst="rect">
            <a:avLst/>
          </a:prstGeom>
        </p:spPr>
      </p:pic>
      <p:sp>
        <p:nvSpPr>
          <p:cNvPr id="4" name="מלבן 2">
            <a:extLst>
              <a:ext uri="{FF2B5EF4-FFF2-40B4-BE49-F238E27FC236}">
                <a16:creationId xmlns:a16="http://schemas.microsoft.com/office/drawing/2014/main" id="{E5221BA9-5BD0-4C20-9868-735ED5D748B4}"/>
              </a:ext>
            </a:extLst>
          </p:cNvPr>
          <p:cNvSpPr/>
          <p:nvPr/>
        </p:nvSpPr>
        <p:spPr>
          <a:xfrm>
            <a:off x="910846" y="1907555"/>
            <a:ext cx="9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Výhody</a:t>
            </a:r>
            <a:endParaRPr lang="en-US" b="1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7DB24988-B8DE-D242-948B-7EF6E320E339}"/>
              </a:ext>
            </a:extLst>
          </p:cNvPr>
          <p:cNvSpPr/>
          <p:nvPr/>
        </p:nvSpPr>
        <p:spPr>
          <a:xfrm flipH="1">
            <a:off x="0" y="0"/>
            <a:ext cx="567805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F66384A8-32E0-B94B-92FD-B1FEECC38671}"/>
              </a:ext>
            </a:extLst>
          </p:cNvPr>
          <p:cNvSpPr/>
          <p:nvPr/>
        </p:nvSpPr>
        <p:spPr>
          <a:xfrm>
            <a:off x="53274" y="0"/>
            <a:ext cx="492443" cy="6857999"/>
          </a:xfrm>
          <a:prstGeom prst="rect">
            <a:avLst/>
          </a:prstGeom>
        </p:spPr>
        <p:txBody>
          <a:bodyPr vert="vert" wrap="square">
            <a:spAutoFit/>
          </a:bodyPr>
          <a:lstStyle/>
          <a:p>
            <a:pPr algn="ctr"/>
            <a:r>
              <a:rPr lang="en-US" sz="20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en-US" sz="20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School </a:t>
            </a:r>
            <a:r>
              <a:rPr lang="cs-CZ" sz="2000" spc="3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akci</a:t>
            </a:r>
            <a:endParaRPr lang="he-IL" sz="20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15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0DB6CF9-576B-4306-A6B7-79B5689AC9F5}"/>
              </a:ext>
            </a:extLst>
          </p:cNvPr>
          <p:cNvSpPr/>
          <p:nvPr/>
        </p:nvSpPr>
        <p:spPr>
          <a:xfrm flipV="1">
            <a:off x="7100045" y="-2908"/>
            <a:ext cx="5091953" cy="6859134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7AD967-D678-408A-83FD-B60B6C928926}"/>
              </a:ext>
            </a:extLst>
          </p:cNvPr>
          <p:cNvSpPr txBox="1"/>
          <p:nvPr/>
        </p:nvSpPr>
        <p:spPr>
          <a:xfrm>
            <a:off x="9787659" y="1507286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>
                <a:solidFill>
                  <a:srgbClr val="FF0000"/>
                </a:solidFill>
              </a:rPr>
              <a:t>תמונות של תחרות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301BDA27-D76A-45B4-95DB-EE149A58A9F1}"/>
              </a:ext>
            </a:extLst>
          </p:cNvPr>
          <p:cNvSpPr/>
          <p:nvPr/>
        </p:nvSpPr>
        <p:spPr>
          <a:xfrm>
            <a:off x="912788" y="979667"/>
            <a:ext cx="58992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Turnaje</a:t>
            </a:r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en-US" sz="1600" dirty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jsou určeny třídám, žákům a učitelům po celém světě. Vyžadují vysokou úroveň schopností, ale také, což je neméně důležité, týmového ducha, vytrvalost a obětování se úkolu. </a:t>
            </a:r>
            <a:r>
              <a:rPr lang="cs-CZ" sz="1600" dirty="0" smtClean="0">
                <a:latin typeface="Trebuchet MS" panose="020B0603020202020204" pitchFamily="34" charset="0"/>
              </a:rPr>
              <a:t>V </a:t>
            </a:r>
            <a:r>
              <a:rPr lang="cs-CZ" sz="1600" dirty="0">
                <a:latin typeface="Trebuchet MS" panose="020B0603020202020204" pitchFamily="34" charset="0"/>
              </a:rPr>
              <a:t>rámci turnajů budou </a:t>
            </a:r>
            <a:r>
              <a:rPr lang="cs-CZ" sz="1600" dirty="0" smtClean="0">
                <a:latin typeface="Trebuchet MS" panose="020B0603020202020204" pitchFamily="34" charset="0"/>
              </a:rPr>
              <a:t>žáci </a:t>
            </a:r>
            <a:r>
              <a:rPr lang="cs-CZ" sz="1600" dirty="0">
                <a:latin typeface="Trebuchet MS" panose="020B0603020202020204" pitchFamily="34" charset="0"/>
              </a:rPr>
              <a:t>společně řešit </a:t>
            </a:r>
            <a:r>
              <a:rPr lang="cs-CZ" sz="1600" dirty="0" smtClean="0">
                <a:latin typeface="Trebuchet MS" panose="020B0603020202020204" pitchFamily="34" charset="0"/>
              </a:rPr>
              <a:t>úkoly, </a:t>
            </a:r>
            <a:r>
              <a:rPr lang="cs-CZ" sz="1600" dirty="0">
                <a:latin typeface="Trebuchet MS" panose="020B0603020202020204" pitchFamily="34" charset="0"/>
              </a:rPr>
              <a:t>hrát proti soupeřům, řešit </a:t>
            </a:r>
            <a:r>
              <a:rPr lang="cs-CZ" sz="1600" dirty="0" smtClean="0">
                <a:latin typeface="Trebuchet MS" panose="020B0603020202020204" pitchFamily="34" charset="0"/>
              </a:rPr>
              <a:t>náročné myšlenkové </a:t>
            </a:r>
            <a:r>
              <a:rPr lang="cs-CZ" sz="1600" dirty="0">
                <a:latin typeface="Trebuchet MS" panose="020B0603020202020204" pitchFamily="34" charset="0"/>
              </a:rPr>
              <a:t>výzvy a soutěžit s nejlepšími hráči na světě</a:t>
            </a:r>
            <a:r>
              <a:rPr lang="cs-CZ" sz="1600" dirty="0" smtClean="0">
                <a:latin typeface="Trebuchet MS" panose="020B0603020202020204" pitchFamily="34" charset="0"/>
              </a:rPr>
              <a:t>.</a:t>
            </a:r>
            <a:endParaRPr lang="cs-CZ" sz="1600" dirty="0">
              <a:latin typeface="Trebuchet MS" panose="020B0603020202020204" pitchFamily="34" charset="0"/>
            </a:endParaRP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C2A7757A-852E-48A2-B89E-46A1A5757D28}"/>
              </a:ext>
            </a:extLst>
          </p:cNvPr>
          <p:cNvSpPr/>
          <p:nvPr/>
        </p:nvSpPr>
        <p:spPr>
          <a:xfrm>
            <a:off x="915812" y="3237666"/>
            <a:ext cx="5998486" cy="280076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Sjednocuje třídu a podporuje týmovou práci</a:t>
            </a:r>
            <a:endParaRPr lang="en-US" dirty="0">
              <a:latin typeface="Trebuchet MS" panose="020B0603020202020204" pitchFamily="34" charset="0"/>
              <a:ea typeface="Open Sans"/>
              <a:cs typeface="Calibri" panose="020F0502020204030204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Umožňuje učiteli vést ve třídě smysluplný proces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Silný a zábavný zážitek, který podporuje učení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Zapojuje rodinu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Povzbuzuje žáky, aby si uvědomili vlastní potenciál 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s-CZ" sz="160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Seznamuje žáky 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/>
                <a:cs typeface="Open Sans"/>
              </a:rPr>
              <a:t>z celého světa</a:t>
            </a:r>
            <a:endParaRPr lang="en-IL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מלבן 24">
            <a:extLst>
              <a:ext uri="{FF2B5EF4-FFF2-40B4-BE49-F238E27FC236}">
                <a16:creationId xmlns:a16="http://schemas.microsoft.com/office/drawing/2014/main" id="{F0EDF6B4-39C0-EE48-87E0-BFE88A0833D3}"/>
              </a:ext>
            </a:extLst>
          </p:cNvPr>
          <p:cNvSpPr/>
          <p:nvPr/>
        </p:nvSpPr>
        <p:spPr>
          <a:xfrm>
            <a:off x="918008" y="456080"/>
            <a:ext cx="1370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Turnaje</a:t>
            </a:r>
            <a:r>
              <a:rPr lang="en-US" sz="2400" b="1" dirty="0" smtClean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he-IL" sz="2400" b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26E4BC95-DC08-48D0-94C9-21C3812ED6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29516" y="754"/>
            <a:ext cx="4961322" cy="3612303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499DF1C-3510-46D0-AD29-70F44D8535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29255" y="3725840"/>
            <a:ext cx="4963069" cy="3127831"/>
          </a:xfrm>
          <a:prstGeom prst="rect">
            <a:avLst/>
          </a:prstGeom>
        </p:spPr>
      </p:pic>
      <p:sp>
        <p:nvSpPr>
          <p:cNvPr id="12" name="Rectangle 14">
            <a:extLst>
              <a:ext uri="{FF2B5EF4-FFF2-40B4-BE49-F238E27FC236}">
                <a16:creationId xmlns:a16="http://schemas.microsoft.com/office/drawing/2014/main" id="{7DB24988-B8DE-D242-948B-7EF6E320E339}"/>
              </a:ext>
            </a:extLst>
          </p:cNvPr>
          <p:cNvSpPr/>
          <p:nvPr/>
        </p:nvSpPr>
        <p:spPr>
          <a:xfrm flipH="1">
            <a:off x="0" y="0"/>
            <a:ext cx="567805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F66384A8-32E0-B94B-92FD-B1FEECC38671}"/>
              </a:ext>
            </a:extLst>
          </p:cNvPr>
          <p:cNvSpPr/>
          <p:nvPr/>
        </p:nvSpPr>
        <p:spPr>
          <a:xfrm>
            <a:off x="53274" y="0"/>
            <a:ext cx="492443" cy="6857999"/>
          </a:xfrm>
          <a:prstGeom prst="rect">
            <a:avLst/>
          </a:prstGeom>
        </p:spPr>
        <p:txBody>
          <a:bodyPr vert="vert" wrap="square">
            <a:spAutoFit/>
          </a:bodyPr>
          <a:lstStyle/>
          <a:p>
            <a:pPr algn="ctr"/>
            <a:r>
              <a:rPr lang="en-US" sz="20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en-US" sz="20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School </a:t>
            </a:r>
            <a:r>
              <a:rPr lang="cs-CZ" sz="2000" spc="3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 akci</a:t>
            </a:r>
            <a:endParaRPr lang="he-IL" sz="20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31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91D2B7-2E90-4CC9-8595-3405D280C713}"/>
              </a:ext>
            </a:extLst>
          </p:cNvPr>
          <p:cNvSpPr/>
          <p:nvPr/>
        </p:nvSpPr>
        <p:spPr>
          <a:xfrm>
            <a:off x="5011268" y="3002951"/>
            <a:ext cx="7180732" cy="3851270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38E5D9FA-091F-4C96-B5A2-5AFF807A96DB}"/>
              </a:ext>
            </a:extLst>
          </p:cNvPr>
          <p:cNvSpPr/>
          <p:nvPr/>
        </p:nvSpPr>
        <p:spPr>
          <a:xfrm>
            <a:off x="5379522" y="3252390"/>
            <a:ext cx="5456077" cy="33855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1.</a:t>
            </a:r>
            <a:r>
              <a:rPr lang="en-US" sz="1600" dirty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 </a:t>
            </a:r>
            <a:r>
              <a:rPr lang="cs-CZ" sz="1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Registrace školy do komunity </a:t>
            </a:r>
            <a:r>
              <a:rPr lang="en-US" sz="1600" dirty="0" err="1" smtClean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Accelium</a:t>
            </a:r>
            <a:r>
              <a:rPr lang="en-US" sz="1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 </a:t>
            </a:r>
            <a:r>
              <a:rPr lang="en-US" sz="1600" dirty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School</a:t>
            </a:r>
            <a:endParaRPr lang="en-IL" sz="1600" dirty="0">
              <a:solidFill>
                <a:srgbClr val="FFFFFF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07492447-C372-44BE-9275-13A63FCAC4F8}"/>
              </a:ext>
            </a:extLst>
          </p:cNvPr>
          <p:cNvSpPr/>
          <p:nvPr/>
        </p:nvSpPr>
        <p:spPr>
          <a:xfrm>
            <a:off x="5371149" y="3786407"/>
            <a:ext cx="6430798" cy="33855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2.</a:t>
            </a:r>
            <a:r>
              <a:rPr lang="en-US" sz="1600" dirty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 </a:t>
            </a:r>
            <a:r>
              <a:rPr lang="cs-CZ" sz="1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Představení iniciativy „</a:t>
            </a:r>
            <a:r>
              <a:rPr lang="en-US" sz="1600" dirty="0" err="1" smtClean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Accelium</a:t>
            </a:r>
            <a:r>
              <a:rPr lang="en-US" sz="1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 School</a:t>
            </a:r>
            <a:r>
              <a:rPr lang="cs-CZ" sz="1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“ učitelům ve škole</a:t>
            </a:r>
            <a:endParaRPr lang="en-US" sz="1600" dirty="0">
              <a:solidFill>
                <a:srgbClr val="FFFFFF"/>
              </a:solidFill>
              <a:latin typeface="Trebuchet MS" panose="020B0603020202020204" pitchFamily="34" charset="0"/>
              <a:ea typeface="Open Sans"/>
              <a:cs typeface="Open Sans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4F395C17-96F3-440A-9A4C-0A00C328B7E0}"/>
              </a:ext>
            </a:extLst>
          </p:cNvPr>
          <p:cNvSpPr/>
          <p:nvPr/>
        </p:nvSpPr>
        <p:spPr>
          <a:xfrm>
            <a:off x="5379522" y="4299672"/>
            <a:ext cx="6096000" cy="338554"/>
          </a:xfrm>
          <a:prstGeom prst="rect">
            <a:avLst/>
          </a:prstGeom>
        </p:spPr>
        <p:txBody>
          <a:bodyPr anchor="t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3.</a:t>
            </a:r>
            <a:r>
              <a:rPr lang="en-US" sz="1600" dirty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 </a:t>
            </a:r>
            <a:r>
              <a:rPr lang="cs-CZ" sz="1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Trénink učitelů a pilotování výukových programů</a:t>
            </a:r>
            <a:endParaRPr lang="en-IL" sz="1600" dirty="0">
              <a:solidFill>
                <a:srgbClr val="FFFFFF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E2AEBAFB-E92A-4376-B57C-27BA63365614}"/>
              </a:ext>
            </a:extLst>
          </p:cNvPr>
          <p:cNvSpPr/>
          <p:nvPr/>
        </p:nvSpPr>
        <p:spPr>
          <a:xfrm>
            <a:off x="5353662" y="4806743"/>
            <a:ext cx="6096000" cy="338554"/>
          </a:xfrm>
          <a:prstGeom prst="rect">
            <a:avLst/>
          </a:prstGeom>
        </p:spPr>
        <p:txBody>
          <a:bodyPr anchor="t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4.</a:t>
            </a:r>
            <a:r>
              <a:rPr lang="en-US" sz="1600" dirty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 </a:t>
            </a:r>
            <a:r>
              <a:rPr lang="cs-CZ" sz="1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"/>
                <a:cs typeface="Open Sans"/>
              </a:rPr>
              <a:t>Plná implementace metodologie do vaší školy</a:t>
            </a:r>
            <a:endParaRPr lang="en-IL" sz="1600" dirty="0">
              <a:solidFill>
                <a:srgbClr val="FFFFFF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FA0C1997-36F6-4ED4-9919-41D172A424EB}"/>
              </a:ext>
            </a:extLst>
          </p:cNvPr>
          <p:cNvSpPr/>
          <p:nvPr/>
        </p:nvSpPr>
        <p:spPr>
          <a:xfrm>
            <a:off x="5375138" y="1930094"/>
            <a:ext cx="17604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Další kroky</a:t>
            </a:r>
            <a:endParaRPr lang="en-IL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מלבן 28">
            <a:extLst>
              <a:ext uri="{FF2B5EF4-FFF2-40B4-BE49-F238E27FC236}">
                <a16:creationId xmlns:a16="http://schemas.microsoft.com/office/drawing/2014/main" id="{E4999C91-2459-43E7-9553-4515AE591C8A}"/>
              </a:ext>
            </a:extLst>
          </p:cNvPr>
          <p:cNvSpPr/>
          <p:nvPr/>
        </p:nvSpPr>
        <p:spPr>
          <a:xfrm>
            <a:off x="5375138" y="2388743"/>
            <a:ext cx="62495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Začněte používat </a:t>
            </a:r>
            <a:r>
              <a:rPr lang="cs-CZ" sz="1600" dirty="0" err="1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Accelium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ve vaší škole – jednoduše ve 4 krocích:</a:t>
            </a:r>
            <a:endParaRPr lang="en-IL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29FE2AB-A9B7-489F-BBE4-65D373ED74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0"/>
            <a:ext cx="5010342" cy="685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78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6CCDB5F-D2A3-4AC5-B27F-CDC15209A50F}"/>
              </a:ext>
            </a:extLst>
          </p:cNvPr>
          <p:cNvSpPr/>
          <p:nvPr/>
        </p:nvSpPr>
        <p:spPr>
          <a:xfrm>
            <a:off x="6454586" y="2527823"/>
            <a:ext cx="5737414" cy="4326398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E70AAA-9FA6-4DD8-B958-FC1977E518F9}"/>
              </a:ext>
            </a:extLst>
          </p:cNvPr>
          <p:cNvSpPr/>
          <p:nvPr/>
        </p:nvSpPr>
        <p:spPr>
          <a:xfrm>
            <a:off x="9233644" y="932106"/>
            <a:ext cx="2958356" cy="5922115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CCD7D3-F9E4-4555-A086-B92B007719F5}"/>
              </a:ext>
            </a:extLst>
          </p:cNvPr>
          <p:cNvSpPr/>
          <p:nvPr/>
        </p:nvSpPr>
        <p:spPr>
          <a:xfrm>
            <a:off x="3509555" y="4598669"/>
            <a:ext cx="8682446" cy="2255552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sp>
        <p:nvSpPr>
          <p:cNvPr id="9" name="מלבן 12">
            <a:extLst>
              <a:ext uri="{FF2B5EF4-FFF2-40B4-BE49-F238E27FC236}">
                <a16:creationId xmlns:a16="http://schemas.microsoft.com/office/drawing/2014/main" id="{6A627369-26F9-47FA-B960-019978A4B4C8}"/>
              </a:ext>
            </a:extLst>
          </p:cNvPr>
          <p:cNvSpPr/>
          <p:nvPr/>
        </p:nvSpPr>
        <p:spPr>
          <a:xfrm>
            <a:off x="437887" y="348198"/>
            <a:ext cx="5976316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cs-CZ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Staňte se členem mezinárodní komunity</a:t>
            </a:r>
            <a:endParaRPr lang="en-IL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מלבן 13">
            <a:extLst>
              <a:ext uri="{FF2B5EF4-FFF2-40B4-BE49-F238E27FC236}">
                <a16:creationId xmlns:a16="http://schemas.microsoft.com/office/drawing/2014/main" id="{E04B104D-BC74-4414-B37A-5BED9AFF302D}"/>
              </a:ext>
            </a:extLst>
          </p:cNvPr>
          <p:cNvSpPr/>
          <p:nvPr/>
        </p:nvSpPr>
        <p:spPr>
          <a:xfrm>
            <a:off x="464781" y="997410"/>
            <a:ext cx="6552904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cs-CZ" sz="1600" b="1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Mezinárodní konference</a:t>
            </a:r>
            <a:endParaRPr lang="en-US" sz="1600" b="1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Objevte nejmodernější technologie učení 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Seznamte se s inovacemi v oblasti vzdělávání z celého světa</a:t>
            </a:r>
            <a:endParaRPr lang="en-IL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מלבן 14">
            <a:extLst>
              <a:ext uri="{FF2B5EF4-FFF2-40B4-BE49-F238E27FC236}">
                <a16:creationId xmlns:a16="http://schemas.microsoft.com/office/drawing/2014/main" id="{BB38A482-AC6B-4758-95FA-4DBACF8D7731}"/>
              </a:ext>
            </a:extLst>
          </p:cNvPr>
          <p:cNvSpPr/>
          <p:nvPr/>
        </p:nvSpPr>
        <p:spPr>
          <a:xfrm>
            <a:off x="464781" y="2028548"/>
            <a:ext cx="5162254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cs-CZ" sz="1600" b="1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Globální výzkum</a:t>
            </a:r>
            <a:endParaRPr lang="en-US" sz="1600" b="1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Zapojte </a:t>
            </a:r>
            <a:r>
              <a:rPr lang="cs-CZ" sz="1600" dirty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 do globálního výzkumu vedeného předními univerzitami po celém světě</a:t>
            </a:r>
            <a:endParaRPr lang="he-IL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מלבן 15">
            <a:extLst>
              <a:ext uri="{FF2B5EF4-FFF2-40B4-BE49-F238E27FC236}">
                <a16:creationId xmlns:a16="http://schemas.microsoft.com/office/drawing/2014/main" id="{90F631E5-DB6F-436F-95D8-4050BD28095D}"/>
              </a:ext>
            </a:extLst>
          </p:cNvPr>
          <p:cNvSpPr/>
          <p:nvPr/>
        </p:nvSpPr>
        <p:spPr>
          <a:xfrm>
            <a:off x="464781" y="3019905"/>
            <a:ext cx="5031611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cs-CZ" sz="1600" b="1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Vzájemné učení</a:t>
            </a:r>
            <a:endParaRPr lang="he-IL" sz="1600" b="1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Sdílení zkušeností učení </a:t>
            </a:r>
            <a:endParaRPr lang="he-IL" sz="1600" dirty="0" smtClean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Účast na </a:t>
            </a:r>
            <a:r>
              <a:rPr lang="cs-CZ" sz="1600" dirty="0" err="1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webinářích</a:t>
            </a: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1600" dirty="0" smtClean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rgbClr val="000000"/>
                </a:solidFill>
                <a:latin typeface="Trebuchet MS" panose="020B06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Spolupráce a sdílení informací mezi kolegy po celém světě</a:t>
            </a:r>
            <a:endParaRPr lang="he-IL" sz="1600" dirty="0">
              <a:solidFill>
                <a:srgbClr val="000000"/>
              </a:solidFill>
              <a:latin typeface="Trebuchet MS" panose="020B06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CE8BD47-1654-40A0-97E7-61E3C37BB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085" y="4780739"/>
            <a:ext cx="2590800" cy="1876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1AC79BA3-EC61-47E8-9898-B0AD5DFCD1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013" y="4780794"/>
            <a:ext cx="2590800" cy="1876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1B04CD53-BF6A-495E-9A15-BF6FA1E45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436" y="1149240"/>
            <a:ext cx="2582947" cy="34502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3D689773-80A5-464D-ADCC-4CA2E66D77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956" y="2707705"/>
            <a:ext cx="2589677" cy="18851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194817D0-7901-4DA9-BF80-AEFA650771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946" y="4778271"/>
            <a:ext cx="2746457" cy="18818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79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3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3">
            <a:extLst>
              <a:ext uri="{FF2B5EF4-FFF2-40B4-BE49-F238E27FC236}">
                <a16:creationId xmlns:a16="http://schemas.microsoft.com/office/drawing/2014/main" id="{45DFDB62-DD10-9643-B709-D7B5F42D97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" y="883"/>
            <a:ext cx="12192010" cy="49530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69693B-8421-4A33-8027-C748C5862EB7}"/>
              </a:ext>
            </a:extLst>
          </p:cNvPr>
          <p:cNvSpPr/>
          <p:nvPr/>
        </p:nvSpPr>
        <p:spPr>
          <a:xfrm>
            <a:off x="0" y="4960970"/>
            <a:ext cx="12192010" cy="189706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451205-1E4E-4FF2-8A47-BB1A88A59915}"/>
              </a:ext>
            </a:extLst>
          </p:cNvPr>
          <p:cNvSpPr txBox="1"/>
          <p:nvPr/>
        </p:nvSpPr>
        <p:spPr>
          <a:xfrm>
            <a:off x="2857320" y="5601410"/>
            <a:ext cx="9334680" cy="646331"/>
          </a:xfrm>
          <a:prstGeom prst="rect">
            <a:avLst/>
          </a:prstGeom>
          <a:noFill/>
        </p:spPr>
        <p:txBody>
          <a:bodyPr wrap="square" rtlCol="1" anchor="t">
            <a:spAutoFit/>
          </a:bodyPr>
          <a:lstStyle/>
          <a:p>
            <a:pPr algn="ctr"/>
            <a:r>
              <a:rPr lang="cs-CZ" sz="3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Přidejte se</a:t>
            </a:r>
            <a:r>
              <a:rPr lang="en-US" sz="3600" dirty="0">
                <a:solidFill>
                  <a:srgbClr val="FFFFFF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 </a:t>
            </a:r>
            <a:r>
              <a:rPr lang="cs-CZ" sz="3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k </a:t>
            </a:r>
            <a:r>
              <a:rPr lang="en-US" sz="3600" dirty="0" err="1" smtClean="0">
                <a:solidFill>
                  <a:srgbClr val="FFFFFF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Accelium</a:t>
            </a:r>
            <a:r>
              <a:rPr lang="en-US" sz="3600" dirty="0">
                <a:solidFill>
                  <a:srgbClr val="FFFFFF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 </a:t>
            </a:r>
            <a:r>
              <a:rPr lang="en-US" sz="3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School</a:t>
            </a:r>
            <a:r>
              <a:rPr lang="cs-CZ" sz="3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 ještě dnes</a:t>
            </a:r>
            <a:r>
              <a:rPr lang="en-US" sz="3600" dirty="0" smtClean="0">
                <a:solidFill>
                  <a:srgbClr val="FFFFFF"/>
                </a:solidFill>
                <a:latin typeface="Trebuchet MS" panose="020B0603020202020204" pitchFamily="34" charset="0"/>
                <a:ea typeface="Open Sans Light"/>
                <a:cs typeface="Open Sans Light"/>
              </a:rPr>
              <a:t>!</a:t>
            </a:r>
            <a:endParaRPr lang="en-US" sz="3600" dirty="0">
              <a:solidFill>
                <a:srgbClr val="FFFFFF"/>
              </a:solidFill>
              <a:latin typeface="Trebuchet MS" panose="020B0603020202020204" pitchFamily="34" charset="0"/>
              <a:ea typeface="Open Sans Light"/>
              <a:cs typeface="Open Sans Ligh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917622-6BA9-4228-9261-3BC666664A0B}"/>
              </a:ext>
            </a:extLst>
          </p:cNvPr>
          <p:cNvSpPr/>
          <p:nvPr/>
        </p:nvSpPr>
        <p:spPr>
          <a:xfrm>
            <a:off x="-1" y="4904255"/>
            <a:ext cx="12192001" cy="125698"/>
          </a:xfrm>
          <a:prstGeom prst="rect">
            <a:avLst/>
          </a:prstGeom>
          <a:solidFill>
            <a:srgbClr val="0D5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AB11E2-1F9B-426B-8DFC-2C4FD0071B4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74" y="5581233"/>
            <a:ext cx="2591146" cy="7255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588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2"/>
          <p:cNvSpPr/>
          <p:nvPr/>
        </p:nvSpPr>
        <p:spPr>
          <a:xfrm>
            <a:off x="1645348" y="5340707"/>
            <a:ext cx="9062400" cy="6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733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Podpora budování kapacit pro rozvoj základních </a:t>
            </a:r>
            <a:r>
              <a:rPr lang="cs-CZ" sz="1733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</a:t>
            </a:r>
            <a:r>
              <a:rPr lang="cs-CZ" sz="1733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/gramotností v předškolním </a:t>
            </a:r>
            <a:br>
              <a:rPr lang="cs-CZ" sz="1733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cs-CZ" sz="1733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základním vzdělávání - Podpora práce učitelů (PPUČ) je financován Evropskou unií.</a:t>
            </a:r>
            <a:endParaRPr sz="1867" dirty="0">
              <a:solidFill>
                <a:srgbClr val="323F4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96;p16"/>
          <p:cNvGrpSpPr/>
          <p:nvPr/>
        </p:nvGrpSpPr>
        <p:grpSpPr>
          <a:xfrm>
            <a:off x="1649496" y="2667000"/>
            <a:ext cx="9058236" cy="1211813"/>
            <a:chOff x="4205" y="3032"/>
            <a:chExt cx="3132" cy="419"/>
          </a:xfrm>
        </p:grpSpPr>
        <p:sp>
          <p:nvSpPr>
            <p:cNvPr id="147" name="Google Shape;97;p16"/>
            <p:cNvSpPr/>
            <p:nvPr/>
          </p:nvSpPr>
          <p:spPr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98;p16"/>
            <p:cNvSpPr/>
            <p:nvPr/>
          </p:nvSpPr>
          <p:spPr>
            <a:xfrm>
              <a:off x="6783" y="3049"/>
              <a:ext cx="366" cy="252"/>
            </a:xfrm>
            <a:custGeom>
              <a:avLst/>
              <a:gdLst/>
              <a:ahLst/>
              <a:cxnLst/>
              <a:rect l="l" t="t" r="r" b="b"/>
              <a:pathLst>
                <a:path w="1597" h="1077" extrusionOk="0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99;p16"/>
            <p:cNvSpPr/>
            <p:nvPr/>
          </p:nvSpPr>
          <p:spPr>
            <a:xfrm>
              <a:off x="6588" y="3329"/>
              <a:ext cx="39" cy="35"/>
            </a:xfrm>
            <a:custGeom>
              <a:avLst/>
              <a:gdLst/>
              <a:ahLst/>
              <a:cxnLst/>
              <a:rect l="l" t="t" r="r" b="b"/>
              <a:pathLst>
                <a:path w="172" h="149" extrusionOk="0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00;p16"/>
            <p:cNvSpPr/>
            <p:nvPr/>
          </p:nvSpPr>
          <p:spPr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01;p16"/>
            <p:cNvSpPr/>
            <p:nvPr/>
          </p:nvSpPr>
          <p:spPr>
            <a:xfrm>
              <a:off x="6657" y="3329"/>
              <a:ext cx="31" cy="35"/>
            </a:xfrm>
            <a:custGeom>
              <a:avLst/>
              <a:gdLst/>
              <a:ahLst/>
              <a:cxnLst/>
              <a:rect l="l" t="t" r="r" b="b"/>
              <a:pathLst>
                <a:path w="138" h="149" extrusionOk="0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02;p16"/>
            <p:cNvSpPr/>
            <p:nvPr/>
          </p:nvSpPr>
          <p:spPr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03;p16"/>
            <p:cNvSpPr/>
            <p:nvPr/>
          </p:nvSpPr>
          <p:spPr>
            <a:xfrm>
              <a:off x="6716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04;p16"/>
            <p:cNvSpPr/>
            <p:nvPr/>
          </p:nvSpPr>
          <p:spPr>
            <a:xfrm>
              <a:off x="6752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05;p16"/>
            <p:cNvSpPr/>
            <p:nvPr/>
          </p:nvSpPr>
          <p:spPr>
            <a:xfrm>
              <a:off x="6791" y="3329"/>
              <a:ext cx="26" cy="35"/>
            </a:xfrm>
            <a:custGeom>
              <a:avLst/>
              <a:gdLst/>
              <a:ahLst/>
              <a:cxnLst/>
              <a:rect l="l" t="t" r="r" b="b"/>
              <a:pathLst>
                <a:path w="115" h="149" extrusionOk="0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06;p16"/>
            <p:cNvSpPr/>
            <p:nvPr/>
          </p:nvSpPr>
          <p:spPr>
            <a:xfrm>
              <a:off x="6828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07;p16"/>
            <p:cNvSpPr/>
            <p:nvPr/>
          </p:nvSpPr>
          <p:spPr>
            <a:xfrm>
              <a:off x="6867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5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08;p16"/>
            <p:cNvSpPr/>
            <p:nvPr/>
          </p:nvSpPr>
          <p:spPr>
            <a:xfrm>
              <a:off x="6903" y="3329"/>
              <a:ext cx="30" cy="35"/>
            </a:xfrm>
            <a:custGeom>
              <a:avLst/>
              <a:gdLst/>
              <a:ahLst/>
              <a:cxnLst/>
              <a:rect l="l" t="t" r="r" b="b"/>
              <a:pathLst>
                <a:path w="130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09;p16"/>
            <p:cNvSpPr/>
            <p:nvPr/>
          </p:nvSpPr>
          <p:spPr>
            <a:xfrm>
              <a:off x="6938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2" h="149" extrusionOk="0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10;p16"/>
            <p:cNvSpPr/>
            <p:nvPr/>
          </p:nvSpPr>
          <p:spPr>
            <a:xfrm>
              <a:off x="6979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11;p16"/>
            <p:cNvSpPr/>
            <p:nvPr/>
          </p:nvSpPr>
          <p:spPr>
            <a:xfrm>
              <a:off x="7045" y="3318"/>
              <a:ext cx="29" cy="47"/>
            </a:xfrm>
            <a:custGeom>
              <a:avLst/>
              <a:gdLst/>
              <a:ahLst/>
              <a:cxnLst/>
              <a:rect l="l" t="t" r="r" b="b"/>
              <a:pathLst>
                <a:path w="125" h="198" extrusionOk="0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12;p16"/>
            <p:cNvSpPr/>
            <p:nvPr/>
          </p:nvSpPr>
          <p:spPr>
            <a:xfrm>
              <a:off x="7085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7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13;p16"/>
            <p:cNvSpPr/>
            <p:nvPr/>
          </p:nvSpPr>
          <p:spPr>
            <a:xfrm>
              <a:off x="7120" y="3328"/>
              <a:ext cx="36" cy="37"/>
            </a:xfrm>
            <a:custGeom>
              <a:avLst/>
              <a:gdLst/>
              <a:ahLst/>
              <a:cxnLst/>
              <a:rect l="l" t="t" r="r" b="b"/>
              <a:pathLst>
                <a:path w="156" h="156" extrusionOk="0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14;p16"/>
            <p:cNvSpPr/>
            <p:nvPr/>
          </p:nvSpPr>
          <p:spPr>
            <a:xfrm>
              <a:off x="7167" y="3329"/>
              <a:ext cx="25" cy="35"/>
            </a:xfrm>
            <a:custGeom>
              <a:avLst/>
              <a:gdLst/>
              <a:ahLst/>
              <a:cxnLst/>
              <a:rect l="l" t="t" r="r" b="b"/>
              <a:pathLst>
                <a:path w="109" h="149" extrusionOk="0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15;p16"/>
            <p:cNvSpPr/>
            <p:nvPr/>
          </p:nvSpPr>
          <p:spPr>
            <a:xfrm>
              <a:off x="7200" y="3328"/>
              <a:ext cx="29" cy="37"/>
            </a:xfrm>
            <a:custGeom>
              <a:avLst/>
              <a:gdLst/>
              <a:ahLst/>
              <a:cxnLst/>
              <a:rect l="l" t="t" r="r" b="b"/>
              <a:pathLst>
                <a:path w="124" h="156" extrusionOk="0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16;p16"/>
            <p:cNvSpPr/>
            <p:nvPr/>
          </p:nvSpPr>
          <p:spPr>
            <a:xfrm>
              <a:off x="7237" y="3329"/>
              <a:ext cx="29" cy="35"/>
            </a:xfrm>
            <a:custGeom>
              <a:avLst/>
              <a:gdLst/>
              <a:ahLst/>
              <a:cxnLst/>
              <a:rect l="l" t="t" r="r" b="b"/>
              <a:pathLst>
                <a:path w="129" h="149" extrusionOk="0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17;p16"/>
            <p:cNvSpPr/>
            <p:nvPr/>
          </p:nvSpPr>
          <p:spPr>
            <a:xfrm>
              <a:off x="7271" y="3329"/>
              <a:ext cx="35" cy="35"/>
            </a:xfrm>
            <a:custGeom>
              <a:avLst/>
              <a:gdLst/>
              <a:ahLst/>
              <a:cxnLst/>
              <a:rect l="l" t="t" r="r" b="b"/>
              <a:pathLst>
                <a:path w="153" h="149" extrusionOk="0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18;p16"/>
            <p:cNvSpPr/>
            <p:nvPr/>
          </p:nvSpPr>
          <p:spPr>
            <a:xfrm>
              <a:off x="7315" y="3318"/>
              <a:ext cx="9" cy="46"/>
            </a:xfrm>
            <a:custGeom>
              <a:avLst/>
              <a:gdLst/>
              <a:ahLst/>
              <a:cxnLst/>
              <a:rect l="l" t="t" r="r" b="b"/>
              <a:pathLst>
                <a:path w="38" h="194" extrusionOk="0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19;p16"/>
            <p:cNvSpPr/>
            <p:nvPr/>
          </p:nvSpPr>
          <p:spPr>
            <a:xfrm>
              <a:off x="7334" y="3359"/>
              <a:ext cx="3" cy="12"/>
            </a:xfrm>
            <a:custGeom>
              <a:avLst/>
              <a:gdLst/>
              <a:ahLst/>
              <a:cxnLst/>
              <a:rect l="l" t="t" r="r" b="b"/>
              <a:pathLst>
                <a:path w="17" h="50" extrusionOk="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20;p16"/>
            <p:cNvSpPr/>
            <p:nvPr/>
          </p:nvSpPr>
          <p:spPr>
            <a:xfrm>
              <a:off x="6646" y="3383"/>
              <a:ext cx="32" cy="29"/>
            </a:xfrm>
            <a:custGeom>
              <a:avLst/>
              <a:gdLst/>
              <a:ahLst/>
              <a:cxnLst/>
              <a:rect l="l" t="t" r="r" b="b"/>
              <a:pathLst>
                <a:path w="142" h="123" extrusionOk="0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21;p16"/>
            <p:cNvSpPr/>
            <p:nvPr/>
          </p:nvSpPr>
          <p:spPr>
            <a:xfrm>
              <a:off x="6688" y="3383"/>
              <a:ext cx="21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22;p16"/>
            <p:cNvSpPr/>
            <p:nvPr/>
          </p:nvSpPr>
          <p:spPr>
            <a:xfrm>
              <a:off x="6713" y="3374"/>
              <a:ext cx="30" cy="38"/>
            </a:xfrm>
            <a:custGeom>
              <a:avLst/>
              <a:gdLst/>
              <a:ahLst/>
              <a:cxnLst/>
              <a:rect l="l" t="t" r="r" b="b"/>
              <a:pathLst>
                <a:path w="128" h="161" extrusionOk="0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23;p16"/>
            <p:cNvSpPr/>
            <p:nvPr/>
          </p:nvSpPr>
          <p:spPr>
            <a:xfrm>
              <a:off x="6749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6" h="123" extrusionOk="0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24;p16"/>
            <p:cNvSpPr/>
            <p:nvPr/>
          </p:nvSpPr>
          <p:spPr>
            <a:xfrm>
              <a:off x="6784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25;p16"/>
            <p:cNvSpPr/>
            <p:nvPr/>
          </p:nvSpPr>
          <p:spPr>
            <a:xfrm>
              <a:off x="6812" y="3374"/>
              <a:ext cx="25" cy="38"/>
            </a:xfrm>
            <a:custGeom>
              <a:avLst/>
              <a:gdLst/>
              <a:ahLst/>
              <a:cxnLst/>
              <a:rect l="l" t="t" r="r" b="b"/>
              <a:pathLst>
                <a:path w="108" h="161" extrusionOk="0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26;p16"/>
            <p:cNvSpPr/>
            <p:nvPr/>
          </p:nvSpPr>
          <p:spPr>
            <a:xfrm>
              <a:off x="6845" y="3383"/>
              <a:ext cx="22" cy="29"/>
            </a:xfrm>
            <a:custGeom>
              <a:avLst/>
              <a:gdLst/>
              <a:ahLst/>
              <a:cxnLst/>
              <a:rect l="l" t="t" r="r" b="b"/>
              <a:pathLst>
                <a:path w="95" h="123" extrusionOk="0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27;p16"/>
            <p:cNvSpPr/>
            <p:nvPr/>
          </p:nvSpPr>
          <p:spPr>
            <a:xfrm>
              <a:off x="6888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7" h="123" extrusionOk="0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28;p16"/>
            <p:cNvSpPr/>
            <p:nvPr/>
          </p:nvSpPr>
          <p:spPr>
            <a:xfrm>
              <a:off x="6936" y="3383"/>
              <a:ext cx="25" cy="29"/>
            </a:xfrm>
            <a:custGeom>
              <a:avLst/>
              <a:gdLst/>
              <a:ahLst/>
              <a:cxnLst/>
              <a:rect l="l" t="t" r="r" b="b"/>
              <a:pathLst>
                <a:path w="108" h="123" extrusionOk="0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29;p16"/>
            <p:cNvSpPr/>
            <p:nvPr/>
          </p:nvSpPr>
          <p:spPr>
            <a:xfrm>
              <a:off x="6967" y="3374"/>
              <a:ext cx="22" cy="38"/>
            </a:xfrm>
            <a:custGeom>
              <a:avLst/>
              <a:gdLst/>
              <a:ahLst/>
              <a:cxnLst/>
              <a:rect l="l" t="t" r="r" b="b"/>
              <a:pathLst>
                <a:path w="95" h="161" extrusionOk="0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30;p16"/>
            <p:cNvSpPr/>
            <p:nvPr/>
          </p:nvSpPr>
          <p:spPr>
            <a:xfrm>
              <a:off x="6998" y="3383"/>
              <a:ext cx="20" cy="29"/>
            </a:xfrm>
            <a:custGeom>
              <a:avLst/>
              <a:gdLst/>
              <a:ahLst/>
              <a:cxnLst/>
              <a:rect l="l" t="t" r="r" b="b"/>
              <a:pathLst>
                <a:path w="90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31;p16"/>
            <p:cNvSpPr/>
            <p:nvPr/>
          </p:nvSpPr>
          <p:spPr>
            <a:xfrm>
              <a:off x="7021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32;p16"/>
            <p:cNvSpPr/>
            <p:nvPr/>
          </p:nvSpPr>
          <p:spPr>
            <a:xfrm>
              <a:off x="7056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33;p16"/>
            <p:cNvSpPr/>
            <p:nvPr/>
          </p:nvSpPr>
          <p:spPr>
            <a:xfrm>
              <a:off x="7088" y="3374"/>
              <a:ext cx="27" cy="38"/>
            </a:xfrm>
            <a:custGeom>
              <a:avLst/>
              <a:gdLst/>
              <a:ahLst/>
              <a:cxnLst/>
              <a:rect l="l" t="t" r="r" b="b"/>
              <a:pathLst>
                <a:path w="118" h="161" extrusionOk="0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34;p16"/>
            <p:cNvSpPr/>
            <p:nvPr/>
          </p:nvSpPr>
          <p:spPr>
            <a:xfrm>
              <a:off x="7121" y="3382"/>
              <a:ext cx="29" cy="31"/>
            </a:xfrm>
            <a:custGeom>
              <a:avLst/>
              <a:gdLst/>
              <a:ahLst/>
              <a:cxnLst/>
              <a:rect l="l" t="t" r="r" b="b"/>
              <a:pathLst>
                <a:path w="124" h="130" extrusionOk="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35;p16"/>
            <p:cNvSpPr/>
            <p:nvPr/>
          </p:nvSpPr>
          <p:spPr>
            <a:xfrm>
              <a:off x="7157" y="3383"/>
              <a:ext cx="24" cy="29"/>
            </a:xfrm>
            <a:custGeom>
              <a:avLst/>
              <a:gdLst/>
              <a:ahLst/>
              <a:cxnLst/>
              <a:rect l="l" t="t" r="r" b="b"/>
              <a:pathLst>
                <a:path w="105" h="123" extrusionOk="0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36;p16"/>
            <p:cNvSpPr/>
            <p:nvPr/>
          </p:nvSpPr>
          <p:spPr>
            <a:xfrm>
              <a:off x="7190" y="3382"/>
              <a:ext cx="30" cy="31"/>
            </a:xfrm>
            <a:custGeom>
              <a:avLst/>
              <a:gdLst/>
              <a:ahLst/>
              <a:cxnLst/>
              <a:rect l="l" t="t" r="r" b="b"/>
              <a:pathLst>
                <a:path w="130" h="130" extrusionOk="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37;p16"/>
            <p:cNvSpPr/>
            <p:nvPr/>
          </p:nvSpPr>
          <p:spPr>
            <a:xfrm>
              <a:off x="7224" y="3383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6" h="123" extrusionOk="0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38;p16"/>
            <p:cNvSpPr/>
            <p:nvPr/>
          </p:nvSpPr>
          <p:spPr>
            <a:xfrm>
              <a:off x="7257" y="3383"/>
              <a:ext cx="27" cy="29"/>
            </a:xfrm>
            <a:custGeom>
              <a:avLst/>
              <a:gdLst/>
              <a:ahLst/>
              <a:cxnLst/>
              <a:rect l="l" t="t" r="r" b="b"/>
              <a:pathLst>
                <a:path w="118" h="123" extrusionOk="0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39;p16"/>
            <p:cNvSpPr/>
            <p:nvPr/>
          </p:nvSpPr>
          <p:spPr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40;p16"/>
            <p:cNvSpPr/>
            <p:nvPr/>
          </p:nvSpPr>
          <p:spPr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41;p16"/>
            <p:cNvSpPr/>
            <p:nvPr/>
          </p:nvSpPr>
          <p:spPr>
            <a:xfrm>
              <a:off x="4487" y="3091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42;p16"/>
            <p:cNvSpPr/>
            <p:nvPr/>
          </p:nvSpPr>
          <p:spPr>
            <a:xfrm>
              <a:off x="4423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43;p16"/>
            <p:cNvSpPr/>
            <p:nvPr/>
          </p:nvSpPr>
          <p:spPr>
            <a:xfrm>
              <a:off x="4377" y="3156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44;p16"/>
            <p:cNvSpPr/>
            <p:nvPr/>
          </p:nvSpPr>
          <p:spPr>
            <a:xfrm>
              <a:off x="4360" y="3221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45;p16"/>
            <p:cNvSpPr/>
            <p:nvPr/>
          </p:nvSpPr>
          <p:spPr>
            <a:xfrm>
              <a:off x="4377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46;p16"/>
            <p:cNvSpPr/>
            <p:nvPr/>
          </p:nvSpPr>
          <p:spPr>
            <a:xfrm>
              <a:off x="4423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47;p16"/>
            <p:cNvSpPr/>
            <p:nvPr/>
          </p:nvSpPr>
          <p:spPr>
            <a:xfrm>
              <a:off x="4487" y="335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48;p16"/>
            <p:cNvSpPr/>
            <p:nvPr/>
          </p:nvSpPr>
          <p:spPr>
            <a:xfrm>
              <a:off x="4550" y="3333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49;p16"/>
            <p:cNvSpPr/>
            <p:nvPr/>
          </p:nvSpPr>
          <p:spPr>
            <a:xfrm>
              <a:off x="4596" y="3285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4" h="166" extrusionOk="0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150;p16"/>
            <p:cNvSpPr/>
            <p:nvPr/>
          </p:nvSpPr>
          <p:spPr>
            <a:xfrm>
              <a:off x="4613" y="3220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151;p16"/>
            <p:cNvSpPr/>
            <p:nvPr/>
          </p:nvSpPr>
          <p:spPr>
            <a:xfrm>
              <a:off x="4596" y="3156"/>
              <a:ext cx="40" cy="38"/>
            </a:xfrm>
            <a:custGeom>
              <a:avLst/>
              <a:gdLst/>
              <a:ahLst/>
              <a:cxnLst/>
              <a:rect l="l" t="t" r="r" b="b"/>
              <a:pathLst>
                <a:path w="174" h="165" extrusionOk="0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152;p16"/>
            <p:cNvSpPr/>
            <p:nvPr/>
          </p:nvSpPr>
          <p:spPr>
            <a:xfrm>
              <a:off x="4550" y="3108"/>
              <a:ext cx="40" cy="39"/>
            </a:xfrm>
            <a:custGeom>
              <a:avLst/>
              <a:gdLst/>
              <a:ahLst/>
              <a:cxnLst/>
              <a:rect l="l" t="t" r="r" b="b"/>
              <a:pathLst>
                <a:path w="175" h="166" extrusionOk="0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153;p16"/>
            <p:cNvSpPr/>
            <p:nvPr/>
          </p:nvSpPr>
          <p:spPr>
            <a:xfrm>
              <a:off x="4859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154;p16"/>
            <p:cNvSpPr/>
            <p:nvPr/>
          </p:nvSpPr>
          <p:spPr>
            <a:xfrm>
              <a:off x="4901" y="3103"/>
              <a:ext cx="51" cy="57"/>
            </a:xfrm>
            <a:custGeom>
              <a:avLst/>
              <a:gdLst/>
              <a:ahLst/>
              <a:cxnLst/>
              <a:rect l="l" t="t" r="r" b="b"/>
              <a:pathLst>
                <a:path w="223" h="244" extrusionOk="0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155;p16"/>
            <p:cNvSpPr/>
            <p:nvPr/>
          </p:nvSpPr>
          <p:spPr>
            <a:xfrm>
              <a:off x="4960" y="3102"/>
              <a:ext cx="45" cy="57"/>
            </a:xfrm>
            <a:custGeom>
              <a:avLst/>
              <a:gdLst/>
              <a:ahLst/>
              <a:cxnLst/>
              <a:rect l="l" t="t" r="r" b="b"/>
              <a:pathLst>
                <a:path w="196" h="243" extrusionOk="0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156;p16"/>
            <p:cNvSpPr/>
            <p:nvPr/>
          </p:nvSpPr>
          <p:spPr>
            <a:xfrm>
              <a:off x="5008" y="3102"/>
              <a:ext cx="53" cy="58"/>
            </a:xfrm>
            <a:custGeom>
              <a:avLst/>
              <a:gdLst/>
              <a:ahLst/>
              <a:cxnLst/>
              <a:rect l="l" t="t" r="r" b="b"/>
              <a:pathLst>
                <a:path w="231" h="248" extrusionOk="0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157;p16"/>
            <p:cNvSpPr/>
            <p:nvPr/>
          </p:nvSpPr>
          <p:spPr>
            <a:xfrm>
              <a:off x="5071" y="3103"/>
              <a:ext cx="39" cy="56"/>
            </a:xfrm>
            <a:custGeom>
              <a:avLst/>
              <a:gdLst/>
              <a:ahLst/>
              <a:cxnLst/>
              <a:rect l="l" t="t" r="r" b="b"/>
              <a:pathLst>
                <a:path w="173" h="242" extrusionOk="0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158;p16"/>
            <p:cNvSpPr/>
            <p:nvPr/>
          </p:nvSpPr>
          <p:spPr>
            <a:xfrm>
              <a:off x="5118" y="3102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6" h="248" extrusionOk="0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159;p16"/>
            <p:cNvSpPr/>
            <p:nvPr/>
          </p:nvSpPr>
          <p:spPr>
            <a:xfrm>
              <a:off x="5163" y="3103"/>
              <a:ext cx="45" cy="56"/>
            </a:xfrm>
            <a:custGeom>
              <a:avLst/>
              <a:gdLst/>
              <a:ahLst/>
              <a:cxnLst/>
              <a:rect l="l" t="t" r="r" b="b"/>
              <a:pathLst>
                <a:path w="195" h="240" extrusionOk="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160;p16"/>
            <p:cNvSpPr/>
            <p:nvPr/>
          </p:nvSpPr>
          <p:spPr>
            <a:xfrm>
              <a:off x="5208" y="3086"/>
              <a:ext cx="52" cy="73"/>
            </a:xfrm>
            <a:custGeom>
              <a:avLst/>
              <a:gdLst/>
              <a:ahLst/>
              <a:cxnLst/>
              <a:rect l="l" t="t" r="r" b="b"/>
              <a:pathLst>
                <a:path w="228" h="315" extrusionOk="0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161;p16"/>
            <p:cNvSpPr/>
            <p:nvPr/>
          </p:nvSpPr>
          <p:spPr>
            <a:xfrm>
              <a:off x="5294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4" h="244" extrusionOk="0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162;p16"/>
            <p:cNvSpPr/>
            <p:nvPr/>
          </p:nvSpPr>
          <p:spPr>
            <a:xfrm>
              <a:off x="5351" y="310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1" h="244" extrusionOk="0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163;p16"/>
            <p:cNvSpPr/>
            <p:nvPr/>
          </p:nvSpPr>
          <p:spPr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164;p16"/>
            <p:cNvSpPr/>
            <p:nvPr/>
          </p:nvSpPr>
          <p:spPr>
            <a:xfrm>
              <a:off x="5433" y="3103"/>
              <a:ext cx="38" cy="56"/>
            </a:xfrm>
            <a:custGeom>
              <a:avLst/>
              <a:gdLst/>
              <a:ahLst/>
              <a:cxnLst/>
              <a:rect l="l" t="t" r="r" b="b"/>
              <a:pathLst>
                <a:path w="166" h="240" extrusionOk="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165;p16"/>
            <p:cNvSpPr/>
            <p:nvPr/>
          </p:nvSpPr>
          <p:spPr>
            <a:xfrm>
              <a:off x="4859" y="3198"/>
              <a:ext cx="32" cy="56"/>
            </a:xfrm>
            <a:custGeom>
              <a:avLst/>
              <a:gdLst/>
              <a:ahLst/>
              <a:cxnLst/>
              <a:rect l="l" t="t" r="r" b="b"/>
              <a:pathLst>
                <a:path w="143" h="240" extrusionOk="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166;p16"/>
            <p:cNvSpPr/>
            <p:nvPr/>
          </p:nvSpPr>
          <p:spPr>
            <a:xfrm>
              <a:off x="4894" y="3213"/>
              <a:ext cx="36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167;p16"/>
            <p:cNvSpPr/>
            <p:nvPr/>
          </p:nvSpPr>
          <p:spPr>
            <a:xfrm>
              <a:off x="4935" y="3212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168;p16"/>
            <p:cNvSpPr/>
            <p:nvPr/>
          </p:nvSpPr>
          <p:spPr>
            <a:xfrm>
              <a:off x="4961" y="3212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169;p16"/>
            <p:cNvSpPr/>
            <p:nvPr/>
          </p:nvSpPr>
          <p:spPr>
            <a:xfrm>
              <a:off x="5003" y="3212"/>
              <a:ext cx="36" cy="58"/>
            </a:xfrm>
            <a:custGeom>
              <a:avLst/>
              <a:gdLst/>
              <a:ahLst/>
              <a:cxnLst/>
              <a:rect l="l" t="t" r="r" b="b"/>
              <a:pathLst>
                <a:path w="154" h="248" extrusionOk="0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170;p16"/>
            <p:cNvSpPr/>
            <p:nvPr/>
          </p:nvSpPr>
          <p:spPr>
            <a:xfrm>
              <a:off x="5042" y="3212"/>
              <a:ext cx="27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171;p16"/>
            <p:cNvSpPr/>
            <p:nvPr/>
          </p:nvSpPr>
          <p:spPr>
            <a:xfrm>
              <a:off x="507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172;p16"/>
            <p:cNvSpPr/>
            <p:nvPr/>
          </p:nvSpPr>
          <p:spPr>
            <a:xfrm>
              <a:off x="5110" y="3192"/>
              <a:ext cx="37" cy="63"/>
            </a:xfrm>
            <a:custGeom>
              <a:avLst/>
              <a:gdLst/>
              <a:ahLst/>
              <a:cxnLst/>
              <a:rect l="l" t="t" r="r" b="b"/>
              <a:pathLst>
                <a:path w="162" h="269" extrusionOk="0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173;p16"/>
            <p:cNvSpPr/>
            <p:nvPr/>
          </p:nvSpPr>
          <p:spPr>
            <a:xfrm>
              <a:off x="5174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174;p16"/>
            <p:cNvSpPr/>
            <p:nvPr/>
          </p:nvSpPr>
          <p:spPr>
            <a:xfrm>
              <a:off x="5204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175;p16"/>
            <p:cNvSpPr/>
            <p:nvPr/>
          </p:nvSpPr>
          <p:spPr>
            <a:xfrm>
              <a:off x="5236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6" h="179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176;p16"/>
            <p:cNvSpPr/>
            <p:nvPr/>
          </p:nvSpPr>
          <p:spPr>
            <a:xfrm>
              <a:off x="5264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177;p16"/>
            <p:cNvSpPr/>
            <p:nvPr/>
          </p:nvSpPr>
          <p:spPr>
            <a:xfrm>
              <a:off x="5305" y="3196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7" h="248" extrusionOk="0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178;p16"/>
            <p:cNvSpPr/>
            <p:nvPr/>
          </p:nvSpPr>
          <p:spPr>
            <a:xfrm>
              <a:off x="5341" y="3202"/>
              <a:ext cx="25" cy="53"/>
            </a:xfrm>
            <a:custGeom>
              <a:avLst/>
              <a:gdLst/>
              <a:ahLst/>
              <a:cxnLst/>
              <a:rect l="l" t="t" r="r" b="b"/>
              <a:pathLst>
                <a:path w="112" h="228" extrusionOk="0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179;p16"/>
            <p:cNvSpPr/>
            <p:nvPr/>
          </p:nvSpPr>
          <p:spPr>
            <a:xfrm>
              <a:off x="5372" y="3213"/>
              <a:ext cx="33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180;p16"/>
            <p:cNvSpPr/>
            <p:nvPr/>
          </p:nvSpPr>
          <p:spPr>
            <a:xfrm>
              <a:off x="5413" y="3212"/>
              <a:ext cx="25" cy="42"/>
            </a:xfrm>
            <a:custGeom>
              <a:avLst/>
              <a:gdLst/>
              <a:ahLst/>
              <a:cxnLst/>
              <a:rect l="l" t="t" r="r" b="b"/>
              <a:pathLst>
                <a:path w="107" h="179" extrusionOk="0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181;p16"/>
            <p:cNvSpPr/>
            <p:nvPr/>
          </p:nvSpPr>
          <p:spPr>
            <a:xfrm>
              <a:off x="5440" y="3192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1" h="269" extrusionOk="0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182;p16"/>
            <p:cNvSpPr/>
            <p:nvPr/>
          </p:nvSpPr>
          <p:spPr>
            <a:xfrm>
              <a:off x="5481" y="3196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2" extrusionOk="0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183;p16"/>
            <p:cNvSpPr/>
            <p:nvPr/>
          </p:nvSpPr>
          <p:spPr>
            <a:xfrm>
              <a:off x="5502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184;p16"/>
            <p:cNvSpPr/>
            <p:nvPr/>
          </p:nvSpPr>
          <p:spPr>
            <a:xfrm>
              <a:off x="5541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185;p16"/>
            <p:cNvSpPr/>
            <p:nvPr/>
          </p:nvSpPr>
          <p:spPr>
            <a:xfrm>
              <a:off x="5585" y="3212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186;p16"/>
            <p:cNvSpPr/>
            <p:nvPr/>
          </p:nvSpPr>
          <p:spPr>
            <a:xfrm>
              <a:off x="5648" y="3198"/>
              <a:ext cx="13" cy="56"/>
            </a:xfrm>
            <a:custGeom>
              <a:avLst/>
              <a:gdLst/>
              <a:ahLst/>
              <a:cxnLst/>
              <a:rect l="l" t="t" r="r" b="b"/>
              <a:pathLst>
                <a:path w="60" h="242" extrusionOk="0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187;p16"/>
            <p:cNvSpPr/>
            <p:nvPr/>
          </p:nvSpPr>
          <p:spPr>
            <a:xfrm>
              <a:off x="5670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0" h="179" extrusionOk="0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188;p16"/>
            <p:cNvSpPr/>
            <p:nvPr/>
          </p:nvSpPr>
          <p:spPr>
            <a:xfrm>
              <a:off x="5706" y="3213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189;p16"/>
            <p:cNvSpPr/>
            <p:nvPr/>
          </p:nvSpPr>
          <p:spPr>
            <a:xfrm>
              <a:off x="5745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190;p16"/>
            <p:cNvSpPr/>
            <p:nvPr/>
          </p:nvSpPr>
          <p:spPr>
            <a:xfrm>
              <a:off x="5786" y="3212"/>
              <a:ext cx="26" cy="43"/>
            </a:xfrm>
            <a:custGeom>
              <a:avLst/>
              <a:gdLst/>
              <a:ahLst/>
              <a:cxnLst/>
              <a:rect l="l" t="t" r="r" b="b"/>
              <a:pathLst>
                <a:path w="115" h="183" extrusionOk="0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191;p16"/>
            <p:cNvSpPr/>
            <p:nvPr/>
          </p:nvSpPr>
          <p:spPr>
            <a:xfrm>
              <a:off x="5816" y="3202"/>
              <a:ext cx="26" cy="53"/>
            </a:xfrm>
            <a:custGeom>
              <a:avLst/>
              <a:gdLst/>
              <a:ahLst/>
              <a:cxnLst/>
              <a:rect l="l" t="t" r="r" b="b"/>
              <a:pathLst>
                <a:path w="113" h="228" extrusionOk="0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192;p16"/>
            <p:cNvSpPr/>
            <p:nvPr/>
          </p:nvSpPr>
          <p:spPr>
            <a:xfrm>
              <a:off x="5845" y="3198"/>
              <a:ext cx="14" cy="56"/>
            </a:xfrm>
            <a:custGeom>
              <a:avLst/>
              <a:gdLst/>
              <a:ahLst/>
              <a:cxnLst/>
              <a:rect l="l" t="t" r="r" b="b"/>
              <a:pathLst>
                <a:path w="61" h="242" extrusionOk="0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193;p16"/>
            <p:cNvSpPr/>
            <p:nvPr/>
          </p:nvSpPr>
          <p:spPr>
            <a:xfrm>
              <a:off x="5866" y="3192"/>
              <a:ext cx="33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194;p16"/>
            <p:cNvSpPr/>
            <p:nvPr/>
          </p:nvSpPr>
          <p:spPr>
            <a:xfrm>
              <a:off x="5905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195;p16"/>
            <p:cNvSpPr/>
            <p:nvPr/>
          </p:nvSpPr>
          <p:spPr>
            <a:xfrm>
              <a:off x="5944" y="3192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5" extrusionOk="0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196;p16"/>
            <p:cNvSpPr/>
            <p:nvPr/>
          </p:nvSpPr>
          <p:spPr>
            <a:xfrm>
              <a:off x="5987" y="3196"/>
              <a:ext cx="27" cy="58"/>
            </a:xfrm>
            <a:custGeom>
              <a:avLst/>
              <a:gdLst/>
              <a:ahLst/>
              <a:cxnLst/>
              <a:rect l="l" t="t" r="r" b="b"/>
              <a:pathLst>
                <a:path w="116" h="248" extrusionOk="0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197;p16"/>
            <p:cNvSpPr/>
            <p:nvPr/>
          </p:nvSpPr>
          <p:spPr>
            <a:xfrm>
              <a:off x="6014" y="3212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198;p16"/>
            <p:cNvSpPr/>
            <p:nvPr/>
          </p:nvSpPr>
          <p:spPr>
            <a:xfrm>
              <a:off x="6057" y="321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79" extrusionOk="0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199;p16"/>
            <p:cNvSpPr/>
            <p:nvPr/>
          </p:nvSpPr>
          <p:spPr>
            <a:xfrm>
              <a:off x="6096" y="3196"/>
              <a:ext cx="35" cy="59"/>
            </a:xfrm>
            <a:custGeom>
              <a:avLst/>
              <a:gdLst/>
              <a:ahLst/>
              <a:cxnLst/>
              <a:rect l="l" t="t" r="r" b="b"/>
              <a:pathLst>
                <a:path w="153" h="252" extrusionOk="0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00;p16"/>
            <p:cNvSpPr/>
            <p:nvPr/>
          </p:nvSpPr>
          <p:spPr>
            <a:xfrm>
              <a:off x="6135" y="3213"/>
              <a:ext cx="37" cy="57"/>
            </a:xfrm>
            <a:custGeom>
              <a:avLst/>
              <a:gdLst/>
              <a:ahLst/>
              <a:cxnLst/>
              <a:rect l="l" t="t" r="r" b="b"/>
              <a:pathLst>
                <a:path w="162" h="244" extrusionOk="0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01;p16"/>
            <p:cNvSpPr/>
            <p:nvPr/>
          </p:nvSpPr>
          <p:spPr>
            <a:xfrm>
              <a:off x="4856" y="3292"/>
              <a:ext cx="46" cy="58"/>
            </a:xfrm>
            <a:custGeom>
              <a:avLst/>
              <a:gdLst/>
              <a:ahLst/>
              <a:cxnLst/>
              <a:rect l="l" t="t" r="r" b="b"/>
              <a:pathLst>
                <a:path w="201" h="249" extrusionOk="0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02;p16"/>
            <p:cNvSpPr/>
            <p:nvPr/>
          </p:nvSpPr>
          <p:spPr>
            <a:xfrm>
              <a:off x="4910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03;p16"/>
            <p:cNvSpPr/>
            <p:nvPr/>
          </p:nvSpPr>
          <p:spPr>
            <a:xfrm>
              <a:off x="4949" y="3307"/>
              <a:ext cx="38" cy="43"/>
            </a:xfrm>
            <a:custGeom>
              <a:avLst/>
              <a:gdLst/>
              <a:ahLst/>
              <a:cxnLst/>
              <a:rect l="l" t="t" r="r" b="b"/>
              <a:pathLst>
                <a:path w="162" h="183" extrusionOk="0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04;p16"/>
            <p:cNvSpPr/>
            <p:nvPr/>
          </p:nvSpPr>
          <p:spPr>
            <a:xfrm>
              <a:off x="4994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05;p16"/>
            <p:cNvSpPr/>
            <p:nvPr/>
          </p:nvSpPr>
          <p:spPr>
            <a:xfrm>
              <a:off x="5021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06;p16"/>
            <p:cNvSpPr/>
            <p:nvPr/>
          </p:nvSpPr>
          <p:spPr>
            <a:xfrm>
              <a:off x="5060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45" h="270" extrusionOk="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07;p16"/>
            <p:cNvSpPr/>
            <p:nvPr/>
          </p:nvSpPr>
          <p:spPr>
            <a:xfrm>
              <a:off x="5101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08;p16"/>
            <p:cNvSpPr/>
            <p:nvPr/>
          </p:nvSpPr>
          <p:spPr>
            <a:xfrm>
              <a:off x="5140" y="3287"/>
              <a:ext cx="18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09;p16"/>
            <p:cNvSpPr/>
            <p:nvPr/>
          </p:nvSpPr>
          <p:spPr>
            <a:xfrm>
              <a:off x="5187" y="3307"/>
              <a:ext cx="35" cy="58"/>
            </a:xfrm>
            <a:custGeom>
              <a:avLst/>
              <a:gdLst/>
              <a:ahLst/>
              <a:cxnLst/>
              <a:rect l="l" t="t" r="r" b="b"/>
              <a:pathLst>
                <a:path w="153" h="248" extrusionOk="0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10;p16"/>
            <p:cNvSpPr/>
            <p:nvPr/>
          </p:nvSpPr>
          <p:spPr>
            <a:xfrm>
              <a:off x="5230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11;p16"/>
            <p:cNvSpPr/>
            <p:nvPr/>
          </p:nvSpPr>
          <p:spPr>
            <a:xfrm>
              <a:off x="5256" y="3307"/>
              <a:ext cx="37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12;p16"/>
            <p:cNvSpPr/>
            <p:nvPr/>
          </p:nvSpPr>
          <p:spPr>
            <a:xfrm>
              <a:off x="5298" y="3305"/>
              <a:ext cx="33" cy="60"/>
            </a:xfrm>
            <a:custGeom>
              <a:avLst/>
              <a:gdLst/>
              <a:ahLst/>
              <a:cxnLst/>
              <a:rect l="l" t="t" r="r" b="b"/>
              <a:pathLst>
                <a:path w="146" h="256" extrusionOk="0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13;p16"/>
            <p:cNvSpPr/>
            <p:nvPr/>
          </p:nvSpPr>
          <p:spPr>
            <a:xfrm>
              <a:off x="5339" y="3307"/>
              <a:ext cx="24" cy="42"/>
            </a:xfrm>
            <a:custGeom>
              <a:avLst/>
              <a:gdLst/>
              <a:ahLst/>
              <a:cxnLst/>
              <a:rect l="l" t="t" r="r" b="b"/>
              <a:pathLst>
                <a:path w="106" h="180" extrusionOk="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14;p16"/>
            <p:cNvSpPr/>
            <p:nvPr/>
          </p:nvSpPr>
          <p:spPr>
            <a:xfrm>
              <a:off x="5366" y="3307"/>
              <a:ext cx="34" cy="43"/>
            </a:xfrm>
            <a:custGeom>
              <a:avLst/>
              <a:gdLst/>
              <a:ahLst/>
              <a:cxnLst/>
              <a:rect l="l" t="t" r="r" b="b"/>
              <a:pathLst>
                <a:path w="150" h="183" extrusionOk="0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15;p16"/>
            <p:cNvSpPr/>
            <p:nvPr/>
          </p:nvSpPr>
          <p:spPr>
            <a:xfrm>
              <a:off x="5408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16;p16"/>
            <p:cNvSpPr/>
            <p:nvPr/>
          </p:nvSpPr>
          <p:spPr>
            <a:xfrm>
              <a:off x="5490" y="3293"/>
              <a:ext cx="44" cy="57"/>
            </a:xfrm>
            <a:custGeom>
              <a:avLst/>
              <a:gdLst/>
              <a:ahLst/>
              <a:cxnLst/>
              <a:rect l="l" t="t" r="r" b="b"/>
              <a:pathLst>
                <a:path w="193" h="244" extrusionOk="0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17;p16"/>
            <p:cNvSpPr/>
            <p:nvPr/>
          </p:nvSpPr>
          <p:spPr>
            <a:xfrm>
              <a:off x="5534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18;p16"/>
            <p:cNvSpPr/>
            <p:nvPr/>
          </p:nvSpPr>
          <p:spPr>
            <a:xfrm>
              <a:off x="5573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6" h="176" extrusionOk="0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19;p16"/>
            <p:cNvSpPr/>
            <p:nvPr/>
          </p:nvSpPr>
          <p:spPr>
            <a:xfrm>
              <a:off x="5613" y="3291"/>
              <a:ext cx="34" cy="58"/>
            </a:xfrm>
            <a:custGeom>
              <a:avLst/>
              <a:gdLst/>
              <a:ahLst/>
              <a:cxnLst/>
              <a:rect l="l" t="t" r="r" b="b"/>
              <a:pathLst>
                <a:path w="148" h="248" extrusionOk="0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20;p16"/>
            <p:cNvSpPr/>
            <p:nvPr/>
          </p:nvSpPr>
          <p:spPr>
            <a:xfrm>
              <a:off x="5651" y="3308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43" h="179" extrusionOk="0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21;p16"/>
            <p:cNvSpPr/>
            <p:nvPr/>
          </p:nvSpPr>
          <p:spPr>
            <a:xfrm>
              <a:off x="5693" y="3307"/>
              <a:ext cx="53" cy="42"/>
            </a:xfrm>
            <a:custGeom>
              <a:avLst/>
              <a:gdLst/>
              <a:ahLst/>
              <a:cxnLst/>
              <a:rect l="l" t="t" r="r" b="b"/>
              <a:pathLst>
                <a:path w="234" h="180" extrusionOk="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22;p16"/>
            <p:cNvSpPr/>
            <p:nvPr/>
          </p:nvSpPr>
          <p:spPr>
            <a:xfrm>
              <a:off x="5758" y="3339"/>
              <a:ext cx="13" cy="24"/>
            </a:xfrm>
            <a:custGeom>
              <a:avLst/>
              <a:gdLst/>
              <a:ahLst/>
              <a:cxnLst/>
              <a:rect l="l" t="t" r="r" b="b"/>
              <a:pathLst>
                <a:path w="56" h="105" extrusionOk="0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23;p16"/>
            <p:cNvSpPr/>
            <p:nvPr/>
          </p:nvSpPr>
          <p:spPr>
            <a:xfrm>
              <a:off x="5790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0" h="180" extrusionOk="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24;p16"/>
            <p:cNvSpPr/>
            <p:nvPr/>
          </p:nvSpPr>
          <p:spPr>
            <a:xfrm>
              <a:off x="5828" y="3287"/>
              <a:ext cx="37" cy="78"/>
            </a:xfrm>
            <a:custGeom>
              <a:avLst/>
              <a:gdLst/>
              <a:ahLst/>
              <a:cxnLst/>
              <a:rect l="l" t="t" r="r" b="b"/>
              <a:pathLst>
                <a:path w="162" h="334" extrusionOk="0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25;p16"/>
            <p:cNvSpPr/>
            <p:nvPr/>
          </p:nvSpPr>
          <p:spPr>
            <a:xfrm>
              <a:off x="5865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26;p16"/>
            <p:cNvSpPr/>
            <p:nvPr/>
          </p:nvSpPr>
          <p:spPr>
            <a:xfrm>
              <a:off x="5905" y="3307"/>
              <a:ext cx="36" cy="43"/>
            </a:xfrm>
            <a:custGeom>
              <a:avLst/>
              <a:gdLst/>
              <a:ahLst/>
              <a:cxnLst/>
              <a:rect l="l" t="t" r="r" b="b"/>
              <a:pathLst>
                <a:path w="159" h="183" extrusionOk="0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27;p16"/>
            <p:cNvSpPr/>
            <p:nvPr/>
          </p:nvSpPr>
          <p:spPr>
            <a:xfrm>
              <a:off x="5943" y="3292"/>
              <a:ext cx="21" cy="73"/>
            </a:xfrm>
            <a:custGeom>
              <a:avLst/>
              <a:gdLst/>
              <a:ahLst/>
              <a:cxnLst/>
              <a:rect l="l" t="t" r="r" b="b"/>
              <a:pathLst>
                <a:path w="88" h="311" extrusionOk="0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28;p16"/>
            <p:cNvSpPr/>
            <p:nvPr/>
          </p:nvSpPr>
          <p:spPr>
            <a:xfrm>
              <a:off x="5986" y="3307"/>
              <a:ext cx="35" cy="43"/>
            </a:xfrm>
            <a:custGeom>
              <a:avLst/>
              <a:gdLst/>
              <a:ahLst/>
              <a:cxnLst/>
              <a:rect l="l" t="t" r="r" b="b"/>
              <a:pathLst>
                <a:path w="151" h="183" extrusionOk="0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29;p16"/>
            <p:cNvSpPr/>
            <p:nvPr/>
          </p:nvSpPr>
          <p:spPr>
            <a:xfrm>
              <a:off x="6047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30;p16"/>
            <p:cNvSpPr/>
            <p:nvPr/>
          </p:nvSpPr>
          <p:spPr>
            <a:xfrm>
              <a:off x="6085" y="3308"/>
              <a:ext cx="34" cy="41"/>
            </a:xfrm>
            <a:custGeom>
              <a:avLst/>
              <a:gdLst/>
              <a:ahLst/>
              <a:cxnLst/>
              <a:rect l="l" t="t" r="r" b="b"/>
              <a:pathLst>
                <a:path w="147" h="176" extrusionOk="0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31;p16"/>
            <p:cNvSpPr/>
            <p:nvPr/>
          </p:nvSpPr>
          <p:spPr>
            <a:xfrm>
              <a:off x="6123" y="3291"/>
              <a:ext cx="34" cy="59"/>
            </a:xfrm>
            <a:custGeom>
              <a:avLst/>
              <a:gdLst/>
              <a:ahLst/>
              <a:cxnLst/>
              <a:rect l="l" t="t" r="r" b="b"/>
              <a:pathLst>
                <a:path w="152" h="251" extrusionOk="0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32;p16"/>
            <p:cNvSpPr/>
            <p:nvPr/>
          </p:nvSpPr>
          <p:spPr>
            <a:xfrm>
              <a:off x="6164" y="3287"/>
              <a:ext cx="38" cy="63"/>
            </a:xfrm>
            <a:custGeom>
              <a:avLst/>
              <a:gdLst/>
              <a:ahLst/>
              <a:cxnLst/>
              <a:rect l="l" t="t" r="r" b="b"/>
              <a:pathLst>
                <a:path w="163" h="270" extrusionOk="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33;p16"/>
            <p:cNvSpPr/>
            <p:nvPr/>
          </p:nvSpPr>
          <p:spPr>
            <a:xfrm>
              <a:off x="6209" y="3291"/>
              <a:ext cx="14" cy="59"/>
            </a:xfrm>
            <a:custGeom>
              <a:avLst/>
              <a:gdLst/>
              <a:ahLst/>
              <a:cxnLst/>
              <a:rect l="l" t="t" r="r" b="b"/>
              <a:pathLst>
                <a:path w="61" h="251" extrusionOk="0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34;p16"/>
            <p:cNvSpPr/>
            <p:nvPr/>
          </p:nvSpPr>
          <p:spPr>
            <a:xfrm>
              <a:off x="6229" y="3287"/>
              <a:ext cx="34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35;p16"/>
            <p:cNvSpPr/>
            <p:nvPr/>
          </p:nvSpPr>
          <p:spPr>
            <a:xfrm>
              <a:off x="6266" y="3308"/>
              <a:ext cx="37" cy="42"/>
            </a:xfrm>
            <a:custGeom>
              <a:avLst/>
              <a:gdLst/>
              <a:ahLst/>
              <a:cxnLst/>
              <a:rect l="l" t="t" r="r" b="b"/>
              <a:pathLst>
                <a:path w="161" h="180" extrusionOk="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36;p16"/>
            <p:cNvSpPr/>
            <p:nvPr/>
          </p:nvSpPr>
          <p:spPr>
            <a:xfrm>
              <a:off x="6306" y="3287"/>
              <a:ext cx="35" cy="63"/>
            </a:xfrm>
            <a:custGeom>
              <a:avLst/>
              <a:gdLst/>
              <a:ahLst/>
              <a:cxnLst/>
              <a:rect l="l" t="t" r="r" b="b"/>
              <a:pathLst>
                <a:path w="150" h="269" extrusionOk="0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37;p16"/>
            <p:cNvSpPr/>
            <p:nvPr/>
          </p:nvSpPr>
          <p:spPr>
            <a:xfrm>
              <a:off x="6348" y="3307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39" h="180" extrusionOk="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38;p16"/>
            <p:cNvSpPr/>
            <p:nvPr/>
          </p:nvSpPr>
          <p:spPr>
            <a:xfrm>
              <a:off x="6388" y="3287"/>
              <a:ext cx="17" cy="62"/>
            </a:xfrm>
            <a:custGeom>
              <a:avLst/>
              <a:gdLst/>
              <a:ahLst/>
              <a:cxnLst/>
              <a:rect l="l" t="t" r="r" b="b"/>
              <a:pathLst>
                <a:path w="76" h="266" extrusionOk="0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60950" tIns="30475" rIns="60950" bIns="304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409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75163963EFD34A8808C26CD9C59F1F" ma:contentTypeVersion="10" ma:contentTypeDescription="Create a new document." ma:contentTypeScope="" ma:versionID="2e3d1efe79e4b4dfa8838ac0189759df">
  <xsd:schema xmlns:xsd="http://www.w3.org/2001/XMLSchema" xmlns:xs="http://www.w3.org/2001/XMLSchema" xmlns:p="http://schemas.microsoft.com/office/2006/metadata/properties" xmlns:ns2="3f74b64b-84bb-42fb-b9c5-89287533b318" xmlns:ns3="1e067868-3269-461a-a1fd-cb19061002fb" targetNamespace="http://schemas.microsoft.com/office/2006/metadata/properties" ma:root="true" ma:fieldsID="220bd8f65a9e8c1c542a08422bbe77da" ns2:_="" ns3:_="">
    <xsd:import namespace="3f74b64b-84bb-42fb-b9c5-89287533b318"/>
    <xsd:import namespace="1e067868-3269-461a-a1fd-cb19061002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74b64b-84bb-42fb-b9c5-89287533b3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067868-3269-461a-a1fd-cb19061002f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57718C-5AF2-49D4-92DC-659836B2C875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1e067868-3269-461a-a1fd-cb19061002fb"/>
    <ds:schemaRef ds:uri="http://purl.org/dc/terms/"/>
    <ds:schemaRef ds:uri="3f74b64b-84bb-42fb-b9c5-89287533b318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4537E7E-07C0-4284-986C-9A1FF5A252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74b64b-84bb-42fb-b9c5-89287533b318"/>
    <ds:schemaRef ds:uri="1e067868-3269-461a-a1fd-cb19061002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4231675-90F6-432E-B546-4BD5E077B7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1375</Words>
  <Application>Microsoft Office PowerPoint</Application>
  <PresentationFormat>Širokoúhlá obrazovka</PresentationFormat>
  <Paragraphs>238</Paragraphs>
  <Slides>33</Slides>
  <Notes>22</Notes>
  <HiddenSlides>0</HiddenSlides>
  <MMClips>0</MMClips>
  <ScaleCrop>false</ScaleCrop>
  <HeadingPairs>
    <vt:vector size="6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45" baseType="lpstr">
      <vt:lpstr>Trebuchet MS</vt:lpstr>
      <vt:lpstr>Calibri</vt:lpstr>
      <vt:lpstr>Open Sans Light</vt:lpstr>
      <vt:lpstr>Assistant SemiBold</vt:lpstr>
      <vt:lpstr>Open Sans</vt:lpstr>
      <vt:lpstr>Wingdings</vt:lpstr>
      <vt:lpstr>Times New Roman</vt:lpstr>
      <vt:lpstr>Calibri Light</vt:lpstr>
      <vt:lpstr>Arial</vt:lpstr>
      <vt:lpstr>Open Sans Extrabold</vt:lpstr>
      <vt:lpstr>Tahoma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Shanie</dc:creator>
  <cp:lastModifiedBy>Kateřina Lichtenberková</cp:lastModifiedBy>
  <cp:revision>54</cp:revision>
  <dcterms:created xsi:type="dcterms:W3CDTF">2016-11-24T09:40:18Z</dcterms:created>
  <dcterms:modified xsi:type="dcterms:W3CDTF">2019-11-26T16:40:33Z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0x0101000E75163963EFD34A8808C26CD9C59F1F</vt:lpwstr>
  </property>
</Properties>
</file>