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9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>
      <p:cViewPr varScale="1">
        <p:scale>
          <a:sx n="101" d="100"/>
          <a:sy n="101" d="100"/>
        </p:scale>
        <p:origin x="2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086600" cy="14700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2946400"/>
            <a:ext cx="4432300" cy="1752600"/>
          </a:xfrm>
        </p:spPr>
        <p:txBody>
          <a:bodyPr anchor="ctr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521824"/>
            <a:ext cx="2133600" cy="259976"/>
          </a:xfrm>
        </p:spPr>
        <p:txBody>
          <a:bodyPr/>
          <a:lstStyle>
            <a:lvl1pPr algn="r">
              <a:defRPr/>
            </a:lvl1pPr>
          </a:lstStyle>
          <a:p>
            <a:fld id="{A4A6C256-55D4-4419-889F-3A2984872E36}" type="datetimeFigureOut">
              <a:rPr lang="cs-CZ" smtClean="0"/>
              <a:t>13. 1. 2016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1824"/>
            <a:ext cx="2895600" cy="259976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93224"/>
            <a:ext cx="609600" cy="259976"/>
          </a:xfrm>
        </p:spPr>
        <p:txBody>
          <a:bodyPr/>
          <a:lstStyle>
            <a:lvl1pPr algn="ctr">
              <a:defRPr/>
            </a:lvl1pPr>
          </a:lstStyle>
          <a:p>
            <a:fld id="{FF80E6ED-1CBF-4678-A78C-D9AADF31B979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685798" y="0"/>
            <a:ext cx="8001004" cy="7950200"/>
            <a:chOff x="685798" y="0"/>
            <a:chExt cx="8001004" cy="7950200"/>
          </a:xfrm>
        </p:grpSpPr>
        <p:sp>
          <p:nvSpPr>
            <p:cNvPr id="8" name="Pie 7"/>
            <p:cNvSpPr/>
            <p:nvPr/>
          </p:nvSpPr>
          <p:spPr>
            <a:xfrm flipH="1" flipV="1">
              <a:off x="1257300" y="5778500"/>
              <a:ext cx="2171700" cy="217170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9" name="Group 52"/>
            <p:cNvGrpSpPr/>
            <p:nvPr/>
          </p:nvGrpSpPr>
          <p:grpSpPr>
            <a:xfrm>
              <a:off x="685798" y="0"/>
              <a:ext cx="8001004" cy="6855714"/>
              <a:chOff x="685798" y="0"/>
              <a:chExt cx="8001004" cy="6855714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685798" y="5880101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590800" y="5181600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38200" y="57912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362200" y="59436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76400" y="56261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81200" y="5334000"/>
                <a:ext cx="355600" cy="355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943100" y="55626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62200" y="50292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009900" y="4419600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971800" y="46482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314700" y="4724400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619500" y="50292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3843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505200" y="52578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295400" y="56642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447800" y="5511800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6002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352800" y="5943600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 flipV="1">
                <a:off x="5486400" y="0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9" name="Oval 28"/>
              <p:cNvSpPr/>
              <p:nvPr/>
            </p:nvSpPr>
            <p:spPr>
              <a:xfrm flipV="1">
                <a:off x="7391402" y="759714"/>
                <a:ext cx="914400" cy="9144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0" name="Oval 29"/>
              <p:cNvSpPr/>
              <p:nvPr/>
            </p:nvSpPr>
            <p:spPr>
              <a:xfrm flipV="1">
                <a:off x="5638802" y="6073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 flipV="1">
                <a:off x="7162802" y="1501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 flipV="1">
                <a:off x="6477002" y="7724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 flipV="1">
                <a:off x="6781802" y="11661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4" name="Oval 33"/>
              <p:cNvSpPr/>
              <p:nvPr/>
            </p:nvSpPr>
            <p:spPr>
              <a:xfrm flipV="1">
                <a:off x="6743702" y="8613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5" name="Oval 34"/>
              <p:cNvSpPr/>
              <p:nvPr/>
            </p:nvSpPr>
            <p:spPr>
              <a:xfrm flipV="1">
                <a:off x="7162802" y="10645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 flipV="1">
                <a:off x="7810502" y="20805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7" name="Oval 36"/>
              <p:cNvSpPr/>
              <p:nvPr/>
            </p:nvSpPr>
            <p:spPr>
              <a:xfrm flipV="1">
                <a:off x="7772402" y="17757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8" name="Oval 37"/>
              <p:cNvSpPr/>
              <p:nvPr/>
            </p:nvSpPr>
            <p:spPr>
              <a:xfrm flipV="1">
                <a:off x="8115302" y="1928114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 flipV="1">
                <a:off x="8420102" y="16233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0" name="Oval 39"/>
              <p:cNvSpPr/>
              <p:nvPr/>
            </p:nvSpPr>
            <p:spPr>
              <a:xfrm flipV="1">
                <a:off x="61849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1" name="Oval 40"/>
              <p:cNvSpPr/>
              <p:nvPr/>
            </p:nvSpPr>
            <p:spPr>
              <a:xfrm flipV="1">
                <a:off x="8305802" y="13947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2" name="Oval 41"/>
              <p:cNvSpPr/>
              <p:nvPr/>
            </p:nvSpPr>
            <p:spPr>
              <a:xfrm flipV="1">
                <a:off x="6096002" y="10645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 flipV="1">
                <a:off x="6248402" y="12169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 flipV="1">
                <a:off x="64008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5" name="Oval 44"/>
              <p:cNvSpPr/>
              <p:nvPr/>
            </p:nvSpPr>
            <p:spPr>
              <a:xfrm flipV="1">
                <a:off x="8153402" y="378714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46" name="Oval 45"/>
          <p:cNvSpPr/>
          <p:nvPr/>
        </p:nvSpPr>
        <p:spPr>
          <a:xfrm>
            <a:off x="86360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788400" y="6589059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9408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C256-55D4-4419-889F-3A2984872E36}" type="datetimeFigureOut">
              <a:rPr lang="cs-CZ" smtClean="0"/>
              <a:t>13. 1. 2016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E6ED-1CBF-4678-A78C-D9AADF31B979}" type="slidenum">
              <a:rPr lang="cs-CZ" smtClean="0"/>
              <a:t>‹#›</a:t>
            </a:fld>
            <a:endParaRPr lang="cs-CZ"/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5638800" y="838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25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C256-55D4-4419-889F-3A2984872E36}" type="datetimeFigureOut">
              <a:rPr lang="cs-CZ" smtClean="0"/>
              <a:t>13. 1. 2016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E6ED-1CBF-4678-A78C-D9AADF31B979}" type="slidenum">
              <a:rPr lang="cs-CZ" smtClean="0"/>
              <a:t>‹#›</a:t>
            </a:fld>
            <a:endParaRPr lang="cs-CZ"/>
          </a:p>
        </p:txBody>
      </p:sp>
      <p:grpSp>
        <p:nvGrpSpPr>
          <p:cNvPr id="3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2" name="Picture Placeholder 2"/>
          <p:cNvSpPr>
            <a:spLocks noGrp="1"/>
          </p:cNvSpPr>
          <p:nvPr>
            <p:ph type="pic" idx="1"/>
          </p:nvPr>
        </p:nvSpPr>
        <p:spPr>
          <a:xfrm>
            <a:off x="5715000" y="76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23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24" name="Picture Placeholder 2"/>
          <p:cNvSpPr>
            <a:spLocks noGrp="1"/>
          </p:cNvSpPr>
          <p:nvPr>
            <p:ph type="pic" idx="14"/>
          </p:nvPr>
        </p:nvSpPr>
        <p:spPr>
          <a:xfrm>
            <a:off x="2667000" y="3810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C256-55D4-4419-889F-3A2984872E36}" type="datetimeFigureOut">
              <a:rPr lang="cs-CZ" smtClean="0"/>
              <a:t>13. 1. 2016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E6ED-1CBF-4678-A78C-D9AADF31B979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C256-55D4-4419-889F-3A2984872E36}" type="datetimeFigureOut">
              <a:rPr lang="cs-CZ" smtClean="0"/>
              <a:t>13. 1. 2016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E6ED-1CBF-4678-A78C-D9AADF31B97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C256-55D4-4419-889F-3A2984872E36}" type="datetimeFigureOut">
              <a:rPr lang="cs-CZ" smtClean="0"/>
              <a:t>13. 1. 2016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E6ED-1CBF-4678-A78C-D9AADF31B979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C256-55D4-4419-889F-3A2984872E36}" type="datetimeFigureOut">
              <a:rPr lang="cs-CZ" smtClean="0"/>
              <a:t>13. 1. 2016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E6ED-1CBF-4678-A78C-D9AADF31B979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4592782" y="2133600"/>
            <a:ext cx="3865418" cy="4172197"/>
            <a:chOff x="0" y="0"/>
            <a:chExt cx="1600200" cy="17272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9600" y="990600"/>
            <a:ext cx="1179761" cy="1356814"/>
            <a:chOff x="266700" y="914400"/>
            <a:chExt cx="1179761" cy="1356814"/>
          </a:xfrm>
        </p:grpSpPr>
        <p:sp>
          <p:nvSpPr>
            <p:cNvPr id="23" name="Oval 22"/>
            <p:cNvSpPr/>
            <p:nvPr/>
          </p:nvSpPr>
          <p:spPr>
            <a:xfrm>
              <a:off x="555812" y="1380565"/>
              <a:ext cx="890649" cy="8906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 flipV="1">
              <a:off x="304800" y="121920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266700" y="914400"/>
              <a:ext cx="431800" cy="4318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 flipV="1">
              <a:off x="609600" y="1066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2590800"/>
            <a:ext cx="1905000" cy="19050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7086600" cy="1472184"/>
          </a:xfrm>
        </p:spPr>
        <p:txBody>
          <a:bodyPr anchor="ctr" anchorCtr="0">
            <a:normAutofit/>
          </a:bodyPr>
          <a:lstStyle>
            <a:lvl1pPr algn="l">
              <a:defRPr sz="3600" b="0" cap="none" baseline="0"/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953" y="17526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buFont typeface="Wingdings" pitchFamily="2" charset="2"/>
              <a:buChar char="l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C256-55D4-4419-889F-3A2984872E36}" type="datetimeFigureOut">
              <a:rPr lang="cs-CZ" smtClean="0"/>
              <a:t>13. 1. 2016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E6ED-1CBF-4678-A78C-D9AADF31B979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6200000">
            <a:off x="-870003" y="31472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1755648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6200000">
            <a:off x="3259278" y="37568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359152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C256-55D4-4419-889F-3A2984872E36}" type="datetimeFigureOut">
              <a:rPr lang="cs-CZ" smtClean="0"/>
              <a:t>13. 1. 2016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E6ED-1CBF-4678-A78C-D9AADF31B979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C256-55D4-4419-889F-3A2984872E36}" type="datetimeFigureOut">
              <a:rPr lang="cs-CZ" smtClean="0"/>
              <a:t>13. 1. 2016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E6ED-1CBF-4678-A78C-D9AADF31B979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C256-55D4-4419-889F-3A2984872E36}" type="datetimeFigureOut">
              <a:rPr lang="cs-CZ" smtClean="0"/>
              <a:t>13. 1. 2016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E6ED-1CBF-4678-A78C-D9AADF31B979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2130552" cy="3044952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C256-55D4-4419-889F-3A2984872E36}" type="datetimeFigureOut">
              <a:rPr lang="cs-CZ" smtClean="0"/>
              <a:t>13. 1. 2016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E6ED-1CBF-4678-A78C-D9AADF31B979}" type="slidenum">
              <a:rPr lang="cs-CZ" smtClean="0"/>
              <a:t>‹#›</a:t>
            </a:fld>
            <a:endParaRPr lang="cs-CZ"/>
          </a:p>
        </p:txBody>
      </p:sp>
      <p:grpSp>
        <p:nvGrpSpPr>
          <p:cNvPr id="23" name="Group 22"/>
          <p:cNvGrpSpPr/>
          <p:nvPr/>
        </p:nvGrpSpPr>
        <p:grpSpPr>
          <a:xfrm>
            <a:off x="4695702" y="2133600"/>
            <a:ext cx="4448298" cy="4018808"/>
            <a:chOff x="4695702" y="2133600"/>
            <a:chExt cx="4448298" cy="4018808"/>
          </a:xfrm>
        </p:grpSpPr>
        <p:sp>
          <p:nvSpPr>
            <p:cNvPr id="10" name="Oval 9"/>
            <p:cNvSpPr/>
            <p:nvPr/>
          </p:nvSpPr>
          <p:spPr>
            <a:xfrm>
              <a:off x="4695702" y="5048003"/>
              <a:ext cx="1104405" cy="1104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7065818" y="4572000"/>
              <a:ext cx="858982" cy="85898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39938" y="489461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693725" y="3048000"/>
              <a:ext cx="1840675" cy="184067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7916883" y="2133600"/>
              <a:ext cx="858982" cy="85898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7824849" y="268580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653153" y="2869870"/>
              <a:ext cx="490847" cy="49084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552210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6781800" y="5562600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6705600" y="5181600"/>
              <a:ext cx="306779" cy="30677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073735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27847"/>
            <a:ext cx="4114800" cy="4114800"/>
          </a:xfr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9144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17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902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25" name="Oval 24"/>
          <p:cNvSpPr/>
          <p:nvPr/>
        </p:nvSpPr>
        <p:spPr>
          <a:xfrm>
            <a:off x="3886200" y="5638800"/>
            <a:ext cx="304800" cy="304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645152"/>
            <a:ext cx="2514600" cy="1600200"/>
          </a:xfr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lIns="0" tIns="45720" rIns="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26" name="Oval 25"/>
          <p:cNvSpPr/>
          <p:nvPr/>
        </p:nvSpPr>
        <p:spPr>
          <a:xfrm>
            <a:off x="3319153" y="5147953"/>
            <a:ext cx="186047" cy="186047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25024" y="5103129"/>
            <a:ext cx="186047" cy="18604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C256-55D4-4419-889F-3A2984872E36}" type="datetimeFigureOut">
              <a:rPr lang="cs-CZ" smtClean="0"/>
              <a:t>13. 1. 2016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E6ED-1CBF-4678-A78C-D9AADF31B979}" type="slidenum">
              <a:rPr lang="cs-CZ" smtClean="0"/>
              <a:t>‹#›</a:t>
            </a:fld>
            <a:endParaRPr lang="cs-CZ"/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685800"/>
            <a:ext cx="4572000" cy="45720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901952"/>
            <a:ext cx="6629400" cy="4224528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6C256-55D4-4419-889F-3A2984872E36}" type="datetimeFigureOut">
              <a:rPr lang="cs-CZ" smtClean="0"/>
              <a:t>13. 1. 2016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1824"/>
            <a:ext cx="2895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0E6ED-1CBF-4678-A78C-D9AADF31B979}" type="slidenum">
              <a:rPr lang="cs-CZ" smtClean="0"/>
              <a:t>‹#›</a:t>
            </a:fld>
            <a:endParaRPr lang="cs-CZ"/>
          </a:p>
        </p:txBody>
      </p:sp>
      <p:sp>
        <p:nvSpPr>
          <p:cNvPr id="59" name="Oval 58"/>
          <p:cNvSpPr/>
          <p:nvPr/>
        </p:nvSpPr>
        <p:spPr>
          <a:xfrm>
            <a:off x="685800" y="152400"/>
            <a:ext cx="914400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81000" y="1206500"/>
            <a:ext cx="457200" cy="457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Oval 62"/>
          <p:cNvSpPr/>
          <p:nvPr/>
        </p:nvSpPr>
        <p:spPr>
          <a:xfrm>
            <a:off x="685800" y="914400"/>
            <a:ext cx="355600" cy="355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47700" y="11430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57200" y="0"/>
            <a:ext cx="762000" cy="762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6" name="Oval 65"/>
          <p:cNvSpPr/>
          <p:nvPr/>
        </p:nvSpPr>
        <p:spPr>
          <a:xfrm>
            <a:off x="1714500" y="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7" name="Oval 66"/>
          <p:cNvSpPr/>
          <p:nvPr/>
        </p:nvSpPr>
        <p:spPr>
          <a:xfrm>
            <a:off x="1676400" y="2286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019300" y="3048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1028700" y="15240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0" name="Oval 69"/>
          <p:cNvSpPr/>
          <p:nvPr/>
        </p:nvSpPr>
        <p:spPr>
          <a:xfrm>
            <a:off x="889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1" name="Oval 70"/>
          <p:cNvSpPr/>
          <p:nvPr/>
        </p:nvSpPr>
        <p:spPr>
          <a:xfrm>
            <a:off x="914400" y="17526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2" name="Oval 71"/>
          <p:cNvSpPr/>
          <p:nvPr/>
        </p:nvSpPr>
        <p:spPr>
          <a:xfrm>
            <a:off x="0" y="1244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3" name="Oval 72"/>
          <p:cNvSpPr/>
          <p:nvPr/>
        </p:nvSpPr>
        <p:spPr>
          <a:xfrm>
            <a:off x="152400" y="109220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048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7" name="Oval 76"/>
          <p:cNvSpPr/>
          <p:nvPr/>
        </p:nvSpPr>
        <p:spPr>
          <a:xfrm rot="6197586" flipV="1">
            <a:off x="7932464" y="5568366"/>
            <a:ext cx="914400" cy="9144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0" name="Oval 79"/>
          <p:cNvSpPr/>
          <p:nvPr/>
        </p:nvSpPr>
        <p:spPr>
          <a:xfrm rot="6197586" flipV="1">
            <a:off x="8633992" y="4734233"/>
            <a:ext cx="457200" cy="457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" name="Oval 80"/>
          <p:cNvSpPr/>
          <p:nvPr/>
        </p:nvSpPr>
        <p:spPr>
          <a:xfrm rot="6197586" flipV="1">
            <a:off x="8292676" y="4953384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2" name="Oval 81"/>
          <p:cNvSpPr/>
          <p:nvPr/>
        </p:nvSpPr>
        <p:spPr>
          <a:xfrm rot="6197586" flipV="1">
            <a:off x="8514131" y="4976607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3" name="Oval 82"/>
          <p:cNvSpPr/>
          <p:nvPr/>
        </p:nvSpPr>
        <p:spPr>
          <a:xfrm rot="6197586" flipV="1">
            <a:off x="7856272" y="5295370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4" name="Oval 83"/>
          <p:cNvSpPr/>
          <p:nvPr/>
        </p:nvSpPr>
        <p:spPr>
          <a:xfrm rot="6197586" flipV="1">
            <a:off x="199818" y="5914818"/>
            <a:ext cx="216774" cy="216774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5" name="Oval 84"/>
          <p:cNvSpPr/>
          <p:nvPr/>
        </p:nvSpPr>
        <p:spPr>
          <a:xfrm rot="6197586" flipV="1">
            <a:off x="7387699" y="5767494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6" name="Oval 85"/>
          <p:cNvSpPr/>
          <p:nvPr/>
        </p:nvSpPr>
        <p:spPr>
          <a:xfrm rot="6197586" flipV="1">
            <a:off x="7412357" y="6095509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7" name="Oval 86"/>
          <p:cNvSpPr/>
          <p:nvPr/>
        </p:nvSpPr>
        <p:spPr>
          <a:xfrm rot="6197586" flipV="1">
            <a:off x="7638907" y="6462226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8" name="Oval 87"/>
          <p:cNvSpPr/>
          <p:nvPr/>
        </p:nvSpPr>
        <p:spPr>
          <a:xfrm rot="6197586" flipV="1">
            <a:off x="8607584" y="43843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9" name="Oval 88"/>
          <p:cNvSpPr/>
          <p:nvPr/>
        </p:nvSpPr>
        <p:spPr>
          <a:xfrm rot="6197586" flipV="1">
            <a:off x="7887663" y="6403551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0" name="Oval 89"/>
          <p:cNvSpPr/>
          <p:nvPr/>
        </p:nvSpPr>
        <p:spPr>
          <a:xfrm rot="6197586" flipV="1">
            <a:off x="8801061" y="4338664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1" name="Oval 90"/>
          <p:cNvSpPr/>
          <p:nvPr/>
        </p:nvSpPr>
        <p:spPr>
          <a:xfrm rot="6197586" flipV="1">
            <a:off x="8617702" y="445193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2" name="Oval 91"/>
          <p:cNvSpPr/>
          <p:nvPr/>
        </p:nvSpPr>
        <p:spPr>
          <a:xfrm rot="6197586" flipV="1">
            <a:off x="8557941" y="459441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5" name="Oval 94"/>
          <p:cNvSpPr/>
          <p:nvPr/>
        </p:nvSpPr>
        <p:spPr>
          <a:xfrm rot="6197586" flipV="1">
            <a:off x="243115" y="6241508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6" name="Oval 95"/>
          <p:cNvSpPr/>
          <p:nvPr/>
        </p:nvSpPr>
        <p:spPr>
          <a:xfrm rot="6197586" flipV="1">
            <a:off x="436592" y="6195872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7" name="Oval 96"/>
          <p:cNvSpPr/>
          <p:nvPr/>
        </p:nvSpPr>
        <p:spPr>
          <a:xfrm rot="6197586" flipV="1">
            <a:off x="253233" y="6309147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8" name="Oval 97"/>
          <p:cNvSpPr/>
          <p:nvPr/>
        </p:nvSpPr>
        <p:spPr>
          <a:xfrm rot="6197586" flipV="1">
            <a:off x="193472" y="6451623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200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1435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089025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ts val="1000"/>
        </a:spcBef>
        <a:buFont typeface="Wingdings" pitchFamily="2" charset="2"/>
        <a:buChar char="l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620688" y="260648"/>
            <a:ext cx="6912768" cy="2952328"/>
          </a:xfrm>
        </p:spPr>
        <p:txBody>
          <a:bodyPr>
            <a:normAutofit/>
          </a:bodyPr>
          <a:lstStyle/>
          <a:p>
            <a:r>
              <a:rPr lang="cs-CZ" dirty="0" smtClean="0"/>
              <a:t>Využití moderních technologií ve výuce </a:t>
            </a:r>
            <a:br>
              <a:rPr lang="cs-CZ" dirty="0" smtClean="0"/>
            </a:br>
            <a:r>
              <a:rPr lang="cs-CZ" dirty="0" smtClean="0"/>
              <a:t>na 1. stupni ZŠ - ESF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484686" y="2708920"/>
            <a:ext cx="4432300" cy="1752600"/>
          </a:xfrm>
        </p:spPr>
        <p:txBody>
          <a:bodyPr>
            <a:normAutofit fontScale="85000" lnSpcReduction="20000"/>
          </a:bodyPr>
          <a:lstStyle/>
          <a:p>
            <a:r>
              <a:rPr lang="cs-CZ" i="1" dirty="0" smtClean="0"/>
              <a:t>MZŠ Dymokury</a:t>
            </a:r>
          </a:p>
          <a:p>
            <a:r>
              <a:rPr lang="cs-CZ" i="1" dirty="0" smtClean="0"/>
              <a:t>6.5.2015</a:t>
            </a:r>
          </a:p>
          <a:p>
            <a:r>
              <a:rPr lang="cs-CZ" i="1" dirty="0" smtClean="0"/>
              <a:t>Mgr. Martina Martínková</a:t>
            </a:r>
            <a:endParaRPr lang="cs-CZ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474" y="10525645"/>
            <a:ext cx="4933426" cy="94962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301208"/>
            <a:ext cx="5011634" cy="12241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40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267744" y="188640"/>
            <a:ext cx="6629400" cy="1143000"/>
          </a:xfrm>
        </p:spPr>
        <p:txBody>
          <a:bodyPr>
            <a:normAutofit fontScale="90000"/>
          </a:bodyPr>
          <a:lstStyle/>
          <a:p>
            <a:pPr marL="514350" lvl="0" indent="-514350" algn="l">
              <a:spcBef>
                <a:spcPts val="0"/>
              </a:spcBef>
            </a:pPr>
            <a:r>
              <a:rPr lang="cs-CZ" b="1" dirty="0" smtClean="0"/>
              <a:t>5. Ostatní zajímavé aplikace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-144016" y="1124744"/>
            <a:ext cx="4644008" cy="32732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000" b="1" dirty="0" smtClean="0"/>
              <a:t>HODINY HRY PRO DĚTI</a:t>
            </a:r>
          </a:p>
          <a:p>
            <a:pPr>
              <a:buFontTx/>
              <a:buChar char="-"/>
            </a:pPr>
            <a:r>
              <a:rPr lang="cs-CZ" dirty="0" smtClean="0"/>
              <a:t>Přehledné prostředí</a:t>
            </a:r>
          </a:p>
          <a:p>
            <a:pPr>
              <a:buFontTx/>
              <a:buChar char="-"/>
            </a:pPr>
            <a:r>
              <a:rPr lang="cs-CZ" dirty="0" smtClean="0"/>
              <a:t>snadné použití</a:t>
            </a:r>
          </a:p>
          <a:p>
            <a:pPr>
              <a:buFontTx/>
              <a:buChar char="-"/>
            </a:pPr>
            <a:r>
              <a:rPr lang="cs-CZ" dirty="0" smtClean="0"/>
              <a:t>zdarma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499992" y="1124744"/>
            <a:ext cx="4990242" cy="3273227"/>
          </a:xfrm>
          <a:prstGeom prst="ellipse">
            <a:avLst/>
          </a:prstGeom>
          <a:solidFill>
            <a:schemeClr val="tx2">
              <a:alpha val="20000"/>
            </a:schemeClr>
          </a:solidFill>
          <a:ln w="11429" cap="flat" cmpd="sng" algn="ctr">
            <a:noFill/>
            <a:prstDash val="sysDash"/>
          </a:ln>
          <a:effectLst/>
        </p:spPr>
        <p:txBody>
          <a:bodyPr vert="horz" lIns="45720" tIns="45720" rIns="45720" bIns="45720" rtlCol="0" anchor="t" anchorCtr="0">
            <a:normAutofit fontScale="92500" lnSpcReduction="10000"/>
            <a:scene3d>
              <a:camera prst="orthographicFront"/>
              <a:lightRig rig="threePt" dir="t"/>
            </a:scene3d>
            <a:sp3d extrusionH="254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"/>
              <a:defRPr sz="1800" kern="1200">
                <a:solidFill>
                  <a:schemeClr val="tx1"/>
                </a:solidFill>
                <a:effectLst>
                  <a:outerShdw blurRad="76200" sx="101000" sy="101000" algn="ctr" rotWithShape="0">
                    <a:schemeClr val="tx1">
                      <a:lumMod val="85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514350" indent="-228600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76200" sx="101000" sy="101000" algn="ctr" rotWithShape="0">
                    <a:schemeClr val="tx1">
                      <a:lumMod val="85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806450" indent="-228600" algn="l" defTabSz="914400" rtl="0" eaLnBrk="1" latinLnBrk="0" hangingPunct="1">
              <a:spcBef>
                <a:spcPts val="1000"/>
              </a:spcBef>
              <a:buFont typeface="Wingdings" pitchFamily="2" charset="2"/>
              <a:buChar char=""/>
              <a:defRPr sz="1800" kern="1200">
                <a:solidFill>
                  <a:schemeClr val="tx1"/>
                </a:solidFill>
                <a:effectLst>
                  <a:outerShdw blurRad="76200" sx="101000" sy="101000" algn="ctr" rotWithShape="0">
                    <a:schemeClr val="tx1">
                      <a:lumMod val="85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089025" indent="-228600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76200" sx="101000" sy="101000" algn="ctr" rotWithShape="0">
                    <a:schemeClr val="tx1">
                      <a:lumMod val="85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ts val="1000"/>
              </a:spcBef>
              <a:buFont typeface="Wingdings" pitchFamily="2" charset="2"/>
              <a:buChar char="l"/>
              <a:defRPr sz="1800" kern="1200">
                <a:solidFill>
                  <a:schemeClr val="tx1"/>
                </a:solidFill>
                <a:effectLst>
                  <a:outerShdw blurRad="76200" sx="101000" sy="101000" algn="ctr" rotWithShape="0">
                    <a:schemeClr val="tx1">
                      <a:lumMod val="85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cs-CZ" dirty="0" smtClean="0"/>
          </a:p>
          <a:p>
            <a:pPr marL="0" indent="0">
              <a:buFont typeface="Wingdings" pitchFamily="2" charset="2"/>
              <a:buNone/>
            </a:pPr>
            <a:r>
              <a:rPr lang="cs-CZ" sz="2000" b="1" dirty="0" smtClean="0"/>
              <a:t>MALBA PRSTEM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Jednoduché, snadné a zábavné</a:t>
            </a:r>
          </a:p>
          <a:p>
            <a:pPr>
              <a:buFontTx/>
              <a:buChar char="-"/>
            </a:pPr>
            <a:r>
              <a:rPr lang="cs-CZ" dirty="0" smtClean="0"/>
              <a:t>Možno trénovat psaní</a:t>
            </a:r>
          </a:p>
          <a:p>
            <a:pPr>
              <a:buFontTx/>
              <a:buChar char="-"/>
            </a:pPr>
            <a:r>
              <a:rPr lang="cs-CZ" dirty="0" smtClean="0"/>
              <a:t>Sdílení obrázků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573016"/>
            <a:ext cx="1711762" cy="285293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287" y="1268760"/>
            <a:ext cx="1212726" cy="121272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908816"/>
            <a:ext cx="3240360" cy="243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051720" y="2492896"/>
            <a:ext cx="6629400" cy="3971528"/>
          </a:xfrm>
        </p:spPr>
        <p:txBody>
          <a:bodyPr>
            <a:normAutofit/>
          </a:bodyPr>
          <a:lstStyle/>
          <a:p>
            <a:pPr algn="ctr"/>
            <a:r>
              <a:rPr lang="cs-CZ" sz="4800" dirty="0" smtClean="0"/>
              <a:t>Děkuji Vám </a:t>
            </a:r>
            <a:br>
              <a:rPr lang="cs-CZ" sz="4800" dirty="0" smtClean="0"/>
            </a:br>
            <a:r>
              <a:rPr lang="cs-CZ" sz="4800" dirty="0" smtClean="0"/>
              <a:t>za pozornost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913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semináře: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Výukové kartičky a jejich využití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Matematika - vhodné aplikace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Český jazyk – vhodné aplikace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Anglický jazyk – vhodné aplikace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Ostatní zajímavé aplikace</a:t>
            </a:r>
          </a:p>
        </p:txBody>
      </p:sp>
    </p:spTree>
    <p:extLst>
      <p:ext uri="{BB962C8B-B14F-4D97-AF65-F5344CB8AC3E}">
        <p14:creationId xmlns:p14="http://schemas.microsoft.com/office/powerpoint/2010/main" val="143724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1. Výukové </a:t>
            </a:r>
            <a:r>
              <a:rPr lang="cs-CZ" dirty="0"/>
              <a:t>kartičky a jejich </a:t>
            </a:r>
            <a:r>
              <a:rPr lang="cs-CZ" dirty="0" smtClean="0"/>
              <a:t>využití 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059832" y="1340768"/>
            <a:ext cx="5544616" cy="4248472"/>
          </a:xfrm>
        </p:spPr>
        <p:txBody>
          <a:bodyPr>
            <a:noAutofit/>
          </a:bodyPr>
          <a:lstStyle/>
          <a:p>
            <a:r>
              <a:rPr lang="cs-CZ" sz="2400" dirty="0" smtClean="0"/>
              <a:t>Aplikace od firmy PMQ Software</a:t>
            </a:r>
          </a:p>
          <a:p>
            <a:r>
              <a:rPr lang="cs-CZ" sz="2400" dirty="0" smtClean="0"/>
              <a:t>Obsahuje sady kartiček k procvičování</a:t>
            </a:r>
          </a:p>
          <a:p>
            <a:r>
              <a:rPr lang="cs-CZ" sz="2400" dirty="0" smtClean="0"/>
              <a:t>Např. barvy, zvířata, činnost atd.</a:t>
            </a:r>
          </a:p>
          <a:p>
            <a:r>
              <a:rPr lang="cs-CZ" sz="2400" dirty="0" smtClean="0"/>
              <a:t>Základ zdarma, ostatní témata jsou zamčená a lze je dokoupit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04864"/>
            <a:ext cx="2455975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7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Popis jednotlivých funkcí: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3528" y="1340768"/>
            <a:ext cx="8280920" cy="4248472"/>
          </a:xfrm>
        </p:spPr>
        <p:txBody>
          <a:bodyPr>
            <a:noAutofit/>
          </a:bodyPr>
          <a:lstStyle/>
          <a:p>
            <a:r>
              <a:rPr lang="cs-CZ" sz="2400" dirty="0" smtClean="0"/>
              <a:t>POZNEJ – pomocí obrázků a namluveného komentáře </a:t>
            </a:r>
          </a:p>
          <a:p>
            <a:r>
              <a:rPr lang="cs-CZ" sz="2400" dirty="0" smtClean="0"/>
              <a:t>PROHLÍŽEJ – pomocí šipek – listování v obrázcích a pojmech</a:t>
            </a:r>
          </a:p>
          <a:p>
            <a:r>
              <a:rPr lang="cs-CZ" sz="2400" dirty="0" smtClean="0"/>
              <a:t>MLUV – po stisknutí mikrofonu nahraje vlastní hlas a porovná se správnou výslovností -výuka jazyka, logopedie</a:t>
            </a:r>
          </a:p>
          <a:p>
            <a:r>
              <a:rPr lang="cs-CZ" sz="2400" dirty="0" smtClean="0"/>
              <a:t>PEXESO –zopakování pojmů a procvičení paměti</a:t>
            </a:r>
            <a:r>
              <a:rPr lang="cs-CZ" sz="2400" dirty="0"/>
              <a:t> formou hry </a:t>
            </a:r>
            <a:endParaRPr lang="cs-CZ" sz="2400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772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404664"/>
            <a:ext cx="6629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/>
              <a:t>2. Matematika – vhodné aplikace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-324544" y="1268760"/>
            <a:ext cx="8568952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MATEMATIKA příklady </a:t>
            </a:r>
            <a:r>
              <a:rPr lang="cs-CZ" sz="2000" dirty="0" smtClean="0"/>
              <a:t>(od PMQ software)</a:t>
            </a:r>
            <a:endParaRPr lang="cs-CZ" sz="2000" dirty="0"/>
          </a:p>
          <a:p>
            <a:r>
              <a:rPr lang="cs-CZ" sz="2000" dirty="0" smtClean="0"/>
              <a:t>přehledné prostředí v češtině, doprovázené mluveným slovem</a:t>
            </a:r>
          </a:p>
          <a:p>
            <a:r>
              <a:rPr lang="cs-CZ" sz="2000" dirty="0" smtClean="0"/>
              <a:t>některá témata zdarma, zbytek za poplatek</a:t>
            </a:r>
          </a:p>
          <a:p>
            <a:pPr marL="0" indent="0">
              <a:buNone/>
            </a:pPr>
            <a:r>
              <a:rPr lang="cs-CZ" sz="2000" dirty="0" smtClean="0"/>
              <a:t>3 stupně použití :</a:t>
            </a:r>
          </a:p>
          <a:p>
            <a:r>
              <a:rPr lang="cs-CZ" sz="2000" dirty="0" smtClean="0"/>
              <a:t>JAK NA TO – žák se učí pochopit příklad spolu s mluveným komentářem</a:t>
            </a:r>
          </a:p>
          <a:p>
            <a:r>
              <a:rPr lang="cs-CZ" sz="2000" dirty="0" smtClean="0"/>
              <a:t>PROCVIČOVÁNÍ – výběr z několika odpovědí</a:t>
            </a:r>
          </a:p>
          <a:p>
            <a:r>
              <a:rPr lang="cs-CZ" sz="2000" dirty="0" smtClean="0"/>
              <a:t>ZKOUŠENÍ NA ČAS – na konci přehledné vyhodnocení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412776"/>
            <a:ext cx="1781500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3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95536" y="1556792"/>
            <a:ext cx="504056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Umožňuje procvičování představy o číslech a základní početní operace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Je v angličtině, ale ovládání je velmi intuitivní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Při správném řešení se za odměnu odkrývá barevný obrázek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Doprovázeno hudbou, kterou lze vypnout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Je zdarma, ale bohužel „vyskakuje“ mnoho reklam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 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276872"/>
            <a:ext cx="3805767" cy="2286318"/>
          </a:xfrm>
          <a:prstGeom prst="rect">
            <a:avLst/>
          </a:prstGeom>
        </p:spPr>
      </p:pic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2121396" y="697260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Matematika pro děti BEST MATH FOR KIDS:</a:t>
            </a:r>
            <a:br>
              <a:rPr lang="cs-CZ" b="1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83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404664"/>
            <a:ext cx="6629400" cy="1143000"/>
          </a:xfrm>
        </p:spPr>
        <p:txBody>
          <a:bodyPr>
            <a:noAutofit/>
          </a:bodyPr>
          <a:lstStyle/>
          <a:p>
            <a:pPr algn="l"/>
            <a:r>
              <a:rPr lang="cs-CZ" sz="3600" b="1" dirty="0" smtClean="0"/>
              <a:t>3. Český jazyk – vhodné aplikace</a:t>
            </a:r>
            <a:endParaRPr lang="cs-CZ" sz="36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339752" y="1268760"/>
            <a:ext cx="7128792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 smtClean="0"/>
              <a:t>ČESKÝ JAZYK - PRAVOPIS:</a:t>
            </a:r>
          </a:p>
          <a:p>
            <a:r>
              <a:rPr lang="cs-CZ" sz="2000" dirty="0" smtClean="0"/>
              <a:t>pravidla českého jazyka</a:t>
            </a:r>
          </a:p>
          <a:p>
            <a:r>
              <a:rPr lang="cs-CZ" sz="2000" dirty="0"/>
              <a:t>k</a:t>
            </a:r>
            <a:r>
              <a:rPr lang="cs-CZ" sz="2000" dirty="0" smtClean="0"/>
              <a:t>rátké diktáty s výběrem správné volby</a:t>
            </a:r>
          </a:p>
          <a:p>
            <a:r>
              <a:rPr lang="cs-CZ" sz="2000" dirty="0" smtClean="0"/>
              <a:t>vyzkouší </a:t>
            </a:r>
            <a:r>
              <a:rPr lang="cs-CZ" sz="2000" dirty="0"/>
              <a:t>z českého jazyka. </a:t>
            </a:r>
            <a:endParaRPr lang="cs-CZ" sz="2000" dirty="0" smtClean="0"/>
          </a:p>
          <a:p>
            <a:r>
              <a:rPr lang="cs-CZ" sz="2000" dirty="0" smtClean="0"/>
              <a:t>záznam </a:t>
            </a:r>
            <a:r>
              <a:rPr lang="cs-CZ" sz="2000" dirty="0"/>
              <a:t>všech výsledků během testu </a:t>
            </a:r>
            <a:r>
              <a:rPr lang="cs-CZ" sz="2000" dirty="0" smtClean="0"/>
              <a:t>– lze se </a:t>
            </a:r>
            <a:r>
              <a:rPr lang="cs-CZ" sz="2000" dirty="0"/>
              <a:t>ke svým chybám</a:t>
            </a:r>
            <a:r>
              <a:rPr lang="cs-CZ" sz="2000" dirty="0" smtClean="0"/>
              <a:t>.</a:t>
            </a:r>
          </a:p>
          <a:p>
            <a:r>
              <a:rPr lang="cs-CZ" sz="2000" dirty="0"/>
              <a:t>Více na: http://www.pmq-software.com/sw/cz/android/cesky-jazyk-pravopis/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2808312" cy="394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9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600" b="1" dirty="0" smtClean="0"/>
              <a:t>3. Český jazyk – vhodné aplikace</a:t>
            </a:r>
            <a:endParaRPr lang="cs-CZ" sz="36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907704" y="1052736"/>
            <a:ext cx="7781528" cy="5184576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400" dirty="0" smtClean="0"/>
              <a:t>ABECEDA PRO DĚTI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Učí poslouchat a poznávat jednotlivá písmena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Namluveno příjemným hlasem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Doprovázeno krásnými obrázky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Více na: http://www.pmq-software.com/sw/cz/android/abeceda-pro-deti/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" y="2468835"/>
            <a:ext cx="2959021" cy="184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9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14600" y="269775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4. Anglický jazyk – vhodné aplikace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13829" y="2348880"/>
            <a:ext cx="64807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  ANGLICKÁ SLOVÍČKA –PMQ Software</a:t>
            </a:r>
          </a:p>
          <a:p>
            <a:pPr marL="285750" indent="-285750">
              <a:buFontTx/>
              <a:buChar char="-"/>
            </a:pPr>
            <a:r>
              <a:rPr lang="cs-CZ" sz="2400" dirty="0" smtClean="0"/>
              <a:t>více než 500 anglických slovíček</a:t>
            </a:r>
          </a:p>
          <a:p>
            <a:pPr marL="285750" indent="-285750">
              <a:buFontTx/>
              <a:buChar char="-"/>
            </a:pPr>
            <a:r>
              <a:rPr lang="cs-CZ" sz="2400" dirty="0" smtClean="0"/>
              <a:t>slovíčka podle kategorií</a:t>
            </a:r>
          </a:p>
          <a:p>
            <a:pPr marL="285750" indent="-285750">
              <a:buFontTx/>
              <a:buChar char="-"/>
            </a:pPr>
            <a:r>
              <a:rPr lang="cs-CZ" sz="2400" dirty="0" smtClean="0"/>
              <a:t>učí se podle obrázků</a:t>
            </a:r>
          </a:p>
          <a:p>
            <a:pPr marL="285750" indent="-285750">
              <a:buFontTx/>
              <a:buChar char="-"/>
            </a:pPr>
            <a:r>
              <a:rPr lang="cs-CZ" sz="2400" dirty="0" smtClean="0"/>
              <a:t>u </a:t>
            </a:r>
            <a:r>
              <a:rPr lang="cs-CZ" sz="2400" dirty="0"/>
              <a:t>každé kategorie si můžete zahrát </a:t>
            </a:r>
            <a:r>
              <a:rPr lang="cs-CZ" sz="2400" dirty="0" smtClean="0"/>
              <a:t>pexeso</a:t>
            </a:r>
          </a:p>
          <a:p>
            <a:pPr marL="285750" indent="-285750">
              <a:buFontTx/>
              <a:buChar char="-"/>
            </a:pPr>
            <a:r>
              <a:rPr lang="cs-CZ" sz="2400" dirty="0" smtClean="0"/>
              <a:t>procvičování výslovnosti</a:t>
            </a:r>
          </a:p>
          <a:p>
            <a:pPr marL="285750" indent="-285750">
              <a:buFontTx/>
              <a:buChar char="-"/>
            </a:pPr>
            <a:r>
              <a:rPr lang="cs-CZ" sz="2400" dirty="0" smtClean="0"/>
              <a:t>program </a:t>
            </a:r>
            <a:r>
              <a:rPr lang="cs-CZ" sz="2400" dirty="0"/>
              <a:t>si nahraje váš hlas a pak můžete porovnat svoji výslovnost s rodilým </a:t>
            </a:r>
            <a:r>
              <a:rPr lang="cs-CZ" sz="2400" dirty="0" smtClean="0"/>
              <a:t>mluvčím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980728"/>
            <a:ext cx="2321080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">
  <a:themeElements>
    <a:clrScheme name="Bubbles">
      <a:dk1>
        <a:srgbClr val="0C002C"/>
      </a:dk1>
      <a:lt1>
        <a:srgbClr val="FFFFFF"/>
      </a:lt1>
      <a:dk2>
        <a:srgbClr val="236626"/>
      </a:dk2>
      <a:lt2>
        <a:srgbClr val="D7C8FE"/>
      </a:lt2>
      <a:accent1>
        <a:srgbClr val="4203E7"/>
      </a:accent1>
      <a:accent2>
        <a:srgbClr val="842F73"/>
      </a:accent2>
      <a:accent3>
        <a:srgbClr val="7532A8"/>
      </a:accent3>
      <a:accent4>
        <a:srgbClr val="F7A107"/>
      </a:accent4>
      <a:accent5>
        <a:srgbClr val="C86DCF"/>
      </a:accent5>
      <a:accent6>
        <a:srgbClr val="E6B500"/>
      </a:accent6>
      <a:hlink>
        <a:srgbClr val="FFDE66"/>
      </a:hlink>
      <a:folHlink>
        <a:srgbClr val="D490C5"/>
      </a:folHlink>
    </a:clrScheme>
    <a:fontScheme name="Bubbles">
      <a:majorFont>
        <a:latin typeface="Impact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mic Sans M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80000"/>
                <a:satMod val="125000"/>
              </a:schemeClr>
            </a:gs>
            <a:gs pos="100000">
              <a:schemeClr val="phClr">
                <a:tint val="100000"/>
                <a:satMod val="125000"/>
                <a:lumOff val="40000"/>
                <a:lumMod val="100000"/>
              </a:schemeClr>
            </a:gs>
          </a:gsLst>
          <a:lin ang="7800000" scaled="1"/>
        </a:gradFill>
        <a:gradFill rotWithShape="1">
          <a:gsLst>
            <a:gs pos="0">
              <a:schemeClr val="phClr">
                <a:shade val="95000"/>
                <a:lumMod val="95000"/>
              </a:schemeClr>
            </a:gs>
            <a:gs pos="60000">
              <a:schemeClr val="phClr">
                <a:satMod val="125000"/>
                <a:lumOff val="10000"/>
                <a:lumMod val="100000"/>
              </a:schemeClr>
            </a:gs>
            <a:gs pos="100000">
              <a:schemeClr val="phClr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 Bubliny</Template>
  <TotalTime>517</TotalTime>
  <Words>374</Words>
  <Application>Microsoft Office PowerPoint</Application>
  <PresentationFormat>Předvádění na obrazovce (4:3)</PresentationFormat>
  <Paragraphs>77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Comic Sans MS</vt:lpstr>
      <vt:lpstr>Impact</vt:lpstr>
      <vt:lpstr>Wingdings</vt:lpstr>
      <vt:lpstr>1</vt:lpstr>
      <vt:lpstr>Využití moderních technologií ve výuce  na 1. stupni ZŠ - ESF</vt:lpstr>
      <vt:lpstr>Obsah semináře:</vt:lpstr>
      <vt:lpstr>  1. Výukové kartičky a jejich využití   </vt:lpstr>
      <vt:lpstr> Popis jednotlivých funkcí: </vt:lpstr>
      <vt:lpstr>2. Matematika – vhodné aplikace</vt:lpstr>
      <vt:lpstr>Matematika pro děti BEST MATH FOR KIDS: </vt:lpstr>
      <vt:lpstr>3. Český jazyk – vhodné aplikace</vt:lpstr>
      <vt:lpstr>3. Český jazyk – vhodné aplikace</vt:lpstr>
      <vt:lpstr>4. Anglický jazyk – vhodné aplikace</vt:lpstr>
      <vt:lpstr>5. Ostatní zajímavé aplikace</vt:lpstr>
      <vt:lpstr>Děkuji Vám  za pozornost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Využití moderních technologií ve výuce v oblasti Matematika a její aplikace</dc:title>
  <dc:creator>Alisha</dc:creator>
  <cp:lastModifiedBy>Katka Ostřížková</cp:lastModifiedBy>
  <cp:revision>40</cp:revision>
  <dcterms:created xsi:type="dcterms:W3CDTF">2015-04-27T19:40:33Z</dcterms:created>
  <dcterms:modified xsi:type="dcterms:W3CDTF">2016-01-13T08:08:56Z</dcterms:modified>
</cp:coreProperties>
</file>