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324" r:id="rId2"/>
    <p:sldId id="677" r:id="rId3"/>
    <p:sldId id="751" r:id="rId4"/>
    <p:sldId id="779" r:id="rId5"/>
    <p:sldId id="767" r:id="rId6"/>
    <p:sldId id="768" r:id="rId7"/>
    <p:sldId id="769" r:id="rId8"/>
    <p:sldId id="780" r:id="rId9"/>
    <p:sldId id="771" r:id="rId10"/>
    <p:sldId id="772" r:id="rId11"/>
    <p:sldId id="786" r:id="rId12"/>
    <p:sldId id="781" r:id="rId13"/>
    <p:sldId id="782" r:id="rId14"/>
    <p:sldId id="783" r:id="rId15"/>
    <p:sldId id="784" r:id="rId16"/>
    <p:sldId id="773" r:id="rId17"/>
    <p:sldId id="774" r:id="rId18"/>
    <p:sldId id="775" r:id="rId19"/>
    <p:sldId id="785" r:id="rId20"/>
    <p:sldId id="752" r:id="rId21"/>
    <p:sldId id="763" r:id="rId22"/>
    <p:sldId id="765" r:id="rId23"/>
    <p:sldId id="766" r:id="rId24"/>
    <p:sldId id="778" r:id="rId25"/>
  </p:sldIdLst>
  <p:sldSz cx="18288000" cy="10287000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Lato Semibold" panose="020B0604020202020204" charset="0"/>
      <p:bold r:id="rId40"/>
      <p:boldItalic r:id="rId4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3"/>
    <a:srgbClr val="2BC3E1"/>
    <a:srgbClr val="F2B800"/>
    <a:srgbClr val="4FA7EF"/>
    <a:srgbClr val="F250F2"/>
    <a:srgbClr val="45E33D"/>
    <a:srgbClr val="E642DE"/>
    <a:srgbClr val="64D4EA"/>
    <a:srgbClr val="4CCCE6"/>
    <a:srgbClr val="6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26" d="100"/>
          <a:sy n="26" d="100"/>
        </p:scale>
        <p:origin x="872" y="32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AA8D-6205-44E4-B388-0667340868B9}" type="datetimeFigureOut">
              <a:rPr lang="cs-CZ" smtClean="0"/>
              <a:t>25.10.2018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E60E-905E-4AE8-A38B-9539B0865FE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0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330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595750"/>
            <a:ext cx="6796102" cy="330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16497300" cy="662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 smtClean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030D-9467-4494-A94E-F94369AF68EE}" type="datetimeFigureOut">
              <a:rPr lang="cs-CZ" smtClean="0"/>
              <a:pPr/>
              <a:t>25.10.2018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287A-60B9-4F2B-B47A-7DCE107255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13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lanky.rvp.cz/clanek/s/Z/20669/JAK-SE-PROMENUJE-OBSAH-VYTVARNE-VYCHOVY-V-DUSLEDKU-UPLATNENI-NOVYCH-MEDII-A-JAK-JE-MOZNE-VYUZIVAT-INFORMACNI-A-KOMUNIKACNI-TECHNOLOGIE-ICT-VE-VYUCE-VV.htm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clanek/c/Z/21389/METODICKE-KOMENTARE-A-ULOHY-KE-STANDARDUM-ZV---HUDEBNI-VYCHOVA.html/" TargetMode="External"/><Relationship Id="rId2" Type="http://schemas.openxmlformats.org/officeDocument/2006/relationships/hyperlink" Target="https://clanky.rvp.cz/clanek/c/Z/21762/vyukove-aktivity-pro-rozvoj-ctenarske-matematicke-a-digitalni-gramotnosti-na-1.-stupni-zs.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nky.rvp.cz/clanek/c/Z/21383/METODICKE-KOMENTARE-A-ULOHY-KE-STANDARDUM-ZV---VYTVARNA-VYCHOVA.htm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lanky.rvp.cz/clanek/s/Z/20651/VYUZITI-ICT-TECHNOLOGII-V-BEZNE-VYUCE-HUDEBNI-VYCHOVY-NA-ZAKLADNICH-SKOLACH.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   DV a gramotnosti – čtenářská (II)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Práce </a:t>
            </a:r>
            <a:r>
              <a:rPr lang="cs-CZ" sz="3600" dirty="0"/>
              <a:t>s textem v procesu dramatické výchovy jsou založeny </a:t>
            </a:r>
            <a:r>
              <a:rPr lang="cs-CZ" sz="3600" dirty="0" smtClean="0"/>
              <a:t>na:</a:t>
            </a:r>
          </a:p>
          <a:p>
            <a:pPr marL="0" indent="0">
              <a:buNone/>
            </a:pPr>
            <a:endParaRPr lang="cs-CZ" sz="3600" dirty="0"/>
          </a:p>
          <a:p>
            <a:pPr lvl="0"/>
            <a:r>
              <a:rPr lang="cs-CZ" sz="3600" dirty="0" smtClean="0"/>
              <a:t>aktivní práci </a:t>
            </a:r>
            <a:r>
              <a:rPr lang="cs-CZ" sz="3600" dirty="0"/>
              <a:t>s textem, </a:t>
            </a:r>
            <a:r>
              <a:rPr lang="cs-CZ" sz="3600" dirty="0" smtClean="0"/>
              <a:t>tvůrčím procesu - žák je  spolu/tvůrce,</a:t>
            </a:r>
            <a:endParaRPr lang="cs-CZ" sz="3600" dirty="0"/>
          </a:p>
          <a:p>
            <a:pPr lvl="0"/>
            <a:r>
              <a:rPr lang="cs-CZ" sz="3600" dirty="0" smtClean="0"/>
              <a:t>potřebě </a:t>
            </a:r>
            <a:r>
              <a:rPr lang="cs-CZ" sz="3600" dirty="0"/>
              <a:t>uplatňovat </a:t>
            </a:r>
            <a:r>
              <a:rPr lang="cs-CZ" sz="3600" dirty="0" smtClean="0"/>
              <a:t>v procesu vlastní tvorby skutečnosti nalezené </a:t>
            </a:r>
            <a:r>
              <a:rPr lang="cs-CZ" sz="3600" dirty="0"/>
              <a:t>v </a:t>
            </a:r>
            <a:r>
              <a:rPr lang="cs-CZ" sz="3600" dirty="0" smtClean="0"/>
              <a:t>textu,</a:t>
            </a:r>
            <a:endParaRPr lang="cs-CZ" sz="3600" dirty="0"/>
          </a:p>
          <a:p>
            <a:pPr lvl="0"/>
            <a:r>
              <a:rPr lang="cs-CZ" sz="3600" dirty="0" smtClean="0"/>
              <a:t>ústrojném </a:t>
            </a:r>
            <a:r>
              <a:rPr lang="cs-CZ" sz="3600" dirty="0"/>
              <a:t>propojování roviny </a:t>
            </a:r>
            <a:r>
              <a:rPr lang="cs-CZ" sz="3600" dirty="0" smtClean="0"/>
              <a:t>vyprávěcí, </a:t>
            </a:r>
            <a:r>
              <a:rPr lang="cs-CZ" sz="3600" dirty="0"/>
              <a:t>herní (dramatické) a reflektivní.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 F/AV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endParaRPr lang="cs-CZ" sz="36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 smtClean="0"/>
              <a:t>Filmová/Audiovizuální </a:t>
            </a:r>
            <a:r>
              <a:rPr lang="cs-CZ" sz="3600" b="1" dirty="0"/>
              <a:t>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Uplatnění subjektivity, pozorování, smyslového vnímání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Uplatnění kreativity, fantazie a senzibility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Komunikace, posilování a prohlubování  komunikačních schopností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92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Verbální a následně písemná reflexe zhlédnutých filmů </a:t>
            </a:r>
            <a:r>
              <a:rPr lang="cs-CZ" sz="3600" dirty="0" smtClean="0"/>
              <a:t>     a  audiovizuálních děl.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Písemná příprava nutná k realizaci vlastních audiovizuálních tvůrčích </a:t>
            </a:r>
            <a:r>
              <a:rPr lang="cs-CZ" sz="3600" dirty="0" smtClean="0"/>
              <a:t>pokusů. 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Sledování audiovizuálních děl inspirovaných </a:t>
            </a:r>
            <a:r>
              <a:rPr lang="cs-CZ" sz="3600" dirty="0" smtClean="0"/>
              <a:t>literaturou.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78486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Organizace vizuálních prvků v kompozici </a:t>
            </a:r>
            <a:r>
              <a:rPr lang="cs-CZ" sz="3600" dirty="0" smtClean="0"/>
              <a:t>obrazu.  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Individuální nastavení základních funkcí přístrojů / např.: nastavení ohniskové vzdálenosti, světelné clony, odhad vzdálenosti, vztah clonového čísla k délce </a:t>
            </a:r>
            <a:r>
              <a:rPr lang="cs-CZ" sz="3600" dirty="0" smtClean="0"/>
              <a:t>osvitu.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Střihová </a:t>
            </a:r>
            <a:r>
              <a:rPr lang="cs-CZ" sz="3600" dirty="0"/>
              <a:t>skladba obrazu </a:t>
            </a:r>
            <a:r>
              <a:rPr lang="cs-CZ" sz="3600" dirty="0" smtClean="0"/>
              <a:t>(schopnost </a:t>
            </a:r>
            <a:r>
              <a:rPr lang="cs-CZ" sz="3600" dirty="0"/>
              <a:t>vyjádření kombinací, variací a permutací matematickými pojmy a </a:t>
            </a:r>
            <a:r>
              <a:rPr lang="cs-CZ" sz="3600" dirty="0" smtClean="0"/>
              <a:t>vzorci).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7848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Poučené užívání digitální technologie, techniky a přístrojů, při němž se žák nespoléhá na automatické funkce, ale na jejich individuální ovládání a nastavení v zájmu dosažení zamýšleného výsledku a efektu, prohlubuje významně digitální gramotnost. </a:t>
            </a:r>
            <a:endParaRPr lang="cs-CZ" sz="3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 smtClean="0"/>
              <a:t>Žák </a:t>
            </a:r>
            <a:r>
              <a:rPr lang="cs-CZ" sz="3600" dirty="0"/>
              <a:t>vlastní praxí prohlubuje kognitivní a technické dovednosti a chápe podstatu digitální technologie v komunikačních procesech a při vytváření, hodnocení a sdílení informací.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 TPV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562100"/>
            <a:ext cx="17373600" cy="7543800"/>
          </a:xfrm>
        </p:spPr>
        <p:txBody>
          <a:bodyPr/>
          <a:lstStyle/>
          <a:p>
            <a:pPr marL="0" lvl="0" indent="0" fontAlgn="base">
              <a:lnSpc>
                <a:spcPct val="120000"/>
              </a:lnSpc>
              <a:buNone/>
            </a:pPr>
            <a:endParaRPr lang="cs-CZ" sz="3600" dirty="0"/>
          </a:p>
          <a:p>
            <a:pPr marL="0" indent="0" fontAlgn="base">
              <a:buNone/>
            </a:pPr>
            <a:r>
              <a:rPr lang="cs-CZ" sz="3600" b="1" dirty="0"/>
              <a:t>Taneční a pohybová výchova </a:t>
            </a:r>
            <a:endParaRPr lang="cs-CZ" sz="3600" b="1" dirty="0" smtClean="0"/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Pohybová průprava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Prostorové cítění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Vzájemné vztahy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Pohyb s předmětem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Hudba a tanec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Improvizace/Improvizace a tvorba 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814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1/ harmonizuje tělesný i psychický vývoj </a:t>
            </a:r>
            <a:r>
              <a:rPr lang="cs-CZ" sz="3600" b="1" dirty="0" smtClean="0"/>
              <a:t>dítěte/žáka </a:t>
            </a:r>
            <a:r>
              <a:rPr lang="cs-CZ" sz="3600" dirty="0" smtClean="0"/>
              <a:t>(</a:t>
            </a:r>
            <a:r>
              <a:rPr lang="cs-CZ" sz="3600" dirty="0"/>
              <a:t>základna pro čtenářskou, matematickou i digitální </a:t>
            </a:r>
            <a:r>
              <a:rPr lang="cs-CZ" sz="3600" dirty="0" smtClean="0"/>
              <a:t>gramotnost);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2/ je prevencí tělesných i duševních disharmonií </a:t>
            </a:r>
            <a:r>
              <a:rPr lang="cs-CZ" sz="3600" dirty="0"/>
              <a:t>(základna pro čtenářskou, matematickou, i digitální gramotnost včetně obrany proti jejím eventuálním negativním vlivům</a:t>
            </a:r>
            <a:r>
              <a:rPr lang="cs-CZ" sz="3600" dirty="0" smtClean="0"/>
              <a:t>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3/ </a:t>
            </a:r>
            <a:r>
              <a:rPr lang="cs-CZ" sz="3600" b="1" dirty="0"/>
              <a:t>vede k sebepoznání a autenticitě </a:t>
            </a:r>
            <a:r>
              <a:rPr lang="cs-CZ" sz="3600" dirty="0"/>
              <a:t>(základna pro čtenářskou, matematickou, i digitální gramotnost</a:t>
            </a:r>
            <a:r>
              <a:rPr lang="cs-CZ" sz="3600" dirty="0" smtClean="0"/>
              <a:t>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4</a:t>
            </a:r>
            <a:r>
              <a:rPr lang="cs-CZ" sz="3600" b="1" dirty="0" smtClean="0"/>
              <a:t>/ </a:t>
            </a:r>
            <a:r>
              <a:rPr lang="cs-CZ" sz="3600" b="1" dirty="0"/>
              <a:t>probouzí prostorovou představivost </a:t>
            </a:r>
            <a:r>
              <a:rPr lang="cs-CZ" sz="3600" dirty="0"/>
              <a:t>(základna pro matematickou, čtenářskou, i digitální gramotnost</a:t>
            </a:r>
            <a:r>
              <a:rPr lang="cs-CZ" sz="3600" dirty="0" smtClean="0"/>
              <a:t>); 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5/ </a:t>
            </a:r>
            <a:r>
              <a:rPr lang="cs-CZ" sz="3600" b="1" dirty="0"/>
              <a:t>zvyšuje nároky na fyzickou činnost, učí pozitivnímu vztahu k fyzické práci </a:t>
            </a:r>
            <a:r>
              <a:rPr lang="cs-CZ" sz="3600" dirty="0"/>
              <a:t>(přináší efekt hlubšího soustředění na duševní výkon</a:t>
            </a:r>
            <a:r>
              <a:rPr lang="cs-CZ" sz="3600" dirty="0" smtClean="0"/>
              <a:t>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6</a:t>
            </a:r>
            <a:r>
              <a:rPr lang="cs-CZ" sz="3600" b="1" dirty="0" smtClean="0"/>
              <a:t>/ </a:t>
            </a:r>
            <a:r>
              <a:rPr lang="cs-CZ" sz="3600" b="1" dirty="0"/>
              <a:t>přináší přirozenou radost, pozitivně motivuje </a:t>
            </a:r>
            <a:r>
              <a:rPr lang="cs-CZ" sz="3600" dirty="0" smtClean="0"/>
              <a:t>(důležité </a:t>
            </a:r>
            <a:r>
              <a:rPr lang="cs-CZ" sz="3600" dirty="0"/>
              <a:t>pro všechny prioritní gramotnosti - čtenářskou, matematickou, i digitální</a:t>
            </a:r>
            <a:r>
              <a:rPr lang="cs-CZ" sz="3600" dirty="0" smtClean="0"/>
              <a:t>); 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7/ </a:t>
            </a:r>
            <a:r>
              <a:rPr lang="cs-CZ" sz="3600" b="1" dirty="0"/>
              <a:t>svou podstatou učí pospolitosti a sdílení </a:t>
            </a:r>
            <a:r>
              <a:rPr lang="cs-CZ" sz="3600" dirty="0"/>
              <a:t>(čtenářská, matematická, digitální gramotnost</a:t>
            </a:r>
            <a:r>
              <a:rPr lang="cs-CZ" sz="3600" dirty="0" smtClean="0"/>
              <a:t>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(III):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8/ </a:t>
            </a:r>
            <a:r>
              <a:rPr lang="cs-CZ" sz="3600" b="1" dirty="0"/>
              <a:t>vede k hlubokému citovému </a:t>
            </a:r>
            <a:r>
              <a:rPr lang="cs-CZ" sz="3600" b="1" dirty="0" smtClean="0"/>
              <a:t>prožitku, přináší schopnost empatie </a:t>
            </a:r>
            <a:r>
              <a:rPr lang="cs-CZ" sz="3600" dirty="0"/>
              <a:t>(čtenářská gramotnost</a:t>
            </a:r>
            <a:r>
              <a:rPr lang="cs-CZ" sz="3600" dirty="0" smtClean="0"/>
              <a:t>);</a:t>
            </a: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9</a:t>
            </a:r>
            <a:r>
              <a:rPr lang="cs-CZ" sz="3600" b="1" dirty="0" smtClean="0"/>
              <a:t>/ </a:t>
            </a:r>
            <a:r>
              <a:rPr lang="cs-CZ" sz="3600" b="1" dirty="0"/>
              <a:t>učí zdravé sebedůvěře </a:t>
            </a:r>
            <a:r>
              <a:rPr lang="cs-CZ" sz="3600" dirty="0"/>
              <a:t>(čtenářská, matematická, digitální gramotnost</a:t>
            </a:r>
            <a:r>
              <a:rPr lang="cs-CZ" sz="3600" dirty="0" smtClean="0"/>
              <a:t>);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10/rozvíjí </a:t>
            </a:r>
            <a:r>
              <a:rPr lang="cs-CZ" sz="3600" b="1" dirty="0"/>
              <a:t>tělesnou inteligenci, spoluvytváří a rozšiřuje  základnu pro duševní činnosti obecně.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 VV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 smtClean="0"/>
              <a:t>Výtvarná </a:t>
            </a:r>
            <a:r>
              <a:rPr lang="cs-CZ" sz="3600" b="1" dirty="0"/>
              <a:t>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Rozvíjení smyslové citlivosti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Uplatňování subjektivity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Ověřování komunikačních účinků</a:t>
            </a:r>
          </a:p>
          <a:p>
            <a:pPr marL="0" lvl="0" indent="0" fontAlgn="base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152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559504"/>
            <a:ext cx="1577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Gramotnosti ve vzdělávací oblasti umění  kultura</a:t>
            </a:r>
          </a:p>
          <a:p>
            <a:pPr algn="ctr"/>
            <a:endParaRPr lang="cs-CZ" sz="6600" b="1" dirty="0" smtClean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40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Markéta Pastorová</a:t>
            </a:r>
          </a:p>
          <a:p>
            <a:r>
              <a:rPr lang="cs-CZ" sz="40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</a:t>
            </a:r>
            <a:r>
              <a:rPr lang="cs-CZ" sz="40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arketa.pastorova@nuv.cz</a:t>
            </a:r>
            <a:endParaRPr lang="en-US" sz="40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Interpretace vztahu obrazu  textu</a:t>
            </a:r>
            <a:r>
              <a:rPr lang="cs-CZ" sz="3600" dirty="0" smtClean="0"/>
              <a:t>: popis obrazu; tvorba obrazu na základě slovního vyjádření; popis postupu a způsobu užití vizuálních prostředků.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Kritické čtení informací </a:t>
            </a:r>
            <a:r>
              <a:rPr lang="cs-CZ" sz="3600" dirty="0" smtClean="0"/>
              <a:t>týkajících se historie umění, interpretace výtvarných děl, aktuálních událostí ve světě výtvarného/vizuálního umění.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Obraz</a:t>
            </a:r>
            <a:r>
              <a:rPr lang="cs-CZ" sz="3600" dirty="0" smtClean="0"/>
              <a:t> jako osobní paměťový záznam (nejen vizuálního vnímání) – </a:t>
            </a:r>
            <a:r>
              <a:rPr lang="cs-CZ" sz="3600" b="1" dirty="0" smtClean="0"/>
              <a:t>jeho slovní vyjádření.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81915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Zásadním průnikem digitální gramotnosti s výtvarnou výchovou je tvůrčí práce s obrazem. Užití digitálních médií  zakládá mimořádné komunikační účinky obrazu.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Digitální technologie přináší žákům další/nové možnosti tvůrčích činností – vytvářet a digitálně upravovat obrazy založené na jeho vlastních prožitcích a zkušenostech.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Digitální obraz není konkurence „klasických výtvarných prostředků.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b="1" dirty="0" smtClean="0">
                <a:hlinkClick r:id="rId2"/>
              </a:rPr>
              <a:t>Jak </a:t>
            </a:r>
            <a:r>
              <a:rPr lang="cs-CZ" sz="2400" b="1" dirty="0">
                <a:hlinkClick r:id="rId2"/>
              </a:rPr>
              <a:t>se proměňuje obsah výtvarné výchovy v důsledku uplatnění nových médií a jak je možné využívat informační a komunikační technologie (ICT) ve výuce VV</a:t>
            </a:r>
            <a:endParaRPr lang="cs-CZ" sz="24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Obraz v klasickém provedení: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/>
              <a:t>  proporční vztahy, rytmická seskupení, </a:t>
            </a:r>
            <a:r>
              <a:rPr lang="cs-CZ" sz="3600" dirty="0" smtClean="0"/>
              <a:t>pravidelnost; </a:t>
            </a:r>
            <a:endParaRPr lang="cs-CZ" sz="3600" dirty="0"/>
          </a:p>
          <a:p>
            <a:pPr marL="0" indent="0">
              <a:lnSpc>
                <a:spcPct val="100000"/>
              </a:lnSpc>
              <a:buNone/>
            </a:pPr>
            <a:endParaRPr lang="cs-CZ" sz="36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Obraz jako vztahové pole obrazových elementů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  (</a:t>
            </a:r>
            <a:r>
              <a:rPr lang="cs-CZ" sz="3600" dirty="0" err="1" smtClean="0"/>
              <a:t>Cezanne</a:t>
            </a:r>
            <a:r>
              <a:rPr lang="cs-CZ" sz="3600" dirty="0" smtClean="0"/>
              <a:t>) – analýza typu elementů, vzájemné poměry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  jejich možností, různé typy jejich vztahů apod.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600" dirty="0"/>
          </a:p>
          <a:p>
            <a:pPr marL="0" indent="0">
              <a:lnSpc>
                <a:spcPct val="100000"/>
              </a:lnSpc>
              <a:buNone/>
            </a:pPr>
            <a:endParaRPr lang="cs-CZ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Viz následující ukázka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947" y="647700"/>
            <a:ext cx="16506678" cy="6463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84997" y="2302957"/>
            <a:ext cx="16802100" cy="66294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cs-CZ" sz="3600" dirty="0"/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8744"/>
            <a:ext cx="958215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67131" y="-2968625"/>
            <a:ext cx="5252244" cy="111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67029" y="1374771"/>
            <a:ext cx="6852450" cy="1118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1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16687800" cy="646331"/>
          </a:xfrm>
        </p:spPr>
        <p:txBody>
          <a:bodyPr/>
          <a:lstStyle/>
          <a:p>
            <a:r>
              <a:rPr lang="cs-CZ" dirty="0" smtClean="0"/>
              <a:t>Odkazy- výběr: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62000" y="1141631"/>
            <a:ext cx="16992600" cy="758326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3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 smtClean="0"/>
              <a:t>Výukové </a:t>
            </a:r>
            <a:r>
              <a:rPr lang="cs-CZ" sz="3200" b="1" dirty="0"/>
              <a:t>aktivity pro rozvoj čtenářské, matematické a digitální gramotnosti na 1. stupni ZŠ</a:t>
            </a:r>
            <a:endParaRPr lang="cs-CZ" sz="3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3200" u="sng" dirty="0">
                <a:hlinkClick r:id="rId2"/>
              </a:rPr>
              <a:t>https://clanky.rvp.cz/clanek/c/Z/21762/vyukove-aktivity-pro-rozvoj-ctenarske-matematicke-a-digitalni-gramotnosti-na-1.-stupni-zs.html</a:t>
            </a:r>
            <a:r>
              <a:rPr lang="cs-CZ" sz="3200" u="sng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Metodické komentáře a úlohy ke Standardům ZV – Hudební výchova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>
                <a:hlinkClick r:id="rId3"/>
              </a:rPr>
              <a:t>https://clanky.rvp.cz/clanek/c/Z/21389/METODICKE-KOMENTARE-A-ULOHY-KE-STANDARDUM-ZV---HUDEBNI-VYCHOVA.html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Metodické komentáře a úlohy ke Standardům ZV – Výtvarná výchova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 smtClean="0">
                <a:hlinkClick r:id="rId4"/>
              </a:rPr>
              <a:t>https</a:t>
            </a:r>
            <a:r>
              <a:rPr lang="cs-CZ" sz="3200" dirty="0">
                <a:hlinkClick r:id="rId4"/>
              </a:rPr>
              <a:t>://clanky.rvp.cz/clanek/c/Z/21383/METODICKE-KOMENTARE-A-ULOHY-KE-STANDARDUM-ZV---VYTVARNA-VYCHOVA.html</a:t>
            </a:r>
            <a:r>
              <a:rPr lang="cs-CZ" sz="3200" dirty="0" smtClean="0">
                <a:hlinkClick r:id="rId4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/>
              <a:t/>
            </a:r>
            <a:br>
              <a:rPr lang="cs-CZ" sz="3600" dirty="0"/>
            </a:b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091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2349947" y="43543"/>
            <a:ext cx="5867400" cy="10287000"/>
            <a:chOff x="-1633614" y="424543"/>
            <a:chExt cx="8044015" cy="10287000"/>
          </a:xfrm>
        </p:grpSpPr>
        <p:sp>
          <p:nvSpPr>
            <p:cNvPr id="18" name="Rectangle 4"/>
            <p:cNvSpPr/>
            <p:nvPr/>
          </p:nvSpPr>
          <p:spPr>
            <a:xfrm>
              <a:off x="-1633614" y="424543"/>
              <a:ext cx="8044015" cy="10287000"/>
            </a:xfrm>
            <a:prstGeom prst="rect">
              <a:avLst/>
            </a:prstGeom>
            <a:solidFill>
              <a:srgbClr val="29ABE3">
                <a:alpha val="74902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-1014412" y="2130504"/>
              <a:ext cx="68056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Vzdělávací oblast </a:t>
              </a:r>
            </a:p>
            <a:p>
              <a:pPr algn="ctr"/>
              <a:r>
                <a:rPr lang="cs-CZ" sz="4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Umění a kultura</a:t>
              </a:r>
              <a:endPara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Lato Semibold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994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 HV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62000" y="1638300"/>
            <a:ext cx="17373600" cy="7543800"/>
          </a:xfrm>
        </p:spPr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 smtClean="0"/>
              <a:t>Hudební </a:t>
            </a:r>
            <a:r>
              <a:rPr lang="cs-CZ" sz="3600" b="1" dirty="0"/>
              <a:t>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Vokální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Instrumentální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Hudebně pohybové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Poslechové </a:t>
            </a:r>
            <a:r>
              <a:rPr lang="cs-CZ" sz="3600" dirty="0" smtClean="0"/>
              <a:t>činnosti</a:t>
            </a:r>
            <a:endParaRPr lang="cs-CZ" sz="3600" dirty="0"/>
          </a:p>
          <a:p>
            <a:pPr marL="0" lvl="0" indent="0" fontAlgn="base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094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None/>
            </a:pPr>
            <a:r>
              <a:rPr lang="cs-CZ" sz="3600" dirty="0" smtClean="0"/>
              <a:t>Rozvíjení čtenářské gramotnosti ve všech hudebních činnostech</a:t>
            </a:r>
            <a:endParaRPr lang="cs-CZ" sz="3600" b="1" dirty="0" smtClean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Čtení textů vokálních kompozic </a:t>
            </a:r>
            <a:r>
              <a:rPr lang="cs-CZ" sz="3600" dirty="0" smtClean="0"/>
              <a:t>a následná hudební realizace – uspořádání hlasů ve vokálních partiturách.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Čtením not a hudebních značek – </a:t>
            </a:r>
            <a:r>
              <a:rPr lang="cs-CZ" sz="3600" dirty="0" smtClean="0"/>
              <a:t>vztah mezi textem    a zapsanou hudbou.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Texty z hudební historie – </a:t>
            </a:r>
            <a:r>
              <a:rPr lang="cs-CZ" sz="3600" dirty="0" smtClean="0"/>
              <a:t>kritické čtení a vnímání různých mediálních sdělení.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 smtClean="0"/>
              <a:t>Rozvíjení matematické gramotnosti </a:t>
            </a:r>
            <a:r>
              <a:rPr lang="cs-CZ" sz="3600" dirty="0"/>
              <a:t>v činnostech receptivních, tak i produktivních (interpretačních i tvůrčích). </a:t>
            </a:r>
            <a:endParaRPr lang="cs-CZ" sz="36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Orientace </a:t>
            </a:r>
            <a:r>
              <a:rPr lang="cs-CZ" sz="3600" b="1" dirty="0"/>
              <a:t>v metrorytmických strukturách </a:t>
            </a:r>
            <a:r>
              <a:rPr lang="cs-CZ" sz="3600" dirty="0"/>
              <a:t>písně, skladby, </a:t>
            </a:r>
            <a:r>
              <a:rPr lang="cs-CZ" sz="3600" dirty="0" smtClean="0"/>
              <a:t>kompozice.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/>
              <a:t>Vnímání rozdílnosti rytmů – </a:t>
            </a:r>
            <a:r>
              <a:rPr lang="cs-CZ" sz="3600" dirty="0"/>
              <a:t>pravidelné/nepravidelné </a:t>
            </a:r>
            <a:r>
              <a:rPr lang="cs-CZ" sz="3600" dirty="0" smtClean="0"/>
              <a:t>metrum.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/>
              <a:t>Vnímání logiky stavby hudebního díla </a:t>
            </a:r>
            <a:r>
              <a:rPr lang="cs-CZ" sz="3600" dirty="0"/>
              <a:t>– schémata reflektující průběh skladby, grafické </a:t>
            </a:r>
            <a:r>
              <a:rPr lang="cs-CZ" sz="3600" dirty="0" smtClean="0"/>
              <a:t>partitury.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R</a:t>
            </a:r>
            <a:r>
              <a:rPr lang="cs-CZ" sz="3600" dirty="0" smtClean="0"/>
              <a:t>ozvíjejí </a:t>
            </a:r>
            <a:r>
              <a:rPr lang="cs-CZ" sz="3600" dirty="0"/>
              <a:t>digitální gramotnost využíváním digitálních technologií v hudbě především</a:t>
            </a:r>
            <a:r>
              <a:rPr lang="cs-CZ" sz="3600" b="1" dirty="0"/>
              <a:t> </a:t>
            </a:r>
            <a:r>
              <a:rPr lang="cs-CZ" sz="3600" dirty="0"/>
              <a:t>v produktivních a tvořivých činnostech </a:t>
            </a:r>
            <a:endParaRPr lang="cs-CZ" sz="3600" b="1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E</a:t>
            </a:r>
            <a:r>
              <a:rPr lang="cs-CZ" sz="3600" dirty="0" smtClean="0"/>
              <a:t>lementární </a:t>
            </a:r>
            <a:r>
              <a:rPr lang="cs-CZ" sz="3600" dirty="0"/>
              <a:t>improvizace, komponování a tvorbu hudebních a zvukových </a:t>
            </a:r>
            <a:r>
              <a:rPr lang="cs-CZ" sz="3600" dirty="0" smtClean="0"/>
              <a:t>objektů.</a:t>
            </a:r>
            <a:endParaRPr lang="cs-CZ" sz="36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Z</a:t>
            </a:r>
            <a:r>
              <a:rPr lang="cs-CZ" sz="3600" dirty="0" smtClean="0"/>
              <a:t>vukové </a:t>
            </a:r>
            <a:r>
              <a:rPr lang="cs-CZ" sz="3600" dirty="0"/>
              <a:t>instalace, záznam a uchováním hudby v digitalizované </a:t>
            </a:r>
            <a:r>
              <a:rPr lang="cs-CZ" sz="3600" dirty="0" smtClean="0"/>
              <a:t>podobě.</a:t>
            </a:r>
            <a:endParaRPr lang="cs-CZ" sz="36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N</a:t>
            </a:r>
            <a:r>
              <a:rPr lang="cs-CZ" sz="3600" dirty="0" smtClean="0"/>
              <a:t>otační </a:t>
            </a:r>
            <a:r>
              <a:rPr lang="cs-CZ" sz="3600" dirty="0"/>
              <a:t>programy - </a:t>
            </a:r>
            <a:r>
              <a:rPr lang="cs-CZ" sz="3600" dirty="0" smtClean="0"/>
              <a:t>přepis</a:t>
            </a:r>
            <a:r>
              <a:rPr lang="cs-CZ" sz="3600" dirty="0"/>
              <a:t>, remix, vlastní tvůrčí aktivity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</a:t>
            </a:r>
            <a:r>
              <a:rPr lang="cs-CZ" sz="3600" dirty="0" smtClean="0"/>
              <a:t>kládání </a:t>
            </a:r>
            <a:r>
              <a:rPr lang="cs-CZ" sz="3600" dirty="0"/>
              <a:t>hudby na digitální úložiště, správa digitální identity, reprodukování </a:t>
            </a:r>
            <a:r>
              <a:rPr lang="cs-CZ" sz="3600" dirty="0" smtClean="0"/>
              <a:t>hudby.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>
                <a:hlinkClick r:id="rId2"/>
              </a:rPr>
              <a:t>Využití ICT technologií v běžné výuce HV na ZŠ</a:t>
            </a: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>
                <a:hlinkClick r:id="rId2"/>
              </a:rPr>
              <a:t>Využití ICT technologií v běžné výuce HV na ZŠ</a:t>
            </a: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 DV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0" indent="0" fontAlgn="base">
              <a:buNone/>
            </a:pPr>
            <a:endParaRPr lang="cs-CZ" sz="3600" b="1" dirty="0" smtClean="0"/>
          </a:p>
          <a:p>
            <a:pPr marL="0" indent="0" fontAlgn="base">
              <a:buNone/>
            </a:pPr>
            <a:r>
              <a:rPr lang="cs-CZ" sz="3600" b="1" dirty="0" smtClean="0"/>
              <a:t>Dramatická </a:t>
            </a:r>
            <a:r>
              <a:rPr lang="cs-CZ" sz="3600" b="1" dirty="0"/>
              <a:t>výchova </a:t>
            </a:r>
            <a:endParaRPr lang="cs-CZ" sz="3600" b="1" dirty="0" smtClean="0"/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Základní předpoklady dramatického jednání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Proces dramatické a inscenační tvorby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Recepce a reflexe dramatického umění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719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4314" y="350838"/>
            <a:ext cx="13944600" cy="906462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V a gramotnosti – čtenářská (I)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 smtClean="0"/>
              <a:t>Práce </a:t>
            </a:r>
            <a:r>
              <a:rPr lang="cs-CZ" sz="3600" dirty="0"/>
              <a:t>s textem v procesu dramatické výchovy jsou založeny </a:t>
            </a:r>
            <a:r>
              <a:rPr lang="cs-CZ" sz="3600" dirty="0" smtClean="0"/>
              <a:t>na:</a:t>
            </a:r>
          </a:p>
          <a:p>
            <a:pPr marL="0" indent="0">
              <a:buNone/>
            </a:pPr>
            <a:endParaRPr lang="cs-CZ" sz="36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motivaci a zájem s textem pracovat,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potřebě prostřednictvím textu objevovat významy, které korespondují se světem žáka a sdílení těchto významů (se spolužáky, učitelem, diváky, posluchači),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potřebě prostřednictvím textu objevovat a sdělovat důležitá témata a sdělení,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10456</TotalTime>
  <Words>600</Words>
  <Application>Microsoft Office PowerPoint</Application>
  <PresentationFormat>Vlastní</PresentationFormat>
  <Paragraphs>202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Calibri</vt:lpstr>
      <vt:lpstr>Roboto Condensed</vt:lpstr>
      <vt:lpstr>Wingdings</vt:lpstr>
      <vt:lpstr>Verdana</vt:lpstr>
      <vt:lpstr>Arial</vt:lpstr>
      <vt:lpstr>Lato Semibold</vt:lpstr>
      <vt:lpstr>GENARAL LAYOUTS</vt:lpstr>
      <vt:lpstr>Prezentace aplikace PowerPoint</vt:lpstr>
      <vt:lpstr>Prezentace aplikace PowerPoint</vt:lpstr>
      <vt:lpstr>Prezentace aplikace PowerPoint</vt:lpstr>
      <vt:lpstr>Oblast Umění a kultura – obor HV</vt:lpstr>
      <vt:lpstr>HV a gramotnosti – čtenářská</vt:lpstr>
      <vt:lpstr>HV a gramotnosti – matematická</vt:lpstr>
      <vt:lpstr>HV a gramotnosti – digitální</vt:lpstr>
      <vt:lpstr>Oblast Umění a kultura – obor DV</vt:lpstr>
      <vt:lpstr>DV a gramotnosti – čtenářská (I)</vt:lpstr>
      <vt:lpstr>   DV a gramotnosti – čtenářská (II)</vt:lpstr>
      <vt:lpstr>Oblast Umění a kultura – obor F/AV</vt:lpstr>
      <vt:lpstr>F/AV a gramotnosti - čtenářská</vt:lpstr>
      <vt:lpstr>F/AV a gramotnosti - matematická</vt:lpstr>
      <vt:lpstr>F/AV a gramotnosti -digitální</vt:lpstr>
      <vt:lpstr>Oblast Umění a kultura – obor TPV</vt:lpstr>
      <vt:lpstr>TPV (I):</vt:lpstr>
      <vt:lpstr>TPV (II):</vt:lpstr>
      <vt:lpstr>TPV (III):</vt:lpstr>
      <vt:lpstr>Oblast Umění a kultura – obor VV</vt:lpstr>
      <vt:lpstr>VV a gramotnosti – čtenářská</vt:lpstr>
      <vt:lpstr>VV a gramotnosti – digitální</vt:lpstr>
      <vt:lpstr>VV a gramotnosti – matematická</vt:lpstr>
      <vt:lpstr>Prezentace aplikace PowerPoint</vt:lpstr>
      <vt:lpstr>Odkazy- výběr: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Šedá Simona</cp:lastModifiedBy>
  <cp:revision>1202</cp:revision>
  <cp:lastPrinted>2018-10-15T08:59:54Z</cp:lastPrinted>
  <dcterms:created xsi:type="dcterms:W3CDTF">2015-01-20T11:47:48Z</dcterms:created>
  <dcterms:modified xsi:type="dcterms:W3CDTF">2018-10-25T12:50:03Z</dcterms:modified>
</cp:coreProperties>
</file>