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23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65614874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919076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Shape 229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0" name="Shape 2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932385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Shape 278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9" name="Shape 2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913738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Shape 29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3" name="Shape 2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755214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Shape 299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0" name="Shape 3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292626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Shape 308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9" name="Shape 3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98182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Shape 317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8" name="Shape 31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0289498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Shape 329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0" name="Shape 3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8742805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hape 34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3" name="Shape 3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3377257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Shape 354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5" name="Shape 35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5549020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Shape 36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4" name="Shape 3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134849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" name="Shape 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6229102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Shape 37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4" name="Shape 3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1444926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Shape 389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0" name="Shape 39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4644058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Shape 399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0" name="Shape 4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713714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270761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Shape 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755666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243611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672416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Shape 12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208243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Shape 16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97364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hape 19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4" name="Shape 1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086127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subTitle" idx="1"/>
          </p:nvPr>
        </p:nvSpPr>
        <p:spPr>
          <a:xfrm>
            <a:off x="685800" y="3786737"/>
            <a:ext cx="7772400" cy="104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buClr>
                <a:schemeClr val="lt2"/>
              </a:buClr>
              <a:buNone/>
              <a:defRPr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800"/>
            </a:lvl1pPr>
            <a:lvl2pPr lvl="1" algn="ctr">
              <a:spcBef>
                <a:spcPts val="0"/>
              </a:spcBef>
              <a:buSzPct val="100000"/>
              <a:defRPr sz="4800"/>
            </a:lvl2pPr>
            <a:lvl3pPr lvl="2" algn="ctr">
              <a:spcBef>
                <a:spcPts val="0"/>
              </a:spcBef>
              <a:buSzPct val="100000"/>
              <a:defRPr sz="4800"/>
            </a:lvl3pPr>
            <a:lvl4pPr lvl="3" algn="ctr">
              <a:spcBef>
                <a:spcPts val="0"/>
              </a:spcBef>
              <a:buSzPct val="100000"/>
              <a:defRPr sz="4800"/>
            </a:lvl4pPr>
            <a:lvl5pPr lvl="4" algn="ctr">
              <a:spcBef>
                <a:spcPts val="0"/>
              </a:spcBef>
              <a:buSzPct val="100000"/>
              <a:defRPr sz="4800"/>
            </a:lvl5pPr>
            <a:lvl6pPr lvl="5" algn="ctr">
              <a:spcBef>
                <a:spcPts val="0"/>
              </a:spcBef>
              <a:buSzPct val="100000"/>
              <a:defRPr sz="4800"/>
            </a:lvl6pPr>
            <a:lvl7pPr lvl="6" algn="ctr">
              <a:spcBef>
                <a:spcPts val="0"/>
              </a:spcBef>
              <a:buSzPct val="100000"/>
              <a:defRPr sz="4800"/>
            </a:lvl7pPr>
            <a:lvl8pPr lvl="7" algn="ctr">
              <a:spcBef>
                <a:spcPts val="0"/>
              </a:spcBef>
              <a:buSzPct val="100000"/>
              <a:defRPr sz="4800"/>
            </a:lvl8pPr>
            <a:lvl9pPr lvl="8" algn="ctr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"/>
              <a:t>‹#›</a:t>
            </a:fld>
            <a:endParaRPr lang="c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457200" y="299693"/>
            <a:ext cx="8229600" cy="5666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"/>
              <a:t>‹#›</a:t>
            </a:fld>
            <a:endParaRPr lang="c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body" idx="2"/>
          </p:nvPr>
        </p:nvSpPr>
        <p:spPr>
          <a:xfrm>
            <a:off x="4692273" y="1600200"/>
            <a:ext cx="3994500" cy="4967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"/>
              <a:t>‹#›</a:t>
            </a:fld>
            <a:endParaRPr lang="c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"/>
              <a:t>‹#›</a:t>
            </a:fld>
            <a:endParaRPr lang="c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457200" y="5875078"/>
            <a:ext cx="8229600" cy="69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buSzPct val="100000"/>
              <a:buNone/>
              <a:defRPr sz="1800"/>
            </a:lvl1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"/>
              <a:t>‹#›</a:t>
            </a:fld>
            <a:endParaRPr lang="c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"/>
              <a:t>‹#›</a:t>
            </a:fld>
            <a:endParaRPr lang="c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C4587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buNone/>
              <a:defRPr sz="3600" b="1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buNone/>
              <a:defRPr sz="3600" b="1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buNone/>
              <a:defRPr sz="3600" b="1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buNone/>
              <a:defRPr sz="3600" b="1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buNone/>
              <a:defRPr sz="3600" b="1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buNone/>
              <a:defRPr sz="3600" b="1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buNone/>
              <a:defRPr sz="3600" b="1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buNone/>
              <a:defRPr sz="3600" b="1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600"/>
              </a:spcBef>
              <a:buClr>
                <a:schemeClr val="lt1"/>
              </a:buClr>
              <a:buSzPct val="100000"/>
              <a:defRPr sz="3000">
                <a:solidFill>
                  <a:schemeClr val="lt1"/>
                </a:solidFill>
              </a:defRPr>
            </a:lvl1pPr>
            <a:lvl2pPr lvl="1">
              <a:spcBef>
                <a:spcPts val="480"/>
              </a:spcBef>
              <a:buClr>
                <a:schemeClr val="lt1"/>
              </a:buClr>
              <a:buSzPct val="100000"/>
              <a:defRPr sz="2400">
                <a:solidFill>
                  <a:schemeClr val="lt1"/>
                </a:solidFill>
              </a:defRPr>
            </a:lvl2pPr>
            <a:lvl3pPr lvl="2">
              <a:spcBef>
                <a:spcPts val="480"/>
              </a:spcBef>
              <a:buClr>
                <a:schemeClr val="lt1"/>
              </a:buClr>
              <a:buSzPct val="100000"/>
              <a:defRPr sz="2400">
                <a:solidFill>
                  <a:schemeClr val="lt1"/>
                </a:solidFill>
              </a:defRPr>
            </a:lvl3pPr>
            <a:lvl4pPr lvl="3"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4pPr>
            <a:lvl5pPr lvl="4"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5pPr>
            <a:lvl6pPr lvl="5"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6pPr>
            <a:lvl7pPr lvl="6"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7pPr>
            <a:lvl8pPr lvl="7"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8pPr>
            <a:lvl9pPr lvl="8"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cs" sz="1300">
                <a:solidFill>
                  <a:schemeClr val="lt1"/>
                </a:solidFill>
              </a:rPr>
              <a:t>‹#›</a:t>
            </a:fld>
            <a:endParaRPr lang="cs" sz="1300">
              <a:solidFill>
                <a:schemeClr val="lt1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gif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gif"/><Relationship Id="rId4" Type="http://schemas.openxmlformats.org/officeDocument/2006/relationships/image" Target="../media/image9.gi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gif"/><Relationship Id="rId3" Type="http://schemas.openxmlformats.org/officeDocument/2006/relationships/image" Target="../media/image11.gif"/><Relationship Id="rId7" Type="http://schemas.openxmlformats.org/officeDocument/2006/relationships/image" Target="../media/image15.gi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gif"/><Relationship Id="rId5" Type="http://schemas.openxmlformats.org/officeDocument/2006/relationships/image" Target="../media/image13.gif"/><Relationship Id="rId4" Type="http://schemas.openxmlformats.org/officeDocument/2006/relationships/image" Target="../media/image12.g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gif"/><Relationship Id="rId4" Type="http://schemas.openxmlformats.org/officeDocument/2006/relationships/image" Target="../media/image10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gi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gif"/><Relationship Id="rId4" Type="http://schemas.openxmlformats.org/officeDocument/2006/relationships/image" Target="../media/image21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gi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gi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gi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ctrTitle"/>
          </p:nvPr>
        </p:nvSpPr>
        <p:spPr>
          <a:xfrm>
            <a:off x="685800" y="1728876"/>
            <a:ext cx="7772400" cy="15465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cs" dirty="0"/>
              <a:t>Organizace elektronické pošty v Gmailu</a:t>
            </a:r>
          </a:p>
        </p:txBody>
      </p:sp>
      <p:sp>
        <p:nvSpPr>
          <p:cNvPr id="35" name="Shape 35"/>
          <p:cNvSpPr txBox="1">
            <a:spLocks noGrp="1"/>
          </p:cNvSpPr>
          <p:nvPr>
            <p:ph type="subTitle" idx="1"/>
          </p:nvPr>
        </p:nvSpPr>
        <p:spPr>
          <a:xfrm>
            <a:off x="685800" y="6065252"/>
            <a:ext cx="7772400" cy="7118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cs" sz="1400" dirty="0"/>
              <a:t>PhDr. Jiří Leipert, Ph.D.      </a:t>
            </a:r>
          </a:p>
          <a:p>
            <a:pPr lvl="0">
              <a:spcBef>
                <a:spcPts val="1000"/>
              </a:spcBef>
              <a:buNone/>
            </a:pPr>
            <a:r>
              <a:rPr lang="cs" sz="1000" dirty="0"/>
              <a:t>© 2015</a:t>
            </a:r>
          </a:p>
        </p:txBody>
      </p:sp>
      <p:pic>
        <p:nvPicPr>
          <p:cNvPr id="36" name="Shape 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43250" y="3280370"/>
            <a:ext cx="2857500" cy="2857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5697" y="126061"/>
            <a:ext cx="4882891" cy="1192689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 txBox="1">
            <a:spLocks noGrp="1"/>
          </p:cNvSpPr>
          <p:nvPr>
            <p:ph type="title"/>
          </p:nvPr>
        </p:nvSpPr>
        <p:spPr>
          <a:xfrm>
            <a:off x="365750" y="299700"/>
            <a:ext cx="8492400" cy="5666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cs"/>
              <a:t>Hvězdičky + Důležitost  + Štítky</a:t>
            </a:r>
          </a:p>
        </p:txBody>
      </p:sp>
      <p:sp>
        <p:nvSpPr>
          <p:cNvPr id="233" name="Shape 233"/>
          <p:cNvSpPr/>
          <p:nvPr/>
        </p:nvSpPr>
        <p:spPr>
          <a:xfrm>
            <a:off x="365750" y="932100"/>
            <a:ext cx="8400899" cy="56043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234" name="Shape 234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878850" y="1333000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235" name="Shape 235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7066675" y="1333000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236" name="Shape 236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2425806" y="1333000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237" name="Shape 237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5519718" y="1333000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238" name="Shape 238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3972762" y="1333000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239" name="Shape 239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878850" y="2633808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240" name="Shape 240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7066675" y="2633808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241" name="Shape 241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2425806" y="2633808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242" name="Shape 242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5519718" y="2633808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243" name="Shape 243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3972762" y="2633808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244" name="Shape 244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878850" y="3934616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245" name="Shape 245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7066675" y="3934616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246" name="Shape 246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2425806" y="3934616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247" name="Shape 247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5519718" y="3934616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248" name="Shape 248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3972762" y="3934616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249" name="Shape 249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878850" y="5235425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250" name="Shape 250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7066675" y="5235425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251" name="Shape 251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2425806" y="5235425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252" name="Shape 252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5519718" y="5235425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253" name="Shape 253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3972762" y="5235425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254" name="Shape 25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425800" y="1333000"/>
            <a:ext cx="408724" cy="390324"/>
          </a:xfrm>
          <a:prstGeom prst="rect">
            <a:avLst/>
          </a:prstGeom>
          <a:noFill/>
          <a:ln>
            <a:noFill/>
          </a:ln>
        </p:spPr>
      </p:pic>
      <p:pic>
        <p:nvPicPr>
          <p:cNvPr id="255" name="Shape 25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972762" y="1333000"/>
            <a:ext cx="408724" cy="390324"/>
          </a:xfrm>
          <a:prstGeom prst="rect">
            <a:avLst/>
          </a:prstGeom>
          <a:noFill/>
          <a:ln>
            <a:noFill/>
          </a:ln>
        </p:spPr>
      </p:pic>
      <p:pic>
        <p:nvPicPr>
          <p:cNvPr id="256" name="Shape 25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972750" y="2633812"/>
            <a:ext cx="408724" cy="390324"/>
          </a:xfrm>
          <a:prstGeom prst="rect">
            <a:avLst/>
          </a:prstGeom>
          <a:noFill/>
          <a:ln>
            <a:noFill/>
          </a:ln>
        </p:spPr>
      </p:pic>
      <p:pic>
        <p:nvPicPr>
          <p:cNvPr id="257" name="Shape 25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78850" y="3934600"/>
            <a:ext cx="408724" cy="390324"/>
          </a:xfrm>
          <a:prstGeom prst="rect">
            <a:avLst/>
          </a:prstGeom>
          <a:noFill/>
          <a:ln>
            <a:noFill/>
          </a:ln>
        </p:spPr>
      </p:pic>
      <p:pic>
        <p:nvPicPr>
          <p:cNvPr id="258" name="Shape 25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519750" y="3934600"/>
            <a:ext cx="408724" cy="390324"/>
          </a:xfrm>
          <a:prstGeom prst="rect">
            <a:avLst/>
          </a:prstGeom>
          <a:noFill/>
          <a:ln>
            <a:noFill/>
          </a:ln>
        </p:spPr>
      </p:pic>
      <p:sp>
        <p:nvSpPr>
          <p:cNvPr id="259" name="Shape 259"/>
          <p:cNvSpPr/>
          <p:nvPr/>
        </p:nvSpPr>
        <p:spPr>
          <a:xfrm rot="-5400000">
            <a:off x="4830225" y="1328427"/>
            <a:ext cx="280075" cy="390325"/>
          </a:xfrm>
          <a:prstGeom prst="flowChartOffpageConnector">
            <a:avLst/>
          </a:prstGeom>
          <a:solidFill>
            <a:srgbClr val="FFFF00"/>
          </a:solidFill>
          <a:ln w="38100" cap="flat" cmpd="sng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0" name="Shape 260"/>
          <p:cNvSpPr/>
          <p:nvPr/>
        </p:nvSpPr>
        <p:spPr>
          <a:xfrm rot="-5400000">
            <a:off x="3283275" y="2633814"/>
            <a:ext cx="280075" cy="390325"/>
          </a:xfrm>
          <a:prstGeom prst="flowChartOffpageConnector">
            <a:avLst/>
          </a:prstGeom>
          <a:solidFill>
            <a:srgbClr val="FFFF00"/>
          </a:solidFill>
          <a:ln w="38100" cap="flat" cmpd="sng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1" name="Shape 261"/>
          <p:cNvSpPr/>
          <p:nvPr/>
        </p:nvSpPr>
        <p:spPr>
          <a:xfrm rot="-5400000">
            <a:off x="7905750" y="2633827"/>
            <a:ext cx="280075" cy="390325"/>
          </a:xfrm>
          <a:prstGeom prst="flowChartOffpageConnector">
            <a:avLst/>
          </a:prstGeom>
          <a:solidFill>
            <a:srgbClr val="FFFF00"/>
          </a:solidFill>
          <a:ln w="38100" cap="flat" cmpd="sng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2" name="Shape 262"/>
          <p:cNvSpPr/>
          <p:nvPr/>
        </p:nvSpPr>
        <p:spPr>
          <a:xfrm rot="-5400000">
            <a:off x="6377175" y="3934602"/>
            <a:ext cx="280075" cy="390325"/>
          </a:xfrm>
          <a:prstGeom prst="flowChartOffpageConnector">
            <a:avLst/>
          </a:prstGeom>
          <a:solidFill>
            <a:srgbClr val="FFFF00"/>
          </a:solidFill>
          <a:ln w="38100" cap="flat" cmpd="sng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3" name="Shape 263"/>
          <p:cNvSpPr/>
          <p:nvPr/>
        </p:nvSpPr>
        <p:spPr>
          <a:xfrm rot="-5400000">
            <a:off x="4830225" y="5198527"/>
            <a:ext cx="280075" cy="390325"/>
          </a:xfrm>
          <a:prstGeom prst="flowChartOffpageConnector">
            <a:avLst/>
          </a:prstGeom>
          <a:solidFill>
            <a:srgbClr val="FFFF00"/>
          </a:solidFill>
          <a:ln w="38100" cap="flat" cmpd="sng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4" name="Shape 264"/>
          <p:cNvSpPr/>
          <p:nvPr/>
        </p:nvSpPr>
        <p:spPr>
          <a:xfrm>
            <a:off x="3972750" y="1987725"/>
            <a:ext cx="390299" cy="197699"/>
          </a:xfrm>
          <a:prstGeom prst="rect">
            <a:avLst/>
          </a:prstGeom>
          <a:solidFill>
            <a:srgbClr val="00FF00"/>
          </a:solidFill>
          <a:ln w="19050" cap="flat" cmpd="sng">
            <a:solidFill>
              <a:srgbClr val="00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5" name="Shape 265"/>
          <p:cNvSpPr/>
          <p:nvPr/>
        </p:nvSpPr>
        <p:spPr>
          <a:xfrm>
            <a:off x="897275" y="1963144"/>
            <a:ext cx="390299" cy="197699"/>
          </a:xfrm>
          <a:prstGeom prst="rect">
            <a:avLst/>
          </a:prstGeom>
          <a:solidFill>
            <a:srgbClr val="00FF00"/>
          </a:solidFill>
          <a:ln w="19050" cap="flat" cmpd="sng">
            <a:solidFill>
              <a:srgbClr val="00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6" name="Shape 266"/>
          <p:cNvSpPr/>
          <p:nvPr/>
        </p:nvSpPr>
        <p:spPr>
          <a:xfrm>
            <a:off x="2435012" y="4589375"/>
            <a:ext cx="390299" cy="197699"/>
          </a:xfrm>
          <a:prstGeom prst="rect">
            <a:avLst/>
          </a:prstGeom>
          <a:solidFill>
            <a:srgbClr val="00FF00"/>
          </a:solidFill>
          <a:ln w="19050" cap="flat" cmpd="sng">
            <a:solidFill>
              <a:srgbClr val="00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7" name="Shape 267"/>
          <p:cNvSpPr/>
          <p:nvPr/>
        </p:nvSpPr>
        <p:spPr>
          <a:xfrm>
            <a:off x="5586225" y="3270819"/>
            <a:ext cx="390299" cy="197699"/>
          </a:xfrm>
          <a:prstGeom prst="rect">
            <a:avLst/>
          </a:prstGeom>
          <a:solidFill>
            <a:srgbClr val="00FF00"/>
          </a:solidFill>
          <a:ln w="19050" cap="flat" cmpd="sng">
            <a:solidFill>
              <a:srgbClr val="00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8" name="Shape 268"/>
          <p:cNvSpPr/>
          <p:nvPr/>
        </p:nvSpPr>
        <p:spPr>
          <a:xfrm>
            <a:off x="6269550" y="5830175"/>
            <a:ext cx="390299" cy="197699"/>
          </a:xfrm>
          <a:prstGeom prst="rect">
            <a:avLst/>
          </a:prstGeom>
          <a:solidFill>
            <a:srgbClr val="FF0000"/>
          </a:solidFill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9" name="Shape 269"/>
          <p:cNvSpPr/>
          <p:nvPr/>
        </p:nvSpPr>
        <p:spPr>
          <a:xfrm>
            <a:off x="4775125" y="5890175"/>
            <a:ext cx="390299" cy="197699"/>
          </a:xfrm>
          <a:prstGeom prst="rect">
            <a:avLst/>
          </a:prstGeom>
          <a:solidFill>
            <a:srgbClr val="FF0000"/>
          </a:solidFill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0" name="Shape 270"/>
          <p:cNvSpPr/>
          <p:nvPr/>
        </p:nvSpPr>
        <p:spPr>
          <a:xfrm>
            <a:off x="7811275" y="4542150"/>
            <a:ext cx="390299" cy="197699"/>
          </a:xfrm>
          <a:prstGeom prst="rect">
            <a:avLst/>
          </a:prstGeom>
          <a:solidFill>
            <a:srgbClr val="FF0000"/>
          </a:solidFill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1" name="Shape 271"/>
          <p:cNvSpPr/>
          <p:nvPr/>
        </p:nvSpPr>
        <p:spPr>
          <a:xfrm>
            <a:off x="7811275" y="1963150"/>
            <a:ext cx="390299" cy="197699"/>
          </a:xfrm>
          <a:prstGeom prst="rect">
            <a:avLst/>
          </a:prstGeom>
          <a:solidFill>
            <a:srgbClr val="FF0000"/>
          </a:solidFill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2" name="Shape 272"/>
          <p:cNvSpPr/>
          <p:nvPr/>
        </p:nvSpPr>
        <p:spPr>
          <a:xfrm>
            <a:off x="7066675" y="1987725"/>
            <a:ext cx="390299" cy="197699"/>
          </a:xfrm>
          <a:prstGeom prst="rect">
            <a:avLst/>
          </a:prstGeom>
          <a:solidFill>
            <a:srgbClr val="00FF00"/>
          </a:solidFill>
          <a:ln w="19050" cap="flat" cmpd="sng">
            <a:solidFill>
              <a:srgbClr val="00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3" name="Shape 273"/>
          <p:cNvSpPr/>
          <p:nvPr/>
        </p:nvSpPr>
        <p:spPr>
          <a:xfrm>
            <a:off x="4001637" y="5906375"/>
            <a:ext cx="390299" cy="197699"/>
          </a:xfrm>
          <a:prstGeom prst="rect">
            <a:avLst/>
          </a:prstGeom>
          <a:solidFill>
            <a:srgbClr val="00FF00"/>
          </a:solidFill>
          <a:ln w="19050" cap="flat" cmpd="sng">
            <a:solidFill>
              <a:srgbClr val="00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4" name="Shape 274"/>
          <p:cNvSpPr/>
          <p:nvPr/>
        </p:nvSpPr>
        <p:spPr>
          <a:xfrm>
            <a:off x="4746237" y="1987725"/>
            <a:ext cx="390299" cy="197699"/>
          </a:xfrm>
          <a:prstGeom prst="rect">
            <a:avLst/>
          </a:prstGeom>
          <a:solidFill>
            <a:srgbClr val="FF0000"/>
          </a:solidFill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5" name="Shape 275"/>
          <p:cNvSpPr/>
          <p:nvPr/>
        </p:nvSpPr>
        <p:spPr>
          <a:xfrm>
            <a:off x="3228175" y="3288575"/>
            <a:ext cx="390299" cy="197699"/>
          </a:xfrm>
          <a:prstGeom prst="rect">
            <a:avLst/>
          </a:prstGeom>
          <a:solidFill>
            <a:srgbClr val="FF0000"/>
          </a:solidFill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6" name="Shape 276"/>
          <p:cNvSpPr/>
          <p:nvPr/>
        </p:nvSpPr>
        <p:spPr>
          <a:xfrm>
            <a:off x="1681175" y="4559356"/>
            <a:ext cx="390299" cy="197699"/>
          </a:xfrm>
          <a:prstGeom prst="rect">
            <a:avLst/>
          </a:prstGeom>
          <a:solidFill>
            <a:srgbClr val="FF0000"/>
          </a:solidFill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Shape 281"/>
          <p:cNvSpPr txBox="1">
            <a:spLocks noGrp="1"/>
          </p:cNvSpPr>
          <p:nvPr>
            <p:ph type="title"/>
          </p:nvPr>
        </p:nvSpPr>
        <p:spPr>
          <a:xfrm>
            <a:off x="457200" y="299693"/>
            <a:ext cx="8229600" cy="5666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cs"/>
              <a:t>Možnosti organizace pošty</a:t>
            </a:r>
          </a:p>
        </p:txBody>
      </p:sp>
      <p:sp>
        <p:nvSpPr>
          <p:cNvPr id="282" name="Shape 282"/>
          <p:cNvSpPr txBox="1">
            <a:spLocks noGrp="1"/>
          </p:cNvSpPr>
          <p:nvPr>
            <p:ph type="body" idx="1"/>
          </p:nvPr>
        </p:nvSpPr>
        <p:spPr>
          <a:xfrm>
            <a:off x="457200" y="1611975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cs"/>
              <a:t>automatický příznak - Nepřečtené</a:t>
            </a:r>
          </a:p>
          <a:p>
            <a:pPr lvl="0" rtl="0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cs"/>
              <a:t>manuální označení - Hvězdičky</a:t>
            </a:r>
          </a:p>
          <a:p>
            <a:pPr lvl="0" rtl="0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cs"/>
              <a:t>učící se skripty - Důležitost</a:t>
            </a:r>
          </a:p>
          <a:p>
            <a:pPr lvl="0" rtl="0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cs"/>
              <a:t>manuální třídění - Štítky</a:t>
            </a:r>
          </a:p>
          <a:p>
            <a:pPr lvl="0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cs"/>
              <a:t>automatické třídění - Filtry</a:t>
            </a:r>
          </a:p>
        </p:txBody>
      </p:sp>
      <p:pic>
        <p:nvPicPr>
          <p:cNvPr id="283" name="Shape 283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7589724" y="1727376"/>
            <a:ext cx="751979" cy="446273"/>
          </a:xfrm>
          <a:prstGeom prst="rect">
            <a:avLst/>
          </a:prstGeom>
          <a:noFill/>
          <a:ln>
            <a:noFill/>
          </a:ln>
        </p:spPr>
      </p:pic>
      <p:pic>
        <p:nvPicPr>
          <p:cNvPr id="284" name="Shape 28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14352" y="1722600"/>
            <a:ext cx="751979" cy="446273"/>
          </a:xfrm>
          <a:prstGeom prst="rect">
            <a:avLst/>
          </a:prstGeom>
          <a:noFill/>
          <a:ln>
            <a:noFill/>
          </a:ln>
        </p:spPr>
      </p:pic>
      <p:pic>
        <p:nvPicPr>
          <p:cNvPr id="285" name="Shape 28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307576" y="2621425"/>
            <a:ext cx="408724" cy="390324"/>
          </a:xfrm>
          <a:prstGeom prst="rect">
            <a:avLst/>
          </a:prstGeom>
          <a:noFill/>
          <a:ln>
            <a:noFill/>
          </a:ln>
        </p:spPr>
      </p:pic>
      <p:sp>
        <p:nvSpPr>
          <p:cNvPr id="286" name="Shape 286"/>
          <p:cNvSpPr/>
          <p:nvPr/>
        </p:nvSpPr>
        <p:spPr>
          <a:xfrm rot="-5400000">
            <a:off x="7371901" y="3409177"/>
            <a:ext cx="280075" cy="390325"/>
          </a:xfrm>
          <a:prstGeom prst="flowChartOffpageConnector">
            <a:avLst/>
          </a:prstGeom>
          <a:solidFill>
            <a:srgbClr val="FFFF00"/>
          </a:solidFill>
          <a:ln w="38100" cap="flat" cmpd="sng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grpSp>
        <p:nvGrpSpPr>
          <p:cNvPr id="287" name="Shape 287"/>
          <p:cNvGrpSpPr/>
          <p:nvPr/>
        </p:nvGrpSpPr>
        <p:grpSpPr>
          <a:xfrm>
            <a:off x="6833103" y="4359250"/>
            <a:ext cx="1357668" cy="280200"/>
            <a:chOff x="5344052" y="3450750"/>
            <a:chExt cx="1357668" cy="280200"/>
          </a:xfrm>
        </p:grpSpPr>
        <p:sp>
          <p:nvSpPr>
            <p:cNvPr id="288" name="Shape 288"/>
            <p:cNvSpPr/>
            <p:nvPr/>
          </p:nvSpPr>
          <p:spPr>
            <a:xfrm>
              <a:off x="5344052" y="3450750"/>
              <a:ext cx="459299" cy="280200"/>
            </a:xfrm>
            <a:prstGeom prst="rect">
              <a:avLst/>
            </a:prstGeom>
            <a:solidFill>
              <a:srgbClr val="00FF00"/>
            </a:solidFill>
            <a:ln w="19050" cap="flat" cmpd="sng">
              <a:solidFill>
                <a:srgbClr val="00FF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89" name="Shape 289"/>
            <p:cNvSpPr/>
            <p:nvPr/>
          </p:nvSpPr>
          <p:spPr>
            <a:xfrm>
              <a:off x="6242420" y="3450750"/>
              <a:ext cx="459299" cy="280200"/>
            </a:xfrm>
            <a:prstGeom prst="rect">
              <a:avLst/>
            </a:prstGeom>
            <a:solidFill>
              <a:srgbClr val="FF0000"/>
            </a:solidFill>
            <a:ln w="1905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pic>
        <p:nvPicPr>
          <p:cNvPr id="290" name="Shape 29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076950" y="5178125"/>
            <a:ext cx="2686050" cy="1295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Shape 295"/>
          <p:cNvSpPr txBox="1">
            <a:spLocks noGrp="1"/>
          </p:cNvSpPr>
          <p:nvPr>
            <p:ph type="title"/>
          </p:nvPr>
        </p:nvSpPr>
        <p:spPr>
          <a:xfrm>
            <a:off x="457200" y="299693"/>
            <a:ext cx="8229600" cy="5666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cs"/>
              <a:t>Filosofie organizace pošty </a:t>
            </a:r>
          </a:p>
        </p:txBody>
      </p:sp>
      <p:sp>
        <p:nvSpPr>
          <p:cNvPr id="296" name="Shape 296"/>
          <p:cNvSpPr txBox="1">
            <a:spLocks noGrp="1"/>
          </p:cNvSpPr>
          <p:nvPr>
            <p:ph type="body" idx="1"/>
          </p:nvPr>
        </p:nvSpPr>
        <p:spPr>
          <a:xfrm>
            <a:off x="457200" y="723150"/>
            <a:ext cx="8229600" cy="5837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spcAft>
                <a:spcPts val="0"/>
              </a:spcAft>
            </a:pPr>
            <a:r>
              <a:rPr lang="cs"/>
              <a:t>režim konverzace</a:t>
            </a:r>
          </a:p>
          <a:p>
            <a:pPr marL="457200" lvl="0" indent="-228600" rtl="0">
              <a:spcBef>
                <a:spcPts val="0"/>
              </a:spcBef>
              <a:spcAft>
                <a:spcPts val="0"/>
              </a:spcAft>
            </a:pPr>
            <a:r>
              <a:rPr lang="cs"/>
              <a:t>kompaktnost zobrazení</a:t>
            </a:r>
          </a:p>
          <a:p>
            <a:pPr marL="457200" lvl="0" indent="-228600" rtl="0">
              <a:spcBef>
                <a:spcPts val="0"/>
              </a:spcBef>
              <a:spcAft>
                <a:spcPts val="0"/>
              </a:spcAft>
            </a:pPr>
            <a:r>
              <a:rPr lang="cs"/>
              <a:t>nastavení hvězdiček</a:t>
            </a:r>
          </a:p>
          <a:p>
            <a:pPr marL="457200" lvl="0" indent="-228600" rtl="0">
              <a:spcBef>
                <a:spcPts val="0"/>
              </a:spcBef>
            </a:pPr>
            <a:r>
              <a:rPr lang="cs"/>
              <a:t>vytvoření filtrů</a:t>
            </a:r>
          </a:p>
          <a:p>
            <a:pPr marL="457200" lvl="0" indent="-228600" rtl="0">
              <a:spcBef>
                <a:spcPts val="0"/>
              </a:spcBef>
              <a:spcAft>
                <a:spcPts val="0"/>
              </a:spcAft>
            </a:pPr>
            <a:r>
              <a:rPr lang="cs"/>
              <a:t>definování důležitosti/nedůležitosti</a:t>
            </a:r>
          </a:p>
          <a:p>
            <a:pPr marL="914400" lvl="1" indent="-228600" rtl="0">
              <a:spcBef>
                <a:spcPts val="0"/>
              </a:spcBef>
              <a:spcAft>
                <a:spcPts val="0"/>
              </a:spcAft>
            </a:pPr>
            <a:r>
              <a:rPr lang="cs"/>
              <a:t>nebo vypnutí tohoto nástroje</a:t>
            </a:r>
          </a:p>
          <a:p>
            <a:pPr marL="457200" lvl="0" indent="-228600" rtl="0">
              <a:spcBef>
                <a:spcPts val="0"/>
              </a:spcBef>
              <a:spcAft>
                <a:spcPts val="0"/>
              </a:spcAft>
            </a:pPr>
            <a:r>
              <a:rPr lang="cs"/>
              <a:t>vytvoření hierarchie štítků</a:t>
            </a:r>
          </a:p>
          <a:p>
            <a:pPr marL="914400" lvl="1" indent="-228600" rtl="0">
              <a:spcBef>
                <a:spcPts val="0"/>
              </a:spcBef>
              <a:spcAft>
                <a:spcPts val="0"/>
              </a:spcAft>
            </a:pPr>
            <a:r>
              <a:rPr lang="cs"/>
              <a:t>hlavní kategorie a vnořené, použití barev štítků</a:t>
            </a:r>
          </a:p>
          <a:p>
            <a:pPr marL="457200" lvl="0" indent="-228600" rtl="0">
              <a:spcBef>
                <a:spcPts val="0"/>
              </a:spcBef>
              <a:spcAft>
                <a:spcPts val="0"/>
              </a:spcAft>
            </a:pPr>
            <a:r>
              <a:rPr lang="cs"/>
              <a:t>Archivace = odebrání štítku Doručená pošta</a:t>
            </a:r>
          </a:p>
          <a:p>
            <a:pPr marL="457200" lvl="0" indent="-228600" rtl="0">
              <a:spcBef>
                <a:spcPts val="0"/>
              </a:spcBef>
              <a:spcAft>
                <a:spcPts val="0"/>
              </a:spcAft>
            </a:pPr>
            <a:r>
              <a:rPr lang="cs"/>
              <a:t>další karty k Primární poště </a:t>
            </a:r>
            <a:r>
              <a:rPr lang="cs" sz="1800">
                <a:solidFill>
                  <a:srgbClr val="FFFF00"/>
                </a:solidFill>
              </a:rPr>
              <a:t>(Konfigurovat Dor. poštu)</a:t>
            </a:r>
          </a:p>
          <a:p>
            <a:pPr marL="457200" lvl="0" indent="-228600">
              <a:spcBef>
                <a:spcPts val="0"/>
              </a:spcBef>
              <a:spcAft>
                <a:spcPts val="0"/>
              </a:spcAft>
            </a:pPr>
            <a:r>
              <a:rPr lang="cs"/>
              <a:t>Prioritní pošta </a:t>
            </a:r>
            <a:r>
              <a:rPr lang="cs" sz="1800">
                <a:solidFill>
                  <a:srgbClr val="FFFF00"/>
                </a:solidFill>
              </a:rPr>
              <a:t>- členění na kategorie dle vlastních priorit</a:t>
            </a:r>
          </a:p>
        </p:txBody>
      </p:sp>
      <p:pic>
        <p:nvPicPr>
          <p:cNvPr id="297" name="Shape 29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07387" y="992250"/>
            <a:ext cx="2905125" cy="1752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hape 302"/>
          <p:cNvSpPr txBox="1">
            <a:spLocks noGrp="1"/>
          </p:cNvSpPr>
          <p:nvPr>
            <p:ph type="title"/>
          </p:nvPr>
        </p:nvSpPr>
        <p:spPr>
          <a:xfrm>
            <a:off x="457200" y="299693"/>
            <a:ext cx="8229600" cy="5666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cs"/>
              <a:t>Režim konverzace</a:t>
            </a:r>
          </a:p>
        </p:txBody>
      </p:sp>
      <p:sp>
        <p:nvSpPr>
          <p:cNvPr id="303" name="Shape 303"/>
          <p:cNvSpPr txBox="1">
            <a:spLocks noGrp="1"/>
          </p:cNvSpPr>
          <p:nvPr>
            <p:ph type="body" idx="1"/>
          </p:nvPr>
        </p:nvSpPr>
        <p:spPr>
          <a:xfrm>
            <a:off x="457200" y="1002900"/>
            <a:ext cx="8229600" cy="5565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</a:pPr>
            <a:r>
              <a:rPr lang="cs"/>
              <a:t>spojuje zprávy na základě stejného předmětu - v odpovědi nebo přeposlání lze upravit předmět - rozdělit konverzační vlákno</a:t>
            </a:r>
          </a:p>
          <a:p>
            <a:pPr marL="457200" lvl="0" indent="-228600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</a:pPr>
            <a:r>
              <a:rPr lang="cs"/>
              <a:t>lze smazat konkrétní zprávu</a:t>
            </a:r>
            <a:br>
              <a:rPr lang="cs"/>
            </a:br>
            <a:r>
              <a:rPr lang="cs"/>
              <a:t>z konverzace (kontext. nabídka)</a:t>
            </a:r>
          </a:p>
          <a:p>
            <a:pPr marL="457200" lvl="0" indent="-228600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</a:pPr>
            <a:r>
              <a:rPr lang="cs"/>
              <a:t>je třeba se vyvarovat obecných</a:t>
            </a:r>
            <a:br>
              <a:rPr lang="cs"/>
            </a:br>
            <a:r>
              <a:rPr lang="cs"/>
              <a:t>předmětů ve zprávách</a:t>
            </a:r>
          </a:p>
          <a:p>
            <a:pPr marL="457200" lvl="0" indent="-22860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</a:pPr>
            <a:r>
              <a:rPr lang="cs"/>
              <a:t>režim konverzace je běžný v dalších formách komunikace - chaty, komentáře, hangouty, SMS</a:t>
            </a:r>
          </a:p>
        </p:txBody>
      </p:sp>
      <p:grpSp>
        <p:nvGrpSpPr>
          <p:cNvPr id="304" name="Shape 304"/>
          <p:cNvGrpSpPr/>
          <p:nvPr/>
        </p:nvGrpSpPr>
        <p:grpSpPr>
          <a:xfrm>
            <a:off x="6605403" y="2749862"/>
            <a:ext cx="2081399" cy="1582874"/>
            <a:chOff x="6605403" y="2749862"/>
            <a:chExt cx="2081399" cy="1582874"/>
          </a:xfrm>
        </p:grpSpPr>
        <p:pic>
          <p:nvPicPr>
            <p:cNvPr id="305" name="Shape 305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6605403" y="2749862"/>
              <a:ext cx="2081399" cy="158287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06" name="Shape 306"/>
            <p:cNvSpPr/>
            <p:nvPr/>
          </p:nvSpPr>
          <p:spPr>
            <a:xfrm>
              <a:off x="7350600" y="3736748"/>
              <a:ext cx="708000" cy="263100"/>
            </a:xfrm>
            <a:prstGeom prst="roundRect">
              <a:avLst>
                <a:gd name="adj" fmla="val 16667"/>
              </a:avLst>
            </a:pr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Shape 311"/>
          <p:cNvSpPr txBox="1">
            <a:spLocks noGrp="1"/>
          </p:cNvSpPr>
          <p:nvPr>
            <p:ph type="title"/>
          </p:nvPr>
        </p:nvSpPr>
        <p:spPr>
          <a:xfrm>
            <a:off x="457200" y="299693"/>
            <a:ext cx="8229600" cy="5666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cs"/>
              <a:t>Kompaktnost zobrazení, Hvězdičky</a:t>
            </a:r>
          </a:p>
        </p:txBody>
      </p:sp>
      <p:sp>
        <p:nvSpPr>
          <p:cNvPr id="312" name="Shape 31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cs"/>
              <a:t>nastavení pod “ozubeným </a:t>
            </a:r>
            <a:br>
              <a:rPr lang="cs"/>
            </a:br>
            <a:r>
              <a:rPr lang="cs"/>
              <a:t>kolem”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marL="457200" lvl="0" indent="-228600">
              <a:spcBef>
                <a:spcPts val="0"/>
              </a:spcBef>
            </a:pPr>
            <a:r>
              <a:rPr lang="cs"/>
              <a:t>Hvězdičky - nad rámec implicitní žluté </a:t>
            </a:r>
            <a:br>
              <a:rPr lang="cs"/>
            </a:br>
            <a:r>
              <a:rPr lang="cs"/>
              <a:t>lze volit vlastní sadu přetažením z nepoužívaných - záleží i na pořadí...</a:t>
            </a:r>
          </a:p>
        </p:txBody>
      </p:sp>
      <p:pic>
        <p:nvPicPr>
          <p:cNvPr id="313" name="Shape 3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81662" y="1600200"/>
            <a:ext cx="2905125" cy="1752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14" name="Shape 3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734337" y="5366775"/>
            <a:ext cx="4029075" cy="1047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15" name="Shape 3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338887" y="5579812"/>
            <a:ext cx="962025" cy="409575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Shape 320"/>
          <p:cNvSpPr txBox="1">
            <a:spLocks noGrp="1"/>
          </p:cNvSpPr>
          <p:nvPr>
            <p:ph type="title"/>
          </p:nvPr>
        </p:nvSpPr>
        <p:spPr>
          <a:xfrm>
            <a:off x="457200" y="299693"/>
            <a:ext cx="8229600" cy="5666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cs"/>
              <a:t>Důležitá pošta</a:t>
            </a:r>
          </a:p>
        </p:txBody>
      </p:sp>
      <p:sp>
        <p:nvSpPr>
          <p:cNvPr id="321" name="Shape 321"/>
          <p:cNvSpPr txBox="1">
            <a:spLocks noGrp="1"/>
          </p:cNvSpPr>
          <p:nvPr>
            <p:ph type="body" idx="1"/>
          </p:nvPr>
        </p:nvSpPr>
        <p:spPr>
          <a:xfrm>
            <a:off x="457200" y="1144475"/>
            <a:ext cx="8229600" cy="5423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cs"/>
              <a:t>kliknutí na “výložku” označí či odznačí</a:t>
            </a:r>
          </a:p>
          <a:p>
            <a:pPr marL="457200" lvl="0" indent="-228600">
              <a:spcBef>
                <a:spcPts val="0"/>
              </a:spcBef>
            </a:pPr>
            <a:r>
              <a:rPr lang="cs"/>
              <a:t>vypnutí v Nastavení - Doručená pošta:</a:t>
            </a:r>
          </a:p>
        </p:txBody>
      </p:sp>
      <p:pic>
        <p:nvPicPr>
          <p:cNvPr id="322" name="Shape 3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85650" y="4316050"/>
            <a:ext cx="5531250" cy="536502"/>
          </a:xfrm>
          <a:prstGeom prst="rect">
            <a:avLst/>
          </a:prstGeom>
          <a:noFill/>
          <a:ln>
            <a:noFill/>
          </a:ln>
        </p:spPr>
      </p:pic>
      <p:pic>
        <p:nvPicPr>
          <p:cNvPr id="323" name="Shape 3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985650" y="5897523"/>
            <a:ext cx="5531250" cy="470326"/>
          </a:xfrm>
          <a:prstGeom prst="rect">
            <a:avLst/>
          </a:prstGeom>
          <a:noFill/>
          <a:ln>
            <a:noFill/>
          </a:ln>
        </p:spPr>
      </p:pic>
      <p:pic>
        <p:nvPicPr>
          <p:cNvPr id="324" name="Shape 32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985650" y="5136318"/>
            <a:ext cx="5531252" cy="510407"/>
          </a:xfrm>
          <a:prstGeom prst="rect">
            <a:avLst/>
          </a:prstGeom>
          <a:noFill/>
          <a:ln>
            <a:noFill/>
          </a:ln>
        </p:spPr>
      </p:pic>
      <p:pic>
        <p:nvPicPr>
          <p:cNvPr id="325" name="Shape 32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2985650" y="3281900"/>
            <a:ext cx="5531250" cy="798137"/>
          </a:xfrm>
          <a:prstGeom prst="rect">
            <a:avLst/>
          </a:prstGeom>
          <a:noFill/>
          <a:ln>
            <a:noFill/>
          </a:ln>
        </p:spPr>
      </p:pic>
      <p:pic>
        <p:nvPicPr>
          <p:cNvPr id="326" name="Shape 326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1333500" y="2426100"/>
            <a:ext cx="64770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27" name="Shape 327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896062" y="1816012"/>
            <a:ext cx="962025" cy="409575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Shape 332"/>
          <p:cNvSpPr txBox="1">
            <a:spLocks noGrp="1"/>
          </p:cNvSpPr>
          <p:nvPr>
            <p:ph type="title"/>
          </p:nvPr>
        </p:nvSpPr>
        <p:spPr>
          <a:xfrm>
            <a:off x="457200" y="299693"/>
            <a:ext cx="8229600" cy="5666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cs"/>
              <a:t>Štítky</a:t>
            </a:r>
          </a:p>
        </p:txBody>
      </p:sp>
      <p:sp>
        <p:nvSpPr>
          <p:cNvPr id="333" name="Shape 333"/>
          <p:cNvSpPr txBox="1">
            <a:spLocks noGrp="1"/>
          </p:cNvSpPr>
          <p:nvPr>
            <p:ph type="body" idx="1"/>
          </p:nvPr>
        </p:nvSpPr>
        <p:spPr>
          <a:xfrm>
            <a:off x="457200" y="1085475"/>
            <a:ext cx="8229600" cy="54824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cs"/>
              <a:t>vytváření štítků ve spodní části levého rámu</a:t>
            </a:r>
          </a:p>
          <a:p>
            <a:pPr marL="457200" lvl="0" indent="-228600" rtl="0">
              <a:spcBef>
                <a:spcPts val="0"/>
              </a:spcBef>
            </a:pPr>
            <a:r>
              <a:rPr lang="cs"/>
              <a:t>vnoření štítku u šipky nadřazeného štítku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marL="457200" lvl="0" indent="-228600">
              <a:spcBef>
                <a:spcPts val="0"/>
              </a:spcBef>
            </a:pPr>
            <a:r>
              <a:rPr lang="cs"/>
              <a:t>detailní Nastavení v sekci Štítky</a:t>
            </a:r>
          </a:p>
        </p:txBody>
      </p:sp>
      <p:grpSp>
        <p:nvGrpSpPr>
          <p:cNvPr id="334" name="Shape 334"/>
          <p:cNvGrpSpPr/>
          <p:nvPr/>
        </p:nvGrpSpPr>
        <p:grpSpPr>
          <a:xfrm>
            <a:off x="1817687" y="2313450"/>
            <a:ext cx="5508625" cy="2831775"/>
            <a:chOff x="2560300" y="2702800"/>
            <a:chExt cx="5508625" cy="2831775"/>
          </a:xfrm>
        </p:grpSpPr>
        <p:pic>
          <p:nvPicPr>
            <p:cNvPr id="335" name="Shape 335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2620625" y="2762800"/>
              <a:ext cx="5448300" cy="277177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36" name="Shape 336"/>
            <p:cNvSpPr/>
            <p:nvPr/>
          </p:nvSpPr>
          <p:spPr>
            <a:xfrm>
              <a:off x="2560300" y="2702800"/>
              <a:ext cx="1781700" cy="269400"/>
            </a:xfrm>
            <a:prstGeom prst="roundRect">
              <a:avLst>
                <a:gd name="adj" fmla="val 16667"/>
              </a:avLst>
            </a:prstGeom>
            <a:noFill/>
            <a:ln w="762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37" name="Shape 337"/>
            <p:cNvSpPr/>
            <p:nvPr/>
          </p:nvSpPr>
          <p:spPr>
            <a:xfrm>
              <a:off x="3999775" y="2702800"/>
              <a:ext cx="342300" cy="269400"/>
            </a:xfrm>
            <a:prstGeom prst="roundRect">
              <a:avLst>
                <a:gd name="adj" fmla="val 16667"/>
              </a:avLst>
            </a:prstGeom>
            <a:noFill/>
            <a:ln w="762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38" name="Shape 338"/>
            <p:cNvSpPr/>
            <p:nvPr/>
          </p:nvSpPr>
          <p:spPr>
            <a:xfrm>
              <a:off x="4203744" y="5144225"/>
              <a:ext cx="1547700" cy="197400"/>
            </a:xfrm>
            <a:prstGeom prst="roundRect">
              <a:avLst>
                <a:gd name="adj" fmla="val 16667"/>
              </a:avLst>
            </a:pr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pic>
        <p:nvPicPr>
          <p:cNvPr id="339" name="Shape 33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680787" y="5446787"/>
            <a:ext cx="962025" cy="409575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340" name="Shape 34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680807" y="604808"/>
            <a:ext cx="1758223" cy="566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Shape 345"/>
          <p:cNvSpPr txBox="1">
            <a:spLocks noGrp="1"/>
          </p:cNvSpPr>
          <p:nvPr>
            <p:ph type="title"/>
          </p:nvPr>
        </p:nvSpPr>
        <p:spPr>
          <a:xfrm>
            <a:off x="457200" y="299693"/>
            <a:ext cx="8229600" cy="5666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cs"/>
              <a:t>Tvorba filtrů</a:t>
            </a:r>
          </a:p>
        </p:txBody>
      </p:sp>
      <p:sp>
        <p:nvSpPr>
          <p:cNvPr id="346" name="Shape 346"/>
          <p:cNvSpPr txBox="1">
            <a:spLocks noGrp="1"/>
          </p:cNvSpPr>
          <p:nvPr>
            <p:ph type="body" idx="1"/>
          </p:nvPr>
        </p:nvSpPr>
        <p:spPr>
          <a:xfrm>
            <a:off x="457200" y="1926825"/>
            <a:ext cx="8229600" cy="4641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06400" rtl="0">
              <a:spcBef>
                <a:spcPts val="0"/>
              </a:spcBef>
              <a:buSzPct val="100000"/>
            </a:pPr>
            <a:r>
              <a:rPr lang="cs" sz="2800"/>
              <a:t>z vyhledávání, kontextu zprávy či nabídky Další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  <p:grpSp>
        <p:nvGrpSpPr>
          <p:cNvPr id="347" name="Shape 347"/>
          <p:cNvGrpSpPr/>
          <p:nvPr/>
        </p:nvGrpSpPr>
        <p:grpSpPr>
          <a:xfrm>
            <a:off x="6541312" y="78975"/>
            <a:ext cx="2066925" cy="1847850"/>
            <a:chOff x="6541312" y="78975"/>
            <a:chExt cx="2066925" cy="1847850"/>
          </a:xfrm>
        </p:grpSpPr>
        <p:pic>
          <p:nvPicPr>
            <p:cNvPr id="348" name="Shape 348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6541312" y="78975"/>
              <a:ext cx="2066925" cy="18478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49" name="Shape 349"/>
            <p:cNvSpPr/>
            <p:nvPr/>
          </p:nvSpPr>
          <p:spPr>
            <a:xfrm>
              <a:off x="6617525" y="1330800"/>
              <a:ext cx="1811999" cy="191099"/>
            </a:xfrm>
            <a:prstGeom prst="roundRect">
              <a:avLst>
                <a:gd name="adj" fmla="val 16667"/>
              </a:avLst>
            </a:pr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grpSp>
        <p:nvGrpSpPr>
          <p:cNvPr id="350" name="Shape 350"/>
          <p:cNvGrpSpPr/>
          <p:nvPr/>
        </p:nvGrpSpPr>
        <p:grpSpPr>
          <a:xfrm>
            <a:off x="1771650" y="2822150"/>
            <a:ext cx="5600700" cy="3676650"/>
            <a:chOff x="1771650" y="2822150"/>
            <a:chExt cx="5600700" cy="3676650"/>
          </a:xfrm>
        </p:grpSpPr>
        <p:pic>
          <p:nvPicPr>
            <p:cNvPr id="351" name="Shape 351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1771650" y="2822150"/>
              <a:ext cx="5600700" cy="36766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52" name="Shape 352"/>
            <p:cNvSpPr/>
            <p:nvPr/>
          </p:nvSpPr>
          <p:spPr>
            <a:xfrm>
              <a:off x="5300775" y="6167275"/>
              <a:ext cx="2067000" cy="263100"/>
            </a:xfrm>
            <a:prstGeom prst="roundRect">
              <a:avLst>
                <a:gd name="adj" fmla="val 16667"/>
              </a:avLst>
            </a:pr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Shape 357"/>
          <p:cNvSpPr txBox="1">
            <a:spLocks noGrp="1"/>
          </p:cNvSpPr>
          <p:nvPr>
            <p:ph type="title"/>
          </p:nvPr>
        </p:nvSpPr>
        <p:spPr>
          <a:xfrm>
            <a:off x="457200" y="299693"/>
            <a:ext cx="8229600" cy="5666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cs"/>
              <a:t>Tvorba filtrů - dokončení</a:t>
            </a:r>
          </a:p>
        </p:txBody>
      </p:sp>
      <p:sp>
        <p:nvSpPr>
          <p:cNvPr id="358" name="Shape 358"/>
          <p:cNvSpPr txBox="1">
            <a:spLocks noGrp="1"/>
          </p:cNvSpPr>
          <p:nvPr>
            <p:ph type="body" idx="1"/>
          </p:nvPr>
        </p:nvSpPr>
        <p:spPr>
          <a:xfrm>
            <a:off x="457200" y="8664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cs"/>
              <a:t>kombinace podmínek</a:t>
            </a:r>
          </a:p>
          <a:p>
            <a:pPr marL="457200" lvl="0" indent="-228600">
              <a:spcBef>
                <a:spcPts val="0"/>
              </a:spcBef>
            </a:pPr>
            <a:r>
              <a:rPr lang="cs"/>
              <a:t>využití na příchozí i odchozí zprávy</a:t>
            </a:r>
          </a:p>
        </p:txBody>
      </p:sp>
      <p:grpSp>
        <p:nvGrpSpPr>
          <p:cNvPr id="359" name="Shape 359"/>
          <p:cNvGrpSpPr/>
          <p:nvPr/>
        </p:nvGrpSpPr>
        <p:grpSpPr>
          <a:xfrm>
            <a:off x="1495262" y="2210875"/>
            <a:ext cx="6153474" cy="4494350"/>
            <a:chOff x="1495262" y="2287075"/>
            <a:chExt cx="6153474" cy="4494350"/>
          </a:xfrm>
        </p:grpSpPr>
        <p:pic>
          <p:nvPicPr>
            <p:cNvPr id="360" name="Shape 360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1495262" y="2287075"/>
              <a:ext cx="6153474" cy="44943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61" name="Shape 361"/>
            <p:cNvSpPr/>
            <p:nvPr/>
          </p:nvSpPr>
          <p:spPr>
            <a:xfrm>
              <a:off x="2469076" y="6120100"/>
              <a:ext cx="268200" cy="263100"/>
            </a:xfrm>
            <a:prstGeom prst="roundRect">
              <a:avLst>
                <a:gd name="adj" fmla="val 16667"/>
              </a:avLst>
            </a:pr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Shape 366"/>
          <p:cNvSpPr txBox="1">
            <a:spLocks noGrp="1"/>
          </p:cNvSpPr>
          <p:nvPr>
            <p:ph type="title"/>
          </p:nvPr>
        </p:nvSpPr>
        <p:spPr>
          <a:xfrm>
            <a:off x="457200" y="299693"/>
            <a:ext cx="8229600" cy="5666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cs"/>
              <a:t>Primární pošta</a:t>
            </a:r>
          </a:p>
        </p:txBody>
      </p:sp>
      <p:pic>
        <p:nvPicPr>
          <p:cNvPr id="367" name="Shape 36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187" y="2221300"/>
            <a:ext cx="2905125" cy="1752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68" name="Shape 36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57200" y="5547363"/>
            <a:ext cx="8229598" cy="702036"/>
          </a:xfrm>
          <a:prstGeom prst="rect">
            <a:avLst/>
          </a:prstGeom>
          <a:noFill/>
          <a:ln>
            <a:noFill/>
          </a:ln>
        </p:spPr>
      </p:pic>
      <p:pic>
        <p:nvPicPr>
          <p:cNvPr id="369" name="Shape 36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953523" y="1271897"/>
            <a:ext cx="4733275" cy="3651400"/>
          </a:xfrm>
          <a:prstGeom prst="rect">
            <a:avLst/>
          </a:prstGeom>
          <a:noFill/>
          <a:ln>
            <a:noFill/>
          </a:ln>
        </p:spPr>
      </p:pic>
      <p:sp>
        <p:nvSpPr>
          <p:cNvPr id="370" name="Shape 370"/>
          <p:cNvSpPr/>
          <p:nvPr/>
        </p:nvSpPr>
        <p:spPr>
          <a:xfrm>
            <a:off x="1076825" y="3441775"/>
            <a:ext cx="2067000" cy="263100"/>
          </a:xfrm>
          <a:prstGeom prst="roundRect">
            <a:avLst>
              <a:gd name="adj" fmla="val 16667"/>
            </a:avLst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1" name="Shape 371"/>
          <p:cNvSpPr/>
          <p:nvPr/>
        </p:nvSpPr>
        <p:spPr>
          <a:xfrm>
            <a:off x="3504475" y="2932450"/>
            <a:ext cx="306900" cy="3303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99693"/>
            <a:ext cx="8229600" cy="5666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cs"/>
              <a:t>Doručená pošta - nepřečtené; štítky</a:t>
            </a:r>
          </a:p>
        </p:txBody>
      </p:sp>
      <p:pic>
        <p:nvPicPr>
          <p:cNvPr id="42" name="Shape 4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1225" y="1019575"/>
            <a:ext cx="7981549" cy="5658975"/>
          </a:xfrm>
          <a:prstGeom prst="rect">
            <a:avLst/>
          </a:prstGeom>
          <a:noFill/>
          <a:ln>
            <a:noFill/>
          </a:ln>
        </p:spPr>
      </p:pic>
      <p:sp>
        <p:nvSpPr>
          <p:cNvPr id="43" name="Shape 43"/>
          <p:cNvSpPr/>
          <p:nvPr/>
        </p:nvSpPr>
        <p:spPr>
          <a:xfrm>
            <a:off x="457200" y="1817900"/>
            <a:ext cx="1620599" cy="2694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4" name="Shape 44"/>
          <p:cNvSpPr/>
          <p:nvPr/>
        </p:nvSpPr>
        <p:spPr>
          <a:xfrm>
            <a:off x="657425" y="5137753"/>
            <a:ext cx="1070700" cy="2694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5" name="Shape 45"/>
          <p:cNvSpPr/>
          <p:nvPr/>
        </p:nvSpPr>
        <p:spPr>
          <a:xfrm>
            <a:off x="657425" y="2477650"/>
            <a:ext cx="1070700" cy="2694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" name="Shape 46"/>
          <p:cNvSpPr/>
          <p:nvPr/>
        </p:nvSpPr>
        <p:spPr>
          <a:xfrm>
            <a:off x="2450200" y="1663525"/>
            <a:ext cx="5726400" cy="2694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7" name="Shape 47"/>
          <p:cNvSpPr/>
          <p:nvPr/>
        </p:nvSpPr>
        <p:spPr>
          <a:xfrm>
            <a:off x="2450200" y="2370452"/>
            <a:ext cx="5726400" cy="2694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8" name="Shape 48"/>
          <p:cNvSpPr/>
          <p:nvPr/>
        </p:nvSpPr>
        <p:spPr>
          <a:xfrm>
            <a:off x="4730850" y="1405925"/>
            <a:ext cx="1841099" cy="29949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9" name="Shape 49"/>
          <p:cNvSpPr/>
          <p:nvPr/>
        </p:nvSpPr>
        <p:spPr>
          <a:xfrm>
            <a:off x="657425" y="2477650"/>
            <a:ext cx="1841099" cy="41295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0" name="Shape 50"/>
          <p:cNvSpPr/>
          <p:nvPr/>
        </p:nvSpPr>
        <p:spPr>
          <a:xfrm>
            <a:off x="1728125" y="2229950"/>
            <a:ext cx="1934999" cy="1934999"/>
          </a:xfrm>
          <a:prstGeom prst="bentArrow">
            <a:avLst>
              <a:gd name="adj1" fmla="val 25000"/>
              <a:gd name="adj2" fmla="val 33232"/>
              <a:gd name="adj3" fmla="val 37480"/>
              <a:gd name="adj4" fmla="val 62520"/>
            </a:avLst>
          </a:prstGeom>
          <a:solidFill>
            <a:srgbClr val="EA9999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1" name="Shape 51"/>
          <p:cNvSpPr/>
          <p:nvPr/>
        </p:nvSpPr>
        <p:spPr>
          <a:xfrm rot="10800000">
            <a:off x="1978812" y="3574900"/>
            <a:ext cx="1934999" cy="1934999"/>
          </a:xfrm>
          <a:prstGeom prst="bentArrow">
            <a:avLst>
              <a:gd name="adj1" fmla="val 25000"/>
              <a:gd name="adj2" fmla="val 33232"/>
              <a:gd name="adj3" fmla="val 37480"/>
              <a:gd name="adj4" fmla="val 62520"/>
            </a:avLst>
          </a:prstGeom>
          <a:solidFill>
            <a:srgbClr val="EA9999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2" name="Shape 52"/>
          <p:cNvSpPr/>
          <p:nvPr/>
        </p:nvSpPr>
        <p:spPr>
          <a:xfrm>
            <a:off x="2450200" y="1510225"/>
            <a:ext cx="2831699" cy="1179899"/>
          </a:xfrm>
          <a:prstGeom prst="wedgeRoundRectCallout">
            <a:avLst>
              <a:gd name="adj1" fmla="val -50278"/>
              <a:gd name="adj2" fmla="val 80998"/>
              <a:gd name="adj3" fmla="val 0"/>
            </a:avLst>
          </a:prstGeom>
          <a:solidFill>
            <a:srgbClr val="FFFF00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cs" sz="1800" b="1"/>
              <a:t>přidání štítku ke zprávě/konverzaci</a:t>
            </a:r>
          </a:p>
        </p:txBody>
      </p:sp>
      <p:sp>
        <p:nvSpPr>
          <p:cNvPr id="53" name="Shape 53"/>
          <p:cNvSpPr/>
          <p:nvPr/>
        </p:nvSpPr>
        <p:spPr>
          <a:xfrm>
            <a:off x="3663125" y="4588700"/>
            <a:ext cx="3663900" cy="1179899"/>
          </a:xfrm>
          <a:prstGeom prst="wedgeRoundRectCallout">
            <a:avLst>
              <a:gd name="adj1" fmla="val -51445"/>
              <a:gd name="adj2" fmla="val -82914"/>
              <a:gd name="adj3" fmla="val 0"/>
            </a:avLst>
          </a:prstGeom>
          <a:solidFill>
            <a:srgbClr val="FFFF00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cs" sz="1800" b="1"/>
              <a:t>přesunutí zprávy/konverzace do štítku (“složky”)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11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1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12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Shape 376"/>
          <p:cNvSpPr txBox="1">
            <a:spLocks noGrp="1"/>
          </p:cNvSpPr>
          <p:nvPr>
            <p:ph type="title"/>
          </p:nvPr>
        </p:nvSpPr>
        <p:spPr>
          <a:xfrm>
            <a:off x="457200" y="299693"/>
            <a:ext cx="8229600" cy="5666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cs"/>
              <a:t>Prioritní pošta</a:t>
            </a:r>
          </a:p>
        </p:txBody>
      </p:sp>
      <p:sp>
        <p:nvSpPr>
          <p:cNvPr id="377" name="Shape 377"/>
          <p:cNvSpPr txBox="1">
            <a:spLocks noGrp="1"/>
          </p:cNvSpPr>
          <p:nvPr>
            <p:ph type="body" idx="1"/>
          </p:nvPr>
        </p:nvSpPr>
        <p:spPr>
          <a:xfrm>
            <a:off x="457200" y="1345050"/>
            <a:ext cx="8229600" cy="522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cs"/>
              <a:t>členění až do 4 sekcí</a:t>
            </a:r>
          </a:p>
          <a:p>
            <a:pPr marL="457200" lvl="0" indent="-228600">
              <a:spcBef>
                <a:spcPts val="0"/>
              </a:spcBef>
            </a:pPr>
            <a:r>
              <a:rPr lang="cs"/>
              <a:t>vysoce přizpůsobitelné </a:t>
            </a:r>
          </a:p>
        </p:txBody>
      </p:sp>
      <p:grpSp>
        <p:nvGrpSpPr>
          <p:cNvPr id="378" name="Shape 378"/>
          <p:cNvGrpSpPr/>
          <p:nvPr/>
        </p:nvGrpSpPr>
        <p:grpSpPr>
          <a:xfrm>
            <a:off x="5229212" y="866400"/>
            <a:ext cx="3457575" cy="1752600"/>
            <a:chOff x="5229212" y="866400"/>
            <a:chExt cx="3457575" cy="1752600"/>
          </a:xfrm>
        </p:grpSpPr>
        <p:pic>
          <p:nvPicPr>
            <p:cNvPr id="379" name="Shape 379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5229212" y="866400"/>
              <a:ext cx="3457575" cy="17526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80" name="Shape 380"/>
            <p:cNvSpPr/>
            <p:nvPr/>
          </p:nvSpPr>
          <p:spPr>
            <a:xfrm>
              <a:off x="6653503" y="1211825"/>
              <a:ext cx="294900" cy="263100"/>
            </a:xfrm>
            <a:prstGeom prst="roundRect">
              <a:avLst>
                <a:gd name="adj" fmla="val 16667"/>
              </a:avLst>
            </a:pr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81" name="Shape 381"/>
            <p:cNvSpPr/>
            <p:nvPr/>
          </p:nvSpPr>
          <p:spPr>
            <a:xfrm>
              <a:off x="6948400" y="2355900"/>
              <a:ext cx="985799" cy="192599"/>
            </a:xfrm>
            <a:prstGeom prst="roundRect">
              <a:avLst>
                <a:gd name="adj" fmla="val 16667"/>
              </a:avLst>
            </a:pr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grpSp>
        <p:nvGrpSpPr>
          <p:cNvPr id="382" name="Shape 382"/>
          <p:cNvGrpSpPr/>
          <p:nvPr/>
        </p:nvGrpSpPr>
        <p:grpSpPr>
          <a:xfrm>
            <a:off x="1209675" y="3053012"/>
            <a:ext cx="6724650" cy="3514725"/>
            <a:chOff x="1209675" y="3053012"/>
            <a:chExt cx="6724650" cy="3514725"/>
          </a:xfrm>
        </p:grpSpPr>
        <p:pic>
          <p:nvPicPr>
            <p:cNvPr id="383" name="Shape 383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1209675" y="3053012"/>
              <a:ext cx="6724650" cy="35147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84" name="Shape 384"/>
            <p:cNvSpPr/>
            <p:nvPr/>
          </p:nvSpPr>
          <p:spPr>
            <a:xfrm>
              <a:off x="5555225" y="6248873"/>
              <a:ext cx="2208300" cy="263100"/>
            </a:xfrm>
            <a:prstGeom prst="roundRect">
              <a:avLst>
                <a:gd name="adj" fmla="val 16667"/>
              </a:avLst>
            </a:pr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85" name="Shape 385"/>
            <p:cNvSpPr/>
            <p:nvPr/>
          </p:nvSpPr>
          <p:spPr>
            <a:xfrm>
              <a:off x="3265300" y="4430902"/>
              <a:ext cx="3023399" cy="807599"/>
            </a:xfrm>
            <a:prstGeom prst="roundRect">
              <a:avLst>
                <a:gd name="adj" fmla="val 16667"/>
              </a:avLst>
            </a:pr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86" name="Shape 386"/>
            <p:cNvSpPr/>
            <p:nvPr/>
          </p:nvSpPr>
          <p:spPr>
            <a:xfrm>
              <a:off x="3323327" y="4076925"/>
              <a:ext cx="1537800" cy="263100"/>
            </a:xfrm>
            <a:prstGeom prst="roundRect">
              <a:avLst>
                <a:gd name="adj" fmla="val 16667"/>
              </a:avLst>
            </a:pr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87" name="Shape 387"/>
            <p:cNvSpPr/>
            <p:nvPr/>
          </p:nvSpPr>
          <p:spPr>
            <a:xfrm>
              <a:off x="2378452" y="3568601"/>
              <a:ext cx="1043099" cy="263100"/>
            </a:xfrm>
            <a:prstGeom prst="roundRect">
              <a:avLst>
                <a:gd name="adj" fmla="val 16667"/>
              </a:avLst>
            </a:pr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Shape 392"/>
          <p:cNvSpPr txBox="1">
            <a:spLocks noGrp="1"/>
          </p:cNvSpPr>
          <p:nvPr>
            <p:ph type="title"/>
          </p:nvPr>
        </p:nvSpPr>
        <p:spPr>
          <a:xfrm>
            <a:off x="457200" y="299693"/>
            <a:ext cx="8229600" cy="5666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cs"/>
              <a:t>Tipy pro efektivní práci s poštou</a:t>
            </a:r>
          </a:p>
        </p:txBody>
      </p:sp>
      <p:sp>
        <p:nvSpPr>
          <p:cNvPr id="393" name="Shape 393"/>
          <p:cNvSpPr txBox="1">
            <a:spLocks noGrp="1"/>
          </p:cNvSpPr>
          <p:nvPr>
            <p:ph type="body" idx="1"/>
          </p:nvPr>
        </p:nvSpPr>
        <p:spPr>
          <a:xfrm>
            <a:off x="216725" y="1073675"/>
            <a:ext cx="8229600" cy="5476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buSzPct val="100000"/>
            </a:pPr>
            <a:r>
              <a:rPr lang="cs" sz="2400"/>
              <a:t>poštu nemazat ale archivovat (zůstává v přiřazených štítcích a Všech zprávách)</a:t>
            </a:r>
          </a:p>
          <a:p>
            <a:pPr marL="914400" lvl="1" indent="-342900" rtl="0">
              <a:spcBef>
                <a:spcPts val="0"/>
              </a:spcBef>
              <a:buSzPct val="100000"/>
            </a:pPr>
            <a:r>
              <a:rPr lang="cs" sz="1800"/>
              <a:t>rychlá volba s pravým tlačítkem myši</a:t>
            </a:r>
          </a:p>
          <a:p>
            <a:pPr marL="457200" lvl="0" indent="-381000" rtl="0">
              <a:spcBef>
                <a:spcPts val="0"/>
              </a:spcBef>
              <a:buSzPct val="100000"/>
            </a:pPr>
            <a:r>
              <a:rPr lang="cs" sz="2400"/>
              <a:t>předpřipravené odpovědi (zapnout v Laboratoři)</a:t>
            </a:r>
          </a:p>
          <a:p>
            <a:pPr marL="914400" lvl="1" indent="-342900" rtl="0">
              <a:spcBef>
                <a:spcPts val="0"/>
              </a:spcBef>
              <a:buSzPct val="100000"/>
            </a:pPr>
            <a:r>
              <a:rPr lang="cs" sz="1800"/>
              <a:t>+ filtr např. na danou adresu</a:t>
            </a:r>
          </a:p>
          <a:p>
            <a:pPr marL="457200" lvl="0" indent="-381000" rtl="0">
              <a:spcBef>
                <a:spcPts val="0"/>
              </a:spcBef>
              <a:buSzPct val="100000"/>
            </a:pPr>
            <a:r>
              <a:rPr lang="cs" sz="2400"/>
              <a:t>vlastní klávesové zkratky (zapnout v Laboratoři)</a:t>
            </a:r>
          </a:p>
          <a:p>
            <a:pPr marL="457200" lvl="0" indent="-381000" rtl="0">
              <a:spcBef>
                <a:spcPts val="0"/>
              </a:spcBef>
              <a:buSzPct val="100000"/>
            </a:pPr>
            <a:r>
              <a:rPr lang="cs" sz="2400"/>
              <a:t>kontakty a skupiny kontaktů</a:t>
            </a:r>
          </a:p>
          <a:p>
            <a:pPr marL="457200" lvl="0" indent="-381000" rtl="0">
              <a:spcBef>
                <a:spcPts val="0"/>
              </a:spcBef>
              <a:buSzPct val="100000"/>
            </a:pPr>
            <a:r>
              <a:rPr lang="cs" sz="2400"/>
              <a:t>automatická odpověď a podpis </a:t>
            </a:r>
          </a:p>
          <a:p>
            <a:pPr marL="457200" lvl="0" indent="-381000" rtl="0">
              <a:spcBef>
                <a:spcPts val="0"/>
              </a:spcBef>
              <a:buSzPct val="100000"/>
            </a:pPr>
            <a:r>
              <a:rPr lang="cs" sz="2400"/>
              <a:t>POP3 účty a odesílat poštu jako…</a:t>
            </a:r>
          </a:p>
          <a:p>
            <a:pPr marL="457200" lvl="0" indent="-381000" rtl="0">
              <a:spcBef>
                <a:spcPts val="0"/>
              </a:spcBef>
              <a:buSzPct val="100000"/>
            </a:pPr>
            <a:r>
              <a:rPr lang="cs" sz="2400"/>
              <a:t>laboratoř - rychlé odkazy</a:t>
            </a:r>
          </a:p>
          <a:p>
            <a:pPr marL="457200" lvl="0" indent="-381000" rtl="0">
              <a:spcBef>
                <a:spcPts val="0"/>
              </a:spcBef>
              <a:buSzPct val="100000"/>
            </a:pPr>
            <a:r>
              <a:rPr lang="cs" sz="2400"/>
              <a:t>přikládání odkazů a příloh z Google Disku</a:t>
            </a:r>
          </a:p>
          <a:p>
            <a:pPr marL="457200" lvl="0" indent="-381000" rtl="0">
              <a:spcBef>
                <a:spcPts val="0"/>
              </a:spcBef>
              <a:buSzPct val="100000"/>
            </a:pPr>
            <a:r>
              <a:rPr lang="cs" sz="2400"/>
              <a:t>ukládání příloh na Disk najednou</a:t>
            </a:r>
          </a:p>
          <a:p>
            <a:pPr marL="457200" lvl="0" indent="-381000" rtl="0">
              <a:spcBef>
                <a:spcPts val="0"/>
              </a:spcBef>
              <a:buSzPct val="100000"/>
            </a:pPr>
            <a:r>
              <a:rPr lang="cs" sz="2400"/>
              <a:t>v otevřeném e-mailu tlačítko Další:</a:t>
            </a:r>
          </a:p>
          <a:p>
            <a:pPr marL="914400" lvl="1" indent="-342900" rtl="0">
              <a:spcBef>
                <a:spcPts val="0"/>
              </a:spcBef>
              <a:buSzPct val="100000"/>
            </a:pPr>
            <a:r>
              <a:rPr lang="cs" sz="1800"/>
              <a:t>Přidat do úkolů + nastavit Termín splnění</a:t>
            </a:r>
          </a:p>
          <a:p>
            <a:pPr marL="914400" lvl="1" indent="-342900">
              <a:spcBef>
                <a:spcPts val="0"/>
              </a:spcBef>
              <a:buSzPct val="100000"/>
            </a:pPr>
            <a:r>
              <a:rPr lang="cs" sz="1800"/>
              <a:t>Vytvořit událost + přidat hosty nebo ve sdíleném kalendáři</a:t>
            </a:r>
          </a:p>
        </p:txBody>
      </p:sp>
      <p:grpSp>
        <p:nvGrpSpPr>
          <p:cNvPr id="394" name="Shape 394"/>
          <p:cNvGrpSpPr/>
          <p:nvPr/>
        </p:nvGrpSpPr>
        <p:grpSpPr>
          <a:xfrm>
            <a:off x="6719300" y="3980675"/>
            <a:ext cx="2057400" cy="1676400"/>
            <a:chOff x="6127450" y="3942200"/>
            <a:chExt cx="2057400" cy="1676400"/>
          </a:xfrm>
        </p:grpSpPr>
        <p:pic>
          <p:nvPicPr>
            <p:cNvPr id="395" name="Shape 395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6127450" y="3942200"/>
              <a:ext cx="2057400" cy="16764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96" name="Shape 396"/>
            <p:cNvSpPr/>
            <p:nvPr/>
          </p:nvSpPr>
          <p:spPr>
            <a:xfrm>
              <a:off x="6319400" y="4645800"/>
              <a:ext cx="1067699" cy="211500"/>
            </a:xfrm>
            <a:prstGeom prst="roundRect">
              <a:avLst>
                <a:gd name="adj" fmla="val 16667"/>
              </a:avLst>
            </a:pr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97" name="Shape 397"/>
            <p:cNvSpPr/>
            <p:nvPr/>
          </p:nvSpPr>
          <p:spPr>
            <a:xfrm>
              <a:off x="6319400" y="5009806"/>
              <a:ext cx="1067699" cy="211500"/>
            </a:xfrm>
            <a:prstGeom prst="roundRect">
              <a:avLst>
                <a:gd name="adj" fmla="val 16667"/>
              </a:avLst>
            </a:pr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</p:spTree>
  </p:cSld>
  <p:clrMapOvr>
    <a:masterClrMapping/>
  </p:clrMapOvr>
  <p:transition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Shape 402"/>
          <p:cNvSpPr txBox="1">
            <a:spLocks noGrp="1"/>
          </p:cNvSpPr>
          <p:nvPr>
            <p:ph type="title"/>
          </p:nvPr>
        </p:nvSpPr>
        <p:spPr>
          <a:xfrm>
            <a:off x="457200" y="299693"/>
            <a:ext cx="8229600" cy="5666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cs"/>
              <a:t>Tipy pro efektivní práci s poštou II</a:t>
            </a:r>
          </a:p>
        </p:txBody>
      </p:sp>
      <p:sp>
        <p:nvSpPr>
          <p:cNvPr id="403" name="Shape 403"/>
          <p:cNvSpPr txBox="1">
            <a:spLocks noGrp="1"/>
          </p:cNvSpPr>
          <p:nvPr>
            <p:ph type="body" idx="1"/>
          </p:nvPr>
        </p:nvSpPr>
        <p:spPr>
          <a:xfrm>
            <a:off x="216725" y="1073675"/>
            <a:ext cx="8470200" cy="5494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buSzPct val="100000"/>
            </a:pPr>
            <a:r>
              <a:rPr lang="cs" sz="2400"/>
              <a:t>poštu delegovat (Nastavení ➡ Účty) - Udělení přístupu</a:t>
            </a:r>
          </a:p>
          <a:p>
            <a:pPr marL="914400" lvl="1" indent="-342900" rtl="0">
              <a:spcBef>
                <a:spcPts val="0"/>
              </a:spcBef>
              <a:buSzPct val="100000"/>
            </a:pPr>
            <a:r>
              <a:rPr lang="cs" sz="1800"/>
              <a:t>rozhodnout o přečtenosti e-mailů</a:t>
            </a:r>
          </a:p>
          <a:p>
            <a:pPr marL="914400" lvl="1" indent="-342900" rtl="0">
              <a:spcBef>
                <a:spcPts val="0"/>
              </a:spcBef>
              <a:buSzPct val="100000"/>
            </a:pPr>
            <a:r>
              <a:rPr lang="cs" sz="1800"/>
              <a:t>delegovaná osoba má poštu připojenu přes profilový obrázek</a:t>
            </a:r>
          </a:p>
          <a:p>
            <a:pPr marL="457200" lvl="0" indent="-381000" rtl="0">
              <a:spcBef>
                <a:spcPts val="0"/>
              </a:spcBef>
              <a:buSzPct val="100000"/>
            </a:pPr>
            <a:r>
              <a:rPr lang="cs" sz="2400"/>
              <a:t>vytvoření filtru na odesílatele × příjemce × obsahuje slova ➡ e-mailovou adresu</a:t>
            </a:r>
          </a:p>
          <a:p>
            <a:pPr marL="457200" lvl="0" indent="-381000" rtl="0">
              <a:spcBef>
                <a:spcPts val="0"/>
              </a:spcBef>
              <a:buSzPct val="100000"/>
            </a:pPr>
            <a:r>
              <a:rPr lang="cs" sz="2400"/>
              <a:t>vyhledat zprávy s hvězdičkou určité barvy: </a:t>
            </a:r>
            <a:r>
              <a:rPr lang="cs" sz="2400" b="1">
                <a:solidFill>
                  <a:srgbClr val="FFFF00"/>
                </a:solidFill>
              </a:rPr>
              <a:t>has:red-star</a:t>
            </a:r>
          </a:p>
          <a:p>
            <a:pPr marL="914400" lvl="1" indent="-342900" rtl="0">
              <a:spcBef>
                <a:spcPts val="0"/>
              </a:spcBef>
              <a:buSzPct val="100000"/>
            </a:pPr>
            <a:r>
              <a:rPr lang="cs" sz="1800"/>
              <a:t>názvy dalších hvězdiček se prozradí v Nastavení ➡ takto lze alternativně spravovat projekt s více fázemi - zobrazím složku </a:t>
            </a:r>
            <a:r>
              <a:rPr lang="cs" sz="1800" b="1"/>
              <a:t>S hvězdičkou</a:t>
            </a:r>
            <a:r>
              <a:rPr lang="cs" sz="1800"/>
              <a:t> (vidím všechny) nebo vyhledám patřičný příznak</a:t>
            </a:r>
          </a:p>
          <a:p>
            <a:pPr marL="457200" lvl="0" indent="-381000" rtl="0">
              <a:spcBef>
                <a:spcPts val="0"/>
              </a:spcBef>
              <a:buSzPct val="100000"/>
            </a:pPr>
            <a:r>
              <a:rPr lang="cs" sz="2400"/>
              <a:t>vyhledat zprávy s přílohou: </a:t>
            </a:r>
            <a:r>
              <a:rPr lang="cs" sz="2400" b="1">
                <a:solidFill>
                  <a:srgbClr val="FFFF00"/>
                </a:solidFill>
              </a:rPr>
              <a:t>has:attachment</a:t>
            </a:r>
          </a:p>
          <a:p>
            <a:pPr marL="457200" lvl="0" indent="-381000" rtl="0">
              <a:spcBef>
                <a:spcPts val="0"/>
              </a:spcBef>
              <a:buClr>
                <a:srgbClr val="FFFFFF"/>
              </a:buClr>
              <a:buSzPct val="100000"/>
            </a:pPr>
            <a:r>
              <a:rPr lang="cs" sz="2400">
                <a:solidFill>
                  <a:srgbClr val="FFFFFF"/>
                </a:solidFill>
              </a:rPr>
              <a:t>kombinace vyhledávacích kritérií + uložit jako filtr</a:t>
            </a:r>
          </a:p>
          <a:p>
            <a:pPr marL="457200" lvl="0" indent="-381000" rtl="0">
              <a:spcBef>
                <a:spcPts val="0"/>
              </a:spcBef>
              <a:buClr>
                <a:srgbClr val="FFFFFF"/>
              </a:buClr>
              <a:buSzPct val="100000"/>
            </a:pPr>
            <a:r>
              <a:rPr lang="cs" sz="2400">
                <a:solidFill>
                  <a:srgbClr val="FFFFFF"/>
                </a:solidFill>
              </a:rPr>
              <a:t>psaní různými jazyky - Aktivovat vstupní nástroje</a:t>
            </a:r>
          </a:p>
          <a:p>
            <a:pPr marL="457200" lvl="0" indent="-381000" rtl="0">
              <a:spcBef>
                <a:spcPts val="0"/>
              </a:spcBef>
              <a:buClr>
                <a:srgbClr val="FFFFFF"/>
              </a:buClr>
              <a:buSzPct val="100000"/>
            </a:pPr>
            <a:r>
              <a:rPr lang="cs" sz="2400">
                <a:solidFill>
                  <a:srgbClr val="FFFFFF"/>
                </a:solidFill>
              </a:rPr>
              <a:t>další aktivita osoby v Kontaktech - widget Lidé</a:t>
            </a:r>
          </a:p>
          <a:p>
            <a:pPr marL="457200" lvl="0" indent="-381000" rtl="0">
              <a:spcBef>
                <a:spcPts val="0"/>
              </a:spcBef>
              <a:buClr>
                <a:srgbClr val="FFFFFF"/>
              </a:buClr>
              <a:buSzPct val="100000"/>
            </a:pPr>
            <a:r>
              <a:rPr lang="cs" sz="2400">
                <a:solidFill>
                  <a:srgbClr val="FFFFFF"/>
                </a:solidFill>
              </a:rPr>
              <a:t>Umístit podpis v odpovědi před citovaný text…</a:t>
            </a:r>
          </a:p>
          <a:p>
            <a:pPr marL="457200" lvl="0" indent="-381000" rtl="0">
              <a:spcBef>
                <a:spcPts val="0"/>
              </a:spcBef>
              <a:buClr>
                <a:srgbClr val="FFFFFF"/>
              </a:buClr>
              <a:buSzPct val="100000"/>
            </a:pPr>
            <a:r>
              <a:rPr lang="cs" sz="2400">
                <a:solidFill>
                  <a:srgbClr val="FFFFFF"/>
                </a:solidFill>
              </a:rPr>
              <a:t>Podokno náhledu </a:t>
            </a:r>
            <a:r>
              <a:rPr lang="cs" sz="2400"/>
              <a:t>(zapnout v Laboratoři)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457200" y="299693"/>
            <a:ext cx="8229600" cy="5666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cs"/>
              <a:t>Doručená pošta - hvězdičky; důležité</a:t>
            </a:r>
          </a:p>
        </p:txBody>
      </p:sp>
      <p:pic>
        <p:nvPicPr>
          <p:cNvPr id="59" name="Shape 5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1225" y="1019575"/>
            <a:ext cx="7981549" cy="5658975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Shape 60"/>
          <p:cNvSpPr/>
          <p:nvPr/>
        </p:nvSpPr>
        <p:spPr>
          <a:xfrm>
            <a:off x="3616300" y="1297850"/>
            <a:ext cx="2831699" cy="1179899"/>
          </a:xfrm>
          <a:prstGeom prst="wedgeRoundRectCallout">
            <a:avLst>
              <a:gd name="adj1" fmla="val -78124"/>
              <a:gd name="adj2" fmla="val 64997"/>
              <a:gd name="adj3" fmla="val 0"/>
            </a:avLst>
          </a:prstGeom>
          <a:solidFill>
            <a:srgbClr val="FFFF00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cs" sz="1800" b="1"/>
              <a:t>označení hvězdičkou (více symbolů)</a:t>
            </a:r>
          </a:p>
        </p:txBody>
      </p:sp>
      <p:sp>
        <p:nvSpPr>
          <p:cNvPr id="61" name="Shape 61"/>
          <p:cNvSpPr/>
          <p:nvPr/>
        </p:nvSpPr>
        <p:spPr>
          <a:xfrm rot="5400000">
            <a:off x="1380324" y="2743875"/>
            <a:ext cx="2879400" cy="2694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2" name="Shape 62"/>
          <p:cNvSpPr/>
          <p:nvPr/>
        </p:nvSpPr>
        <p:spPr>
          <a:xfrm rot="5400000">
            <a:off x="1613050" y="2757549"/>
            <a:ext cx="2902499" cy="242699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3" name="Shape 63"/>
          <p:cNvSpPr/>
          <p:nvPr/>
        </p:nvSpPr>
        <p:spPr>
          <a:xfrm>
            <a:off x="3934850" y="3031275"/>
            <a:ext cx="2831699" cy="1179899"/>
          </a:xfrm>
          <a:prstGeom prst="wedgeRoundRectCallout">
            <a:avLst>
              <a:gd name="adj1" fmla="val -76874"/>
              <a:gd name="adj2" fmla="val -39917"/>
              <a:gd name="adj3" fmla="val 0"/>
            </a:avLst>
          </a:prstGeom>
          <a:solidFill>
            <a:srgbClr val="FFFF00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cs" sz="1800" b="1"/>
              <a:t>důležitost zprávy (skripty Google)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2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7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7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>
            <a:spLocks noGrp="1"/>
          </p:cNvSpPr>
          <p:nvPr>
            <p:ph type="title"/>
          </p:nvPr>
        </p:nvSpPr>
        <p:spPr>
          <a:xfrm>
            <a:off x="457200" y="299693"/>
            <a:ext cx="8229600" cy="5666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cs"/>
              <a:t>Doručená pošta × Všechny zprávy</a:t>
            </a:r>
          </a:p>
        </p:txBody>
      </p:sp>
      <p:pic>
        <p:nvPicPr>
          <p:cNvPr id="69" name="Shape 6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1225" y="1019575"/>
            <a:ext cx="7981549" cy="5658975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Shape 70"/>
          <p:cNvSpPr/>
          <p:nvPr/>
        </p:nvSpPr>
        <p:spPr>
          <a:xfrm>
            <a:off x="731525" y="1817900"/>
            <a:ext cx="1346399" cy="269400"/>
          </a:xfrm>
          <a:prstGeom prst="roundRect">
            <a:avLst>
              <a:gd name="adj" fmla="val 16667"/>
            </a:avLst>
          </a:prstGeom>
          <a:noFill/>
          <a:ln w="762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1" name="Shape 71"/>
          <p:cNvSpPr/>
          <p:nvPr/>
        </p:nvSpPr>
        <p:spPr>
          <a:xfrm>
            <a:off x="731525" y="2288877"/>
            <a:ext cx="1346399" cy="318600"/>
          </a:xfrm>
          <a:prstGeom prst="roundRect">
            <a:avLst>
              <a:gd name="adj" fmla="val 16667"/>
            </a:avLst>
          </a:prstGeom>
          <a:noFill/>
          <a:ln w="1143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>
            <a:spLocks noGrp="1"/>
          </p:cNvSpPr>
          <p:nvPr>
            <p:ph type="title"/>
          </p:nvPr>
        </p:nvSpPr>
        <p:spPr>
          <a:xfrm>
            <a:off x="457200" y="299693"/>
            <a:ext cx="8229600" cy="5666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cs"/>
              <a:t>Doručená pošta × </a:t>
            </a:r>
            <a:r>
              <a:rPr lang="cs">
                <a:solidFill>
                  <a:srgbClr val="FF0000"/>
                </a:solidFill>
              </a:rPr>
              <a:t>Všechny zprávy</a:t>
            </a:r>
          </a:p>
        </p:txBody>
      </p:sp>
      <p:sp>
        <p:nvSpPr>
          <p:cNvPr id="77" name="Shape 77"/>
          <p:cNvSpPr/>
          <p:nvPr/>
        </p:nvSpPr>
        <p:spPr>
          <a:xfrm>
            <a:off x="365750" y="932100"/>
            <a:ext cx="8400899" cy="56043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78" name="Shape 78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878850" y="1333000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79" name="Shape 79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7066675" y="1333000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Shape 80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2425806" y="1333000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Shape 81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5519718" y="1333000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Shape 82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3972762" y="1333000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Shape 83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878850" y="2633808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Shape 84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7066675" y="2633808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Shape 85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2425806" y="2633808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Shape 86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5519718" y="2633808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Shape 87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3972762" y="2633808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Shape 88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878850" y="3934616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Shape 89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7066675" y="3934616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Shape 90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2425806" y="3934616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Shape 91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5519718" y="3934616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Shape 92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3972762" y="3934616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Shape 93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878850" y="5235425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Shape 94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7066675" y="5235425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Shape 95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2425806" y="5235425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Shape 96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5519718" y="5235425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Shape 97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3972762" y="5235425"/>
            <a:ext cx="1192650" cy="8524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title"/>
          </p:nvPr>
        </p:nvSpPr>
        <p:spPr>
          <a:xfrm>
            <a:off x="457200" y="299693"/>
            <a:ext cx="8229600" cy="5666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cs"/>
              <a:t>Doručená pošta  - Nepřečtené</a:t>
            </a:r>
          </a:p>
        </p:txBody>
      </p:sp>
      <p:sp>
        <p:nvSpPr>
          <p:cNvPr id="103" name="Shape 103"/>
          <p:cNvSpPr/>
          <p:nvPr/>
        </p:nvSpPr>
        <p:spPr>
          <a:xfrm>
            <a:off x="365750" y="932100"/>
            <a:ext cx="8400899" cy="56043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104" name="Shape 104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878850" y="1333000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Shape 105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7066675" y="1333000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Shape 106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2425806" y="1333000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Shape 107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5519718" y="1333000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Shape 108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3972762" y="1333000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9" name="Shape 109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878850" y="2633808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0" name="Shape 110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7066675" y="2633808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1" name="Shape 111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2425806" y="2633808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Shape 112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5519718" y="2633808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Shape 113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3972762" y="2633808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Shape 1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78850" y="3934616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" name="Shape 115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7066675" y="3934616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Shape 116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2425806" y="3934616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Shape 117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5519718" y="3934616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Shape 118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3972762" y="3934616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Shape 119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878850" y="5235425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Shape 1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66675" y="5235425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Shape 1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25806" y="5235425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22" name="Shape 122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5519718" y="5235425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23" name="Shape 123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3972762" y="5235425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24" name="Shape 1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25806" y="1323875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25" name="Shape 1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19718" y="2624683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26" name="Shape 1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72762" y="3925491"/>
            <a:ext cx="1192650" cy="8524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>
            <a:spLocks noGrp="1"/>
          </p:cNvSpPr>
          <p:nvPr>
            <p:ph type="title"/>
          </p:nvPr>
        </p:nvSpPr>
        <p:spPr>
          <a:xfrm>
            <a:off x="457200" y="299693"/>
            <a:ext cx="8229600" cy="5666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cs"/>
              <a:t>Doručená pošta - Hvězdičky</a:t>
            </a:r>
          </a:p>
        </p:txBody>
      </p:sp>
      <p:sp>
        <p:nvSpPr>
          <p:cNvPr id="132" name="Shape 132"/>
          <p:cNvSpPr/>
          <p:nvPr/>
        </p:nvSpPr>
        <p:spPr>
          <a:xfrm>
            <a:off x="365750" y="932100"/>
            <a:ext cx="8400899" cy="56043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133" name="Shape 133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878850" y="1333000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34" name="Shape 134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7066675" y="1333000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35" name="Shape 135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2425806" y="1333000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36" name="Shape 136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5519718" y="1333000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37" name="Shape 137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3972762" y="1333000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38" name="Shape 138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878850" y="2633808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" name="Shape 139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7066675" y="2633808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40" name="Shape 140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2425806" y="2633808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41" name="Shape 141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5519718" y="2633808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42" name="Shape 142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3972762" y="2633808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43" name="Shape 14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78850" y="3934616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" name="Shape 144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7066675" y="3934616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" name="Shape 145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2425806" y="3934616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46" name="Shape 146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5519718" y="3934616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Shape 147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3972762" y="3934616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48" name="Shape 148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878850" y="5235425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49" name="Shape 14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66675" y="5235425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50" name="Shape 15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25806" y="5235425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51" name="Shape 151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5519718" y="5235425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52" name="Shape 152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3972762" y="5235425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Shape 15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25806" y="1323875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54" name="Shape 15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19718" y="2624683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55" name="Shape 15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72762" y="3925491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56" name="Shape 15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425800" y="1333000"/>
            <a:ext cx="408724" cy="3903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57" name="Shape 15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972762" y="1333000"/>
            <a:ext cx="408724" cy="3903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58" name="Shape 15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972750" y="2633812"/>
            <a:ext cx="408724" cy="3903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59" name="Shape 15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78850" y="3934600"/>
            <a:ext cx="408724" cy="3903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60" name="Shape 16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519750" y="3934600"/>
            <a:ext cx="408724" cy="3903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>
            <a:spLocks noGrp="1"/>
          </p:cNvSpPr>
          <p:nvPr>
            <p:ph type="title"/>
          </p:nvPr>
        </p:nvSpPr>
        <p:spPr>
          <a:xfrm>
            <a:off x="457200" y="299693"/>
            <a:ext cx="8229600" cy="5666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cs"/>
              <a:t>Doručená pošta - Hvězdičky</a:t>
            </a:r>
          </a:p>
        </p:txBody>
      </p:sp>
      <p:sp>
        <p:nvSpPr>
          <p:cNvPr id="166" name="Shape 166"/>
          <p:cNvSpPr/>
          <p:nvPr/>
        </p:nvSpPr>
        <p:spPr>
          <a:xfrm>
            <a:off x="365750" y="932100"/>
            <a:ext cx="8400899" cy="56043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167" name="Shape 167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878850" y="1333000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68" name="Shape 168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7066675" y="1333000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69" name="Shape 169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2425806" y="1333000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70" name="Shape 170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5519718" y="1333000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71" name="Shape 171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3972762" y="1333000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72" name="Shape 172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878850" y="2633808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73" name="Shape 173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7066675" y="2633808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74" name="Shape 174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2425806" y="2633808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75" name="Shape 175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5519718" y="2633808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76" name="Shape 176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3972762" y="2633808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77" name="Shape 177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878850" y="3934616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78" name="Shape 178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7066675" y="3934616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79" name="Shape 179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2425806" y="3934616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80" name="Shape 180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5519718" y="3934616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81" name="Shape 181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3972762" y="3934616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82" name="Shape 182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878850" y="5235425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83" name="Shape 183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7066675" y="5235425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" name="Shape 184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2425806" y="5235425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85" name="Shape 185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5519718" y="5235425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86" name="Shape 186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3972762" y="5235425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87" name="Shape 18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425800" y="1333000"/>
            <a:ext cx="408724" cy="3903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88" name="Shape 18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972762" y="1333000"/>
            <a:ext cx="408724" cy="3903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89" name="Shape 18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972750" y="2633812"/>
            <a:ext cx="408724" cy="3903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90" name="Shape 19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78850" y="3934600"/>
            <a:ext cx="408724" cy="3903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91" name="Shape 19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519750" y="3934600"/>
            <a:ext cx="408724" cy="3903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 txBox="1">
            <a:spLocks noGrp="1"/>
          </p:cNvSpPr>
          <p:nvPr>
            <p:ph type="title"/>
          </p:nvPr>
        </p:nvSpPr>
        <p:spPr>
          <a:xfrm>
            <a:off x="365750" y="299700"/>
            <a:ext cx="8492400" cy="5666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cs"/>
              <a:t>Hvězdičky + Důležitost (skripty)</a:t>
            </a:r>
          </a:p>
        </p:txBody>
      </p:sp>
      <p:sp>
        <p:nvSpPr>
          <p:cNvPr id="197" name="Shape 197"/>
          <p:cNvSpPr/>
          <p:nvPr/>
        </p:nvSpPr>
        <p:spPr>
          <a:xfrm>
            <a:off x="365750" y="932100"/>
            <a:ext cx="8400899" cy="56043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198" name="Shape 198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878850" y="1333000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99" name="Shape 199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7066675" y="1333000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200" name="Shape 200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2425806" y="1333000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201" name="Shape 201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5519718" y="1333000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202" name="Shape 202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3972762" y="1333000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203" name="Shape 203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878850" y="2633808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204" name="Shape 204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7066675" y="2633808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" name="Shape 205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2425806" y="2633808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206" name="Shape 206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5519718" y="2633808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207" name="Shape 207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3972762" y="2633808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208" name="Shape 208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878850" y="3934616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209" name="Shape 209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7066675" y="3934616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210" name="Shape 210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2425806" y="3934616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211" name="Shape 211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5519718" y="3934616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212" name="Shape 212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3972762" y="3934616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213" name="Shape 213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878850" y="5235425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214" name="Shape 214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7066675" y="5235425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215" name="Shape 215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2425806" y="5235425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216" name="Shape 216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5519718" y="5235425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217" name="Shape 217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3972762" y="5235425"/>
            <a:ext cx="1192650" cy="85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218" name="Shape 2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425800" y="1333000"/>
            <a:ext cx="408724" cy="390324"/>
          </a:xfrm>
          <a:prstGeom prst="rect">
            <a:avLst/>
          </a:prstGeom>
          <a:noFill/>
          <a:ln>
            <a:noFill/>
          </a:ln>
        </p:spPr>
      </p:pic>
      <p:pic>
        <p:nvPicPr>
          <p:cNvPr id="219" name="Shape 2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972762" y="1333000"/>
            <a:ext cx="408724" cy="390324"/>
          </a:xfrm>
          <a:prstGeom prst="rect">
            <a:avLst/>
          </a:prstGeom>
          <a:noFill/>
          <a:ln>
            <a:noFill/>
          </a:ln>
        </p:spPr>
      </p:pic>
      <p:pic>
        <p:nvPicPr>
          <p:cNvPr id="220" name="Shape 2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972750" y="2633812"/>
            <a:ext cx="408724" cy="390324"/>
          </a:xfrm>
          <a:prstGeom prst="rect">
            <a:avLst/>
          </a:prstGeom>
          <a:noFill/>
          <a:ln>
            <a:noFill/>
          </a:ln>
        </p:spPr>
      </p:pic>
      <p:pic>
        <p:nvPicPr>
          <p:cNvPr id="221" name="Shape 2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78850" y="3934600"/>
            <a:ext cx="408724" cy="390324"/>
          </a:xfrm>
          <a:prstGeom prst="rect">
            <a:avLst/>
          </a:prstGeom>
          <a:noFill/>
          <a:ln>
            <a:noFill/>
          </a:ln>
        </p:spPr>
      </p:pic>
      <p:pic>
        <p:nvPicPr>
          <p:cNvPr id="222" name="Shape 2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519750" y="3934600"/>
            <a:ext cx="408724" cy="390324"/>
          </a:xfrm>
          <a:prstGeom prst="rect">
            <a:avLst/>
          </a:prstGeom>
          <a:noFill/>
          <a:ln>
            <a:noFill/>
          </a:ln>
        </p:spPr>
      </p:pic>
      <p:sp>
        <p:nvSpPr>
          <p:cNvPr id="223" name="Shape 223"/>
          <p:cNvSpPr/>
          <p:nvPr/>
        </p:nvSpPr>
        <p:spPr>
          <a:xfrm rot="-5400000">
            <a:off x="4830225" y="1328427"/>
            <a:ext cx="280075" cy="390325"/>
          </a:xfrm>
          <a:prstGeom prst="flowChartOffpageConnector">
            <a:avLst/>
          </a:prstGeom>
          <a:solidFill>
            <a:srgbClr val="FFFF00"/>
          </a:solidFill>
          <a:ln w="38100" cap="flat" cmpd="sng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24" name="Shape 224"/>
          <p:cNvSpPr/>
          <p:nvPr/>
        </p:nvSpPr>
        <p:spPr>
          <a:xfrm rot="-5400000">
            <a:off x="3283275" y="2633814"/>
            <a:ext cx="280075" cy="390325"/>
          </a:xfrm>
          <a:prstGeom prst="flowChartOffpageConnector">
            <a:avLst/>
          </a:prstGeom>
          <a:solidFill>
            <a:srgbClr val="FFFF00"/>
          </a:solidFill>
          <a:ln w="38100" cap="flat" cmpd="sng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25" name="Shape 225"/>
          <p:cNvSpPr/>
          <p:nvPr/>
        </p:nvSpPr>
        <p:spPr>
          <a:xfrm rot="-5400000">
            <a:off x="7905750" y="2633827"/>
            <a:ext cx="280075" cy="390325"/>
          </a:xfrm>
          <a:prstGeom prst="flowChartOffpageConnector">
            <a:avLst/>
          </a:prstGeom>
          <a:solidFill>
            <a:srgbClr val="FFFF00"/>
          </a:solidFill>
          <a:ln w="38100" cap="flat" cmpd="sng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26" name="Shape 226"/>
          <p:cNvSpPr/>
          <p:nvPr/>
        </p:nvSpPr>
        <p:spPr>
          <a:xfrm rot="-5400000">
            <a:off x="6377175" y="3934602"/>
            <a:ext cx="280075" cy="390325"/>
          </a:xfrm>
          <a:prstGeom prst="flowChartOffpageConnector">
            <a:avLst/>
          </a:prstGeom>
          <a:solidFill>
            <a:srgbClr val="FFFF00"/>
          </a:solidFill>
          <a:ln w="38100" cap="flat" cmpd="sng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27" name="Shape 227"/>
          <p:cNvSpPr/>
          <p:nvPr/>
        </p:nvSpPr>
        <p:spPr>
          <a:xfrm rot="-5400000">
            <a:off x="4830225" y="5198527"/>
            <a:ext cx="280075" cy="390325"/>
          </a:xfrm>
          <a:prstGeom prst="flowChartOffpageConnector">
            <a:avLst/>
          </a:prstGeom>
          <a:solidFill>
            <a:srgbClr val="FFFF00"/>
          </a:solidFill>
          <a:ln w="38100" cap="flat" cmpd="sng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dark-gradient">
  <a:themeElements>
    <a:clrScheme name="Custom 346">
      <a:dk1>
        <a:srgbClr val="000000"/>
      </a:dk1>
      <a:lt1>
        <a:srgbClr val="FFFFFF"/>
      </a:lt1>
      <a:dk2>
        <a:srgbClr val="4C4C4C"/>
      </a:dk2>
      <a:lt2>
        <a:srgbClr val="CCCCCC"/>
      </a:lt2>
      <a:accent1>
        <a:srgbClr val="89B4B8"/>
      </a:accent1>
      <a:accent2>
        <a:srgbClr val="AFA6CA"/>
      </a:accent2>
      <a:accent3>
        <a:srgbClr val="A5B492"/>
      </a:accent3>
      <a:accent4>
        <a:srgbClr val="E8CD6D"/>
      </a:accent4>
      <a:accent5>
        <a:srgbClr val="F4A447"/>
      </a:accent5>
      <a:accent6>
        <a:srgbClr val="D09D94"/>
      </a:accent6>
      <a:hlink>
        <a:srgbClr val="5EA7AA"/>
      </a:hlink>
      <a:folHlink>
        <a:srgbClr val="A295B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430</Words>
  <Application>Microsoft Office PowerPoint</Application>
  <PresentationFormat>Předvádění na obrazovce (4:3)</PresentationFormat>
  <Paragraphs>94</Paragraphs>
  <Slides>22</Slides>
  <Notes>22</Notes>
  <HiddenSlides>0</HiddenSlides>
  <MMClips>0</MMClips>
  <ScaleCrop>false</ScaleCrop>
  <HeadingPairs>
    <vt:vector size="6" baseType="variant">
      <vt:variant>
        <vt:lpstr>Použitá písma</vt:lpstr>
      </vt:variant>
      <vt:variant>
        <vt:i4>1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4" baseType="lpstr">
      <vt:lpstr>Arial</vt:lpstr>
      <vt:lpstr>dark-gradient</vt:lpstr>
      <vt:lpstr>Organizace elektronické pošty v Gmailu</vt:lpstr>
      <vt:lpstr>Doručená pošta - nepřečtené; štítky</vt:lpstr>
      <vt:lpstr>Doručená pošta - hvězdičky; důležité</vt:lpstr>
      <vt:lpstr>Doručená pošta × Všechny zprávy</vt:lpstr>
      <vt:lpstr>Doručená pošta × Všechny zprávy</vt:lpstr>
      <vt:lpstr>Doručená pošta  - Nepřečtené</vt:lpstr>
      <vt:lpstr>Doručená pošta - Hvězdičky</vt:lpstr>
      <vt:lpstr>Doručená pošta - Hvězdičky</vt:lpstr>
      <vt:lpstr>Hvězdičky + Důležitost (skripty)</vt:lpstr>
      <vt:lpstr>Hvězdičky + Důležitost  + Štítky</vt:lpstr>
      <vt:lpstr>Možnosti organizace pošty</vt:lpstr>
      <vt:lpstr>Filosofie organizace pošty </vt:lpstr>
      <vt:lpstr>Režim konverzace</vt:lpstr>
      <vt:lpstr>Kompaktnost zobrazení, Hvězdičky</vt:lpstr>
      <vt:lpstr>Důležitá pošta</vt:lpstr>
      <vt:lpstr>Štítky</vt:lpstr>
      <vt:lpstr>Tvorba filtrů</vt:lpstr>
      <vt:lpstr>Tvorba filtrů - dokončení</vt:lpstr>
      <vt:lpstr>Primární pošta</vt:lpstr>
      <vt:lpstr>Prioritní pošta</vt:lpstr>
      <vt:lpstr>Tipy pro efektivní práci s poštou</vt:lpstr>
      <vt:lpstr>Tipy pro efektivní práci s poštou II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Organizace elektronické pošty v Gmailu</dc:title>
  <cp:lastModifiedBy>Katka Ostřížková</cp:lastModifiedBy>
  <cp:revision>1</cp:revision>
  <dcterms:modified xsi:type="dcterms:W3CDTF">2016-01-13T09:56:55Z</dcterms:modified>
</cp:coreProperties>
</file>