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56148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1907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3238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1373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5521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92626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8182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28949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7428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37725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54902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3484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22910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44492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64405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1371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707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5566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4361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7241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0824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736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8612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lvl="1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lvl="2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lvl="3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lvl="4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lvl="5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lvl="6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lvl="7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lvl="8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300">
                <a:solidFill>
                  <a:schemeClr val="lt1"/>
                </a:solidFill>
              </a:rPr>
              <a:t>‹#›</a:t>
            </a:fld>
            <a:endParaRPr lang="cs" sz="1300">
              <a:solidFill>
                <a:schemeClr val="lt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11.gif"/><Relationship Id="rId7" Type="http://schemas.openxmlformats.org/officeDocument/2006/relationships/image" Target="../media/image15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0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1728876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dirty="0"/>
              <a:t>Organizace elektronické pošty v Gmailu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685800" y="6065252"/>
            <a:ext cx="7772400" cy="711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sz="1400" dirty="0"/>
              <a:t>PhDr. Jiří Leipert, Ph.D.      </a:t>
            </a:r>
          </a:p>
          <a:p>
            <a:pPr lvl="0">
              <a:spcBef>
                <a:spcPts val="1000"/>
              </a:spcBef>
              <a:buNone/>
            </a:pPr>
            <a:r>
              <a:rPr lang="cs" sz="1000" dirty="0"/>
              <a:t>© 2015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3250" y="3280370"/>
            <a:ext cx="28575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697" y="126061"/>
            <a:ext cx="4882891" cy="119268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365750" y="299700"/>
            <a:ext cx="84924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Hvězdičky + Důležitost  + Štítky</a:t>
            </a:r>
          </a:p>
        </p:txBody>
      </p:sp>
      <p:sp>
        <p:nvSpPr>
          <p:cNvPr id="233" name="Shape 233"/>
          <p:cNvSpPr/>
          <p:nvPr/>
        </p:nvSpPr>
        <p:spPr>
          <a:xfrm>
            <a:off x="365750" y="932100"/>
            <a:ext cx="8400899" cy="560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34" name="Shape 234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Shape 235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Shape 236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Shape 237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Shape 238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Shape 239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Shape 240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Shape 242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Shape 243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Shape 244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Shape 245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Shape 246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Shape 248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Shape 249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Shape 250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Shape 251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Shape 252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Shape 253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Shape 2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25800" y="1333000"/>
            <a:ext cx="408724" cy="39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Shape 2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72762" y="1333000"/>
            <a:ext cx="408724" cy="39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Shape 2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72750" y="2633812"/>
            <a:ext cx="408724" cy="39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Shape 2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8850" y="3934600"/>
            <a:ext cx="408724" cy="39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Shape 2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19750" y="3934600"/>
            <a:ext cx="408724" cy="390324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Shape 259"/>
          <p:cNvSpPr/>
          <p:nvPr/>
        </p:nvSpPr>
        <p:spPr>
          <a:xfrm rot="-5400000">
            <a:off x="4830225" y="1328427"/>
            <a:ext cx="280075" cy="390325"/>
          </a:xfrm>
          <a:prstGeom prst="flowChartOffpageConnector">
            <a:avLst/>
          </a:prstGeom>
          <a:solidFill>
            <a:srgbClr val="FFFF00"/>
          </a:solidFill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/>
          <p:nvPr/>
        </p:nvSpPr>
        <p:spPr>
          <a:xfrm rot="-5400000">
            <a:off x="3283275" y="2633814"/>
            <a:ext cx="280075" cy="390325"/>
          </a:xfrm>
          <a:prstGeom prst="flowChartOffpageConnector">
            <a:avLst/>
          </a:prstGeom>
          <a:solidFill>
            <a:srgbClr val="FFFF00"/>
          </a:solidFill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/>
          <p:nvPr/>
        </p:nvSpPr>
        <p:spPr>
          <a:xfrm rot="-5400000">
            <a:off x="7905750" y="2633827"/>
            <a:ext cx="280075" cy="390325"/>
          </a:xfrm>
          <a:prstGeom prst="flowChartOffpageConnector">
            <a:avLst/>
          </a:prstGeom>
          <a:solidFill>
            <a:srgbClr val="FFFF00"/>
          </a:solidFill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/>
          <p:nvPr/>
        </p:nvSpPr>
        <p:spPr>
          <a:xfrm rot="-5400000">
            <a:off x="6377175" y="3934602"/>
            <a:ext cx="280075" cy="390325"/>
          </a:xfrm>
          <a:prstGeom prst="flowChartOffpageConnector">
            <a:avLst/>
          </a:prstGeom>
          <a:solidFill>
            <a:srgbClr val="FFFF00"/>
          </a:solidFill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/>
          <p:nvPr/>
        </p:nvSpPr>
        <p:spPr>
          <a:xfrm rot="-5400000">
            <a:off x="4830225" y="5198527"/>
            <a:ext cx="280075" cy="390325"/>
          </a:xfrm>
          <a:prstGeom prst="flowChartOffpageConnector">
            <a:avLst/>
          </a:prstGeom>
          <a:solidFill>
            <a:srgbClr val="FFFF00"/>
          </a:solidFill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/>
          <p:nvPr/>
        </p:nvSpPr>
        <p:spPr>
          <a:xfrm>
            <a:off x="3972750" y="1987725"/>
            <a:ext cx="390299" cy="197699"/>
          </a:xfrm>
          <a:prstGeom prst="rect">
            <a:avLst/>
          </a:prstGeom>
          <a:solidFill>
            <a:srgbClr val="00FF00"/>
          </a:solidFill>
          <a:ln w="1905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/>
          <p:nvPr/>
        </p:nvSpPr>
        <p:spPr>
          <a:xfrm>
            <a:off x="897275" y="1963144"/>
            <a:ext cx="390299" cy="197699"/>
          </a:xfrm>
          <a:prstGeom prst="rect">
            <a:avLst/>
          </a:prstGeom>
          <a:solidFill>
            <a:srgbClr val="00FF00"/>
          </a:solidFill>
          <a:ln w="1905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/>
          <p:nvPr/>
        </p:nvSpPr>
        <p:spPr>
          <a:xfrm>
            <a:off x="2435012" y="4589375"/>
            <a:ext cx="390299" cy="197699"/>
          </a:xfrm>
          <a:prstGeom prst="rect">
            <a:avLst/>
          </a:prstGeom>
          <a:solidFill>
            <a:srgbClr val="00FF00"/>
          </a:solidFill>
          <a:ln w="1905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/>
          <p:nvPr/>
        </p:nvSpPr>
        <p:spPr>
          <a:xfrm>
            <a:off x="5586225" y="3270819"/>
            <a:ext cx="390299" cy="197699"/>
          </a:xfrm>
          <a:prstGeom prst="rect">
            <a:avLst/>
          </a:prstGeom>
          <a:solidFill>
            <a:srgbClr val="00FF00"/>
          </a:solidFill>
          <a:ln w="1905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/>
          <p:nvPr/>
        </p:nvSpPr>
        <p:spPr>
          <a:xfrm>
            <a:off x="6269550" y="5830175"/>
            <a:ext cx="390299" cy="197699"/>
          </a:xfrm>
          <a:prstGeom prst="rect">
            <a:avLst/>
          </a:prstGeom>
          <a:solidFill>
            <a:srgbClr val="FF0000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/>
          <p:nvPr/>
        </p:nvSpPr>
        <p:spPr>
          <a:xfrm>
            <a:off x="4775125" y="5890175"/>
            <a:ext cx="390299" cy="197699"/>
          </a:xfrm>
          <a:prstGeom prst="rect">
            <a:avLst/>
          </a:prstGeom>
          <a:solidFill>
            <a:srgbClr val="FF0000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/>
          <p:nvPr/>
        </p:nvSpPr>
        <p:spPr>
          <a:xfrm>
            <a:off x="7811275" y="4542150"/>
            <a:ext cx="390299" cy="197699"/>
          </a:xfrm>
          <a:prstGeom prst="rect">
            <a:avLst/>
          </a:prstGeom>
          <a:solidFill>
            <a:srgbClr val="FF0000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/>
          <p:nvPr/>
        </p:nvSpPr>
        <p:spPr>
          <a:xfrm>
            <a:off x="7811275" y="1963150"/>
            <a:ext cx="390299" cy="197699"/>
          </a:xfrm>
          <a:prstGeom prst="rect">
            <a:avLst/>
          </a:prstGeom>
          <a:solidFill>
            <a:srgbClr val="FF0000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2" name="Shape 272"/>
          <p:cNvSpPr/>
          <p:nvPr/>
        </p:nvSpPr>
        <p:spPr>
          <a:xfrm>
            <a:off x="7066675" y="1987725"/>
            <a:ext cx="390299" cy="197699"/>
          </a:xfrm>
          <a:prstGeom prst="rect">
            <a:avLst/>
          </a:prstGeom>
          <a:solidFill>
            <a:srgbClr val="00FF00"/>
          </a:solidFill>
          <a:ln w="1905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/>
          <p:nvPr/>
        </p:nvSpPr>
        <p:spPr>
          <a:xfrm>
            <a:off x="4001637" y="5906375"/>
            <a:ext cx="390299" cy="197699"/>
          </a:xfrm>
          <a:prstGeom prst="rect">
            <a:avLst/>
          </a:prstGeom>
          <a:solidFill>
            <a:srgbClr val="00FF00"/>
          </a:solidFill>
          <a:ln w="1905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/>
          <p:nvPr/>
        </p:nvSpPr>
        <p:spPr>
          <a:xfrm>
            <a:off x="4746237" y="1987725"/>
            <a:ext cx="390299" cy="197699"/>
          </a:xfrm>
          <a:prstGeom prst="rect">
            <a:avLst/>
          </a:prstGeom>
          <a:solidFill>
            <a:srgbClr val="FF0000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/>
          <p:nvPr/>
        </p:nvSpPr>
        <p:spPr>
          <a:xfrm>
            <a:off x="3228175" y="3288575"/>
            <a:ext cx="390299" cy="197699"/>
          </a:xfrm>
          <a:prstGeom prst="rect">
            <a:avLst/>
          </a:prstGeom>
          <a:solidFill>
            <a:srgbClr val="FF0000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6" name="Shape 276"/>
          <p:cNvSpPr/>
          <p:nvPr/>
        </p:nvSpPr>
        <p:spPr>
          <a:xfrm>
            <a:off x="1681175" y="4559356"/>
            <a:ext cx="390299" cy="197699"/>
          </a:xfrm>
          <a:prstGeom prst="rect">
            <a:avLst/>
          </a:prstGeom>
          <a:solidFill>
            <a:srgbClr val="FF0000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Možnosti organizace pošty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457200" y="1611975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cs"/>
              <a:t>automatický příznak - Nepřečtené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cs"/>
              <a:t>manuální označení - Hvězdičky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cs"/>
              <a:t>učící se skripty - Důležitost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cs"/>
              <a:t>manuální třídění - Štítky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cs"/>
              <a:t>automatické třídění - Filtry</a:t>
            </a:r>
          </a:p>
        </p:txBody>
      </p:sp>
      <p:pic>
        <p:nvPicPr>
          <p:cNvPr id="283" name="Shape 283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589724" y="1727376"/>
            <a:ext cx="751979" cy="446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Shape 2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14352" y="1722600"/>
            <a:ext cx="751979" cy="446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Shape 2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07576" y="2621425"/>
            <a:ext cx="408724" cy="390324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Shape 286"/>
          <p:cNvSpPr/>
          <p:nvPr/>
        </p:nvSpPr>
        <p:spPr>
          <a:xfrm rot="-5400000">
            <a:off x="7371901" y="3409177"/>
            <a:ext cx="280075" cy="390325"/>
          </a:xfrm>
          <a:prstGeom prst="flowChartOffpageConnector">
            <a:avLst/>
          </a:prstGeom>
          <a:solidFill>
            <a:srgbClr val="FFFF00"/>
          </a:solidFill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87" name="Shape 287"/>
          <p:cNvGrpSpPr/>
          <p:nvPr/>
        </p:nvGrpSpPr>
        <p:grpSpPr>
          <a:xfrm>
            <a:off x="6833103" y="4359250"/>
            <a:ext cx="1357668" cy="280200"/>
            <a:chOff x="5344052" y="3450750"/>
            <a:chExt cx="1357668" cy="280200"/>
          </a:xfrm>
        </p:grpSpPr>
        <p:sp>
          <p:nvSpPr>
            <p:cNvPr id="288" name="Shape 288"/>
            <p:cNvSpPr/>
            <p:nvPr/>
          </p:nvSpPr>
          <p:spPr>
            <a:xfrm>
              <a:off x="5344052" y="3450750"/>
              <a:ext cx="459299" cy="280200"/>
            </a:xfrm>
            <a:prstGeom prst="rect">
              <a:avLst/>
            </a:prstGeom>
            <a:solidFill>
              <a:srgbClr val="00FF00"/>
            </a:solidFill>
            <a:ln w="19050" cap="flat" cmpd="sng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6242420" y="3450750"/>
              <a:ext cx="459299" cy="280200"/>
            </a:xfrm>
            <a:prstGeom prst="rect">
              <a:avLst/>
            </a:prstGeom>
            <a:solidFill>
              <a:srgbClr val="FF0000"/>
            </a:solidFill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290" name="Shape 29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76950" y="5178125"/>
            <a:ext cx="2686050" cy="129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Filosofie organizace pošty </a:t>
            </a:r>
          </a:p>
        </p:txBody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457200" y="723150"/>
            <a:ext cx="8229600" cy="5837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cs"/>
              <a:t>režim konverzace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cs"/>
              <a:t>kompaktnost zobrazení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cs"/>
              <a:t>nastavení hvězdiček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vytvoření filtrů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cs"/>
              <a:t>definování důležitosti/nedůležitosti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</a:pPr>
            <a:r>
              <a:rPr lang="cs"/>
              <a:t>nebo vypnutí tohoto nástroje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cs"/>
              <a:t>vytvoření hierarchie štítků</a:t>
            </a:r>
          </a:p>
          <a:p>
            <a:pPr marL="914400" lvl="1" indent="-228600" rtl="0">
              <a:spcBef>
                <a:spcPts val="0"/>
              </a:spcBef>
              <a:spcAft>
                <a:spcPts val="0"/>
              </a:spcAft>
            </a:pPr>
            <a:r>
              <a:rPr lang="cs"/>
              <a:t>hlavní kategorie a vnořené, použití barev štítků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cs"/>
              <a:t>Archivace = odebrání štítku Doručená pošta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cs"/>
              <a:t>další karty k Primární poště </a:t>
            </a:r>
            <a:r>
              <a:rPr lang="cs" sz="1800">
                <a:solidFill>
                  <a:srgbClr val="FFFF00"/>
                </a:solidFill>
              </a:rPr>
              <a:t>(Konfigurovat Dor. poštu)</a:t>
            </a:r>
          </a:p>
          <a:p>
            <a:pPr marL="457200" lvl="0" indent="-228600">
              <a:spcBef>
                <a:spcPts val="0"/>
              </a:spcBef>
              <a:spcAft>
                <a:spcPts val="0"/>
              </a:spcAft>
            </a:pPr>
            <a:r>
              <a:rPr lang="cs"/>
              <a:t>Prioritní pošta </a:t>
            </a:r>
            <a:r>
              <a:rPr lang="cs" sz="1800">
                <a:solidFill>
                  <a:srgbClr val="FFFF00"/>
                </a:solidFill>
              </a:rPr>
              <a:t>- členění na kategorie dle vlastních priorit</a:t>
            </a:r>
          </a:p>
        </p:txBody>
      </p:sp>
      <p:pic>
        <p:nvPicPr>
          <p:cNvPr id="297" name="Shape 2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7387" y="992250"/>
            <a:ext cx="2905125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Režim konverzace</a:t>
            </a:r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457200" y="1002900"/>
            <a:ext cx="8229600" cy="556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cs"/>
              <a:t>spojuje zprávy na základě stejného předmětu - v odpovědi nebo přeposlání lze upravit předmět - rozdělit konverzační vlákno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cs"/>
              <a:t>lze smazat konkrétní zprávu</a:t>
            </a:r>
            <a:br>
              <a:rPr lang="cs"/>
            </a:br>
            <a:r>
              <a:rPr lang="cs"/>
              <a:t>z konverzace (kontext. nabídka)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cs"/>
              <a:t>je třeba se vyvarovat obecných</a:t>
            </a:r>
            <a:br>
              <a:rPr lang="cs"/>
            </a:br>
            <a:r>
              <a:rPr lang="cs"/>
              <a:t>předmětů ve zprávách</a:t>
            </a:r>
          </a:p>
          <a:p>
            <a:pPr marL="457200" lvl="0" indent="-2286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cs"/>
              <a:t>režim konverzace je běžný v dalších formách komunikace - chaty, komentáře, hangouty, SMS</a:t>
            </a:r>
          </a:p>
        </p:txBody>
      </p:sp>
      <p:grpSp>
        <p:nvGrpSpPr>
          <p:cNvPr id="304" name="Shape 304"/>
          <p:cNvGrpSpPr/>
          <p:nvPr/>
        </p:nvGrpSpPr>
        <p:grpSpPr>
          <a:xfrm>
            <a:off x="6605403" y="2749862"/>
            <a:ext cx="2081399" cy="1582874"/>
            <a:chOff x="6605403" y="2749862"/>
            <a:chExt cx="2081399" cy="1582874"/>
          </a:xfrm>
        </p:grpSpPr>
        <p:pic>
          <p:nvPicPr>
            <p:cNvPr id="305" name="Shape 30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605403" y="2749862"/>
              <a:ext cx="2081399" cy="15828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6" name="Shape 306"/>
            <p:cNvSpPr/>
            <p:nvPr/>
          </p:nvSpPr>
          <p:spPr>
            <a:xfrm>
              <a:off x="7350600" y="3736748"/>
              <a:ext cx="708000" cy="2631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Kompaktnost zobrazení, Hvězdičky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cs"/>
              <a:t>nastavení pod “ozubeným </a:t>
            </a:r>
            <a:br>
              <a:rPr lang="cs"/>
            </a:br>
            <a:r>
              <a:rPr lang="cs"/>
              <a:t>kolem”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</a:pPr>
            <a:r>
              <a:rPr lang="cs"/>
              <a:t>Hvězdičky - nad rámec implicitní žluté </a:t>
            </a:r>
            <a:br>
              <a:rPr lang="cs"/>
            </a:br>
            <a:r>
              <a:rPr lang="cs"/>
              <a:t>lze volit vlastní sadu přetažením z nepoužívaných - záleží i na pořadí...</a:t>
            </a:r>
          </a:p>
        </p:txBody>
      </p:sp>
      <p:pic>
        <p:nvPicPr>
          <p:cNvPr id="313" name="Shape 3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1662" y="1600200"/>
            <a:ext cx="2905125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Shape 3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4337" y="5366775"/>
            <a:ext cx="4029075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Shape 3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38887" y="5579812"/>
            <a:ext cx="962025" cy="409575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Důležitá pošta</a:t>
            </a:r>
          </a:p>
        </p:txBody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457200" y="1144475"/>
            <a:ext cx="8229600" cy="54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cs"/>
              <a:t>kliknutí na “výložku” označí či odznačí</a:t>
            </a:r>
          </a:p>
          <a:p>
            <a:pPr marL="457200" lvl="0" indent="-228600">
              <a:spcBef>
                <a:spcPts val="0"/>
              </a:spcBef>
            </a:pPr>
            <a:r>
              <a:rPr lang="cs"/>
              <a:t>vypnutí v Nastavení - Doručená pošta:</a:t>
            </a:r>
          </a:p>
        </p:txBody>
      </p:sp>
      <p:pic>
        <p:nvPicPr>
          <p:cNvPr id="322" name="Shape 3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5650" y="4316050"/>
            <a:ext cx="5531250" cy="536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Shape 3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85650" y="5897523"/>
            <a:ext cx="5531250" cy="470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Shape 3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85650" y="5136318"/>
            <a:ext cx="5531252" cy="510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Shape 3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85650" y="3281900"/>
            <a:ext cx="5531250" cy="798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Shape 3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33500" y="2426100"/>
            <a:ext cx="64770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Shape 3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896062" y="1816012"/>
            <a:ext cx="962025" cy="409575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Štítky</a:t>
            </a:r>
          </a:p>
        </p:txBody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457200" y="1085475"/>
            <a:ext cx="8229600" cy="5482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cs"/>
              <a:t>vytváření štítků ve spodní části levého rámu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vnoření štítku u šipky nadřazeného štítku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</a:pPr>
            <a:r>
              <a:rPr lang="cs"/>
              <a:t>detailní Nastavení v sekci Štítky</a:t>
            </a:r>
          </a:p>
        </p:txBody>
      </p:sp>
      <p:grpSp>
        <p:nvGrpSpPr>
          <p:cNvPr id="334" name="Shape 334"/>
          <p:cNvGrpSpPr/>
          <p:nvPr/>
        </p:nvGrpSpPr>
        <p:grpSpPr>
          <a:xfrm>
            <a:off x="1817687" y="2313450"/>
            <a:ext cx="5508625" cy="2831775"/>
            <a:chOff x="2560300" y="2702800"/>
            <a:chExt cx="5508625" cy="2831775"/>
          </a:xfrm>
        </p:grpSpPr>
        <p:pic>
          <p:nvPicPr>
            <p:cNvPr id="335" name="Shape 33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620625" y="2762800"/>
              <a:ext cx="5448300" cy="2771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36" name="Shape 336"/>
            <p:cNvSpPr/>
            <p:nvPr/>
          </p:nvSpPr>
          <p:spPr>
            <a:xfrm>
              <a:off x="2560300" y="2702800"/>
              <a:ext cx="1781700" cy="269400"/>
            </a:xfrm>
            <a:prstGeom prst="roundRect">
              <a:avLst>
                <a:gd name="adj" fmla="val 16667"/>
              </a:avLst>
            </a:prstGeom>
            <a:noFill/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3999775" y="2702800"/>
              <a:ext cx="342300" cy="269400"/>
            </a:xfrm>
            <a:prstGeom prst="roundRect">
              <a:avLst>
                <a:gd name="adj" fmla="val 16667"/>
              </a:avLst>
            </a:prstGeom>
            <a:noFill/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4203744" y="5144225"/>
              <a:ext cx="1547700" cy="1974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339" name="Shape 3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80787" y="5446787"/>
            <a:ext cx="962025" cy="409575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340" name="Shape 3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80807" y="604808"/>
            <a:ext cx="1758223" cy="5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Tvorba filtrů</a:t>
            </a:r>
          </a:p>
        </p:txBody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457200" y="1926825"/>
            <a:ext cx="8229600" cy="464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SzPct val="100000"/>
            </a:pPr>
            <a:r>
              <a:rPr lang="cs" sz="2800"/>
              <a:t>z vyhledávání, kontextu zprávy či nabídky Další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47" name="Shape 347"/>
          <p:cNvGrpSpPr/>
          <p:nvPr/>
        </p:nvGrpSpPr>
        <p:grpSpPr>
          <a:xfrm>
            <a:off x="6541312" y="78975"/>
            <a:ext cx="2066925" cy="1847850"/>
            <a:chOff x="6541312" y="78975"/>
            <a:chExt cx="2066925" cy="1847850"/>
          </a:xfrm>
        </p:grpSpPr>
        <p:pic>
          <p:nvPicPr>
            <p:cNvPr id="348" name="Shape 34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541312" y="78975"/>
              <a:ext cx="2066925" cy="18478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9" name="Shape 349"/>
            <p:cNvSpPr/>
            <p:nvPr/>
          </p:nvSpPr>
          <p:spPr>
            <a:xfrm>
              <a:off x="6617525" y="1330800"/>
              <a:ext cx="1811999" cy="191099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50" name="Shape 350"/>
          <p:cNvGrpSpPr/>
          <p:nvPr/>
        </p:nvGrpSpPr>
        <p:grpSpPr>
          <a:xfrm>
            <a:off x="1771650" y="2822150"/>
            <a:ext cx="5600700" cy="3676650"/>
            <a:chOff x="1771650" y="2822150"/>
            <a:chExt cx="5600700" cy="3676650"/>
          </a:xfrm>
        </p:grpSpPr>
        <p:pic>
          <p:nvPicPr>
            <p:cNvPr id="351" name="Shape 35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771650" y="2822150"/>
              <a:ext cx="5600700" cy="36766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2" name="Shape 352"/>
            <p:cNvSpPr/>
            <p:nvPr/>
          </p:nvSpPr>
          <p:spPr>
            <a:xfrm>
              <a:off x="5300775" y="6167275"/>
              <a:ext cx="2067000" cy="2631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Tvorba filtrů - dokončení</a:t>
            </a:r>
          </a:p>
        </p:txBody>
      </p:sp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457200" y="8664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cs"/>
              <a:t>kombinace podmínek</a:t>
            </a:r>
          </a:p>
          <a:p>
            <a:pPr marL="457200" lvl="0" indent="-228600">
              <a:spcBef>
                <a:spcPts val="0"/>
              </a:spcBef>
            </a:pPr>
            <a:r>
              <a:rPr lang="cs"/>
              <a:t>využití na příchozí i odchozí zprávy</a:t>
            </a:r>
          </a:p>
        </p:txBody>
      </p:sp>
      <p:grpSp>
        <p:nvGrpSpPr>
          <p:cNvPr id="359" name="Shape 359"/>
          <p:cNvGrpSpPr/>
          <p:nvPr/>
        </p:nvGrpSpPr>
        <p:grpSpPr>
          <a:xfrm>
            <a:off x="1495262" y="2210875"/>
            <a:ext cx="6153474" cy="4494350"/>
            <a:chOff x="1495262" y="2287075"/>
            <a:chExt cx="6153474" cy="4494350"/>
          </a:xfrm>
        </p:grpSpPr>
        <p:pic>
          <p:nvPicPr>
            <p:cNvPr id="360" name="Shape 36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495262" y="2287075"/>
              <a:ext cx="6153474" cy="4494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1" name="Shape 361"/>
            <p:cNvSpPr/>
            <p:nvPr/>
          </p:nvSpPr>
          <p:spPr>
            <a:xfrm>
              <a:off x="2469076" y="6120100"/>
              <a:ext cx="268200" cy="2631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Primární pošta</a:t>
            </a:r>
          </a:p>
        </p:txBody>
      </p:sp>
      <p:pic>
        <p:nvPicPr>
          <p:cNvPr id="367" name="Shape 3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87" y="2221300"/>
            <a:ext cx="2905125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Shape 3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" y="5547363"/>
            <a:ext cx="8229598" cy="702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Shape 36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53523" y="1271897"/>
            <a:ext cx="4733275" cy="3651400"/>
          </a:xfrm>
          <a:prstGeom prst="rect">
            <a:avLst/>
          </a:prstGeom>
          <a:noFill/>
          <a:ln>
            <a:noFill/>
          </a:ln>
        </p:spPr>
      </p:pic>
      <p:sp>
        <p:nvSpPr>
          <p:cNvPr id="370" name="Shape 370"/>
          <p:cNvSpPr/>
          <p:nvPr/>
        </p:nvSpPr>
        <p:spPr>
          <a:xfrm>
            <a:off x="1076825" y="3441775"/>
            <a:ext cx="2067000" cy="2631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1" name="Shape 371"/>
          <p:cNvSpPr/>
          <p:nvPr/>
        </p:nvSpPr>
        <p:spPr>
          <a:xfrm>
            <a:off x="3504475" y="2932450"/>
            <a:ext cx="306900" cy="330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Doručená pošta - nepřečtené; štítky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225" y="1019575"/>
            <a:ext cx="7981549" cy="5658975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43"/>
          <p:cNvSpPr/>
          <p:nvPr/>
        </p:nvSpPr>
        <p:spPr>
          <a:xfrm>
            <a:off x="457200" y="1817900"/>
            <a:ext cx="1620599" cy="2694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657425" y="5137753"/>
            <a:ext cx="1070700" cy="2694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657425" y="2477650"/>
            <a:ext cx="1070700" cy="2694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2450200" y="1663525"/>
            <a:ext cx="5726400" cy="2694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2450200" y="2370452"/>
            <a:ext cx="5726400" cy="2694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730850" y="1405925"/>
            <a:ext cx="1841099" cy="29949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657425" y="2477650"/>
            <a:ext cx="1841099" cy="41295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1728125" y="2229950"/>
            <a:ext cx="1934999" cy="1934999"/>
          </a:xfrm>
          <a:prstGeom prst="bentArrow">
            <a:avLst>
              <a:gd name="adj1" fmla="val 25000"/>
              <a:gd name="adj2" fmla="val 33232"/>
              <a:gd name="adj3" fmla="val 37480"/>
              <a:gd name="adj4" fmla="val 62520"/>
            </a:avLst>
          </a:prstGeom>
          <a:solidFill>
            <a:srgbClr val="EA9999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 rot="10800000">
            <a:off x="1978812" y="3574900"/>
            <a:ext cx="1934999" cy="1934999"/>
          </a:xfrm>
          <a:prstGeom prst="bentArrow">
            <a:avLst>
              <a:gd name="adj1" fmla="val 25000"/>
              <a:gd name="adj2" fmla="val 33232"/>
              <a:gd name="adj3" fmla="val 37480"/>
              <a:gd name="adj4" fmla="val 62520"/>
            </a:avLst>
          </a:prstGeom>
          <a:solidFill>
            <a:srgbClr val="EA9999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450200" y="1510225"/>
            <a:ext cx="2831699" cy="1179899"/>
          </a:xfrm>
          <a:prstGeom prst="wedgeRoundRectCallout">
            <a:avLst>
              <a:gd name="adj1" fmla="val -50278"/>
              <a:gd name="adj2" fmla="val 80998"/>
              <a:gd name="adj3" fmla="val 0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 sz="1800" b="1"/>
              <a:t>přidání štítku ke zprávě/konverzaci</a:t>
            </a:r>
          </a:p>
        </p:txBody>
      </p:sp>
      <p:sp>
        <p:nvSpPr>
          <p:cNvPr id="53" name="Shape 53"/>
          <p:cNvSpPr/>
          <p:nvPr/>
        </p:nvSpPr>
        <p:spPr>
          <a:xfrm>
            <a:off x="3663125" y="4588700"/>
            <a:ext cx="3663900" cy="1179899"/>
          </a:xfrm>
          <a:prstGeom prst="wedgeRoundRectCallout">
            <a:avLst>
              <a:gd name="adj1" fmla="val -51445"/>
              <a:gd name="adj2" fmla="val -82914"/>
              <a:gd name="adj3" fmla="val 0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" sz="1800" b="1"/>
              <a:t>přesunutí zprávy/konverzace do štítku (“složky”)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1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Prioritní pošta</a:t>
            </a:r>
          </a:p>
        </p:txBody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457200" y="1345050"/>
            <a:ext cx="8229600" cy="522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cs"/>
              <a:t>členění až do 4 sekcí</a:t>
            </a:r>
          </a:p>
          <a:p>
            <a:pPr marL="457200" lvl="0" indent="-228600">
              <a:spcBef>
                <a:spcPts val="0"/>
              </a:spcBef>
            </a:pPr>
            <a:r>
              <a:rPr lang="cs"/>
              <a:t>vysoce přizpůsobitelné </a:t>
            </a:r>
          </a:p>
        </p:txBody>
      </p:sp>
      <p:grpSp>
        <p:nvGrpSpPr>
          <p:cNvPr id="378" name="Shape 378"/>
          <p:cNvGrpSpPr/>
          <p:nvPr/>
        </p:nvGrpSpPr>
        <p:grpSpPr>
          <a:xfrm>
            <a:off x="5229212" y="866400"/>
            <a:ext cx="3457575" cy="1752600"/>
            <a:chOff x="5229212" y="866400"/>
            <a:chExt cx="3457575" cy="1752600"/>
          </a:xfrm>
        </p:grpSpPr>
        <p:pic>
          <p:nvPicPr>
            <p:cNvPr id="379" name="Shape 37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229212" y="866400"/>
              <a:ext cx="3457575" cy="17526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0" name="Shape 380"/>
            <p:cNvSpPr/>
            <p:nvPr/>
          </p:nvSpPr>
          <p:spPr>
            <a:xfrm>
              <a:off x="6653503" y="1211825"/>
              <a:ext cx="294900" cy="2631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6948400" y="2355900"/>
              <a:ext cx="985799" cy="192599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82" name="Shape 382"/>
          <p:cNvGrpSpPr/>
          <p:nvPr/>
        </p:nvGrpSpPr>
        <p:grpSpPr>
          <a:xfrm>
            <a:off x="1209675" y="3053012"/>
            <a:ext cx="6724650" cy="3514725"/>
            <a:chOff x="1209675" y="3053012"/>
            <a:chExt cx="6724650" cy="3514725"/>
          </a:xfrm>
        </p:grpSpPr>
        <p:pic>
          <p:nvPicPr>
            <p:cNvPr id="383" name="Shape 38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209675" y="3053012"/>
              <a:ext cx="6724650" cy="35147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4" name="Shape 384"/>
            <p:cNvSpPr/>
            <p:nvPr/>
          </p:nvSpPr>
          <p:spPr>
            <a:xfrm>
              <a:off x="5555225" y="6248873"/>
              <a:ext cx="2208300" cy="2631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5" name="Shape 385"/>
            <p:cNvSpPr/>
            <p:nvPr/>
          </p:nvSpPr>
          <p:spPr>
            <a:xfrm>
              <a:off x="3265300" y="4430902"/>
              <a:ext cx="3023399" cy="807599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6" name="Shape 386"/>
            <p:cNvSpPr/>
            <p:nvPr/>
          </p:nvSpPr>
          <p:spPr>
            <a:xfrm>
              <a:off x="3323327" y="4076925"/>
              <a:ext cx="1537800" cy="2631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7" name="Shape 387"/>
            <p:cNvSpPr/>
            <p:nvPr/>
          </p:nvSpPr>
          <p:spPr>
            <a:xfrm>
              <a:off x="2378452" y="3568601"/>
              <a:ext cx="1043099" cy="2631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Tipy pro efektivní práci s poštou</a:t>
            </a:r>
          </a:p>
        </p:txBody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216725" y="1073675"/>
            <a:ext cx="8229600" cy="5476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cs" sz="2400"/>
              <a:t>poštu nemazat ale archivovat (zůstává v přiřazených štítcích a Všech zprávách)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cs" sz="1800"/>
              <a:t>rychlá volba s pravým tlačítkem myši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cs" sz="2400"/>
              <a:t>předpřipravené odpovědi (zapnout v Laboratoři)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cs" sz="1800"/>
              <a:t>+ filtr např. na danou adresu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cs" sz="2400"/>
              <a:t>vlastní klávesové zkratky (zapnout v Laboratoři)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cs" sz="2400"/>
              <a:t>kontakty a skupiny kontaktů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cs" sz="2400"/>
              <a:t>automatická odpověď a podpis 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cs" sz="2400"/>
              <a:t>POP3 účty a odesílat poštu jako…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cs" sz="2400"/>
              <a:t>laboratoř - rychlé odkazy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cs" sz="2400"/>
              <a:t>přikládání odkazů a příloh z Google Disku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cs" sz="2400"/>
              <a:t>ukládání příloh na Disk najednou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cs" sz="2400"/>
              <a:t>v otevřeném e-mailu tlačítko Další: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cs" sz="1800"/>
              <a:t>Přidat do úkolů + nastavit Termín splnění</a:t>
            </a:r>
          </a:p>
          <a:p>
            <a:pPr marL="914400" lvl="1" indent="-342900">
              <a:spcBef>
                <a:spcPts val="0"/>
              </a:spcBef>
              <a:buSzPct val="100000"/>
            </a:pPr>
            <a:r>
              <a:rPr lang="cs" sz="1800"/>
              <a:t>Vytvořit událost + přidat hosty nebo ve sdíleném kalendáři</a:t>
            </a:r>
          </a:p>
        </p:txBody>
      </p:sp>
      <p:grpSp>
        <p:nvGrpSpPr>
          <p:cNvPr id="394" name="Shape 394"/>
          <p:cNvGrpSpPr/>
          <p:nvPr/>
        </p:nvGrpSpPr>
        <p:grpSpPr>
          <a:xfrm>
            <a:off x="6719300" y="3980675"/>
            <a:ext cx="2057400" cy="1676400"/>
            <a:chOff x="6127450" y="3942200"/>
            <a:chExt cx="2057400" cy="1676400"/>
          </a:xfrm>
        </p:grpSpPr>
        <p:pic>
          <p:nvPicPr>
            <p:cNvPr id="395" name="Shape 39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127450" y="3942200"/>
              <a:ext cx="2057400" cy="1676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6" name="Shape 396"/>
            <p:cNvSpPr/>
            <p:nvPr/>
          </p:nvSpPr>
          <p:spPr>
            <a:xfrm>
              <a:off x="6319400" y="4645800"/>
              <a:ext cx="1067699" cy="2115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7" name="Shape 397"/>
            <p:cNvSpPr/>
            <p:nvPr/>
          </p:nvSpPr>
          <p:spPr>
            <a:xfrm>
              <a:off x="6319400" y="5009806"/>
              <a:ext cx="1067699" cy="2115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Tipy pro efektivní práci s poštou II</a:t>
            </a:r>
          </a:p>
        </p:txBody>
      </p:sp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216725" y="1073675"/>
            <a:ext cx="8470200" cy="549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cs" sz="2400"/>
              <a:t>poštu delegovat (Nastavení ➡ Účty) - Udělení přístupu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cs" sz="1800"/>
              <a:t>rozhodnout o přečtenosti e-mailů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cs" sz="1800"/>
              <a:t>delegovaná osoba má poštu připojenu přes profilový obrázek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cs" sz="2400"/>
              <a:t>vytvoření filtru na odesílatele × příjemce × obsahuje slova ➡ e-mailovou adresu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cs" sz="2400"/>
              <a:t>vyhledat zprávy s hvězdičkou určité barvy: </a:t>
            </a:r>
            <a:r>
              <a:rPr lang="cs" sz="2400" b="1">
                <a:solidFill>
                  <a:srgbClr val="FFFF00"/>
                </a:solidFill>
              </a:rPr>
              <a:t>has:red-star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cs" sz="1800"/>
              <a:t>názvy dalších hvězdiček se prozradí v Nastavení ➡ takto lze alternativně spravovat projekt s více fázemi - zobrazím složku </a:t>
            </a:r>
            <a:r>
              <a:rPr lang="cs" sz="1800" b="1"/>
              <a:t>S hvězdičkou</a:t>
            </a:r>
            <a:r>
              <a:rPr lang="cs" sz="1800"/>
              <a:t> (vidím všechny) nebo vyhledám patřičný příznak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cs" sz="2400"/>
              <a:t>vyhledat zprávy s přílohou: </a:t>
            </a:r>
            <a:r>
              <a:rPr lang="cs" sz="2400" b="1">
                <a:solidFill>
                  <a:srgbClr val="FFFF00"/>
                </a:solidFill>
              </a:rPr>
              <a:t>has:attachment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cs" sz="2400">
                <a:solidFill>
                  <a:srgbClr val="FFFFFF"/>
                </a:solidFill>
              </a:rPr>
              <a:t>kombinace vyhledávacích kritérií + uložit jako filtr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cs" sz="2400">
                <a:solidFill>
                  <a:srgbClr val="FFFFFF"/>
                </a:solidFill>
              </a:rPr>
              <a:t>psaní různými jazyky - Aktivovat vstupní nástroje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cs" sz="2400">
                <a:solidFill>
                  <a:srgbClr val="FFFFFF"/>
                </a:solidFill>
              </a:rPr>
              <a:t>další aktivita osoby v Kontaktech - widget Lidé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cs" sz="2400">
                <a:solidFill>
                  <a:srgbClr val="FFFFFF"/>
                </a:solidFill>
              </a:rPr>
              <a:t>Umístit podpis v odpovědi před citovaný text…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cs" sz="2400">
                <a:solidFill>
                  <a:srgbClr val="FFFFFF"/>
                </a:solidFill>
              </a:rPr>
              <a:t>Podokno náhledu </a:t>
            </a:r>
            <a:r>
              <a:rPr lang="cs" sz="2400"/>
              <a:t>(zapnout v Laboratoři)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Doručená pošta - hvězdičky; důležité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225" y="1019575"/>
            <a:ext cx="7981549" cy="565897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/>
          <p:nvPr/>
        </p:nvSpPr>
        <p:spPr>
          <a:xfrm>
            <a:off x="3616300" y="1297850"/>
            <a:ext cx="2831699" cy="1179899"/>
          </a:xfrm>
          <a:prstGeom prst="wedgeRoundRectCallout">
            <a:avLst>
              <a:gd name="adj1" fmla="val -78124"/>
              <a:gd name="adj2" fmla="val 64997"/>
              <a:gd name="adj3" fmla="val 0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" sz="1800" b="1"/>
              <a:t>označení hvězdičkou (více symbolů)</a:t>
            </a:r>
          </a:p>
        </p:txBody>
      </p:sp>
      <p:sp>
        <p:nvSpPr>
          <p:cNvPr id="61" name="Shape 61"/>
          <p:cNvSpPr/>
          <p:nvPr/>
        </p:nvSpPr>
        <p:spPr>
          <a:xfrm rot="5400000">
            <a:off x="1380324" y="2743875"/>
            <a:ext cx="2879400" cy="2694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 rot="5400000">
            <a:off x="1613050" y="2757549"/>
            <a:ext cx="2902499" cy="242699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934850" y="3031275"/>
            <a:ext cx="2831699" cy="1179899"/>
          </a:xfrm>
          <a:prstGeom prst="wedgeRoundRectCallout">
            <a:avLst>
              <a:gd name="adj1" fmla="val -76874"/>
              <a:gd name="adj2" fmla="val -39917"/>
              <a:gd name="adj3" fmla="val 0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" sz="1800" b="1"/>
              <a:t>důležitost zprávy (skripty Google)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7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Doručená pošta × Všechny zprávy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225" y="1019575"/>
            <a:ext cx="7981549" cy="56589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/>
          <p:nvPr/>
        </p:nvSpPr>
        <p:spPr>
          <a:xfrm>
            <a:off x="731525" y="1817900"/>
            <a:ext cx="1346399" cy="2694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731525" y="2288877"/>
            <a:ext cx="1346399" cy="318600"/>
          </a:xfrm>
          <a:prstGeom prst="roundRect">
            <a:avLst>
              <a:gd name="adj" fmla="val 16667"/>
            </a:avLst>
          </a:prstGeom>
          <a:noFill/>
          <a:ln w="1143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Doručená pošta × </a:t>
            </a:r>
            <a:r>
              <a:rPr lang="cs">
                <a:solidFill>
                  <a:srgbClr val="FF0000"/>
                </a:solidFill>
              </a:rPr>
              <a:t>Všechny zprávy</a:t>
            </a:r>
          </a:p>
        </p:txBody>
      </p:sp>
      <p:sp>
        <p:nvSpPr>
          <p:cNvPr id="77" name="Shape 77"/>
          <p:cNvSpPr/>
          <p:nvPr/>
        </p:nvSpPr>
        <p:spPr>
          <a:xfrm>
            <a:off x="365750" y="932100"/>
            <a:ext cx="8400899" cy="560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Doručená pošta  - Nepřečtené</a:t>
            </a:r>
          </a:p>
        </p:txBody>
      </p:sp>
      <p:sp>
        <p:nvSpPr>
          <p:cNvPr id="103" name="Shape 103"/>
          <p:cNvSpPr/>
          <p:nvPr/>
        </p:nvSpPr>
        <p:spPr>
          <a:xfrm>
            <a:off x="365750" y="932100"/>
            <a:ext cx="8400899" cy="560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8850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6675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5806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5806" y="132387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9718" y="2624683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2762" y="3925491"/>
            <a:ext cx="1192650" cy="852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Doručená pošta - Hvězdičky</a:t>
            </a:r>
          </a:p>
        </p:txBody>
      </p:sp>
      <p:sp>
        <p:nvSpPr>
          <p:cNvPr id="132" name="Shape 132"/>
          <p:cNvSpPr/>
          <p:nvPr/>
        </p:nvSpPr>
        <p:spPr>
          <a:xfrm>
            <a:off x="365750" y="932100"/>
            <a:ext cx="8400899" cy="560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8850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6675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5806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5806" y="132387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9718" y="2624683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2762" y="3925491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25800" y="1333000"/>
            <a:ext cx="408724" cy="39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72762" y="1333000"/>
            <a:ext cx="408724" cy="39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72750" y="2633812"/>
            <a:ext cx="408724" cy="39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8850" y="3934600"/>
            <a:ext cx="408724" cy="39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19750" y="3934600"/>
            <a:ext cx="408724" cy="390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Doručená pošta - Hvězdičky</a:t>
            </a:r>
          </a:p>
        </p:txBody>
      </p:sp>
      <p:sp>
        <p:nvSpPr>
          <p:cNvPr id="166" name="Shape 166"/>
          <p:cNvSpPr/>
          <p:nvPr/>
        </p:nvSpPr>
        <p:spPr>
          <a:xfrm>
            <a:off x="365750" y="932100"/>
            <a:ext cx="8400899" cy="560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67" name="Shape 167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25800" y="1333000"/>
            <a:ext cx="408724" cy="39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Shape 1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72762" y="1333000"/>
            <a:ext cx="408724" cy="39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72750" y="2633812"/>
            <a:ext cx="408724" cy="39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8850" y="3934600"/>
            <a:ext cx="408724" cy="39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19750" y="3934600"/>
            <a:ext cx="408724" cy="390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365750" y="299700"/>
            <a:ext cx="84924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Hvězdičky + Důležitost (skripty)</a:t>
            </a:r>
          </a:p>
        </p:txBody>
      </p:sp>
      <p:sp>
        <p:nvSpPr>
          <p:cNvPr id="197" name="Shape 197"/>
          <p:cNvSpPr/>
          <p:nvPr/>
        </p:nvSpPr>
        <p:spPr>
          <a:xfrm>
            <a:off x="365750" y="932100"/>
            <a:ext cx="8400899" cy="560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98" name="Shape 198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1333000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2633808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Shape 209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Shape 210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Shape 211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Shape 212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3934616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Shape 213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878850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066675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2425806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5519718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/>
          <p:cNvPicPr preferRelativeResize="0"/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3972762" y="5235425"/>
            <a:ext cx="1192650" cy="85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Shape 2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25800" y="1333000"/>
            <a:ext cx="408724" cy="39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72762" y="1333000"/>
            <a:ext cx="408724" cy="39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72750" y="2633812"/>
            <a:ext cx="408724" cy="39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Shape 2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8850" y="3934600"/>
            <a:ext cx="408724" cy="39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Shape 2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19750" y="3934600"/>
            <a:ext cx="408724" cy="390324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Shape 223"/>
          <p:cNvSpPr/>
          <p:nvPr/>
        </p:nvSpPr>
        <p:spPr>
          <a:xfrm rot="-5400000">
            <a:off x="4830225" y="1328427"/>
            <a:ext cx="280075" cy="390325"/>
          </a:xfrm>
          <a:prstGeom prst="flowChartOffpageConnector">
            <a:avLst/>
          </a:prstGeom>
          <a:solidFill>
            <a:srgbClr val="FFFF00"/>
          </a:solidFill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4" name="Shape 224"/>
          <p:cNvSpPr/>
          <p:nvPr/>
        </p:nvSpPr>
        <p:spPr>
          <a:xfrm rot="-5400000">
            <a:off x="3283275" y="2633814"/>
            <a:ext cx="280075" cy="390325"/>
          </a:xfrm>
          <a:prstGeom prst="flowChartOffpageConnector">
            <a:avLst/>
          </a:prstGeom>
          <a:solidFill>
            <a:srgbClr val="FFFF00"/>
          </a:solidFill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/>
          <p:nvPr/>
        </p:nvSpPr>
        <p:spPr>
          <a:xfrm rot="-5400000">
            <a:off x="7905750" y="2633827"/>
            <a:ext cx="280075" cy="390325"/>
          </a:xfrm>
          <a:prstGeom prst="flowChartOffpageConnector">
            <a:avLst/>
          </a:prstGeom>
          <a:solidFill>
            <a:srgbClr val="FFFF00"/>
          </a:solidFill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/>
          <p:nvPr/>
        </p:nvSpPr>
        <p:spPr>
          <a:xfrm rot="-5400000">
            <a:off x="6377175" y="3934602"/>
            <a:ext cx="280075" cy="390325"/>
          </a:xfrm>
          <a:prstGeom prst="flowChartOffpageConnector">
            <a:avLst/>
          </a:prstGeom>
          <a:solidFill>
            <a:srgbClr val="FFFF00"/>
          </a:solidFill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/>
          <p:nvPr/>
        </p:nvSpPr>
        <p:spPr>
          <a:xfrm rot="-5400000">
            <a:off x="4830225" y="5198527"/>
            <a:ext cx="280075" cy="390325"/>
          </a:xfrm>
          <a:prstGeom prst="flowChartOffpageConnector">
            <a:avLst/>
          </a:prstGeom>
          <a:solidFill>
            <a:srgbClr val="FFFF00"/>
          </a:solidFill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Předvádění na obrazovce (4:3)</PresentationFormat>
  <Paragraphs>94</Paragraphs>
  <Slides>22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Arial</vt:lpstr>
      <vt:lpstr>dark-gradient</vt:lpstr>
      <vt:lpstr>Organizace elektronické pošty v Gmailu</vt:lpstr>
      <vt:lpstr>Doručená pošta - nepřečtené; štítky</vt:lpstr>
      <vt:lpstr>Doručená pošta - hvězdičky; důležité</vt:lpstr>
      <vt:lpstr>Doručená pošta × Všechny zprávy</vt:lpstr>
      <vt:lpstr>Doručená pošta × Všechny zprávy</vt:lpstr>
      <vt:lpstr>Doručená pošta  - Nepřečtené</vt:lpstr>
      <vt:lpstr>Doručená pošta - Hvězdičky</vt:lpstr>
      <vt:lpstr>Doručená pošta - Hvězdičky</vt:lpstr>
      <vt:lpstr>Hvězdičky + Důležitost (skripty)</vt:lpstr>
      <vt:lpstr>Hvězdičky + Důležitost  + Štítky</vt:lpstr>
      <vt:lpstr>Možnosti organizace pošty</vt:lpstr>
      <vt:lpstr>Filosofie organizace pošty </vt:lpstr>
      <vt:lpstr>Režim konverzace</vt:lpstr>
      <vt:lpstr>Kompaktnost zobrazení, Hvězdičky</vt:lpstr>
      <vt:lpstr>Důležitá pošta</vt:lpstr>
      <vt:lpstr>Štítky</vt:lpstr>
      <vt:lpstr>Tvorba filtrů</vt:lpstr>
      <vt:lpstr>Tvorba filtrů - dokončení</vt:lpstr>
      <vt:lpstr>Primární pošta</vt:lpstr>
      <vt:lpstr>Prioritní pošta</vt:lpstr>
      <vt:lpstr>Tipy pro efektivní práci s poštou</vt:lpstr>
      <vt:lpstr>Tipy pro efektivní práci s poštou 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elektronické pošty v Gmailu</dc:title>
  <cp:lastModifiedBy>Katka Ostřížková</cp:lastModifiedBy>
  <cp:revision>1</cp:revision>
  <dcterms:modified xsi:type="dcterms:W3CDTF">2016-01-13T09:56:55Z</dcterms:modified>
</cp:coreProperties>
</file>