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30"/>
  </p:notesMasterIdLst>
  <p:sldIdLst>
    <p:sldId id="324" r:id="rId2"/>
    <p:sldId id="662" r:id="rId3"/>
    <p:sldId id="256" r:id="rId4"/>
    <p:sldId id="663" r:id="rId5"/>
    <p:sldId id="652" r:id="rId6"/>
    <p:sldId id="664" r:id="rId7"/>
    <p:sldId id="259" r:id="rId8"/>
    <p:sldId id="665" r:id="rId9"/>
    <p:sldId id="257" r:id="rId10"/>
    <p:sldId id="258" r:id="rId11"/>
    <p:sldId id="666" r:id="rId12"/>
    <p:sldId id="667" r:id="rId13"/>
    <p:sldId id="653" r:id="rId14"/>
    <p:sldId id="669" r:id="rId15"/>
    <p:sldId id="655" r:id="rId16"/>
    <p:sldId id="668" r:id="rId17"/>
    <p:sldId id="656" r:id="rId18"/>
    <p:sldId id="661" r:id="rId19"/>
    <p:sldId id="670" r:id="rId20"/>
    <p:sldId id="658" r:id="rId21"/>
    <p:sldId id="671" r:id="rId22"/>
    <p:sldId id="673" r:id="rId23"/>
    <p:sldId id="672" r:id="rId24"/>
    <p:sldId id="674" r:id="rId25"/>
    <p:sldId id="659" r:id="rId26"/>
    <p:sldId id="660" r:id="rId27"/>
    <p:sldId id="651" r:id="rId28"/>
    <p:sldId id="65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76759-1CC9-E543-8367-250D961CD716}" type="datetimeFigureOut">
              <a:rPr lang="cs-CZ" smtClean="0"/>
              <a:t>10.12.2020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219E9-D4C0-0844-BD6B-CBFBDCBB47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646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4947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0CA4-0098-E542-B3A2-4C3E54D6E478}" type="datetime1">
              <a:rPr lang="cs-CZ" smtClean="0"/>
              <a:t>10.12.2020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5812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A0AE2-9CC9-A140-AAAF-A14111FDE751}" type="datetime1">
              <a:rPr lang="cs-CZ" smtClean="0"/>
              <a:t>10.12.2020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181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5CDD-B6C0-BC46-979D-DE0F395EDBB6}" type="datetime1">
              <a:rPr lang="cs-CZ" smtClean="0"/>
              <a:t>10.12.2020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3768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A4103-E6AA-4543-8D1D-6331755B4B33}" type="datetime1">
              <a:rPr lang="cs-CZ" smtClean="0"/>
              <a:t>10.12.2020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944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5666B-A341-0045-A41F-001561DAC500}" type="datetime1">
              <a:rPr lang="cs-CZ" smtClean="0"/>
              <a:t>10.12.2020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0272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527B4-CB04-7C41-9BC2-253167630979}" type="datetime1">
              <a:rPr lang="cs-CZ" smtClean="0"/>
              <a:t>10.12.2020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698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C6B9B-3DBF-C24E-AD6B-6B80585F896F}" type="datetime1">
              <a:rPr lang="cs-CZ" smtClean="0"/>
              <a:t>10.12.2020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601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FFD2-39CF-6C4F-A97B-E4134A18E71F}" type="datetime1">
              <a:rPr lang="cs-CZ" smtClean="0"/>
              <a:t>10.12.2020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2056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A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4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AZEK">
  <p:cSld name="OBRAZE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>
            <a:spLocks noGrp="1"/>
          </p:cNvSpPr>
          <p:nvPr>
            <p:ph type="pic" idx="2"/>
          </p:nvPr>
        </p:nvSpPr>
        <p:spPr>
          <a:xfrm>
            <a:off x="-3175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11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42551-9103-5045-BAC8-70AA07019BEE}" type="datetime1">
              <a:rPr lang="cs-CZ" smtClean="0"/>
              <a:t>10.12.2020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043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F7E7-5CFB-9E45-963A-1868BB80DDF0}" type="datetime1">
              <a:rPr lang="cs-CZ" smtClean="0"/>
              <a:t>10.12.2020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251193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E69E8-727B-B44B-9818-4779CE7231D7}" type="datetime1">
              <a:rPr lang="cs-CZ" smtClean="0"/>
              <a:t>10.12.2020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94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9079-10B9-D44F-AD13-F95835B9B00D}" type="datetime1">
              <a:rPr lang="cs-CZ" smtClean="0"/>
              <a:t>10.12.2020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535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2C439-DD53-F949-BD25-4042056AC83D}" type="datetime1">
              <a:rPr lang="cs-CZ" smtClean="0"/>
              <a:t>10.12.2020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248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95CE1-BA2E-BD4F-B27E-243FA50C01A0}" type="datetime1">
              <a:rPr lang="cs-CZ" smtClean="0"/>
              <a:t>10.12.2020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913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1D235-0B74-BE4F-AD48-9D3A44DB8FAA}" type="datetime1">
              <a:rPr lang="cs-CZ" smtClean="0"/>
              <a:t>10.12.2020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634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9E5AC-2306-824B-AF44-136289005C48}" type="datetime1">
              <a:rPr lang="cs-CZ" smtClean="0"/>
              <a:t>10.12.2020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611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FF7E7-5CFB-9E45-963A-1868BB80DDF0}" type="datetime1">
              <a:rPr lang="cs-CZ" smtClean="0"/>
              <a:t>10.12.2020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PPUČ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169F2AA-C337-41C6-9079-E0217F045DD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30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rioncokolada.cz/vyrobky/lentilky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osik.cz/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osik.cz/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hyperlink" Target="https://www.ceskatelevize.cz/ivysilani/10805121298-gejzir/217562235000013/obsah/540395-lentilky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photos/spirulina-alga-vegetable-proteins-1829077/" TargetMode="External"/><Relationship Id="rId13" Type="http://schemas.openxmlformats.org/officeDocument/2006/relationships/image" Target="../media/image36.png"/><Relationship Id="rId3" Type="http://schemas.openxmlformats.org/officeDocument/2006/relationships/image" Target="../media/image34.emf"/><Relationship Id="rId7" Type="http://schemas.openxmlformats.org/officeDocument/2006/relationships/hyperlink" Target="https://www.orioncokolada.cz/vyrobky/lentilky" TargetMode="External"/><Relationship Id="rId12" Type="http://schemas.openxmlformats.org/officeDocument/2006/relationships/hyperlink" Target="https://www.novinky.cz/ekonomika/clanek/vyroba-lentilek-v-cesku-po-114-letech-skonci-stehuje-se-do-nemecka-40338982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igifolio.rvp.cz/artefact/file/download.php?file=92035&amp;view=13192" TargetMode="External"/><Relationship Id="rId11" Type="http://schemas.openxmlformats.org/officeDocument/2006/relationships/hyperlink" Target="https://www.irozhlas.cz/ekonomika/lentilky-nestle-smarties-cokolada-hamburk_2010111747_pj" TargetMode="External"/><Relationship Id="rId5" Type="http://schemas.openxmlformats.org/officeDocument/2006/relationships/hyperlink" Target="https://digifolio.rvp.cz/view/view.php?id=10289" TargetMode="External"/><Relationship Id="rId10" Type="http://schemas.openxmlformats.org/officeDocument/2006/relationships/hyperlink" Target="https://pixabay.com/photos/citron-lemon-lime-juice-juicy-2209065/" TargetMode="External"/><Relationship Id="rId4" Type="http://schemas.openxmlformats.org/officeDocument/2006/relationships/image" Target="../media/image35.emf"/><Relationship Id="rId9" Type="http://schemas.openxmlformats.org/officeDocument/2006/relationships/hyperlink" Target="https://pixabay.com/photos/black-winter-radish-radish-black-3263592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menti.com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649496" y="2667000"/>
            <a:ext cx="8994609" cy="1203137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4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5EABB8-76BA-1C4E-8B57-0E2A744C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F35BD7D-DCB9-4242-9C5F-66B6645F6A93}"/>
              </a:ext>
            </a:extLst>
          </p:cNvPr>
          <p:cNvSpPr/>
          <p:nvPr/>
        </p:nvSpPr>
        <p:spPr>
          <a:xfrm>
            <a:off x="677334" y="1159682"/>
            <a:ext cx="88690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Ověření: spočítání lentilek celkem i podle barev</a:t>
            </a:r>
            <a:endParaRPr lang="cs-CZ" sz="3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cs-CZ" dirty="0"/>
          </a:p>
        </p:txBody>
      </p:sp>
      <p:pic>
        <p:nvPicPr>
          <p:cNvPr id="8" name="Obrázek 7" descr="Obsah obrázku dort, narozeniny, interiér, talíř&#10;&#10;Popis byl vytvořen automaticky">
            <a:extLst>
              <a:ext uri="{FF2B5EF4-FFF2-40B4-BE49-F238E27FC236}">
                <a16:creationId xmlns:a16="http://schemas.microsoft.com/office/drawing/2014/main" id="{6376BEF7-A3F1-694C-A016-CE4EDB792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96014" y="2119285"/>
            <a:ext cx="3646178" cy="4197974"/>
          </a:xfrm>
          <a:prstGeom prst="rect">
            <a:avLst/>
          </a:prstGeom>
        </p:spPr>
      </p:pic>
      <p:pic>
        <p:nvPicPr>
          <p:cNvPr id="10" name="Obrázek 9" descr="Obsah obrázku dort, narozeniny, interiér, stůl&#10;&#10;Popis byl vytvořen automaticky">
            <a:extLst>
              <a:ext uri="{FF2B5EF4-FFF2-40B4-BE49-F238E27FC236}">
                <a16:creationId xmlns:a16="http://schemas.microsoft.com/office/drawing/2014/main" id="{00D7CF22-A5DA-A44F-BE91-5D4804640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7010" y="2198093"/>
            <a:ext cx="3646179" cy="392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05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EF35BD7D-DCB9-4242-9C5F-66B6645F6A93}"/>
              </a:ext>
            </a:extLst>
          </p:cNvPr>
          <p:cNvSpPr/>
          <p:nvPr/>
        </p:nvSpPr>
        <p:spPr>
          <a:xfrm>
            <a:off x="582315" y="429579"/>
            <a:ext cx="8869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tvorba diagramu podle barev lentilek</a:t>
            </a:r>
          </a:p>
          <a:p>
            <a:endParaRPr lang="cs-CZ" sz="3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Obrázek 7" descr="Obsah obrázku interiér, dort, stůl, talíř&#10;&#10;Popis byl vytvořen automaticky">
            <a:extLst>
              <a:ext uri="{FF2B5EF4-FFF2-40B4-BE49-F238E27FC236}">
                <a16:creationId xmlns:a16="http://schemas.microsoft.com/office/drawing/2014/main" id="{148F2446-E23C-D340-B89B-0F2A9FAB4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5666" y="2894746"/>
            <a:ext cx="3468660" cy="3732325"/>
          </a:xfrm>
          <a:prstGeom prst="rect">
            <a:avLst/>
          </a:prstGeom>
        </p:spPr>
      </p:pic>
      <p:pic>
        <p:nvPicPr>
          <p:cNvPr id="9" name="Obrázek 8" descr="Obsah obrázku objekt, počitadlo, displej, stůl&#10;&#10;Popis byl vytvořen automaticky">
            <a:extLst>
              <a:ext uri="{FF2B5EF4-FFF2-40B4-BE49-F238E27FC236}">
                <a16:creationId xmlns:a16="http://schemas.microsoft.com/office/drawing/2014/main" id="{A040024C-1B21-AE44-AFD6-41C56C46C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29" y="1010554"/>
            <a:ext cx="3944304" cy="55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97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EF35BD7D-DCB9-4242-9C5F-66B6645F6A93}"/>
              </a:ext>
            </a:extLst>
          </p:cNvPr>
          <p:cNvSpPr/>
          <p:nvPr/>
        </p:nvSpPr>
        <p:spPr>
          <a:xfrm>
            <a:off x="813963" y="1237489"/>
            <a:ext cx="8869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záznam vytvořeného diagramu</a:t>
            </a:r>
          </a:p>
          <a:p>
            <a:endParaRPr lang="cs-CZ" sz="3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2.jpg" descr="Výstřižek">
            <a:extLst>
              <a:ext uri="{FF2B5EF4-FFF2-40B4-BE49-F238E27FC236}">
                <a16:creationId xmlns:a16="http://schemas.microsoft.com/office/drawing/2014/main" id="{D054687A-34CC-6C41-83EE-A21ADED34A8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010710" y="2627228"/>
            <a:ext cx="5329130" cy="2993283"/>
          </a:xfrm>
          <a:prstGeom prst="rect">
            <a:avLst/>
          </a:prstGeom>
          <a:ln/>
        </p:spPr>
      </p:pic>
      <p:pic>
        <p:nvPicPr>
          <p:cNvPr id="6" name="Obrázek 5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10336CE1-E8B8-FD43-9B86-3A83756F32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5688">
            <a:off x="5840220" y="2147169"/>
            <a:ext cx="4101850" cy="350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70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5EABB8-76BA-1C4E-8B57-0E2A744C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PPUČ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3EAC0F9-5DE1-004A-9A93-FA399BA6E504}"/>
              </a:ext>
            </a:extLst>
          </p:cNvPr>
          <p:cNvSpPr/>
          <p:nvPr/>
        </p:nvSpPr>
        <p:spPr>
          <a:xfrm>
            <a:off x="512064" y="1085497"/>
            <a:ext cx="89855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vytvoření mandaly z lentilek (rytmus a pravidelnost při skládání barev)</a:t>
            </a:r>
          </a:p>
        </p:txBody>
      </p:sp>
      <p:pic>
        <p:nvPicPr>
          <p:cNvPr id="7" name="image6.jpg" descr="Výstřižek">
            <a:extLst>
              <a:ext uri="{FF2B5EF4-FFF2-40B4-BE49-F238E27FC236}">
                <a16:creationId xmlns:a16="http://schemas.microsoft.com/office/drawing/2014/main" id="{ADAAB420-98B4-334C-8A33-2D8C2BC6364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27522" y="2305989"/>
            <a:ext cx="3961469" cy="3363291"/>
          </a:xfrm>
          <a:prstGeom prst="rect">
            <a:avLst/>
          </a:prstGeom>
          <a:ln/>
        </p:spPr>
      </p:pic>
      <p:pic>
        <p:nvPicPr>
          <p:cNvPr id="9" name="image9.jpg" descr="Výstřižek">
            <a:extLst>
              <a:ext uri="{FF2B5EF4-FFF2-40B4-BE49-F238E27FC236}">
                <a16:creationId xmlns:a16="http://schemas.microsoft.com/office/drawing/2014/main" id="{43B26328-2D78-E547-80ED-B2433C7FE15D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726589" y="2354756"/>
            <a:ext cx="3319875" cy="3314523"/>
          </a:xfrm>
          <a:prstGeom prst="rect">
            <a:avLst/>
          </a:prstGeom>
          <a:ln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58299C0-99B0-8E45-9203-7AA23051185A}"/>
              </a:ext>
            </a:extLst>
          </p:cNvPr>
          <p:cNvSpPr txBox="1"/>
          <p:nvPr/>
        </p:nvSpPr>
        <p:spPr>
          <a:xfrm>
            <a:off x="4039527" y="5821714"/>
            <a:ext cx="293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práce s chybou</a:t>
            </a:r>
          </a:p>
        </p:txBody>
      </p:sp>
    </p:spTree>
    <p:extLst>
      <p:ext uri="{BB962C8B-B14F-4D97-AF65-F5344CB8AC3E}">
        <p14:creationId xmlns:p14="http://schemas.microsoft.com/office/powerpoint/2010/main" val="2853106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44443AD-1DF4-5142-9F9B-8CEC74432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98FD8B8-602E-7043-8AC6-77E5D3D7F201}"/>
              </a:ext>
            </a:extLst>
          </p:cNvPr>
          <p:cNvSpPr/>
          <p:nvPr/>
        </p:nvSpPr>
        <p:spPr>
          <a:xfrm>
            <a:off x="999744" y="1654987"/>
            <a:ext cx="852220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chemeClr val="tx2"/>
                </a:solidFill>
              </a:rPr>
              <a:t>Žák vhodně využije osvojené matematické dovednosti k řešení úlohy.</a:t>
            </a:r>
          </a:p>
          <a:p>
            <a:endParaRPr lang="cs-CZ" sz="3200" dirty="0">
              <a:solidFill>
                <a:schemeClr val="tx2"/>
              </a:solidFill>
            </a:endParaRPr>
          </a:p>
          <a:p>
            <a:r>
              <a:rPr lang="cs-CZ" sz="3200" dirty="0">
                <a:solidFill>
                  <a:schemeClr val="tx2"/>
                </a:solidFill>
              </a:rPr>
              <a:t>Žák při tvorbě mandaly dodrží rytmus a uspořádání barev.</a:t>
            </a:r>
          </a:p>
          <a:p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3FA861E-D63D-114F-91D8-3FF4EAE19547}"/>
              </a:ext>
            </a:extLst>
          </p:cNvPr>
          <p:cNvSpPr/>
          <p:nvPr/>
        </p:nvSpPr>
        <p:spPr>
          <a:xfrm>
            <a:off x="999744" y="76626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/>
              <a:t>Důkazy o učení: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6291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5EABB8-76BA-1C4E-8B57-0E2A744C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F35BD7D-DCB9-4242-9C5F-66B6645F6A93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8A8F517-3CCA-CF4E-AD39-B55F34A98C9D}"/>
              </a:ext>
            </a:extLst>
          </p:cNvPr>
          <p:cNvSpPr/>
          <p:nvPr/>
        </p:nvSpPr>
        <p:spPr>
          <a:xfrm>
            <a:off x="444330" y="313116"/>
            <a:ext cx="110703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Rozvoj matematické gramotnosti: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odhadování počtu a následném ověření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využití osvojeného matematického aparátu (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měření)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zpracování údajů do diagramu (jiná forma  matematického textu)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práce s chybou (mandaly)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závěrečné představení (prostor pro sdělení, jak postupovali a proč)</a:t>
            </a:r>
          </a:p>
        </p:txBody>
      </p:sp>
    </p:spTree>
    <p:extLst>
      <p:ext uri="{BB962C8B-B14F-4D97-AF65-F5344CB8AC3E}">
        <p14:creationId xmlns:p14="http://schemas.microsoft.com/office/powerpoint/2010/main" val="73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EF35BD7D-DCB9-4242-9C5F-66B6645F6A93}"/>
              </a:ext>
            </a:extLst>
          </p:cNvPr>
          <p:cNvSpPr/>
          <p:nvPr/>
        </p:nvSpPr>
        <p:spPr>
          <a:xfrm>
            <a:off x="582315" y="429579"/>
            <a:ext cx="88690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Diagram jako výhodný způsob sdělení</a:t>
            </a:r>
          </a:p>
          <a:p>
            <a:endParaRPr lang="cs-CZ" sz="3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Obrázek 7" descr="Obsah obrázku interiér, dort, stůl, talíř&#10;&#10;Popis byl vytvořen automaticky">
            <a:extLst>
              <a:ext uri="{FF2B5EF4-FFF2-40B4-BE49-F238E27FC236}">
                <a16:creationId xmlns:a16="http://schemas.microsoft.com/office/drawing/2014/main" id="{148F2446-E23C-D340-B89B-0F2A9FAB4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16988" y="2321140"/>
            <a:ext cx="3468660" cy="373232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A5E8AE7-690F-7C40-BD6A-C9D9926A04B7}"/>
              </a:ext>
            </a:extLst>
          </p:cNvPr>
          <p:cNvSpPr txBox="1"/>
          <p:nvPr/>
        </p:nvSpPr>
        <p:spPr>
          <a:xfrm>
            <a:off x="841248" y="1889760"/>
            <a:ext cx="657148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Žlutých lentilek je nejvíce, je jich o dvě více než fialových. Modré lentilky jsou tři a to je nejméně. Zelených a růžových lentilek je stejně. Fialových lentilek je o jednu více než zelených a než růžových. Červených lentilek je pět.</a:t>
            </a:r>
          </a:p>
        </p:txBody>
      </p:sp>
    </p:spTree>
    <p:extLst>
      <p:ext uri="{BB962C8B-B14F-4D97-AF65-F5344CB8AC3E}">
        <p14:creationId xmlns:p14="http://schemas.microsoft.com/office/powerpoint/2010/main" val="3758380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5EABB8-76BA-1C4E-8B57-0E2A744C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F35BD7D-DCB9-4242-9C5F-66B6645F6A93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AC270D1-9C63-0044-84C1-6B8913D58DFF}"/>
              </a:ext>
            </a:extLst>
          </p:cNvPr>
          <p:cNvSpPr txBox="1"/>
          <p:nvPr/>
        </p:nvSpPr>
        <p:spPr>
          <a:xfrm>
            <a:off x="1182624" y="987552"/>
            <a:ext cx="3272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Práce s textem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86A3C72-5663-A54A-AB82-42B1CBED5FEC}"/>
              </a:ext>
            </a:extLst>
          </p:cNvPr>
          <p:cNvSpPr txBox="1"/>
          <p:nvPr/>
        </p:nvSpPr>
        <p:spPr>
          <a:xfrm>
            <a:off x="1511808" y="1914144"/>
            <a:ext cx="5192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2"/>
              </a:rPr>
              <a:t>https://www.orioncokolada.cz/vyrobky/lentilky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4761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5EABB8-76BA-1C4E-8B57-0E2A744C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F35BD7D-DCB9-4242-9C5F-66B6645F6A93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CFAB009-8B9B-7E47-92DE-FC455CCE2BEB}"/>
              </a:ext>
            </a:extLst>
          </p:cNvPr>
          <p:cNvSpPr txBox="1"/>
          <p:nvPr/>
        </p:nvSpPr>
        <p:spPr>
          <a:xfrm>
            <a:off x="1022207" y="883498"/>
            <a:ext cx="2504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1. </a:t>
            </a:r>
            <a:r>
              <a:rPr lang="cs-CZ" sz="3600" dirty="0" err="1"/>
              <a:t>spirulina</a:t>
            </a:r>
            <a:endParaRPr lang="cs-CZ" sz="36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81FA72-0D66-F149-9C6A-D92E1BBE58CA}"/>
              </a:ext>
            </a:extLst>
          </p:cNvPr>
          <p:cNvSpPr txBox="1"/>
          <p:nvPr/>
        </p:nvSpPr>
        <p:spPr>
          <a:xfrm>
            <a:off x="1052846" y="1826767"/>
            <a:ext cx="4349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2. světlice barvířská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CC3165B-193D-C04A-9179-8C3ED3D2D097}"/>
              </a:ext>
            </a:extLst>
          </p:cNvPr>
          <p:cNvSpPr txBox="1"/>
          <p:nvPr/>
        </p:nvSpPr>
        <p:spPr>
          <a:xfrm>
            <a:off x="1052846" y="2820543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3. ředkev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2EBBED9-F346-8240-B375-A1DA651C0802}"/>
              </a:ext>
            </a:extLst>
          </p:cNvPr>
          <p:cNvSpPr txBox="1"/>
          <p:nvPr/>
        </p:nvSpPr>
        <p:spPr>
          <a:xfrm>
            <a:off x="1098290" y="4927021"/>
            <a:ext cx="1959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5. citrón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E4B963-695E-2143-8B0F-B90E4F3766B8}"/>
              </a:ext>
            </a:extLst>
          </p:cNvPr>
          <p:cNvSpPr txBox="1"/>
          <p:nvPr/>
        </p:nvSpPr>
        <p:spPr>
          <a:xfrm>
            <a:off x="1098290" y="3814261"/>
            <a:ext cx="2008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4. mrkev</a:t>
            </a:r>
          </a:p>
        </p:txBody>
      </p:sp>
      <p:pic>
        <p:nvPicPr>
          <p:cNvPr id="16" name="Obrázek 15" descr="Obsah obrázku mrkev, paluba, řezání, tráva&#10;&#10;Popis byl vytvořen automaticky">
            <a:extLst>
              <a:ext uri="{FF2B5EF4-FFF2-40B4-BE49-F238E27FC236}">
                <a16:creationId xmlns:a16="http://schemas.microsoft.com/office/drawing/2014/main" id="{0F1DEAED-6436-3042-938C-47EB061D8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395" y="225129"/>
            <a:ext cx="1961314" cy="1304700"/>
          </a:xfrm>
          <a:prstGeom prst="rect">
            <a:avLst/>
          </a:prstGeom>
        </p:spPr>
      </p:pic>
      <p:pic>
        <p:nvPicPr>
          <p:cNvPr id="18" name="Obrázek 17" descr="Obsah obrázku stůl, ovoce, vsedě, oranžová&#10;&#10;Popis byl vytvořen automaticky">
            <a:extLst>
              <a:ext uri="{FF2B5EF4-FFF2-40B4-BE49-F238E27FC236}">
                <a16:creationId xmlns:a16="http://schemas.microsoft.com/office/drawing/2014/main" id="{644D11EB-31B1-8F47-A0DE-0ABEA2D38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642" y="1593576"/>
            <a:ext cx="2041565" cy="1362523"/>
          </a:xfrm>
          <a:prstGeom prst="rect">
            <a:avLst/>
          </a:prstGeom>
        </p:spPr>
      </p:pic>
      <p:pic>
        <p:nvPicPr>
          <p:cNvPr id="20" name="Obrázek 19" descr="Obsah obrázku vsedě, zavřít, malé, ovoce&#10;&#10;Popis byl vytvořen automaticky">
            <a:extLst>
              <a:ext uri="{FF2B5EF4-FFF2-40B4-BE49-F238E27FC236}">
                <a16:creationId xmlns:a16="http://schemas.microsoft.com/office/drawing/2014/main" id="{DE851546-B007-9940-A8F8-216DF7B61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304" y="4528837"/>
            <a:ext cx="1937816" cy="1550253"/>
          </a:xfrm>
          <a:prstGeom prst="rect">
            <a:avLst/>
          </a:prstGeom>
        </p:spPr>
      </p:pic>
      <p:pic>
        <p:nvPicPr>
          <p:cNvPr id="22" name="Obrázek 21" descr="Obsah obrázku exteriér, rostlina, strom, tráva&#10;&#10;Popis byl vytvořen automaticky">
            <a:extLst>
              <a:ext uri="{FF2B5EF4-FFF2-40B4-BE49-F238E27FC236}">
                <a16:creationId xmlns:a16="http://schemas.microsoft.com/office/drawing/2014/main" id="{56757D96-700F-6449-90EC-A69F40EF9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27" y="2763879"/>
            <a:ext cx="2067006" cy="1550254"/>
          </a:xfrm>
          <a:prstGeom prst="rect">
            <a:avLst/>
          </a:prstGeom>
        </p:spPr>
      </p:pic>
      <p:pic>
        <p:nvPicPr>
          <p:cNvPr id="24" name="Obrázek 23" descr="Obsah obrázku stůl, stojící, muž, hra&#10;&#10;Popis byl vytvořen automaticky">
            <a:extLst>
              <a:ext uri="{FF2B5EF4-FFF2-40B4-BE49-F238E27FC236}">
                <a16:creationId xmlns:a16="http://schemas.microsoft.com/office/drawing/2014/main" id="{E3A121A7-6DEA-8C41-8720-834940B345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327" y="5403735"/>
            <a:ext cx="2023864" cy="1350709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134EB28B-E32B-BD47-BF07-1602415BA28B}"/>
              </a:ext>
            </a:extLst>
          </p:cNvPr>
          <p:cNvSpPr txBox="1"/>
          <p:nvPr/>
        </p:nvSpPr>
        <p:spPr>
          <a:xfrm>
            <a:off x="5291328" y="877479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A</a:t>
            </a: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79498B45-5A4A-7240-BDA1-5076B5ADBB25}"/>
              </a:ext>
            </a:extLst>
          </p:cNvPr>
          <p:cNvSpPr/>
          <p:nvPr/>
        </p:nvSpPr>
        <p:spPr>
          <a:xfrm>
            <a:off x="4657344" y="3347340"/>
            <a:ext cx="414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C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BCC9CFE8-581F-7541-97ED-5783115A04E9}"/>
              </a:ext>
            </a:extLst>
          </p:cNvPr>
          <p:cNvSpPr/>
          <p:nvPr/>
        </p:nvSpPr>
        <p:spPr>
          <a:xfrm flipH="1">
            <a:off x="7017286" y="1941034"/>
            <a:ext cx="528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/>
              <a:t>B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E99DCD14-0F59-EA44-98CB-D956DB8C3AA9}"/>
              </a:ext>
            </a:extLst>
          </p:cNvPr>
          <p:cNvSpPr/>
          <p:nvPr/>
        </p:nvSpPr>
        <p:spPr>
          <a:xfrm>
            <a:off x="7224315" y="4900179"/>
            <a:ext cx="4122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D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1C8B136A-95B2-2443-B38E-05CBCC7D35D8}"/>
              </a:ext>
            </a:extLst>
          </p:cNvPr>
          <p:cNvSpPr/>
          <p:nvPr/>
        </p:nvSpPr>
        <p:spPr>
          <a:xfrm>
            <a:off x="4864608" y="5962314"/>
            <a:ext cx="388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823557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5EABB8-76BA-1C4E-8B57-0E2A744C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CFAB009-8B9B-7E47-92DE-FC455CCE2BEB}"/>
              </a:ext>
            </a:extLst>
          </p:cNvPr>
          <p:cNvSpPr txBox="1"/>
          <p:nvPr/>
        </p:nvSpPr>
        <p:spPr>
          <a:xfrm>
            <a:off x="743986" y="651655"/>
            <a:ext cx="2504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1. </a:t>
            </a:r>
            <a:r>
              <a:rPr lang="cs-CZ" sz="3600" dirty="0" err="1"/>
              <a:t>spirulina</a:t>
            </a:r>
            <a:endParaRPr lang="cs-CZ" sz="36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81FA72-0D66-F149-9C6A-D92E1BBE58CA}"/>
              </a:ext>
            </a:extLst>
          </p:cNvPr>
          <p:cNvSpPr txBox="1"/>
          <p:nvPr/>
        </p:nvSpPr>
        <p:spPr>
          <a:xfrm>
            <a:off x="2278869" y="1690669"/>
            <a:ext cx="4349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2. světlice barvířská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CC3165B-193D-C04A-9179-8C3ED3D2D097}"/>
              </a:ext>
            </a:extLst>
          </p:cNvPr>
          <p:cNvSpPr txBox="1"/>
          <p:nvPr/>
        </p:nvSpPr>
        <p:spPr>
          <a:xfrm>
            <a:off x="922452" y="305284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3. ředkev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2EBBED9-F346-8240-B375-A1DA651C0802}"/>
              </a:ext>
            </a:extLst>
          </p:cNvPr>
          <p:cNvSpPr txBox="1"/>
          <p:nvPr/>
        </p:nvSpPr>
        <p:spPr>
          <a:xfrm>
            <a:off x="1268289" y="5409466"/>
            <a:ext cx="1959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5. citrón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E4B963-695E-2143-8B0F-B90E4F3766B8}"/>
              </a:ext>
            </a:extLst>
          </p:cNvPr>
          <p:cNvSpPr txBox="1"/>
          <p:nvPr/>
        </p:nvSpPr>
        <p:spPr>
          <a:xfrm>
            <a:off x="5903735" y="4014315"/>
            <a:ext cx="2008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4. mrkev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0771E3BD-654C-9446-8778-1A3F046FC356}"/>
              </a:ext>
            </a:extLst>
          </p:cNvPr>
          <p:cNvGrpSpPr/>
          <p:nvPr/>
        </p:nvGrpSpPr>
        <p:grpSpPr>
          <a:xfrm>
            <a:off x="7922138" y="3485076"/>
            <a:ext cx="2325381" cy="1304700"/>
            <a:chOff x="5291328" y="225129"/>
            <a:chExt cx="2325381" cy="1304700"/>
          </a:xfrm>
        </p:grpSpPr>
        <p:pic>
          <p:nvPicPr>
            <p:cNvPr id="16" name="Obrázek 15" descr="Obsah obrázku mrkev, paluba, řezání, tráva&#10;&#10;Popis byl vytvořen automaticky">
              <a:extLst>
                <a:ext uri="{FF2B5EF4-FFF2-40B4-BE49-F238E27FC236}">
                  <a16:creationId xmlns:a16="http://schemas.microsoft.com/office/drawing/2014/main" id="{0F1DEAED-6436-3042-938C-47EB061D8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395" y="225129"/>
              <a:ext cx="1961314" cy="1304700"/>
            </a:xfrm>
            <a:prstGeom prst="rect">
              <a:avLst/>
            </a:prstGeom>
          </p:spPr>
        </p:pic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134EB28B-E32B-BD47-BF07-1602415BA28B}"/>
                </a:ext>
              </a:extLst>
            </p:cNvPr>
            <p:cNvSpPr txBox="1"/>
            <p:nvPr/>
          </p:nvSpPr>
          <p:spPr>
            <a:xfrm>
              <a:off x="5291328" y="877479"/>
              <a:ext cx="4122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b="1" dirty="0"/>
                <a:t>A</a:t>
              </a:r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18E3E66-8BF7-DC47-AEEA-086300A9B9F4}"/>
              </a:ext>
            </a:extLst>
          </p:cNvPr>
          <p:cNvGrpSpPr/>
          <p:nvPr/>
        </p:nvGrpSpPr>
        <p:grpSpPr>
          <a:xfrm>
            <a:off x="6675789" y="1177164"/>
            <a:ext cx="2904989" cy="1550254"/>
            <a:chOff x="4657344" y="2763879"/>
            <a:chExt cx="2904989" cy="1550254"/>
          </a:xfrm>
        </p:grpSpPr>
        <p:pic>
          <p:nvPicPr>
            <p:cNvPr id="22" name="Obrázek 21" descr="Obsah obrázku exteriér, rostlina, strom, tráva&#10;&#10;Popis byl vytvořen automaticky">
              <a:extLst>
                <a:ext uri="{FF2B5EF4-FFF2-40B4-BE49-F238E27FC236}">
                  <a16:creationId xmlns:a16="http://schemas.microsoft.com/office/drawing/2014/main" id="{56757D96-700F-6449-90EC-A69F40EF9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327" y="2763879"/>
              <a:ext cx="2067006" cy="1550254"/>
            </a:xfrm>
            <a:prstGeom prst="rect">
              <a:avLst/>
            </a:prstGeom>
          </p:spPr>
        </p:pic>
        <p:sp>
          <p:nvSpPr>
            <p:cNvPr id="26" name="Obdélník 25">
              <a:extLst>
                <a:ext uri="{FF2B5EF4-FFF2-40B4-BE49-F238E27FC236}">
                  <a16:creationId xmlns:a16="http://schemas.microsoft.com/office/drawing/2014/main" id="{79498B45-5A4A-7240-BDA1-5076B5ADBB25}"/>
                </a:ext>
              </a:extLst>
            </p:cNvPr>
            <p:cNvSpPr/>
            <p:nvPr/>
          </p:nvSpPr>
          <p:spPr>
            <a:xfrm>
              <a:off x="4657344" y="3347340"/>
              <a:ext cx="41452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800" b="1" dirty="0"/>
                <a:t>C</a:t>
              </a:r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1B013D8-C35D-6040-81B3-66F62F19C031}"/>
              </a:ext>
            </a:extLst>
          </p:cNvPr>
          <p:cNvGrpSpPr/>
          <p:nvPr/>
        </p:nvGrpSpPr>
        <p:grpSpPr>
          <a:xfrm>
            <a:off x="3227480" y="5138718"/>
            <a:ext cx="2747261" cy="1362523"/>
            <a:chOff x="6974946" y="1593576"/>
            <a:chExt cx="2747261" cy="1362523"/>
          </a:xfrm>
        </p:grpSpPr>
        <p:pic>
          <p:nvPicPr>
            <p:cNvPr id="18" name="Obrázek 17" descr="Obsah obrázku stůl, ovoce, vsedě, oranžová&#10;&#10;Popis byl vytvořen automaticky">
              <a:extLst>
                <a:ext uri="{FF2B5EF4-FFF2-40B4-BE49-F238E27FC236}">
                  <a16:creationId xmlns:a16="http://schemas.microsoft.com/office/drawing/2014/main" id="{644D11EB-31B1-8F47-A0DE-0ABEA2D3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642" y="1593576"/>
              <a:ext cx="2041565" cy="1362523"/>
            </a:xfrm>
            <a:prstGeom prst="rect">
              <a:avLst/>
            </a:prstGeom>
          </p:spPr>
        </p:pic>
        <p:sp>
          <p:nvSpPr>
            <p:cNvPr id="27" name="Obdélník 26">
              <a:extLst>
                <a:ext uri="{FF2B5EF4-FFF2-40B4-BE49-F238E27FC236}">
                  <a16:creationId xmlns:a16="http://schemas.microsoft.com/office/drawing/2014/main" id="{BCC9CFE8-581F-7541-97ED-5783115A04E9}"/>
                </a:ext>
              </a:extLst>
            </p:cNvPr>
            <p:cNvSpPr/>
            <p:nvPr/>
          </p:nvSpPr>
          <p:spPr>
            <a:xfrm flipH="1">
              <a:off x="6974946" y="1936284"/>
              <a:ext cx="52861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800" b="1" dirty="0"/>
                <a:t>B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93FAAB4-4AE0-2A43-A2FF-B1279363DA90}"/>
              </a:ext>
            </a:extLst>
          </p:cNvPr>
          <p:cNvGrpSpPr/>
          <p:nvPr/>
        </p:nvGrpSpPr>
        <p:grpSpPr>
          <a:xfrm>
            <a:off x="3064482" y="2767774"/>
            <a:ext cx="2606805" cy="1550253"/>
            <a:chOff x="7224315" y="4528837"/>
            <a:chExt cx="2606805" cy="1550253"/>
          </a:xfrm>
        </p:grpSpPr>
        <p:pic>
          <p:nvPicPr>
            <p:cNvPr id="20" name="Obrázek 19" descr="Obsah obrázku vsedě, zavřít, malé, ovoce&#10;&#10;Popis byl vytvořen automaticky">
              <a:extLst>
                <a:ext uri="{FF2B5EF4-FFF2-40B4-BE49-F238E27FC236}">
                  <a16:creationId xmlns:a16="http://schemas.microsoft.com/office/drawing/2014/main" id="{DE851546-B007-9940-A8F8-216DF7B61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3304" y="4528837"/>
              <a:ext cx="1937816" cy="1550253"/>
            </a:xfrm>
            <a:prstGeom prst="rect">
              <a:avLst/>
            </a:prstGeom>
          </p:spPr>
        </p:pic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E99DCD14-0F59-EA44-98CB-D956DB8C3AA9}"/>
                </a:ext>
              </a:extLst>
            </p:cNvPr>
            <p:cNvSpPr/>
            <p:nvPr/>
          </p:nvSpPr>
          <p:spPr>
            <a:xfrm>
              <a:off x="7224315" y="4900179"/>
              <a:ext cx="4122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D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724FB2A1-7043-4C4A-9287-D47E0D06D150}"/>
              </a:ext>
            </a:extLst>
          </p:cNvPr>
          <p:cNvGrpSpPr/>
          <p:nvPr/>
        </p:nvGrpSpPr>
        <p:grpSpPr>
          <a:xfrm>
            <a:off x="3392669" y="203508"/>
            <a:ext cx="2654583" cy="1350709"/>
            <a:chOff x="4864608" y="5403735"/>
            <a:chExt cx="2654583" cy="1350709"/>
          </a:xfrm>
        </p:grpSpPr>
        <p:pic>
          <p:nvPicPr>
            <p:cNvPr id="24" name="Obrázek 23" descr="Obsah obrázku stůl, stojící, muž, hra&#10;&#10;Popis byl vytvořen automaticky">
              <a:extLst>
                <a:ext uri="{FF2B5EF4-FFF2-40B4-BE49-F238E27FC236}">
                  <a16:creationId xmlns:a16="http://schemas.microsoft.com/office/drawing/2014/main" id="{E3A121A7-6DEA-8C41-8720-834940B34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327" y="5403735"/>
              <a:ext cx="2023864" cy="1350709"/>
            </a:xfrm>
            <a:prstGeom prst="rect">
              <a:avLst/>
            </a:prstGeom>
          </p:spPr>
        </p:pic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1C8B136A-95B2-2443-B38E-05CBCC7D35D8}"/>
                </a:ext>
              </a:extLst>
            </p:cNvPr>
            <p:cNvSpPr/>
            <p:nvPr/>
          </p:nvSpPr>
          <p:spPr>
            <a:xfrm>
              <a:off x="4864608" y="5962314"/>
              <a:ext cx="38824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800" b="1" dirty="0"/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9175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7"/>
          <p:cNvGrpSpPr/>
          <p:nvPr/>
        </p:nvGrpSpPr>
        <p:grpSpPr>
          <a:xfrm>
            <a:off x="5915891" y="18143"/>
            <a:ext cx="6276110" cy="6839857"/>
            <a:chOff x="-654094" y="0"/>
            <a:chExt cx="7054896" cy="10287000"/>
          </a:xfrm>
        </p:grpSpPr>
        <p:sp>
          <p:nvSpPr>
            <p:cNvPr id="244" name="Google Shape;244;p17"/>
            <p:cNvSpPr/>
            <p:nvPr/>
          </p:nvSpPr>
          <p:spPr>
            <a:xfrm>
              <a:off x="-654094" y="0"/>
              <a:ext cx="7054896" cy="10287000"/>
            </a:xfrm>
            <a:prstGeom prst="rect">
              <a:avLst/>
            </a:prstGeom>
            <a:solidFill>
              <a:schemeClr val="accent1">
                <a:alpha val="74901"/>
              </a:schemeClr>
            </a:solidFill>
            <a:ln>
              <a:noFill/>
            </a:ln>
          </p:spPr>
          <p:txBody>
            <a:bodyPr spcFirstLastPara="1" wrap="square" lIns="60950" tIns="30475" rIns="60950" bIns="30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" name="Google Shape;245;p17"/>
            <p:cNvGrpSpPr/>
            <p:nvPr/>
          </p:nvGrpSpPr>
          <p:grpSpPr>
            <a:xfrm>
              <a:off x="807244" y="649418"/>
              <a:ext cx="4731789" cy="2385517"/>
              <a:chOff x="6750844" y="3074840"/>
              <a:chExt cx="4731789" cy="2385517"/>
            </a:xfrm>
          </p:grpSpPr>
          <p:sp>
            <p:nvSpPr>
              <p:cNvPr id="246" name="Google Shape;246;p17"/>
              <p:cNvSpPr txBox="1"/>
              <p:nvPr/>
            </p:nvSpPr>
            <p:spPr>
              <a:xfrm>
                <a:off x="6921519" y="3284776"/>
                <a:ext cx="4561114" cy="21755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cs-CZ" sz="4400" b="1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Podpora práce učitelů</a:t>
                </a:r>
                <a:endParaRPr sz="44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47" name="Google Shape;247;p17"/>
              <p:cNvGrpSpPr/>
              <p:nvPr/>
            </p:nvGrpSpPr>
            <p:grpSpPr>
              <a:xfrm>
                <a:off x="6750844" y="3074840"/>
                <a:ext cx="685800" cy="685801"/>
                <a:chOff x="6363494" y="2731939"/>
                <a:chExt cx="685800" cy="685801"/>
              </a:xfrm>
            </p:grpSpPr>
            <p:cxnSp>
              <p:nvCxnSpPr>
                <p:cNvPr id="248" name="Google Shape;248;p17"/>
                <p:cNvCxnSpPr/>
                <p:nvPr/>
              </p:nvCxnSpPr>
              <p:spPr>
                <a:xfrm rot="10800000">
                  <a:off x="6363494" y="2731940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49" name="Google Shape;249;p17"/>
                <p:cNvCxnSpPr/>
                <p:nvPr/>
              </p:nvCxnSpPr>
              <p:spPr>
                <a:xfrm>
                  <a:off x="6363494" y="2731939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  <p:grpSp>
            <p:nvGrpSpPr>
              <p:cNvPr id="250" name="Google Shape;250;p17"/>
              <p:cNvGrpSpPr/>
              <p:nvPr/>
            </p:nvGrpSpPr>
            <p:grpSpPr>
              <a:xfrm rot="10800000">
                <a:off x="10529999" y="4650345"/>
                <a:ext cx="685801" cy="716559"/>
                <a:chOff x="6684850" y="4577195"/>
                <a:chExt cx="685801" cy="716559"/>
              </a:xfrm>
            </p:grpSpPr>
            <p:cxnSp>
              <p:nvCxnSpPr>
                <p:cNvPr id="251" name="Google Shape;251;p17"/>
                <p:cNvCxnSpPr/>
                <p:nvPr/>
              </p:nvCxnSpPr>
              <p:spPr>
                <a:xfrm rot="10800000">
                  <a:off x="6684850" y="4607954"/>
                  <a:ext cx="0" cy="68580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  <p:cxnSp>
              <p:nvCxnSpPr>
                <p:cNvPr id="252" name="Google Shape;252;p17"/>
                <p:cNvCxnSpPr/>
                <p:nvPr/>
              </p:nvCxnSpPr>
              <p:spPr>
                <a:xfrm>
                  <a:off x="6684851" y="4577195"/>
                  <a:ext cx="685800" cy="0"/>
                </a:xfrm>
                <a:prstGeom prst="straightConnector1">
                  <a:avLst/>
                </a:prstGeom>
                <a:noFill/>
                <a:ln w="38100" cap="sq" cmpd="sng">
                  <a:solidFill>
                    <a:schemeClr val="lt1"/>
                  </a:solidFill>
                  <a:prstDash val="solid"/>
                  <a:bevel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253" name="Google Shape;253;p17"/>
            <p:cNvSpPr txBox="1"/>
            <p:nvPr/>
          </p:nvSpPr>
          <p:spPr>
            <a:xfrm>
              <a:off x="807244" y="3753314"/>
              <a:ext cx="4864100" cy="45826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Podpora budování kapacit pro rozvoj základních </a:t>
              </a:r>
              <a:r>
                <a:rPr lang="cs-CZ" sz="320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</a:t>
              </a:r>
              <a: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/gramotností </a:t>
              </a:r>
              <a:b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 předškolním </a:t>
              </a:r>
              <a:b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cs-CZ" sz="32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 základním vzdělávání</a:t>
              </a:r>
              <a:endParaRPr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4" name="Google Shape;2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2572" y="18143"/>
            <a:ext cx="6070260" cy="6839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6485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5EABB8-76BA-1C4E-8B57-0E2A744C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F35BD7D-DCB9-4242-9C5F-66B6645F6A93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E8EFC7D-158E-5540-A2BA-976F61714DD6}"/>
              </a:ext>
            </a:extLst>
          </p:cNvPr>
          <p:cNvSpPr txBox="1"/>
          <p:nvPr/>
        </p:nvSpPr>
        <p:spPr>
          <a:xfrm>
            <a:off x="1219200" y="938784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Něco navíc</a:t>
            </a:r>
          </a:p>
        </p:txBody>
      </p:sp>
      <p:graphicFrame>
        <p:nvGraphicFramePr>
          <p:cNvPr id="10" name="Tabulka 10">
            <a:extLst>
              <a:ext uri="{FF2B5EF4-FFF2-40B4-BE49-F238E27FC236}">
                <a16:creationId xmlns:a16="http://schemas.microsoft.com/office/drawing/2014/main" id="{915FCC00-6793-9045-9373-CF61408CA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981364"/>
              </p:ext>
            </p:extLst>
          </p:nvPr>
        </p:nvGraphicFramePr>
        <p:xfrm>
          <a:off x="1219200" y="1985264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90190839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88583393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36697485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0970389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76888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913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28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0,82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7,90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282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685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38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0,95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12,90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339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783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150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0,86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48,90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326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480390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8D28C776-A91F-554E-AD1E-E094FE15FF77}"/>
              </a:ext>
            </a:extLst>
          </p:cNvPr>
          <p:cNvSpPr txBox="1"/>
          <p:nvPr/>
        </p:nvSpPr>
        <p:spPr>
          <a:xfrm>
            <a:off x="5527308" y="6037155"/>
            <a:ext cx="478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Ceny převzaty z: </a:t>
            </a:r>
            <a:r>
              <a:rPr lang="cs-CZ" dirty="0">
                <a:hlinkClick r:id="rId2"/>
              </a:rPr>
              <a:t>www.kosik.cz</a:t>
            </a:r>
            <a:r>
              <a:rPr lang="cs-CZ" dirty="0"/>
              <a:t> (4. 12. 2020)</a:t>
            </a:r>
          </a:p>
        </p:txBody>
      </p:sp>
    </p:spTree>
    <p:extLst>
      <p:ext uri="{BB962C8B-B14F-4D97-AF65-F5344CB8AC3E}">
        <p14:creationId xmlns:p14="http://schemas.microsoft.com/office/powerpoint/2010/main" val="3072678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5EABB8-76BA-1C4E-8B57-0E2A744C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F35BD7D-DCB9-4242-9C5F-66B6645F6A93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E8EFC7D-158E-5540-A2BA-976F61714DD6}"/>
              </a:ext>
            </a:extLst>
          </p:cNvPr>
          <p:cNvSpPr txBox="1"/>
          <p:nvPr/>
        </p:nvSpPr>
        <p:spPr>
          <a:xfrm>
            <a:off x="1219200" y="938784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Něco navíc</a:t>
            </a:r>
          </a:p>
        </p:txBody>
      </p:sp>
      <p:graphicFrame>
        <p:nvGraphicFramePr>
          <p:cNvPr id="10" name="Tabulka 10">
            <a:extLst>
              <a:ext uri="{FF2B5EF4-FFF2-40B4-BE49-F238E27FC236}">
                <a16:creationId xmlns:a16="http://schemas.microsoft.com/office/drawing/2014/main" id="{915FCC00-6793-9045-9373-CF61408CA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955801"/>
              </p:ext>
            </p:extLst>
          </p:nvPr>
        </p:nvGraphicFramePr>
        <p:xfrm>
          <a:off x="1219200" y="1985264"/>
          <a:ext cx="8128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90190839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88583393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36697485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0970389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768889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balení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počet lentilek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váha 1 lentilky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cena za balení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cena za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913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28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0,82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7,90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282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5685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38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0,95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12,90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339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783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150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0,86 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48,90 Kč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326 Kč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480390"/>
                  </a:ext>
                </a:extLst>
              </a:tr>
            </a:tbl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8D28C776-A91F-554E-AD1E-E094FE15FF77}"/>
              </a:ext>
            </a:extLst>
          </p:cNvPr>
          <p:cNvSpPr txBox="1"/>
          <p:nvPr/>
        </p:nvSpPr>
        <p:spPr>
          <a:xfrm>
            <a:off x="5527308" y="6037155"/>
            <a:ext cx="4783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Ceny převzaty z: </a:t>
            </a:r>
            <a:r>
              <a:rPr lang="cs-CZ" dirty="0">
                <a:hlinkClick r:id="rId2"/>
              </a:rPr>
              <a:t>www.kosik.cz</a:t>
            </a:r>
            <a:r>
              <a:rPr lang="cs-CZ" dirty="0"/>
              <a:t> (4. 12. 2020)</a:t>
            </a:r>
          </a:p>
        </p:txBody>
      </p:sp>
    </p:spTree>
    <p:extLst>
      <p:ext uri="{BB962C8B-B14F-4D97-AF65-F5344CB8AC3E}">
        <p14:creationId xmlns:p14="http://schemas.microsoft.com/office/powerpoint/2010/main" val="733115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EF35BD7D-DCB9-4242-9C5F-66B6645F6A93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E8EFC7D-158E-5540-A2BA-976F61714DD6}"/>
              </a:ext>
            </a:extLst>
          </p:cNvPr>
          <p:cNvSpPr txBox="1"/>
          <p:nvPr/>
        </p:nvSpPr>
        <p:spPr>
          <a:xfrm>
            <a:off x="546492" y="1769189"/>
            <a:ext cx="7046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Výroba tradičních českých čokoládových bonbonů Lentilky se v dubnu 2021 přesune do německého Hamburku. Informaci Českého rozhlasu Novinkám potvrdil mluvčí společnosti Nestlé Robert </a:t>
            </a:r>
            <a:r>
              <a:rPr lang="cs-CZ" sz="1600" dirty="0" err="1"/>
              <a:t>Kičina</a:t>
            </a:r>
            <a:r>
              <a:rPr lang="cs-CZ" sz="1600" dirty="0"/>
              <a:t>. </a:t>
            </a:r>
          </a:p>
          <a:p>
            <a:r>
              <a:rPr lang="cs-CZ" sz="1600" b="1" dirty="0"/>
              <a:t>12.10.2020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C90B83-B303-F24B-8B8E-210BEE87F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6" y="397291"/>
            <a:ext cx="10292196" cy="1371898"/>
          </a:xfrm>
          <a:prstGeom prst="rect">
            <a:avLst/>
          </a:prstGeom>
        </p:spPr>
      </p:pic>
      <p:pic>
        <p:nvPicPr>
          <p:cNvPr id="10" name="Obrázek 9" descr="Obsah obrázku kreslení&#10;&#10;Popis byl vytvořen automaticky">
            <a:extLst>
              <a:ext uri="{FF2B5EF4-FFF2-40B4-BE49-F238E27FC236}">
                <a16:creationId xmlns:a16="http://schemas.microsoft.com/office/drawing/2014/main" id="{34387171-D3FF-364E-88D9-69F77A1D3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591" y="1597152"/>
            <a:ext cx="3098453" cy="90136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61A152E-0875-6845-8C33-A65A9432A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7" y="3024028"/>
            <a:ext cx="10310605" cy="1352243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A8A08889-389A-074B-A17C-24FE9D221B25}"/>
              </a:ext>
            </a:extLst>
          </p:cNvPr>
          <p:cNvSpPr/>
          <p:nvPr/>
        </p:nvSpPr>
        <p:spPr>
          <a:xfrm>
            <a:off x="546492" y="437627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/>
              <a:t>Výroba Lentilek v Česku končí. Po více než 110 letech se tak budou nově Lentilky od jara příštího roku vyrábět v německém Hamburku. Radiožurnálu to potvrdila společnost Nestlé. Důvodem je změna receptury i obalu.</a:t>
            </a:r>
          </a:p>
          <a:p>
            <a:r>
              <a:rPr lang="cs-CZ" sz="1600" b="1" dirty="0"/>
              <a:t>11. 10. 2020</a:t>
            </a:r>
          </a:p>
        </p:txBody>
      </p:sp>
      <p:pic>
        <p:nvPicPr>
          <p:cNvPr id="13" name="Obrázek 12" descr="Obsah obrázku kreslení&#10;&#10;Popis byl vytvořen automaticky">
            <a:extLst>
              <a:ext uri="{FF2B5EF4-FFF2-40B4-BE49-F238E27FC236}">
                <a16:creationId xmlns:a16="http://schemas.microsoft.com/office/drawing/2014/main" id="{86F815F1-0558-7C4E-91E2-697BE6C48F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591" y="4553892"/>
            <a:ext cx="3215161" cy="6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10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EF35BD7D-DCB9-4242-9C5F-66B6645F6A93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3A77344-7913-584F-8913-AD62840BC7E6}"/>
              </a:ext>
            </a:extLst>
          </p:cNvPr>
          <p:cNvSpPr txBox="1"/>
          <p:nvPr/>
        </p:nvSpPr>
        <p:spPr>
          <a:xfrm>
            <a:off x="829056" y="719328"/>
            <a:ext cx="603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Vyznačte na časovou osu, kdy se začaly vyrábět lentilky:</a:t>
            </a:r>
          </a:p>
        </p:txBody>
      </p: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4E4C7428-10E7-ED45-8026-9FAB1FDEF78F}"/>
              </a:ext>
            </a:extLst>
          </p:cNvPr>
          <p:cNvCxnSpPr>
            <a:cxnSpLocks/>
          </p:cNvCxnSpPr>
          <p:nvPr/>
        </p:nvCxnSpPr>
        <p:spPr>
          <a:xfrm>
            <a:off x="829056" y="2292096"/>
            <a:ext cx="711403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9EA798AD-3F34-EE43-9BB3-66FCBDB1CCB3}"/>
              </a:ext>
            </a:extLst>
          </p:cNvPr>
          <p:cNvCxnSpPr/>
          <p:nvPr/>
        </p:nvCxnSpPr>
        <p:spPr>
          <a:xfrm>
            <a:off x="1584960" y="2036064"/>
            <a:ext cx="0" cy="512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5D23FF37-E2DA-0642-B925-F549D6A1A2F0}"/>
              </a:ext>
            </a:extLst>
          </p:cNvPr>
          <p:cNvCxnSpPr/>
          <p:nvPr/>
        </p:nvCxnSpPr>
        <p:spPr>
          <a:xfrm>
            <a:off x="2310384" y="2036064"/>
            <a:ext cx="0" cy="512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8DA584E4-051B-484B-B71D-8D88697DD90C}"/>
              </a:ext>
            </a:extLst>
          </p:cNvPr>
          <p:cNvCxnSpPr/>
          <p:nvPr/>
        </p:nvCxnSpPr>
        <p:spPr>
          <a:xfrm>
            <a:off x="3048000" y="2036064"/>
            <a:ext cx="0" cy="512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4683BD66-16B8-2249-8970-49CAFA09BEB4}"/>
              </a:ext>
            </a:extLst>
          </p:cNvPr>
          <p:cNvCxnSpPr/>
          <p:nvPr/>
        </p:nvCxnSpPr>
        <p:spPr>
          <a:xfrm>
            <a:off x="3844978" y="2036064"/>
            <a:ext cx="0" cy="512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A84E3CF4-2F0E-4843-BDD7-7B12FB92213D}"/>
              </a:ext>
            </a:extLst>
          </p:cNvPr>
          <p:cNvCxnSpPr/>
          <p:nvPr/>
        </p:nvCxnSpPr>
        <p:spPr>
          <a:xfrm>
            <a:off x="4626864" y="2036064"/>
            <a:ext cx="0" cy="512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0A8367C-41F8-A143-A63F-5D410B85FBEE}"/>
              </a:ext>
            </a:extLst>
          </p:cNvPr>
          <p:cNvCxnSpPr/>
          <p:nvPr/>
        </p:nvCxnSpPr>
        <p:spPr>
          <a:xfrm>
            <a:off x="5407152" y="2036064"/>
            <a:ext cx="0" cy="512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3E30163A-2209-F24B-808D-FC8E7837A839}"/>
              </a:ext>
            </a:extLst>
          </p:cNvPr>
          <p:cNvCxnSpPr/>
          <p:nvPr/>
        </p:nvCxnSpPr>
        <p:spPr>
          <a:xfrm>
            <a:off x="6224016" y="2036064"/>
            <a:ext cx="0" cy="512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9F8658B5-9285-474E-965C-4FBFFFAF74A7}"/>
              </a:ext>
            </a:extLst>
          </p:cNvPr>
          <p:cNvCxnSpPr/>
          <p:nvPr/>
        </p:nvCxnSpPr>
        <p:spPr>
          <a:xfrm>
            <a:off x="6992112" y="2036064"/>
            <a:ext cx="0" cy="5120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C1E719DB-1A7F-954E-8F23-097C04DB0D92}"/>
              </a:ext>
            </a:extLst>
          </p:cNvPr>
          <p:cNvSpPr txBox="1"/>
          <p:nvPr/>
        </p:nvSpPr>
        <p:spPr>
          <a:xfrm>
            <a:off x="1475232" y="3572256"/>
            <a:ext cx="2584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Ve které zemi to bylo?</a:t>
            </a:r>
          </a:p>
          <a:p>
            <a:pPr marL="342900" indent="-342900">
              <a:buAutoNum type="alphaLcParenR"/>
            </a:pPr>
            <a:r>
              <a:rPr lang="cs-CZ" dirty="0"/>
              <a:t>v Československu</a:t>
            </a:r>
          </a:p>
          <a:p>
            <a:pPr marL="342900" indent="-342900">
              <a:buAutoNum type="alphaLcParenR"/>
            </a:pPr>
            <a:r>
              <a:rPr lang="cs-CZ" dirty="0"/>
              <a:t>v České republice</a:t>
            </a:r>
          </a:p>
          <a:p>
            <a:pPr marL="342900" indent="-342900">
              <a:buAutoNum type="alphaLcParenR"/>
            </a:pPr>
            <a:r>
              <a:rPr lang="cs-CZ" dirty="0"/>
              <a:t>v Rakousko-Uhersku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50BBC167-37C2-434A-8171-7A1A9D39DC66}"/>
              </a:ext>
            </a:extLst>
          </p:cNvPr>
          <p:cNvSpPr txBox="1"/>
          <p:nvPr/>
        </p:nvSpPr>
        <p:spPr>
          <a:xfrm>
            <a:off x="1943914" y="264535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1900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07496795-6AE1-B14C-8964-EF5C86E84609}"/>
              </a:ext>
            </a:extLst>
          </p:cNvPr>
          <p:cNvSpPr txBox="1"/>
          <p:nvPr/>
        </p:nvSpPr>
        <p:spPr>
          <a:xfrm>
            <a:off x="2712010" y="269086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1920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F12331A-75E7-0144-93B8-0D7B36DD6916}"/>
              </a:ext>
            </a:extLst>
          </p:cNvPr>
          <p:cNvSpPr txBox="1"/>
          <p:nvPr/>
        </p:nvSpPr>
        <p:spPr>
          <a:xfrm>
            <a:off x="3503071" y="264283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1940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96E66308-8E97-6143-A68A-B8848AF37F71}"/>
              </a:ext>
            </a:extLst>
          </p:cNvPr>
          <p:cNvSpPr txBox="1"/>
          <p:nvPr/>
        </p:nvSpPr>
        <p:spPr>
          <a:xfrm>
            <a:off x="4294132" y="266751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1960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FFA944A7-B660-0B4B-AC18-F5808C852BEA}"/>
              </a:ext>
            </a:extLst>
          </p:cNvPr>
          <p:cNvSpPr txBox="1"/>
          <p:nvPr/>
        </p:nvSpPr>
        <p:spPr>
          <a:xfrm>
            <a:off x="5085193" y="269086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1980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22EC313-0894-E94C-89D0-5AD8F3CE2D2A}"/>
              </a:ext>
            </a:extLst>
          </p:cNvPr>
          <p:cNvSpPr txBox="1"/>
          <p:nvPr/>
        </p:nvSpPr>
        <p:spPr>
          <a:xfrm>
            <a:off x="5888026" y="269086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2000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75D54295-81E4-8241-9692-7A293179F580}"/>
              </a:ext>
            </a:extLst>
          </p:cNvPr>
          <p:cNvSpPr txBox="1"/>
          <p:nvPr/>
        </p:nvSpPr>
        <p:spPr>
          <a:xfrm>
            <a:off x="6690859" y="271553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2020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C1B3656-869D-B94E-89F4-510832182DE9}"/>
              </a:ext>
            </a:extLst>
          </p:cNvPr>
          <p:cNvSpPr txBox="1"/>
          <p:nvPr/>
        </p:nvSpPr>
        <p:spPr>
          <a:xfrm>
            <a:off x="1248970" y="264774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1880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8C5BE87F-9A04-5C4F-ADEF-54A8741B0401}"/>
              </a:ext>
            </a:extLst>
          </p:cNvPr>
          <p:cNvSpPr txBox="1"/>
          <p:nvPr/>
        </p:nvSpPr>
        <p:spPr>
          <a:xfrm>
            <a:off x="727118" y="5331339"/>
            <a:ext cx="6502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Najděte na mapě České republiky, kde se továrna nacházela.</a:t>
            </a:r>
          </a:p>
        </p:txBody>
      </p:sp>
    </p:spTree>
    <p:extLst>
      <p:ext uri="{BB962C8B-B14F-4D97-AF65-F5344CB8AC3E}">
        <p14:creationId xmlns:p14="http://schemas.microsoft.com/office/powerpoint/2010/main" val="530608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18B6EB-A6BA-4B46-9276-B91BAD4F7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0967E34-14A8-AF4F-AD98-A7F4FDC2E13F}"/>
              </a:ext>
            </a:extLst>
          </p:cNvPr>
          <p:cNvSpPr txBox="1"/>
          <p:nvPr/>
        </p:nvSpPr>
        <p:spPr>
          <a:xfrm>
            <a:off x="604466" y="451513"/>
            <a:ext cx="3406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hlinkClick r:id="rId2"/>
              </a:rPr>
              <a:t>Gejzír: Lentilky</a:t>
            </a:r>
            <a:endParaRPr lang="cs-CZ" sz="3600" dirty="0"/>
          </a:p>
        </p:txBody>
      </p:sp>
      <p:pic>
        <p:nvPicPr>
          <p:cNvPr id="22" name="Obrázek 21" descr="Obsah obrázku interiér, stůl, vsedě, pracovní stůl&#10;&#10;Popis byl vytvořen automaticky">
            <a:extLst>
              <a:ext uri="{FF2B5EF4-FFF2-40B4-BE49-F238E27FC236}">
                <a16:creationId xmlns:a16="http://schemas.microsoft.com/office/drawing/2014/main" id="{3318208A-FA56-0D49-9EFF-4155D8F82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0" y="1352423"/>
            <a:ext cx="3478530" cy="1836449"/>
          </a:xfrm>
          <a:prstGeom prst="rect">
            <a:avLst/>
          </a:prstGeom>
        </p:spPr>
      </p:pic>
      <p:pic>
        <p:nvPicPr>
          <p:cNvPr id="24" name="Obrázek 23" descr="Obsah obrázku budova, muž, stojící, fotka&#10;&#10;Popis byl vytvořen automaticky">
            <a:extLst>
              <a:ext uri="{FF2B5EF4-FFF2-40B4-BE49-F238E27FC236}">
                <a16:creationId xmlns:a16="http://schemas.microsoft.com/office/drawing/2014/main" id="{D42A8EEC-B58D-9844-A4EC-87608922AA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72" y="2675421"/>
            <a:ext cx="4103316" cy="2328692"/>
          </a:xfrm>
          <a:prstGeom prst="rect">
            <a:avLst/>
          </a:prstGeom>
        </p:spPr>
      </p:pic>
      <p:pic>
        <p:nvPicPr>
          <p:cNvPr id="26" name="Obrázek 25" descr="Obsah obrázku jídlo, ořech, talíř, malé&#10;&#10;Popis byl vytvořen automaticky">
            <a:extLst>
              <a:ext uri="{FF2B5EF4-FFF2-40B4-BE49-F238E27FC236}">
                <a16:creationId xmlns:a16="http://schemas.microsoft.com/office/drawing/2014/main" id="{4F7558FD-EEEE-0546-8D2A-28C3468CB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862" y="1393788"/>
            <a:ext cx="3036062" cy="2034315"/>
          </a:xfrm>
          <a:prstGeom prst="rect">
            <a:avLst/>
          </a:prstGeom>
        </p:spPr>
      </p:pic>
      <p:pic>
        <p:nvPicPr>
          <p:cNvPr id="28" name="Obrázek 27" descr="Obsah obrázku text&#10;&#10;Popis byl vytvořen automaticky">
            <a:extLst>
              <a:ext uri="{FF2B5EF4-FFF2-40B4-BE49-F238E27FC236}">
                <a16:creationId xmlns:a16="http://schemas.microsoft.com/office/drawing/2014/main" id="{912309FC-275C-CF4C-9835-E04BECF6A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07" y="3994154"/>
            <a:ext cx="3408664" cy="2328692"/>
          </a:xfrm>
          <a:prstGeom prst="rect">
            <a:avLst/>
          </a:prstGeom>
        </p:spPr>
      </p:pic>
      <p:pic>
        <p:nvPicPr>
          <p:cNvPr id="32" name="Obrázek 31" descr="Obsah obrázku kobliha, jablko, ovoce, jídlo&#10;&#10;Popis byl vytvořen automaticky">
            <a:extLst>
              <a:ext uri="{FF2B5EF4-FFF2-40B4-BE49-F238E27FC236}">
                <a16:creationId xmlns:a16="http://schemas.microsoft.com/office/drawing/2014/main" id="{2B2D95E7-E8E8-FA4D-A082-9DEBB5E3EE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" y="4193576"/>
            <a:ext cx="3868674" cy="212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2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5EABB8-76BA-1C4E-8B57-0E2A744C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F35BD7D-DCB9-4242-9C5F-66B6645F6A93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Obsah obrázku mapa&#10;&#10;Popis byl vytvořen automaticky">
            <a:extLst>
              <a:ext uri="{FF2B5EF4-FFF2-40B4-BE49-F238E27FC236}">
                <a16:creationId xmlns:a16="http://schemas.microsoft.com/office/drawing/2014/main" id="{E86A5904-1F11-0F45-B19D-F43C300D8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58678"/>
            <a:ext cx="4676985" cy="526910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608E8A3-B9B0-7B4F-BF2B-7B8BA4F0C646}"/>
              </a:ext>
            </a:extLst>
          </p:cNvPr>
          <p:cNvSpPr txBox="1"/>
          <p:nvPr/>
        </p:nvSpPr>
        <p:spPr>
          <a:xfrm>
            <a:off x="3954765" y="1890117"/>
            <a:ext cx="53799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solidFill>
                  <a:schemeClr val="tx2"/>
                </a:solidFill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4253349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63A430A-F4BB-744D-8110-6D261689F8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948" y="187595"/>
            <a:ext cx="1960323" cy="75214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FEA9066-4474-8447-9D26-C2C2B0E104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8948" y="1032227"/>
            <a:ext cx="1960324" cy="25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679FA63-9319-BE4C-A823-B85C8213B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8036" y="1287137"/>
            <a:ext cx="1811235" cy="19383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5EABB8-76BA-1C4E-8B57-0E2A744C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F35BD7D-DCB9-4242-9C5F-66B6645F6A93}"/>
              </a:ext>
            </a:extLst>
          </p:cNvPr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5CFE7D3-8443-B94D-937B-93C8DBBE098B}"/>
              </a:ext>
            </a:extLst>
          </p:cNvPr>
          <p:cNvSpPr txBox="1"/>
          <p:nvPr/>
        </p:nvSpPr>
        <p:spPr>
          <a:xfrm>
            <a:off x="453755" y="889844"/>
            <a:ext cx="82391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Zdroje:</a:t>
            </a:r>
          </a:p>
          <a:p>
            <a:r>
              <a:rPr lang="cs-CZ" dirty="0">
                <a:hlinkClick r:id="rId5"/>
              </a:rPr>
              <a:t>https://digifolio.rvp.cz/view/view.php?id=10289</a:t>
            </a:r>
            <a:endParaRPr lang="cs-CZ" dirty="0"/>
          </a:p>
          <a:p>
            <a:r>
              <a:rPr lang="cs-CZ" dirty="0">
                <a:hlinkClick r:id="rId6"/>
              </a:rPr>
              <a:t>https://digifolio.rvp.cz/artefact/file/download.php?file=92035&amp;view=13192</a:t>
            </a:r>
            <a:endParaRPr lang="cs-CZ" dirty="0"/>
          </a:p>
          <a:p>
            <a:r>
              <a:rPr lang="cs-CZ" dirty="0">
                <a:hlinkClick r:id="rId7"/>
              </a:rPr>
              <a:t>https://www.orioncokolada.cz/vyrobky/lentilky</a:t>
            </a:r>
            <a:endParaRPr lang="cs-CZ" dirty="0"/>
          </a:p>
          <a:p>
            <a:r>
              <a:rPr lang="cs-CZ" dirty="0">
                <a:hlinkClick r:id="rId8"/>
              </a:rPr>
              <a:t>https://pixabay.com/photos/spirulina-alga-vegetable-proteins-1829077/</a:t>
            </a:r>
            <a:endParaRPr lang="cs-CZ" dirty="0"/>
          </a:p>
          <a:p>
            <a:r>
              <a:rPr lang="cs-CZ" dirty="0"/>
              <a:t>https://</a:t>
            </a:r>
            <a:r>
              <a:rPr lang="cs-CZ" dirty="0" err="1"/>
              <a:t>pixabay.com</a:t>
            </a:r>
            <a:r>
              <a:rPr lang="cs-CZ" dirty="0"/>
              <a:t>/</a:t>
            </a:r>
            <a:r>
              <a:rPr lang="cs-CZ" dirty="0" err="1"/>
              <a:t>photos</a:t>
            </a:r>
            <a:r>
              <a:rPr lang="cs-CZ" dirty="0"/>
              <a:t>/safflower-flower-saffron-yellow-956417/</a:t>
            </a:r>
          </a:p>
          <a:p>
            <a:r>
              <a:rPr lang="cs-CZ" dirty="0">
                <a:hlinkClick r:id="rId9"/>
              </a:rPr>
              <a:t>https://pixabay.com/photos/black-winter-radish-radish-black-3263592/</a:t>
            </a:r>
            <a:endParaRPr lang="cs-CZ" dirty="0"/>
          </a:p>
          <a:p>
            <a:r>
              <a:rPr lang="cs-CZ" dirty="0">
                <a:hlinkClick r:id="rId10"/>
              </a:rPr>
              <a:t>https://pixabay.com/photos/citron-lemon-lime-juice-juicy-2209065/</a:t>
            </a:r>
            <a:endParaRPr lang="cs-CZ" dirty="0"/>
          </a:p>
          <a:p>
            <a:r>
              <a:rPr lang="cs-CZ" dirty="0"/>
              <a:t>https://</a:t>
            </a:r>
            <a:r>
              <a:rPr lang="cs-CZ" dirty="0" err="1"/>
              <a:t>pixabay.com</a:t>
            </a:r>
            <a:r>
              <a:rPr lang="cs-CZ" dirty="0"/>
              <a:t>/</a:t>
            </a:r>
            <a:r>
              <a:rPr lang="cs-CZ" dirty="0" err="1"/>
              <a:t>photos</a:t>
            </a:r>
            <a:r>
              <a:rPr lang="cs-CZ" dirty="0"/>
              <a:t>/agriculture-carrots-close-up-1851424/</a:t>
            </a:r>
          </a:p>
          <a:p>
            <a:r>
              <a:rPr lang="cs-CZ" dirty="0">
                <a:hlinkClick r:id="rId11"/>
              </a:rPr>
              <a:t>https://www.irozhlas.cz/ekonomika/lentilky-nestle-smarties-cokolada-hamburk_2010111747_pj</a:t>
            </a:r>
            <a:endParaRPr lang="cs-CZ" dirty="0"/>
          </a:p>
          <a:p>
            <a:r>
              <a:rPr lang="cs-CZ" dirty="0">
                <a:hlinkClick r:id="rId12"/>
              </a:rPr>
              <a:t>https://www.novinky.cz/ekonomika/clanek/vyroba-lentilek-v-cesku-po-114-letech-skonci-stehuje-se-do-nemecka-40338982</a:t>
            </a:r>
            <a:endParaRPr lang="cs-CZ" dirty="0"/>
          </a:p>
          <a:p>
            <a:r>
              <a:rPr lang="cs-CZ" dirty="0"/>
              <a:t>https://</a:t>
            </a:r>
            <a:r>
              <a:rPr lang="cs-CZ" dirty="0" err="1"/>
              <a:t>www.ceskatelevize.cz</a:t>
            </a:r>
            <a:r>
              <a:rPr lang="cs-CZ" dirty="0"/>
              <a:t>/</a:t>
            </a:r>
            <a:r>
              <a:rPr lang="cs-CZ" dirty="0" err="1"/>
              <a:t>ivysilani</a:t>
            </a:r>
            <a:r>
              <a:rPr lang="cs-CZ" dirty="0"/>
              <a:t>/10805121298-gejzir/217562235000013/obsah/540395-lentilky</a:t>
            </a:r>
          </a:p>
        </p:txBody>
      </p:sp>
      <p:pic>
        <p:nvPicPr>
          <p:cNvPr id="8" name="Obrázek 7" descr="Obsah obrázku stůl, box&#10;&#10;Popis byl vytvořen automaticky">
            <a:extLst>
              <a:ext uri="{FF2B5EF4-FFF2-40B4-BE49-F238E27FC236}">
                <a16:creationId xmlns:a16="http://schemas.microsoft.com/office/drawing/2014/main" id="{BCE2CAEE-9B66-5144-BA24-9707949CBF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090">
            <a:off x="5223710" y="1879027"/>
            <a:ext cx="4907446" cy="49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81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/>
          <p:nvPr/>
        </p:nvSpPr>
        <p:spPr>
          <a:xfrm>
            <a:off x="8839200" y="5282968"/>
            <a:ext cx="2987675" cy="707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33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Národní pedagogický institut ČR</a:t>
            </a:r>
            <a:br>
              <a:rPr lang="cs-CZ" sz="1333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cs-CZ" sz="1333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Projekt Podpora práce učitelů</a:t>
            </a:r>
          </a:p>
          <a:p>
            <a:r>
              <a:rPr lang="cs-CZ" sz="1333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www.ppuc.cz</a:t>
            </a: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117600" y="5156200"/>
            <a:ext cx="913191" cy="728529"/>
            <a:chOff x="1699" y="0"/>
            <a:chExt cx="6137" cy="4896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99" y="0"/>
              <a:ext cx="6137" cy="4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/>
            </a:p>
          </p:txBody>
        </p:sp>
        <p:sp>
          <p:nvSpPr>
            <p:cNvPr id="8" name="Freeform 5"/>
            <p:cNvSpPr>
              <a:spLocks noEditPoints="1"/>
            </p:cNvSpPr>
            <p:nvPr/>
          </p:nvSpPr>
          <p:spPr bwMode="auto">
            <a:xfrm>
              <a:off x="1699" y="7"/>
              <a:ext cx="4857" cy="4857"/>
            </a:xfrm>
            <a:custGeom>
              <a:avLst/>
              <a:gdLst>
                <a:gd name="T0" fmla="*/ 6606 w 14571"/>
                <a:gd name="T1" fmla="*/ 1060 h 14571"/>
                <a:gd name="T2" fmla="*/ 6600 w 14571"/>
                <a:gd name="T3" fmla="*/ 2398 h 14571"/>
                <a:gd name="T4" fmla="*/ 6283 w 14571"/>
                <a:gd name="T5" fmla="*/ 3796 h 14571"/>
                <a:gd name="T6" fmla="*/ 5672 w 14571"/>
                <a:gd name="T7" fmla="*/ 5035 h 14571"/>
                <a:gd name="T8" fmla="*/ 4697 w 14571"/>
                <a:gd name="T9" fmla="*/ 6095 h 14571"/>
                <a:gd name="T10" fmla="*/ 3352 w 14571"/>
                <a:gd name="T11" fmla="*/ 6858 h 14571"/>
                <a:gd name="T12" fmla="*/ 1746 w 14571"/>
                <a:gd name="T13" fmla="*/ 7221 h 14571"/>
                <a:gd name="T14" fmla="*/ 611 w 14571"/>
                <a:gd name="T15" fmla="*/ 7233 h 14571"/>
                <a:gd name="T16" fmla="*/ 3972 w 14571"/>
                <a:gd name="T17" fmla="*/ 14571 h 14571"/>
                <a:gd name="T18" fmla="*/ 6070 w 14571"/>
                <a:gd name="T19" fmla="*/ 10858 h 14571"/>
                <a:gd name="T20" fmla="*/ 6446 w 14571"/>
                <a:gd name="T21" fmla="*/ 10969 h 14571"/>
                <a:gd name="T22" fmla="*/ 6743 w 14571"/>
                <a:gd name="T23" fmla="*/ 11155 h 14571"/>
                <a:gd name="T24" fmla="*/ 6982 w 14571"/>
                <a:gd name="T25" fmla="*/ 11427 h 14571"/>
                <a:gd name="T26" fmla="*/ 7134 w 14571"/>
                <a:gd name="T27" fmla="*/ 11766 h 14571"/>
                <a:gd name="T28" fmla="*/ 7186 w 14571"/>
                <a:gd name="T29" fmla="*/ 12166 h 14571"/>
                <a:gd name="T30" fmla="*/ 7009 w 14571"/>
                <a:gd name="T31" fmla="*/ 12834 h 14571"/>
                <a:gd name="T32" fmla="*/ 6530 w 14571"/>
                <a:gd name="T33" fmla="*/ 13286 h 14571"/>
                <a:gd name="T34" fmla="*/ 5068 w 14571"/>
                <a:gd name="T35" fmla="*/ 13435 h 14571"/>
                <a:gd name="T36" fmla="*/ 9362 w 14571"/>
                <a:gd name="T37" fmla="*/ 10835 h 14571"/>
                <a:gd name="T38" fmla="*/ 9776 w 14571"/>
                <a:gd name="T39" fmla="*/ 10909 h 14571"/>
                <a:gd name="T40" fmla="*/ 10109 w 14571"/>
                <a:gd name="T41" fmla="*/ 11062 h 14571"/>
                <a:gd name="T42" fmla="*/ 10376 w 14571"/>
                <a:gd name="T43" fmla="*/ 11293 h 14571"/>
                <a:gd name="T44" fmla="*/ 10568 w 14571"/>
                <a:gd name="T45" fmla="*/ 11604 h 14571"/>
                <a:gd name="T46" fmla="*/ 10667 w 14571"/>
                <a:gd name="T47" fmla="*/ 11978 h 14571"/>
                <a:gd name="T48" fmla="*/ 10623 w 14571"/>
                <a:gd name="T49" fmla="*/ 12552 h 14571"/>
                <a:gd name="T50" fmla="*/ 10272 w 14571"/>
                <a:gd name="T51" fmla="*/ 13114 h 14571"/>
                <a:gd name="T52" fmla="*/ 9660 w 14571"/>
                <a:gd name="T53" fmla="*/ 13410 h 14571"/>
                <a:gd name="T54" fmla="*/ 11897 w 14571"/>
                <a:gd name="T55" fmla="*/ 14553 h 14571"/>
                <a:gd name="T56" fmla="*/ 11330 w 14571"/>
                <a:gd name="T57" fmla="*/ 14235 h 14571"/>
                <a:gd name="T58" fmla="*/ 11010 w 14571"/>
                <a:gd name="T59" fmla="*/ 13712 h 14571"/>
                <a:gd name="T60" fmla="*/ 12026 w 14571"/>
                <a:gd name="T61" fmla="*/ 10829 h 14571"/>
                <a:gd name="T62" fmla="*/ 12081 w 14571"/>
                <a:gd name="T63" fmla="*/ 13493 h 14571"/>
                <a:gd name="T64" fmla="*/ 12277 w 14571"/>
                <a:gd name="T65" fmla="*/ 13698 h 14571"/>
                <a:gd name="T66" fmla="*/ 12617 w 14571"/>
                <a:gd name="T67" fmla="*/ 13771 h 14571"/>
                <a:gd name="T68" fmla="*/ 12936 w 14571"/>
                <a:gd name="T69" fmla="*/ 13691 h 14571"/>
                <a:gd name="T70" fmla="*/ 13124 w 14571"/>
                <a:gd name="T71" fmla="*/ 13475 h 14571"/>
                <a:gd name="T72" fmla="*/ 13179 w 14571"/>
                <a:gd name="T73" fmla="*/ 10829 h 14571"/>
                <a:gd name="T74" fmla="*/ 14193 w 14571"/>
                <a:gd name="T75" fmla="*/ 13707 h 14571"/>
                <a:gd name="T76" fmla="*/ 13869 w 14571"/>
                <a:gd name="T77" fmla="*/ 14232 h 14571"/>
                <a:gd name="T78" fmla="*/ 13298 w 14571"/>
                <a:gd name="T79" fmla="*/ 14553 h 14571"/>
                <a:gd name="T80" fmla="*/ 5727 w 14571"/>
                <a:gd name="T81" fmla="*/ 11741 h 14571"/>
                <a:gd name="T82" fmla="*/ 5949 w 14571"/>
                <a:gd name="T83" fmla="*/ 11824 h 14571"/>
                <a:gd name="T84" fmla="*/ 6073 w 14571"/>
                <a:gd name="T85" fmla="*/ 11998 h 14571"/>
                <a:gd name="T86" fmla="*/ 6088 w 14571"/>
                <a:gd name="T87" fmla="*/ 12242 h 14571"/>
                <a:gd name="T88" fmla="*/ 5992 w 14571"/>
                <a:gd name="T89" fmla="*/ 12450 h 14571"/>
                <a:gd name="T90" fmla="*/ 5799 w 14571"/>
                <a:gd name="T91" fmla="*/ 12567 h 14571"/>
                <a:gd name="T92" fmla="*/ 9168 w 14571"/>
                <a:gd name="T93" fmla="*/ 11737 h 14571"/>
                <a:gd name="T94" fmla="*/ 9407 w 14571"/>
                <a:gd name="T95" fmla="*/ 11801 h 14571"/>
                <a:gd name="T96" fmla="*/ 9550 w 14571"/>
                <a:gd name="T97" fmla="*/ 11960 h 14571"/>
                <a:gd name="T98" fmla="*/ 9585 w 14571"/>
                <a:gd name="T99" fmla="*/ 12198 h 14571"/>
                <a:gd name="T100" fmla="*/ 9509 w 14571"/>
                <a:gd name="T101" fmla="*/ 12418 h 14571"/>
                <a:gd name="T102" fmla="*/ 9333 w 14571"/>
                <a:gd name="T103" fmla="*/ 12553 h 14571"/>
                <a:gd name="T104" fmla="*/ 3406 w 14571"/>
                <a:gd name="T105" fmla="*/ 1717 h 14571"/>
                <a:gd name="T106" fmla="*/ 3366 w 14571"/>
                <a:gd name="T107" fmla="*/ 1061 h 14571"/>
                <a:gd name="T108" fmla="*/ 3251 w 14571"/>
                <a:gd name="T109" fmla="*/ 473 h 14571"/>
                <a:gd name="T110" fmla="*/ 0 w 14571"/>
                <a:gd name="T111" fmla="*/ 0 h 14571"/>
                <a:gd name="T112" fmla="*/ 314 w 14571"/>
                <a:gd name="T113" fmla="*/ 4569 h 14571"/>
                <a:gd name="T114" fmla="*/ 694 w 14571"/>
                <a:gd name="T115" fmla="*/ 4679 h 14571"/>
                <a:gd name="T116" fmla="*/ 1108 w 14571"/>
                <a:gd name="T117" fmla="*/ 4717 h 14571"/>
                <a:gd name="T118" fmla="*/ 2347 w 14571"/>
                <a:gd name="T119" fmla="*/ 4316 h 14571"/>
                <a:gd name="T120" fmla="*/ 3151 w 14571"/>
                <a:gd name="T121" fmla="*/ 3213 h 14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571" h="14571">
                  <a:moveTo>
                    <a:pt x="6427" y="0"/>
                  </a:moveTo>
                  <a:lnTo>
                    <a:pt x="6452" y="101"/>
                  </a:lnTo>
                  <a:lnTo>
                    <a:pt x="6475" y="205"/>
                  </a:lnTo>
                  <a:lnTo>
                    <a:pt x="6497" y="308"/>
                  </a:lnTo>
                  <a:lnTo>
                    <a:pt x="6517" y="413"/>
                  </a:lnTo>
                  <a:lnTo>
                    <a:pt x="6536" y="518"/>
                  </a:lnTo>
                  <a:lnTo>
                    <a:pt x="6553" y="625"/>
                  </a:lnTo>
                  <a:lnTo>
                    <a:pt x="6569" y="732"/>
                  </a:lnTo>
                  <a:lnTo>
                    <a:pt x="6583" y="840"/>
                  </a:lnTo>
                  <a:lnTo>
                    <a:pt x="6595" y="949"/>
                  </a:lnTo>
                  <a:lnTo>
                    <a:pt x="6606" y="1060"/>
                  </a:lnTo>
                  <a:lnTo>
                    <a:pt x="6615" y="1170"/>
                  </a:lnTo>
                  <a:lnTo>
                    <a:pt x="6622" y="1282"/>
                  </a:lnTo>
                  <a:lnTo>
                    <a:pt x="6628" y="1394"/>
                  </a:lnTo>
                  <a:lnTo>
                    <a:pt x="6633" y="1508"/>
                  </a:lnTo>
                  <a:lnTo>
                    <a:pt x="6635" y="1623"/>
                  </a:lnTo>
                  <a:lnTo>
                    <a:pt x="6636" y="1740"/>
                  </a:lnTo>
                  <a:lnTo>
                    <a:pt x="6635" y="1872"/>
                  </a:lnTo>
                  <a:lnTo>
                    <a:pt x="6630" y="2003"/>
                  </a:lnTo>
                  <a:lnTo>
                    <a:pt x="6623" y="2135"/>
                  </a:lnTo>
                  <a:lnTo>
                    <a:pt x="6613" y="2267"/>
                  </a:lnTo>
                  <a:lnTo>
                    <a:pt x="6600" y="2398"/>
                  </a:lnTo>
                  <a:lnTo>
                    <a:pt x="6584" y="2529"/>
                  </a:lnTo>
                  <a:lnTo>
                    <a:pt x="6566" y="2659"/>
                  </a:lnTo>
                  <a:lnTo>
                    <a:pt x="6545" y="2789"/>
                  </a:lnTo>
                  <a:lnTo>
                    <a:pt x="6521" y="2918"/>
                  </a:lnTo>
                  <a:lnTo>
                    <a:pt x="6496" y="3046"/>
                  </a:lnTo>
                  <a:lnTo>
                    <a:pt x="6466" y="3173"/>
                  </a:lnTo>
                  <a:lnTo>
                    <a:pt x="6435" y="3300"/>
                  </a:lnTo>
                  <a:lnTo>
                    <a:pt x="6400" y="3425"/>
                  </a:lnTo>
                  <a:lnTo>
                    <a:pt x="6363" y="3551"/>
                  </a:lnTo>
                  <a:lnTo>
                    <a:pt x="6324" y="3674"/>
                  </a:lnTo>
                  <a:lnTo>
                    <a:pt x="6283" y="3796"/>
                  </a:lnTo>
                  <a:lnTo>
                    <a:pt x="6239" y="3917"/>
                  </a:lnTo>
                  <a:lnTo>
                    <a:pt x="6193" y="4036"/>
                  </a:lnTo>
                  <a:lnTo>
                    <a:pt x="6144" y="4154"/>
                  </a:lnTo>
                  <a:lnTo>
                    <a:pt x="6093" y="4270"/>
                  </a:lnTo>
                  <a:lnTo>
                    <a:pt x="6039" y="4385"/>
                  </a:lnTo>
                  <a:lnTo>
                    <a:pt x="5984" y="4498"/>
                  </a:lnTo>
                  <a:lnTo>
                    <a:pt x="5925" y="4610"/>
                  </a:lnTo>
                  <a:lnTo>
                    <a:pt x="5865" y="4719"/>
                  </a:lnTo>
                  <a:lnTo>
                    <a:pt x="5803" y="4827"/>
                  </a:lnTo>
                  <a:lnTo>
                    <a:pt x="5738" y="4932"/>
                  </a:lnTo>
                  <a:lnTo>
                    <a:pt x="5672" y="5035"/>
                  </a:lnTo>
                  <a:lnTo>
                    <a:pt x="5603" y="5137"/>
                  </a:lnTo>
                  <a:lnTo>
                    <a:pt x="5533" y="5234"/>
                  </a:lnTo>
                  <a:lnTo>
                    <a:pt x="5459" y="5331"/>
                  </a:lnTo>
                  <a:lnTo>
                    <a:pt x="5384" y="5425"/>
                  </a:lnTo>
                  <a:lnTo>
                    <a:pt x="5307" y="5516"/>
                  </a:lnTo>
                  <a:lnTo>
                    <a:pt x="5211" y="5620"/>
                  </a:lnTo>
                  <a:lnTo>
                    <a:pt x="5114" y="5721"/>
                  </a:lnTo>
                  <a:lnTo>
                    <a:pt x="5014" y="5819"/>
                  </a:lnTo>
                  <a:lnTo>
                    <a:pt x="4910" y="5914"/>
                  </a:lnTo>
                  <a:lnTo>
                    <a:pt x="4804" y="6005"/>
                  </a:lnTo>
                  <a:lnTo>
                    <a:pt x="4697" y="6095"/>
                  </a:lnTo>
                  <a:lnTo>
                    <a:pt x="4585" y="6180"/>
                  </a:lnTo>
                  <a:lnTo>
                    <a:pt x="4473" y="6262"/>
                  </a:lnTo>
                  <a:lnTo>
                    <a:pt x="4358" y="6341"/>
                  </a:lnTo>
                  <a:lnTo>
                    <a:pt x="4240" y="6417"/>
                  </a:lnTo>
                  <a:lnTo>
                    <a:pt x="4119" y="6490"/>
                  </a:lnTo>
                  <a:lnTo>
                    <a:pt x="3997" y="6560"/>
                  </a:lnTo>
                  <a:lnTo>
                    <a:pt x="3872" y="6626"/>
                  </a:lnTo>
                  <a:lnTo>
                    <a:pt x="3745" y="6689"/>
                  </a:lnTo>
                  <a:lnTo>
                    <a:pt x="3617" y="6749"/>
                  </a:lnTo>
                  <a:lnTo>
                    <a:pt x="3485" y="6805"/>
                  </a:lnTo>
                  <a:lnTo>
                    <a:pt x="3352" y="6858"/>
                  </a:lnTo>
                  <a:lnTo>
                    <a:pt x="3216" y="6909"/>
                  </a:lnTo>
                  <a:lnTo>
                    <a:pt x="3078" y="6955"/>
                  </a:lnTo>
                  <a:lnTo>
                    <a:pt x="2938" y="6998"/>
                  </a:lnTo>
                  <a:lnTo>
                    <a:pt x="2796" y="7038"/>
                  </a:lnTo>
                  <a:lnTo>
                    <a:pt x="2651" y="7074"/>
                  </a:lnTo>
                  <a:lnTo>
                    <a:pt x="2505" y="7108"/>
                  </a:lnTo>
                  <a:lnTo>
                    <a:pt x="2358" y="7137"/>
                  </a:lnTo>
                  <a:lnTo>
                    <a:pt x="2207" y="7163"/>
                  </a:lnTo>
                  <a:lnTo>
                    <a:pt x="2055" y="7186"/>
                  </a:lnTo>
                  <a:lnTo>
                    <a:pt x="1902" y="7206"/>
                  </a:lnTo>
                  <a:lnTo>
                    <a:pt x="1746" y="7221"/>
                  </a:lnTo>
                  <a:lnTo>
                    <a:pt x="1588" y="7233"/>
                  </a:lnTo>
                  <a:lnTo>
                    <a:pt x="1429" y="7242"/>
                  </a:lnTo>
                  <a:lnTo>
                    <a:pt x="1268" y="7247"/>
                  </a:lnTo>
                  <a:lnTo>
                    <a:pt x="1105" y="7249"/>
                  </a:lnTo>
                  <a:lnTo>
                    <a:pt x="1033" y="7249"/>
                  </a:lnTo>
                  <a:lnTo>
                    <a:pt x="962" y="7248"/>
                  </a:lnTo>
                  <a:lnTo>
                    <a:pt x="891" y="7246"/>
                  </a:lnTo>
                  <a:lnTo>
                    <a:pt x="820" y="7244"/>
                  </a:lnTo>
                  <a:lnTo>
                    <a:pt x="750" y="7241"/>
                  </a:lnTo>
                  <a:lnTo>
                    <a:pt x="680" y="7237"/>
                  </a:lnTo>
                  <a:lnTo>
                    <a:pt x="611" y="7233"/>
                  </a:lnTo>
                  <a:lnTo>
                    <a:pt x="542" y="7227"/>
                  </a:lnTo>
                  <a:lnTo>
                    <a:pt x="473" y="7222"/>
                  </a:lnTo>
                  <a:lnTo>
                    <a:pt x="404" y="7216"/>
                  </a:lnTo>
                  <a:lnTo>
                    <a:pt x="336" y="7208"/>
                  </a:lnTo>
                  <a:lnTo>
                    <a:pt x="268" y="7201"/>
                  </a:lnTo>
                  <a:lnTo>
                    <a:pt x="200" y="7192"/>
                  </a:lnTo>
                  <a:lnTo>
                    <a:pt x="133" y="7183"/>
                  </a:lnTo>
                  <a:lnTo>
                    <a:pt x="67" y="7173"/>
                  </a:lnTo>
                  <a:lnTo>
                    <a:pt x="0" y="7163"/>
                  </a:lnTo>
                  <a:lnTo>
                    <a:pt x="0" y="14571"/>
                  </a:lnTo>
                  <a:lnTo>
                    <a:pt x="3972" y="14571"/>
                  </a:lnTo>
                  <a:lnTo>
                    <a:pt x="3972" y="10829"/>
                  </a:lnTo>
                  <a:lnTo>
                    <a:pt x="5697" y="10829"/>
                  </a:lnTo>
                  <a:lnTo>
                    <a:pt x="5742" y="10829"/>
                  </a:lnTo>
                  <a:lnTo>
                    <a:pt x="5786" y="10830"/>
                  </a:lnTo>
                  <a:lnTo>
                    <a:pt x="5828" y="10833"/>
                  </a:lnTo>
                  <a:lnTo>
                    <a:pt x="5870" y="10835"/>
                  </a:lnTo>
                  <a:lnTo>
                    <a:pt x="5911" y="10838"/>
                  </a:lnTo>
                  <a:lnTo>
                    <a:pt x="5953" y="10842"/>
                  </a:lnTo>
                  <a:lnTo>
                    <a:pt x="5992" y="10847"/>
                  </a:lnTo>
                  <a:lnTo>
                    <a:pt x="6031" y="10852"/>
                  </a:lnTo>
                  <a:lnTo>
                    <a:pt x="6070" y="10858"/>
                  </a:lnTo>
                  <a:lnTo>
                    <a:pt x="6107" y="10865"/>
                  </a:lnTo>
                  <a:lnTo>
                    <a:pt x="6144" y="10873"/>
                  </a:lnTo>
                  <a:lnTo>
                    <a:pt x="6180" y="10881"/>
                  </a:lnTo>
                  <a:lnTo>
                    <a:pt x="6216" y="10889"/>
                  </a:lnTo>
                  <a:lnTo>
                    <a:pt x="6251" y="10898"/>
                  </a:lnTo>
                  <a:lnTo>
                    <a:pt x="6285" y="10909"/>
                  </a:lnTo>
                  <a:lnTo>
                    <a:pt x="6318" y="10919"/>
                  </a:lnTo>
                  <a:lnTo>
                    <a:pt x="6352" y="10931"/>
                  </a:lnTo>
                  <a:lnTo>
                    <a:pt x="6384" y="10943"/>
                  </a:lnTo>
                  <a:lnTo>
                    <a:pt x="6415" y="10956"/>
                  </a:lnTo>
                  <a:lnTo>
                    <a:pt x="6446" y="10969"/>
                  </a:lnTo>
                  <a:lnTo>
                    <a:pt x="6476" y="10982"/>
                  </a:lnTo>
                  <a:lnTo>
                    <a:pt x="6506" y="10997"/>
                  </a:lnTo>
                  <a:lnTo>
                    <a:pt x="6535" y="11012"/>
                  </a:lnTo>
                  <a:lnTo>
                    <a:pt x="6562" y="11028"/>
                  </a:lnTo>
                  <a:lnTo>
                    <a:pt x="6590" y="11044"/>
                  </a:lnTo>
                  <a:lnTo>
                    <a:pt x="6618" y="11062"/>
                  </a:lnTo>
                  <a:lnTo>
                    <a:pt x="6644" y="11079"/>
                  </a:lnTo>
                  <a:lnTo>
                    <a:pt x="6669" y="11097"/>
                  </a:lnTo>
                  <a:lnTo>
                    <a:pt x="6695" y="11116"/>
                  </a:lnTo>
                  <a:lnTo>
                    <a:pt x="6719" y="11135"/>
                  </a:lnTo>
                  <a:lnTo>
                    <a:pt x="6743" y="11155"/>
                  </a:lnTo>
                  <a:lnTo>
                    <a:pt x="6767" y="11176"/>
                  </a:lnTo>
                  <a:lnTo>
                    <a:pt x="6791" y="11198"/>
                  </a:lnTo>
                  <a:lnTo>
                    <a:pt x="6816" y="11221"/>
                  </a:lnTo>
                  <a:lnTo>
                    <a:pt x="6839" y="11245"/>
                  </a:lnTo>
                  <a:lnTo>
                    <a:pt x="6862" y="11269"/>
                  </a:lnTo>
                  <a:lnTo>
                    <a:pt x="6883" y="11293"/>
                  </a:lnTo>
                  <a:lnTo>
                    <a:pt x="6905" y="11318"/>
                  </a:lnTo>
                  <a:lnTo>
                    <a:pt x="6925" y="11345"/>
                  </a:lnTo>
                  <a:lnTo>
                    <a:pt x="6946" y="11371"/>
                  </a:lnTo>
                  <a:lnTo>
                    <a:pt x="6964" y="11399"/>
                  </a:lnTo>
                  <a:lnTo>
                    <a:pt x="6982" y="11427"/>
                  </a:lnTo>
                  <a:lnTo>
                    <a:pt x="7000" y="11454"/>
                  </a:lnTo>
                  <a:lnTo>
                    <a:pt x="7017" y="11483"/>
                  </a:lnTo>
                  <a:lnTo>
                    <a:pt x="7033" y="11513"/>
                  </a:lnTo>
                  <a:lnTo>
                    <a:pt x="7048" y="11543"/>
                  </a:lnTo>
                  <a:lnTo>
                    <a:pt x="7063" y="11573"/>
                  </a:lnTo>
                  <a:lnTo>
                    <a:pt x="7077" y="11604"/>
                  </a:lnTo>
                  <a:lnTo>
                    <a:pt x="7089" y="11635"/>
                  </a:lnTo>
                  <a:lnTo>
                    <a:pt x="7102" y="11667"/>
                  </a:lnTo>
                  <a:lnTo>
                    <a:pt x="7114" y="11699"/>
                  </a:lnTo>
                  <a:lnTo>
                    <a:pt x="7124" y="11733"/>
                  </a:lnTo>
                  <a:lnTo>
                    <a:pt x="7134" y="11766"/>
                  </a:lnTo>
                  <a:lnTo>
                    <a:pt x="7142" y="11801"/>
                  </a:lnTo>
                  <a:lnTo>
                    <a:pt x="7150" y="11835"/>
                  </a:lnTo>
                  <a:lnTo>
                    <a:pt x="7158" y="11870"/>
                  </a:lnTo>
                  <a:lnTo>
                    <a:pt x="7164" y="11905"/>
                  </a:lnTo>
                  <a:lnTo>
                    <a:pt x="7170" y="11941"/>
                  </a:lnTo>
                  <a:lnTo>
                    <a:pt x="7176" y="11978"/>
                  </a:lnTo>
                  <a:lnTo>
                    <a:pt x="7179" y="12015"/>
                  </a:lnTo>
                  <a:lnTo>
                    <a:pt x="7183" y="12051"/>
                  </a:lnTo>
                  <a:lnTo>
                    <a:pt x="7185" y="12089"/>
                  </a:lnTo>
                  <a:lnTo>
                    <a:pt x="7186" y="12127"/>
                  </a:lnTo>
                  <a:lnTo>
                    <a:pt x="7186" y="12166"/>
                  </a:lnTo>
                  <a:lnTo>
                    <a:pt x="7185" y="12233"/>
                  </a:lnTo>
                  <a:lnTo>
                    <a:pt x="7180" y="12300"/>
                  </a:lnTo>
                  <a:lnTo>
                    <a:pt x="7172" y="12364"/>
                  </a:lnTo>
                  <a:lnTo>
                    <a:pt x="7162" y="12429"/>
                  </a:lnTo>
                  <a:lnTo>
                    <a:pt x="7148" y="12491"/>
                  </a:lnTo>
                  <a:lnTo>
                    <a:pt x="7132" y="12552"/>
                  </a:lnTo>
                  <a:lnTo>
                    <a:pt x="7112" y="12612"/>
                  </a:lnTo>
                  <a:lnTo>
                    <a:pt x="7091" y="12669"/>
                  </a:lnTo>
                  <a:lnTo>
                    <a:pt x="7066" y="12726"/>
                  </a:lnTo>
                  <a:lnTo>
                    <a:pt x="7039" y="12781"/>
                  </a:lnTo>
                  <a:lnTo>
                    <a:pt x="7009" y="12834"/>
                  </a:lnTo>
                  <a:lnTo>
                    <a:pt x="6978" y="12886"/>
                  </a:lnTo>
                  <a:lnTo>
                    <a:pt x="6942" y="12935"/>
                  </a:lnTo>
                  <a:lnTo>
                    <a:pt x="6905" y="12982"/>
                  </a:lnTo>
                  <a:lnTo>
                    <a:pt x="6866" y="13028"/>
                  </a:lnTo>
                  <a:lnTo>
                    <a:pt x="6825" y="13072"/>
                  </a:lnTo>
                  <a:lnTo>
                    <a:pt x="6781" y="13114"/>
                  </a:lnTo>
                  <a:lnTo>
                    <a:pt x="6735" y="13153"/>
                  </a:lnTo>
                  <a:lnTo>
                    <a:pt x="6687" y="13189"/>
                  </a:lnTo>
                  <a:lnTo>
                    <a:pt x="6636" y="13224"/>
                  </a:lnTo>
                  <a:lnTo>
                    <a:pt x="6584" y="13256"/>
                  </a:lnTo>
                  <a:lnTo>
                    <a:pt x="6530" y="13286"/>
                  </a:lnTo>
                  <a:lnTo>
                    <a:pt x="6474" y="13314"/>
                  </a:lnTo>
                  <a:lnTo>
                    <a:pt x="6416" y="13338"/>
                  </a:lnTo>
                  <a:lnTo>
                    <a:pt x="6358" y="13361"/>
                  </a:lnTo>
                  <a:lnTo>
                    <a:pt x="6295" y="13379"/>
                  </a:lnTo>
                  <a:lnTo>
                    <a:pt x="6233" y="13397"/>
                  </a:lnTo>
                  <a:lnTo>
                    <a:pt x="6169" y="13410"/>
                  </a:lnTo>
                  <a:lnTo>
                    <a:pt x="6103" y="13421"/>
                  </a:lnTo>
                  <a:lnTo>
                    <a:pt x="6035" y="13429"/>
                  </a:lnTo>
                  <a:lnTo>
                    <a:pt x="5966" y="13433"/>
                  </a:lnTo>
                  <a:lnTo>
                    <a:pt x="5896" y="13435"/>
                  </a:lnTo>
                  <a:lnTo>
                    <a:pt x="5068" y="13435"/>
                  </a:lnTo>
                  <a:lnTo>
                    <a:pt x="5068" y="14571"/>
                  </a:lnTo>
                  <a:lnTo>
                    <a:pt x="5213" y="14571"/>
                  </a:lnTo>
                  <a:lnTo>
                    <a:pt x="5785" y="14571"/>
                  </a:lnTo>
                  <a:lnTo>
                    <a:pt x="6410" y="14571"/>
                  </a:lnTo>
                  <a:lnTo>
                    <a:pt x="7465" y="14571"/>
                  </a:lnTo>
                  <a:lnTo>
                    <a:pt x="7465" y="10829"/>
                  </a:lnTo>
                  <a:lnTo>
                    <a:pt x="9189" y="10829"/>
                  </a:lnTo>
                  <a:lnTo>
                    <a:pt x="9233" y="10829"/>
                  </a:lnTo>
                  <a:lnTo>
                    <a:pt x="9277" y="10830"/>
                  </a:lnTo>
                  <a:lnTo>
                    <a:pt x="9319" y="10833"/>
                  </a:lnTo>
                  <a:lnTo>
                    <a:pt x="9362" y="10835"/>
                  </a:lnTo>
                  <a:lnTo>
                    <a:pt x="9403" y="10838"/>
                  </a:lnTo>
                  <a:lnTo>
                    <a:pt x="9444" y="10842"/>
                  </a:lnTo>
                  <a:lnTo>
                    <a:pt x="9484" y="10847"/>
                  </a:lnTo>
                  <a:lnTo>
                    <a:pt x="9523" y="10852"/>
                  </a:lnTo>
                  <a:lnTo>
                    <a:pt x="9561" y="10858"/>
                  </a:lnTo>
                  <a:lnTo>
                    <a:pt x="9599" y="10865"/>
                  </a:lnTo>
                  <a:lnTo>
                    <a:pt x="9636" y="10873"/>
                  </a:lnTo>
                  <a:lnTo>
                    <a:pt x="9672" y="10881"/>
                  </a:lnTo>
                  <a:lnTo>
                    <a:pt x="9707" y="10889"/>
                  </a:lnTo>
                  <a:lnTo>
                    <a:pt x="9743" y="10898"/>
                  </a:lnTo>
                  <a:lnTo>
                    <a:pt x="9776" y="10909"/>
                  </a:lnTo>
                  <a:lnTo>
                    <a:pt x="9811" y="10919"/>
                  </a:lnTo>
                  <a:lnTo>
                    <a:pt x="9843" y="10931"/>
                  </a:lnTo>
                  <a:lnTo>
                    <a:pt x="9875" y="10943"/>
                  </a:lnTo>
                  <a:lnTo>
                    <a:pt x="9906" y="10956"/>
                  </a:lnTo>
                  <a:lnTo>
                    <a:pt x="9937" y="10969"/>
                  </a:lnTo>
                  <a:lnTo>
                    <a:pt x="9967" y="10982"/>
                  </a:lnTo>
                  <a:lnTo>
                    <a:pt x="9997" y="10997"/>
                  </a:lnTo>
                  <a:lnTo>
                    <a:pt x="10026" y="11012"/>
                  </a:lnTo>
                  <a:lnTo>
                    <a:pt x="10055" y="11028"/>
                  </a:lnTo>
                  <a:lnTo>
                    <a:pt x="10082" y="11044"/>
                  </a:lnTo>
                  <a:lnTo>
                    <a:pt x="10109" y="11062"/>
                  </a:lnTo>
                  <a:lnTo>
                    <a:pt x="10135" y="11079"/>
                  </a:lnTo>
                  <a:lnTo>
                    <a:pt x="10162" y="11097"/>
                  </a:lnTo>
                  <a:lnTo>
                    <a:pt x="10187" y="11116"/>
                  </a:lnTo>
                  <a:lnTo>
                    <a:pt x="10211" y="11135"/>
                  </a:lnTo>
                  <a:lnTo>
                    <a:pt x="10235" y="11155"/>
                  </a:lnTo>
                  <a:lnTo>
                    <a:pt x="10258" y="11176"/>
                  </a:lnTo>
                  <a:lnTo>
                    <a:pt x="10284" y="11198"/>
                  </a:lnTo>
                  <a:lnTo>
                    <a:pt x="10307" y="11221"/>
                  </a:lnTo>
                  <a:lnTo>
                    <a:pt x="10331" y="11245"/>
                  </a:lnTo>
                  <a:lnTo>
                    <a:pt x="10353" y="11269"/>
                  </a:lnTo>
                  <a:lnTo>
                    <a:pt x="10376" y="11293"/>
                  </a:lnTo>
                  <a:lnTo>
                    <a:pt x="10396" y="11318"/>
                  </a:lnTo>
                  <a:lnTo>
                    <a:pt x="10417" y="11345"/>
                  </a:lnTo>
                  <a:lnTo>
                    <a:pt x="10437" y="11371"/>
                  </a:lnTo>
                  <a:lnTo>
                    <a:pt x="10456" y="11399"/>
                  </a:lnTo>
                  <a:lnTo>
                    <a:pt x="10475" y="11427"/>
                  </a:lnTo>
                  <a:lnTo>
                    <a:pt x="10492" y="11454"/>
                  </a:lnTo>
                  <a:lnTo>
                    <a:pt x="10509" y="11483"/>
                  </a:lnTo>
                  <a:lnTo>
                    <a:pt x="10525" y="11513"/>
                  </a:lnTo>
                  <a:lnTo>
                    <a:pt x="10540" y="11543"/>
                  </a:lnTo>
                  <a:lnTo>
                    <a:pt x="10554" y="11573"/>
                  </a:lnTo>
                  <a:lnTo>
                    <a:pt x="10568" y="11604"/>
                  </a:lnTo>
                  <a:lnTo>
                    <a:pt x="10582" y="11635"/>
                  </a:lnTo>
                  <a:lnTo>
                    <a:pt x="10593" y="11667"/>
                  </a:lnTo>
                  <a:lnTo>
                    <a:pt x="10605" y="11699"/>
                  </a:lnTo>
                  <a:lnTo>
                    <a:pt x="10616" y="11733"/>
                  </a:lnTo>
                  <a:lnTo>
                    <a:pt x="10625" y="11766"/>
                  </a:lnTo>
                  <a:lnTo>
                    <a:pt x="10635" y="11801"/>
                  </a:lnTo>
                  <a:lnTo>
                    <a:pt x="10643" y="11835"/>
                  </a:lnTo>
                  <a:lnTo>
                    <a:pt x="10650" y="11870"/>
                  </a:lnTo>
                  <a:lnTo>
                    <a:pt x="10657" y="11905"/>
                  </a:lnTo>
                  <a:lnTo>
                    <a:pt x="10662" y="11941"/>
                  </a:lnTo>
                  <a:lnTo>
                    <a:pt x="10667" y="11978"/>
                  </a:lnTo>
                  <a:lnTo>
                    <a:pt x="10670" y="12015"/>
                  </a:lnTo>
                  <a:lnTo>
                    <a:pt x="10674" y="12051"/>
                  </a:lnTo>
                  <a:lnTo>
                    <a:pt x="10676" y="12089"/>
                  </a:lnTo>
                  <a:lnTo>
                    <a:pt x="10677" y="12127"/>
                  </a:lnTo>
                  <a:lnTo>
                    <a:pt x="10678" y="12166"/>
                  </a:lnTo>
                  <a:lnTo>
                    <a:pt x="10676" y="12233"/>
                  </a:lnTo>
                  <a:lnTo>
                    <a:pt x="10671" y="12300"/>
                  </a:lnTo>
                  <a:lnTo>
                    <a:pt x="10665" y="12364"/>
                  </a:lnTo>
                  <a:lnTo>
                    <a:pt x="10653" y="12429"/>
                  </a:lnTo>
                  <a:lnTo>
                    <a:pt x="10640" y="12491"/>
                  </a:lnTo>
                  <a:lnTo>
                    <a:pt x="10623" y="12552"/>
                  </a:lnTo>
                  <a:lnTo>
                    <a:pt x="10605" y="12612"/>
                  </a:lnTo>
                  <a:lnTo>
                    <a:pt x="10583" y="12669"/>
                  </a:lnTo>
                  <a:lnTo>
                    <a:pt x="10558" y="12726"/>
                  </a:lnTo>
                  <a:lnTo>
                    <a:pt x="10531" y="12781"/>
                  </a:lnTo>
                  <a:lnTo>
                    <a:pt x="10501" y="12834"/>
                  </a:lnTo>
                  <a:lnTo>
                    <a:pt x="10469" y="12886"/>
                  </a:lnTo>
                  <a:lnTo>
                    <a:pt x="10434" y="12935"/>
                  </a:lnTo>
                  <a:lnTo>
                    <a:pt x="10398" y="12982"/>
                  </a:lnTo>
                  <a:lnTo>
                    <a:pt x="10357" y="13028"/>
                  </a:lnTo>
                  <a:lnTo>
                    <a:pt x="10316" y="13072"/>
                  </a:lnTo>
                  <a:lnTo>
                    <a:pt x="10272" y="13114"/>
                  </a:lnTo>
                  <a:lnTo>
                    <a:pt x="10226" y="13153"/>
                  </a:lnTo>
                  <a:lnTo>
                    <a:pt x="10178" y="13189"/>
                  </a:lnTo>
                  <a:lnTo>
                    <a:pt x="10128" y="13224"/>
                  </a:lnTo>
                  <a:lnTo>
                    <a:pt x="10075" y="13256"/>
                  </a:lnTo>
                  <a:lnTo>
                    <a:pt x="10021" y="13286"/>
                  </a:lnTo>
                  <a:lnTo>
                    <a:pt x="9966" y="13314"/>
                  </a:lnTo>
                  <a:lnTo>
                    <a:pt x="9909" y="13338"/>
                  </a:lnTo>
                  <a:lnTo>
                    <a:pt x="9849" y="13361"/>
                  </a:lnTo>
                  <a:lnTo>
                    <a:pt x="9788" y="13379"/>
                  </a:lnTo>
                  <a:lnTo>
                    <a:pt x="9724" y="13397"/>
                  </a:lnTo>
                  <a:lnTo>
                    <a:pt x="9660" y="13410"/>
                  </a:lnTo>
                  <a:lnTo>
                    <a:pt x="9594" y="13421"/>
                  </a:lnTo>
                  <a:lnTo>
                    <a:pt x="9527" y="13429"/>
                  </a:lnTo>
                  <a:lnTo>
                    <a:pt x="9459" y="13433"/>
                  </a:lnTo>
                  <a:lnTo>
                    <a:pt x="9388" y="13435"/>
                  </a:lnTo>
                  <a:lnTo>
                    <a:pt x="8560" y="13435"/>
                  </a:lnTo>
                  <a:lnTo>
                    <a:pt x="8560" y="14571"/>
                  </a:lnTo>
                  <a:lnTo>
                    <a:pt x="10409" y="14571"/>
                  </a:lnTo>
                  <a:lnTo>
                    <a:pt x="11522" y="14571"/>
                  </a:lnTo>
                  <a:lnTo>
                    <a:pt x="11601" y="14571"/>
                  </a:lnTo>
                  <a:lnTo>
                    <a:pt x="11961" y="14571"/>
                  </a:lnTo>
                  <a:lnTo>
                    <a:pt x="11897" y="14553"/>
                  </a:lnTo>
                  <a:lnTo>
                    <a:pt x="11836" y="14534"/>
                  </a:lnTo>
                  <a:lnTo>
                    <a:pt x="11776" y="14512"/>
                  </a:lnTo>
                  <a:lnTo>
                    <a:pt x="11717" y="14489"/>
                  </a:lnTo>
                  <a:lnTo>
                    <a:pt x="11662" y="14463"/>
                  </a:lnTo>
                  <a:lnTo>
                    <a:pt x="11608" y="14436"/>
                  </a:lnTo>
                  <a:lnTo>
                    <a:pt x="11558" y="14407"/>
                  </a:lnTo>
                  <a:lnTo>
                    <a:pt x="11508" y="14376"/>
                  </a:lnTo>
                  <a:lnTo>
                    <a:pt x="11460" y="14344"/>
                  </a:lnTo>
                  <a:lnTo>
                    <a:pt x="11415" y="14309"/>
                  </a:lnTo>
                  <a:lnTo>
                    <a:pt x="11371" y="14273"/>
                  </a:lnTo>
                  <a:lnTo>
                    <a:pt x="11330" y="14235"/>
                  </a:lnTo>
                  <a:lnTo>
                    <a:pt x="11291" y="14196"/>
                  </a:lnTo>
                  <a:lnTo>
                    <a:pt x="11254" y="14155"/>
                  </a:lnTo>
                  <a:lnTo>
                    <a:pt x="11218" y="14112"/>
                  </a:lnTo>
                  <a:lnTo>
                    <a:pt x="11186" y="14069"/>
                  </a:lnTo>
                  <a:lnTo>
                    <a:pt x="11154" y="14021"/>
                  </a:lnTo>
                  <a:lnTo>
                    <a:pt x="11125" y="13974"/>
                  </a:lnTo>
                  <a:lnTo>
                    <a:pt x="11098" y="13925"/>
                  </a:lnTo>
                  <a:lnTo>
                    <a:pt x="11073" y="13874"/>
                  </a:lnTo>
                  <a:lnTo>
                    <a:pt x="11050" y="13822"/>
                  </a:lnTo>
                  <a:lnTo>
                    <a:pt x="11029" y="13768"/>
                  </a:lnTo>
                  <a:lnTo>
                    <a:pt x="11010" y="13712"/>
                  </a:lnTo>
                  <a:lnTo>
                    <a:pt x="10994" y="13656"/>
                  </a:lnTo>
                  <a:lnTo>
                    <a:pt x="10979" y="13597"/>
                  </a:lnTo>
                  <a:lnTo>
                    <a:pt x="10965" y="13537"/>
                  </a:lnTo>
                  <a:lnTo>
                    <a:pt x="10955" y="13476"/>
                  </a:lnTo>
                  <a:lnTo>
                    <a:pt x="10945" y="13413"/>
                  </a:lnTo>
                  <a:lnTo>
                    <a:pt x="10938" y="13348"/>
                  </a:lnTo>
                  <a:lnTo>
                    <a:pt x="10934" y="13283"/>
                  </a:lnTo>
                  <a:lnTo>
                    <a:pt x="10930" y="13215"/>
                  </a:lnTo>
                  <a:lnTo>
                    <a:pt x="10929" y="13147"/>
                  </a:lnTo>
                  <a:lnTo>
                    <a:pt x="10929" y="10829"/>
                  </a:lnTo>
                  <a:lnTo>
                    <a:pt x="12026" y="10829"/>
                  </a:lnTo>
                  <a:lnTo>
                    <a:pt x="12026" y="13209"/>
                  </a:lnTo>
                  <a:lnTo>
                    <a:pt x="12026" y="13241"/>
                  </a:lnTo>
                  <a:lnTo>
                    <a:pt x="12027" y="13272"/>
                  </a:lnTo>
                  <a:lnTo>
                    <a:pt x="12030" y="13303"/>
                  </a:lnTo>
                  <a:lnTo>
                    <a:pt x="12034" y="13333"/>
                  </a:lnTo>
                  <a:lnTo>
                    <a:pt x="12040" y="13362"/>
                  </a:lnTo>
                  <a:lnTo>
                    <a:pt x="12045" y="13390"/>
                  </a:lnTo>
                  <a:lnTo>
                    <a:pt x="12052" y="13417"/>
                  </a:lnTo>
                  <a:lnTo>
                    <a:pt x="12062" y="13443"/>
                  </a:lnTo>
                  <a:lnTo>
                    <a:pt x="12071" y="13468"/>
                  </a:lnTo>
                  <a:lnTo>
                    <a:pt x="12081" y="13493"/>
                  </a:lnTo>
                  <a:lnTo>
                    <a:pt x="12094" y="13516"/>
                  </a:lnTo>
                  <a:lnTo>
                    <a:pt x="12106" y="13539"/>
                  </a:lnTo>
                  <a:lnTo>
                    <a:pt x="12120" y="13561"/>
                  </a:lnTo>
                  <a:lnTo>
                    <a:pt x="12136" y="13582"/>
                  </a:lnTo>
                  <a:lnTo>
                    <a:pt x="12152" y="13601"/>
                  </a:lnTo>
                  <a:lnTo>
                    <a:pt x="12170" y="13620"/>
                  </a:lnTo>
                  <a:lnTo>
                    <a:pt x="12189" y="13637"/>
                  </a:lnTo>
                  <a:lnTo>
                    <a:pt x="12209" y="13654"/>
                  </a:lnTo>
                  <a:lnTo>
                    <a:pt x="12231" y="13669"/>
                  </a:lnTo>
                  <a:lnTo>
                    <a:pt x="12253" y="13684"/>
                  </a:lnTo>
                  <a:lnTo>
                    <a:pt x="12277" y="13698"/>
                  </a:lnTo>
                  <a:lnTo>
                    <a:pt x="12302" y="13710"/>
                  </a:lnTo>
                  <a:lnTo>
                    <a:pt x="12327" y="13721"/>
                  </a:lnTo>
                  <a:lnTo>
                    <a:pt x="12355" y="13731"/>
                  </a:lnTo>
                  <a:lnTo>
                    <a:pt x="12384" y="13741"/>
                  </a:lnTo>
                  <a:lnTo>
                    <a:pt x="12414" y="13749"/>
                  </a:lnTo>
                  <a:lnTo>
                    <a:pt x="12445" y="13756"/>
                  </a:lnTo>
                  <a:lnTo>
                    <a:pt x="12477" y="13760"/>
                  </a:lnTo>
                  <a:lnTo>
                    <a:pt x="12510" y="13765"/>
                  </a:lnTo>
                  <a:lnTo>
                    <a:pt x="12545" y="13768"/>
                  </a:lnTo>
                  <a:lnTo>
                    <a:pt x="12580" y="13769"/>
                  </a:lnTo>
                  <a:lnTo>
                    <a:pt x="12617" y="13771"/>
                  </a:lnTo>
                  <a:lnTo>
                    <a:pt x="12652" y="13769"/>
                  </a:lnTo>
                  <a:lnTo>
                    <a:pt x="12685" y="13767"/>
                  </a:lnTo>
                  <a:lnTo>
                    <a:pt x="12717" y="13764"/>
                  </a:lnTo>
                  <a:lnTo>
                    <a:pt x="12748" y="13759"/>
                  </a:lnTo>
                  <a:lnTo>
                    <a:pt x="12778" y="13753"/>
                  </a:lnTo>
                  <a:lnTo>
                    <a:pt x="12807" y="13746"/>
                  </a:lnTo>
                  <a:lnTo>
                    <a:pt x="12836" y="13737"/>
                  </a:lnTo>
                  <a:lnTo>
                    <a:pt x="12862" y="13728"/>
                  </a:lnTo>
                  <a:lnTo>
                    <a:pt x="12888" y="13716"/>
                  </a:lnTo>
                  <a:lnTo>
                    <a:pt x="12913" y="13704"/>
                  </a:lnTo>
                  <a:lnTo>
                    <a:pt x="12936" y="13691"/>
                  </a:lnTo>
                  <a:lnTo>
                    <a:pt x="12959" y="13676"/>
                  </a:lnTo>
                  <a:lnTo>
                    <a:pt x="12980" y="13660"/>
                  </a:lnTo>
                  <a:lnTo>
                    <a:pt x="13000" y="13644"/>
                  </a:lnTo>
                  <a:lnTo>
                    <a:pt x="13020" y="13626"/>
                  </a:lnTo>
                  <a:lnTo>
                    <a:pt x="13037" y="13607"/>
                  </a:lnTo>
                  <a:lnTo>
                    <a:pt x="13055" y="13588"/>
                  </a:lnTo>
                  <a:lnTo>
                    <a:pt x="13071" y="13567"/>
                  </a:lnTo>
                  <a:lnTo>
                    <a:pt x="13086" y="13545"/>
                  </a:lnTo>
                  <a:lnTo>
                    <a:pt x="13099" y="13522"/>
                  </a:lnTo>
                  <a:lnTo>
                    <a:pt x="13112" y="13499"/>
                  </a:lnTo>
                  <a:lnTo>
                    <a:pt x="13124" y="13475"/>
                  </a:lnTo>
                  <a:lnTo>
                    <a:pt x="13134" y="13450"/>
                  </a:lnTo>
                  <a:lnTo>
                    <a:pt x="13143" y="13423"/>
                  </a:lnTo>
                  <a:lnTo>
                    <a:pt x="13151" y="13397"/>
                  </a:lnTo>
                  <a:lnTo>
                    <a:pt x="13159" y="13369"/>
                  </a:lnTo>
                  <a:lnTo>
                    <a:pt x="13165" y="13340"/>
                  </a:lnTo>
                  <a:lnTo>
                    <a:pt x="13170" y="13311"/>
                  </a:lnTo>
                  <a:lnTo>
                    <a:pt x="13174" y="13282"/>
                  </a:lnTo>
                  <a:lnTo>
                    <a:pt x="13177" y="13252"/>
                  </a:lnTo>
                  <a:lnTo>
                    <a:pt x="13178" y="13221"/>
                  </a:lnTo>
                  <a:lnTo>
                    <a:pt x="13179" y="13188"/>
                  </a:lnTo>
                  <a:lnTo>
                    <a:pt x="13179" y="10829"/>
                  </a:lnTo>
                  <a:lnTo>
                    <a:pt x="14274" y="10829"/>
                  </a:lnTo>
                  <a:lnTo>
                    <a:pt x="14274" y="13147"/>
                  </a:lnTo>
                  <a:lnTo>
                    <a:pt x="14273" y="13215"/>
                  </a:lnTo>
                  <a:lnTo>
                    <a:pt x="14271" y="13280"/>
                  </a:lnTo>
                  <a:lnTo>
                    <a:pt x="14265" y="13346"/>
                  </a:lnTo>
                  <a:lnTo>
                    <a:pt x="14258" y="13409"/>
                  </a:lnTo>
                  <a:lnTo>
                    <a:pt x="14249" y="13471"/>
                  </a:lnTo>
                  <a:lnTo>
                    <a:pt x="14239" y="13532"/>
                  </a:lnTo>
                  <a:lnTo>
                    <a:pt x="14225" y="13592"/>
                  </a:lnTo>
                  <a:lnTo>
                    <a:pt x="14210" y="13651"/>
                  </a:lnTo>
                  <a:lnTo>
                    <a:pt x="14193" y="13707"/>
                  </a:lnTo>
                  <a:lnTo>
                    <a:pt x="14173" y="13763"/>
                  </a:lnTo>
                  <a:lnTo>
                    <a:pt x="14152" y="13817"/>
                  </a:lnTo>
                  <a:lnTo>
                    <a:pt x="14129" y="13870"/>
                  </a:lnTo>
                  <a:lnTo>
                    <a:pt x="14104" y="13920"/>
                  </a:lnTo>
                  <a:lnTo>
                    <a:pt x="14076" y="13970"/>
                  </a:lnTo>
                  <a:lnTo>
                    <a:pt x="14048" y="14017"/>
                  </a:lnTo>
                  <a:lnTo>
                    <a:pt x="14015" y="14063"/>
                  </a:lnTo>
                  <a:lnTo>
                    <a:pt x="13982" y="14108"/>
                  </a:lnTo>
                  <a:lnTo>
                    <a:pt x="13946" y="14151"/>
                  </a:lnTo>
                  <a:lnTo>
                    <a:pt x="13910" y="14193"/>
                  </a:lnTo>
                  <a:lnTo>
                    <a:pt x="13869" y="14232"/>
                  </a:lnTo>
                  <a:lnTo>
                    <a:pt x="13828" y="14270"/>
                  </a:lnTo>
                  <a:lnTo>
                    <a:pt x="13784" y="14307"/>
                  </a:lnTo>
                  <a:lnTo>
                    <a:pt x="13738" y="14341"/>
                  </a:lnTo>
                  <a:lnTo>
                    <a:pt x="13691" y="14374"/>
                  </a:lnTo>
                  <a:lnTo>
                    <a:pt x="13641" y="14405"/>
                  </a:lnTo>
                  <a:lnTo>
                    <a:pt x="13590" y="14435"/>
                  </a:lnTo>
                  <a:lnTo>
                    <a:pt x="13536" y="14462"/>
                  </a:lnTo>
                  <a:lnTo>
                    <a:pt x="13479" y="14487"/>
                  </a:lnTo>
                  <a:lnTo>
                    <a:pt x="13420" y="14512"/>
                  </a:lnTo>
                  <a:lnTo>
                    <a:pt x="13361" y="14534"/>
                  </a:lnTo>
                  <a:lnTo>
                    <a:pt x="13298" y="14553"/>
                  </a:lnTo>
                  <a:lnTo>
                    <a:pt x="13234" y="14571"/>
                  </a:lnTo>
                  <a:lnTo>
                    <a:pt x="14571" y="14571"/>
                  </a:lnTo>
                  <a:lnTo>
                    <a:pt x="14571" y="12318"/>
                  </a:lnTo>
                  <a:lnTo>
                    <a:pt x="14571" y="11650"/>
                  </a:lnTo>
                  <a:lnTo>
                    <a:pt x="14571" y="0"/>
                  </a:lnTo>
                  <a:lnTo>
                    <a:pt x="6427" y="0"/>
                  </a:lnTo>
                  <a:close/>
                  <a:moveTo>
                    <a:pt x="5068" y="11736"/>
                  </a:moveTo>
                  <a:lnTo>
                    <a:pt x="5650" y="11736"/>
                  </a:lnTo>
                  <a:lnTo>
                    <a:pt x="5676" y="11737"/>
                  </a:lnTo>
                  <a:lnTo>
                    <a:pt x="5702" y="11738"/>
                  </a:lnTo>
                  <a:lnTo>
                    <a:pt x="5727" y="11741"/>
                  </a:lnTo>
                  <a:lnTo>
                    <a:pt x="5750" y="11744"/>
                  </a:lnTo>
                  <a:lnTo>
                    <a:pt x="5774" y="11748"/>
                  </a:lnTo>
                  <a:lnTo>
                    <a:pt x="5796" y="11753"/>
                  </a:lnTo>
                  <a:lnTo>
                    <a:pt x="5818" y="11759"/>
                  </a:lnTo>
                  <a:lnTo>
                    <a:pt x="5839" y="11766"/>
                  </a:lnTo>
                  <a:lnTo>
                    <a:pt x="5859" y="11773"/>
                  </a:lnTo>
                  <a:lnTo>
                    <a:pt x="5879" y="11782"/>
                  </a:lnTo>
                  <a:lnTo>
                    <a:pt x="5897" y="11791"/>
                  </a:lnTo>
                  <a:lnTo>
                    <a:pt x="5916" y="11801"/>
                  </a:lnTo>
                  <a:lnTo>
                    <a:pt x="5933" y="11812"/>
                  </a:lnTo>
                  <a:lnTo>
                    <a:pt x="5949" y="11824"/>
                  </a:lnTo>
                  <a:lnTo>
                    <a:pt x="5964" y="11836"/>
                  </a:lnTo>
                  <a:lnTo>
                    <a:pt x="5979" y="11849"/>
                  </a:lnTo>
                  <a:lnTo>
                    <a:pt x="5993" y="11863"/>
                  </a:lnTo>
                  <a:lnTo>
                    <a:pt x="6005" y="11878"/>
                  </a:lnTo>
                  <a:lnTo>
                    <a:pt x="6018" y="11893"/>
                  </a:lnTo>
                  <a:lnTo>
                    <a:pt x="6030" y="11909"/>
                  </a:lnTo>
                  <a:lnTo>
                    <a:pt x="6040" y="11926"/>
                  </a:lnTo>
                  <a:lnTo>
                    <a:pt x="6049" y="11943"/>
                  </a:lnTo>
                  <a:lnTo>
                    <a:pt x="6058" y="11960"/>
                  </a:lnTo>
                  <a:lnTo>
                    <a:pt x="6066" y="11980"/>
                  </a:lnTo>
                  <a:lnTo>
                    <a:pt x="6073" y="11998"/>
                  </a:lnTo>
                  <a:lnTo>
                    <a:pt x="6079" y="12019"/>
                  </a:lnTo>
                  <a:lnTo>
                    <a:pt x="6084" y="12039"/>
                  </a:lnTo>
                  <a:lnTo>
                    <a:pt x="6088" y="12061"/>
                  </a:lnTo>
                  <a:lnTo>
                    <a:pt x="6092" y="12082"/>
                  </a:lnTo>
                  <a:lnTo>
                    <a:pt x="6094" y="12104"/>
                  </a:lnTo>
                  <a:lnTo>
                    <a:pt x="6095" y="12127"/>
                  </a:lnTo>
                  <a:lnTo>
                    <a:pt x="6095" y="12150"/>
                  </a:lnTo>
                  <a:lnTo>
                    <a:pt x="6095" y="12175"/>
                  </a:lnTo>
                  <a:lnTo>
                    <a:pt x="6094" y="12198"/>
                  </a:lnTo>
                  <a:lnTo>
                    <a:pt x="6092" y="12221"/>
                  </a:lnTo>
                  <a:lnTo>
                    <a:pt x="6088" y="12242"/>
                  </a:lnTo>
                  <a:lnTo>
                    <a:pt x="6084" y="12264"/>
                  </a:lnTo>
                  <a:lnTo>
                    <a:pt x="6078" y="12286"/>
                  </a:lnTo>
                  <a:lnTo>
                    <a:pt x="6072" y="12307"/>
                  </a:lnTo>
                  <a:lnTo>
                    <a:pt x="6065" y="12326"/>
                  </a:lnTo>
                  <a:lnTo>
                    <a:pt x="6057" y="12346"/>
                  </a:lnTo>
                  <a:lnTo>
                    <a:pt x="6049" y="12366"/>
                  </a:lnTo>
                  <a:lnTo>
                    <a:pt x="6039" y="12384"/>
                  </a:lnTo>
                  <a:lnTo>
                    <a:pt x="6028" y="12401"/>
                  </a:lnTo>
                  <a:lnTo>
                    <a:pt x="6017" y="12418"/>
                  </a:lnTo>
                  <a:lnTo>
                    <a:pt x="6005" y="12435"/>
                  </a:lnTo>
                  <a:lnTo>
                    <a:pt x="5992" y="12450"/>
                  </a:lnTo>
                  <a:lnTo>
                    <a:pt x="5978" y="12464"/>
                  </a:lnTo>
                  <a:lnTo>
                    <a:pt x="5964" y="12478"/>
                  </a:lnTo>
                  <a:lnTo>
                    <a:pt x="5949" y="12491"/>
                  </a:lnTo>
                  <a:lnTo>
                    <a:pt x="5933" y="12504"/>
                  </a:lnTo>
                  <a:lnTo>
                    <a:pt x="5916" y="12515"/>
                  </a:lnTo>
                  <a:lnTo>
                    <a:pt x="5898" y="12527"/>
                  </a:lnTo>
                  <a:lnTo>
                    <a:pt x="5880" y="12536"/>
                  </a:lnTo>
                  <a:lnTo>
                    <a:pt x="5860" y="12545"/>
                  </a:lnTo>
                  <a:lnTo>
                    <a:pt x="5841" y="12553"/>
                  </a:lnTo>
                  <a:lnTo>
                    <a:pt x="5821" y="12561"/>
                  </a:lnTo>
                  <a:lnTo>
                    <a:pt x="5799" y="12567"/>
                  </a:lnTo>
                  <a:lnTo>
                    <a:pt x="5779" y="12573"/>
                  </a:lnTo>
                  <a:lnTo>
                    <a:pt x="5756" y="12577"/>
                  </a:lnTo>
                  <a:lnTo>
                    <a:pt x="5733" y="12581"/>
                  </a:lnTo>
                  <a:lnTo>
                    <a:pt x="5710" y="12583"/>
                  </a:lnTo>
                  <a:lnTo>
                    <a:pt x="5686" y="12585"/>
                  </a:lnTo>
                  <a:lnTo>
                    <a:pt x="5660" y="12585"/>
                  </a:lnTo>
                  <a:lnTo>
                    <a:pt x="5068" y="12585"/>
                  </a:lnTo>
                  <a:lnTo>
                    <a:pt x="5068" y="11736"/>
                  </a:lnTo>
                  <a:close/>
                  <a:moveTo>
                    <a:pt x="8560" y="11736"/>
                  </a:moveTo>
                  <a:lnTo>
                    <a:pt x="9142" y="11736"/>
                  </a:lnTo>
                  <a:lnTo>
                    <a:pt x="9168" y="11737"/>
                  </a:lnTo>
                  <a:lnTo>
                    <a:pt x="9194" y="11738"/>
                  </a:lnTo>
                  <a:lnTo>
                    <a:pt x="9218" y="11741"/>
                  </a:lnTo>
                  <a:lnTo>
                    <a:pt x="9242" y="11744"/>
                  </a:lnTo>
                  <a:lnTo>
                    <a:pt x="9265" y="11748"/>
                  </a:lnTo>
                  <a:lnTo>
                    <a:pt x="9288" y="11753"/>
                  </a:lnTo>
                  <a:lnTo>
                    <a:pt x="9310" y="11759"/>
                  </a:lnTo>
                  <a:lnTo>
                    <a:pt x="9331" y="11766"/>
                  </a:lnTo>
                  <a:lnTo>
                    <a:pt x="9352" y="11773"/>
                  </a:lnTo>
                  <a:lnTo>
                    <a:pt x="9370" y="11782"/>
                  </a:lnTo>
                  <a:lnTo>
                    <a:pt x="9390" y="11791"/>
                  </a:lnTo>
                  <a:lnTo>
                    <a:pt x="9407" y="11801"/>
                  </a:lnTo>
                  <a:lnTo>
                    <a:pt x="9424" y="11812"/>
                  </a:lnTo>
                  <a:lnTo>
                    <a:pt x="9440" y="11824"/>
                  </a:lnTo>
                  <a:lnTo>
                    <a:pt x="9456" y="11836"/>
                  </a:lnTo>
                  <a:lnTo>
                    <a:pt x="9471" y="11849"/>
                  </a:lnTo>
                  <a:lnTo>
                    <a:pt x="9485" y="11863"/>
                  </a:lnTo>
                  <a:lnTo>
                    <a:pt x="9498" y="11878"/>
                  </a:lnTo>
                  <a:lnTo>
                    <a:pt x="9509" y="11893"/>
                  </a:lnTo>
                  <a:lnTo>
                    <a:pt x="9521" y="11909"/>
                  </a:lnTo>
                  <a:lnTo>
                    <a:pt x="9531" y="11926"/>
                  </a:lnTo>
                  <a:lnTo>
                    <a:pt x="9542" y="11943"/>
                  </a:lnTo>
                  <a:lnTo>
                    <a:pt x="9550" y="11960"/>
                  </a:lnTo>
                  <a:lnTo>
                    <a:pt x="9558" y="11980"/>
                  </a:lnTo>
                  <a:lnTo>
                    <a:pt x="9565" y="11998"/>
                  </a:lnTo>
                  <a:lnTo>
                    <a:pt x="9570" y="12019"/>
                  </a:lnTo>
                  <a:lnTo>
                    <a:pt x="9576" y="12039"/>
                  </a:lnTo>
                  <a:lnTo>
                    <a:pt x="9579" y="12061"/>
                  </a:lnTo>
                  <a:lnTo>
                    <a:pt x="9583" y="12082"/>
                  </a:lnTo>
                  <a:lnTo>
                    <a:pt x="9585" y="12104"/>
                  </a:lnTo>
                  <a:lnTo>
                    <a:pt x="9586" y="12127"/>
                  </a:lnTo>
                  <a:lnTo>
                    <a:pt x="9588" y="12150"/>
                  </a:lnTo>
                  <a:lnTo>
                    <a:pt x="9586" y="12175"/>
                  </a:lnTo>
                  <a:lnTo>
                    <a:pt x="9585" y="12198"/>
                  </a:lnTo>
                  <a:lnTo>
                    <a:pt x="9583" y="12221"/>
                  </a:lnTo>
                  <a:lnTo>
                    <a:pt x="9579" y="12242"/>
                  </a:lnTo>
                  <a:lnTo>
                    <a:pt x="9575" y="12264"/>
                  </a:lnTo>
                  <a:lnTo>
                    <a:pt x="9570" y="12286"/>
                  </a:lnTo>
                  <a:lnTo>
                    <a:pt x="9565" y="12307"/>
                  </a:lnTo>
                  <a:lnTo>
                    <a:pt x="9556" y="12326"/>
                  </a:lnTo>
                  <a:lnTo>
                    <a:pt x="9550" y="12346"/>
                  </a:lnTo>
                  <a:lnTo>
                    <a:pt x="9540" y="12366"/>
                  </a:lnTo>
                  <a:lnTo>
                    <a:pt x="9531" y="12384"/>
                  </a:lnTo>
                  <a:lnTo>
                    <a:pt x="9521" y="12401"/>
                  </a:lnTo>
                  <a:lnTo>
                    <a:pt x="9509" y="12418"/>
                  </a:lnTo>
                  <a:lnTo>
                    <a:pt x="9497" y="12435"/>
                  </a:lnTo>
                  <a:lnTo>
                    <a:pt x="9484" y="12450"/>
                  </a:lnTo>
                  <a:lnTo>
                    <a:pt x="9470" y="12464"/>
                  </a:lnTo>
                  <a:lnTo>
                    <a:pt x="9455" y="12478"/>
                  </a:lnTo>
                  <a:lnTo>
                    <a:pt x="9440" y="12491"/>
                  </a:lnTo>
                  <a:lnTo>
                    <a:pt x="9424" y="12504"/>
                  </a:lnTo>
                  <a:lnTo>
                    <a:pt x="9408" y="12515"/>
                  </a:lnTo>
                  <a:lnTo>
                    <a:pt x="9390" y="12527"/>
                  </a:lnTo>
                  <a:lnTo>
                    <a:pt x="9371" y="12536"/>
                  </a:lnTo>
                  <a:lnTo>
                    <a:pt x="9353" y="12545"/>
                  </a:lnTo>
                  <a:lnTo>
                    <a:pt x="9333" y="12553"/>
                  </a:lnTo>
                  <a:lnTo>
                    <a:pt x="9313" y="12561"/>
                  </a:lnTo>
                  <a:lnTo>
                    <a:pt x="9292" y="12567"/>
                  </a:lnTo>
                  <a:lnTo>
                    <a:pt x="9270" y="12573"/>
                  </a:lnTo>
                  <a:lnTo>
                    <a:pt x="9248" y="12577"/>
                  </a:lnTo>
                  <a:lnTo>
                    <a:pt x="9225" y="12581"/>
                  </a:lnTo>
                  <a:lnTo>
                    <a:pt x="9201" y="12583"/>
                  </a:lnTo>
                  <a:lnTo>
                    <a:pt x="9177" y="12585"/>
                  </a:lnTo>
                  <a:lnTo>
                    <a:pt x="9153" y="12585"/>
                  </a:lnTo>
                  <a:lnTo>
                    <a:pt x="8560" y="12585"/>
                  </a:lnTo>
                  <a:lnTo>
                    <a:pt x="8560" y="11736"/>
                  </a:lnTo>
                  <a:close/>
                  <a:moveTo>
                    <a:pt x="3406" y="1717"/>
                  </a:moveTo>
                  <a:lnTo>
                    <a:pt x="3405" y="1654"/>
                  </a:lnTo>
                  <a:lnTo>
                    <a:pt x="3404" y="1592"/>
                  </a:lnTo>
                  <a:lnTo>
                    <a:pt x="3403" y="1531"/>
                  </a:lnTo>
                  <a:lnTo>
                    <a:pt x="3400" y="1472"/>
                  </a:lnTo>
                  <a:lnTo>
                    <a:pt x="3397" y="1411"/>
                  </a:lnTo>
                  <a:lnTo>
                    <a:pt x="3393" y="1351"/>
                  </a:lnTo>
                  <a:lnTo>
                    <a:pt x="3389" y="1292"/>
                  </a:lnTo>
                  <a:lnTo>
                    <a:pt x="3384" y="1233"/>
                  </a:lnTo>
                  <a:lnTo>
                    <a:pt x="3378" y="1176"/>
                  </a:lnTo>
                  <a:lnTo>
                    <a:pt x="3373" y="1118"/>
                  </a:lnTo>
                  <a:lnTo>
                    <a:pt x="3366" y="1061"/>
                  </a:lnTo>
                  <a:lnTo>
                    <a:pt x="3358" y="1004"/>
                  </a:lnTo>
                  <a:lnTo>
                    <a:pt x="3350" y="949"/>
                  </a:lnTo>
                  <a:lnTo>
                    <a:pt x="3342" y="894"/>
                  </a:lnTo>
                  <a:lnTo>
                    <a:pt x="3332" y="839"/>
                  </a:lnTo>
                  <a:lnTo>
                    <a:pt x="3322" y="785"/>
                  </a:lnTo>
                  <a:lnTo>
                    <a:pt x="3312" y="732"/>
                  </a:lnTo>
                  <a:lnTo>
                    <a:pt x="3300" y="679"/>
                  </a:lnTo>
                  <a:lnTo>
                    <a:pt x="3289" y="626"/>
                  </a:lnTo>
                  <a:lnTo>
                    <a:pt x="3277" y="574"/>
                  </a:lnTo>
                  <a:lnTo>
                    <a:pt x="3265" y="523"/>
                  </a:lnTo>
                  <a:lnTo>
                    <a:pt x="3251" y="473"/>
                  </a:lnTo>
                  <a:lnTo>
                    <a:pt x="3237" y="422"/>
                  </a:lnTo>
                  <a:lnTo>
                    <a:pt x="3222" y="373"/>
                  </a:lnTo>
                  <a:lnTo>
                    <a:pt x="3207" y="324"/>
                  </a:lnTo>
                  <a:lnTo>
                    <a:pt x="3192" y="276"/>
                  </a:lnTo>
                  <a:lnTo>
                    <a:pt x="3176" y="228"/>
                  </a:lnTo>
                  <a:lnTo>
                    <a:pt x="3159" y="182"/>
                  </a:lnTo>
                  <a:lnTo>
                    <a:pt x="3141" y="134"/>
                  </a:lnTo>
                  <a:lnTo>
                    <a:pt x="3124" y="89"/>
                  </a:lnTo>
                  <a:lnTo>
                    <a:pt x="3106" y="43"/>
                  </a:lnTo>
                  <a:lnTo>
                    <a:pt x="3087" y="0"/>
                  </a:lnTo>
                  <a:lnTo>
                    <a:pt x="0" y="0"/>
                  </a:lnTo>
                  <a:lnTo>
                    <a:pt x="0" y="4413"/>
                  </a:lnTo>
                  <a:lnTo>
                    <a:pt x="30" y="4430"/>
                  </a:lnTo>
                  <a:lnTo>
                    <a:pt x="61" y="4448"/>
                  </a:lnTo>
                  <a:lnTo>
                    <a:pt x="91" y="4465"/>
                  </a:lnTo>
                  <a:lnTo>
                    <a:pt x="122" y="4482"/>
                  </a:lnTo>
                  <a:lnTo>
                    <a:pt x="153" y="4498"/>
                  </a:lnTo>
                  <a:lnTo>
                    <a:pt x="185" y="4513"/>
                  </a:lnTo>
                  <a:lnTo>
                    <a:pt x="216" y="4528"/>
                  </a:lnTo>
                  <a:lnTo>
                    <a:pt x="249" y="4543"/>
                  </a:lnTo>
                  <a:lnTo>
                    <a:pt x="281" y="4557"/>
                  </a:lnTo>
                  <a:lnTo>
                    <a:pt x="314" y="4569"/>
                  </a:lnTo>
                  <a:lnTo>
                    <a:pt x="346" y="4582"/>
                  </a:lnTo>
                  <a:lnTo>
                    <a:pt x="380" y="4595"/>
                  </a:lnTo>
                  <a:lnTo>
                    <a:pt x="414" y="4606"/>
                  </a:lnTo>
                  <a:lnTo>
                    <a:pt x="448" y="4618"/>
                  </a:lnTo>
                  <a:lnTo>
                    <a:pt x="482" y="4628"/>
                  </a:lnTo>
                  <a:lnTo>
                    <a:pt x="517" y="4638"/>
                  </a:lnTo>
                  <a:lnTo>
                    <a:pt x="551" y="4648"/>
                  </a:lnTo>
                  <a:lnTo>
                    <a:pt x="586" y="4656"/>
                  </a:lnTo>
                  <a:lnTo>
                    <a:pt x="621" y="4665"/>
                  </a:lnTo>
                  <a:lnTo>
                    <a:pt x="657" y="4672"/>
                  </a:lnTo>
                  <a:lnTo>
                    <a:pt x="694" y="4679"/>
                  </a:lnTo>
                  <a:lnTo>
                    <a:pt x="730" y="4686"/>
                  </a:lnTo>
                  <a:lnTo>
                    <a:pt x="766" y="4691"/>
                  </a:lnTo>
                  <a:lnTo>
                    <a:pt x="803" y="4697"/>
                  </a:lnTo>
                  <a:lnTo>
                    <a:pt x="840" y="4702"/>
                  </a:lnTo>
                  <a:lnTo>
                    <a:pt x="878" y="4705"/>
                  </a:lnTo>
                  <a:lnTo>
                    <a:pt x="916" y="4709"/>
                  </a:lnTo>
                  <a:lnTo>
                    <a:pt x="954" y="4712"/>
                  </a:lnTo>
                  <a:lnTo>
                    <a:pt x="992" y="4714"/>
                  </a:lnTo>
                  <a:lnTo>
                    <a:pt x="1031" y="4715"/>
                  </a:lnTo>
                  <a:lnTo>
                    <a:pt x="1069" y="4717"/>
                  </a:lnTo>
                  <a:lnTo>
                    <a:pt x="1108" y="4717"/>
                  </a:lnTo>
                  <a:lnTo>
                    <a:pt x="1236" y="4713"/>
                  </a:lnTo>
                  <a:lnTo>
                    <a:pt x="1361" y="4703"/>
                  </a:lnTo>
                  <a:lnTo>
                    <a:pt x="1483" y="4686"/>
                  </a:lnTo>
                  <a:lnTo>
                    <a:pt x="1603" y="4661"/>
                  </a:lnTo>
                  <a:lnTo>
                    <a:pt x="1719" y="4631"/>
                  </a:lnTo>
                  <a:lnTo>
                    <a:pt x="1832" y="4595"/>
                  </a:lnTo>
                  <a:lnTo>
                    <a:pt x="1941" y="4551"/>
                  </a:lnTo>
                  <a:lnTo>
                    <a:pt x="2048" y="4501"/>
                  </a:lnTo>
                  <a:lnTo>
                    <a:pt x="2152" y="4446"/>
                  </a:lnTo>
                  <a:lnTo>
                    <a:pt x="2252" y="4384"/>
                  </a:lnTo>
                  <a:lnTo>
                    <a:pt x="2347" y="4316"/>
                  </a:lnTo>
                  <a:lnTo>
                    <a:pt x="2441" y="4244"/>
                  </a:lnTo>
                  <a:lnTo>
                    <a:pt x="2529" y="4164"/>
                  </a:lnTo>
                  <a:lnTo>
                    <a:pt x="2614" y="4079"/>
                  </a:lnTo>
                  <a:lnTo>
                    <a:pt x="2696" y="3989"/>
                  </a:lnTo>
                  <a:lnTo>
                    <a:pt x="2773" y="3894"/>
                  </a:lnTo>
                  <a:lnTo>
                    <a:pt x="2847" y="3793"/>
                  </a:lnTo>
                  <a:lnTo>
                    <a:pt x="2916" y="3687"/>
                  </a:lnTo>
                  <a:lnTo>
                    <a:pt x="2981" y="3575"/>
                  </a:lnTo>
                  <a:lnTo>
                    <a:pt x="3041" y="3459"/>
                  </a:lnTo>
                  <a:lnTo>
                    <a:pt x="3098" y="3338"/>
                  </a:lnTo>
                  <a:lnTo>
                    <a:pt x="3151" y="3213"/>
                  </a:lnTo>
                  <a:lnTo>
                    <a:pt x="3198" y="3081"/>
                  </a:lnTo>
                  <a:lnTo>
                    <a:pt x="3240" y="2947"/>
                  </a:lnTo>
                  <a:lnTo>
                    <a:pt x="3278" y="2808"/>
                  </a:lnTo>
                  <a:lnTo>
                    <a:pt x="3312" y="2664"/>
                  </a:lnTo>
                  <a:lnTo>
                    <a:pt x="3340" y="2515"/>
                  </a:lnTo>
                  <a:lnTo>
                    <a:pt x="3363" y="2363"/>
                  </a:lnTo>
                  <a:lnTo>
                    <a:pt x="3382" y="2208"/>
                  </a:lnTo>
                  <a:lnTo>
                    <a:pt x="3395" y="2048"/>
                  </a:lnTo>
                  <a:lnTo>
                    <a:pt x="3403" y="1885"/>
                  </a:lnTo>
                  <a:lnTo>
                    <a:pt x="3406" y="1717"/>
                  </a:lnTo>
                  <a:close/>
                </a:path>
              </a:pathLst>
            </a:custGeom>
            <a:solidFill>
              <a:srgbClr val="546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1699" y="0"/>
              <a:ext cx="2223" cy="2428"/>
            </a:xfrm>
            <a:custGeom>
              <a:avLst/>
              <a:gdLst>
                <a:gd name="T0" fmla="*/ 5559 w 6668"/>
                <a:gd name="T1" fmla="*/ 5261 h 7285"/>
                <a:gd name="T2" fmla="*/ 5831 w 6668"/>
                <a:gd name="T3" fmla="*/ 4850 h 7285"/>
                <a:gd name="T4" fmla="*/ 6069 w 6668"/>
                <a:gd name="T5" fmla="*/ 4407 h 7285"/>
                <a:gd name="T6" fmla="*/ 6269 w 6668"/>
                <a:gd name="T7" fmla="*/ 3937 h 7285"/>
                <a:gd name="T8" fmla="*/ 6431 w 6668"/>
                <a:gd name="T9" fmla="*/ 3443 h 7285"/>
                <a:gd name="T10" fmla="*/ 6553 w 6668"/>
                <a:gd name="T11" fmla="*/ 2932 h 7285"/>
                <a:gd name="T12" fmla="*/ 6633 w 6668"/>
                <a:gd name="T13" fmla="*/ 2411 h 7285"/>
                <a:gd name="T14" fmla="*/ 6667 w 6668"/>
                <a:gd name="T15" fmla="*/ 1881 h 7285"/>
                <a:gd name="T16" fmla="*/ 6660 w 6668"/>
                <a:gd name="T17" fmla="*/ 1403 h 7285"/>
                <a:gd name="T18" fmla="*/ 6627 w 6668"/>
                <a:gd name="T19" fmla="*/ 954 h 7285"/>
                <a:gd name="T20" fmla="*/ 6568 w 6668"/>
                <a:gd name="T21" fmla="*/ 521 h 7285"/>
                <a:gd name="T22" fmla="*/ 6483 w 6668"/>
                <a:gd name="T23" fmla="*/ 102 h 7285"/>
                <a:gd name="T24" fmla="*/ 3128 w 6668"/>
                <a:gd name="T25" fmla="*/ 90 h 7285"/>
                <a:gd name="T26" fmla="*/ 3195 w 6668"/>
                <a:gd name="T27" fmla="*/ 276 h 7285"/>
                <a:gd name="T28" fmla="*/ 3255 w 6668"/>
                <a:gd name="T29" fmla="*/ 473 h 7285"/>
                <a:gd name="T30" fmla="*/ 3305 w 6668"/>
                <a:gd name="T31" fmla="*/ 680 h 7285"/>
                <a:gd name="T32" fmla="*/ 3346 w 6668"/>
                <a:gd name="T33" fmla="*/ 895 h 7285"/>
                <a:gd name="T34" fmla="*/ 3377 w 6668"/>
                <a:gd name="T35" fmla="*/ 1120 h 7285"/>
                <a:gd name="T36" fmla="*/ 3398 w 6668"/>
                <a:gd name="T37" fmla="*/ 1353 h 7285"/>
                <a:gd name="T38" fmla="*/ 3409 w 6668"/>
                <a:gd name="T39" fmla="*/ 1596 h 7285"/>
                <a:gd name="T40" fmla="*/ 3399 w 6668"/>
                <a:gd name="T41" fmla="*/ 2052 h 7285"/>
                <a:gd name="T42" fmla="*/ 3316 w 6668"/>
                <a:gd name="T43" fmla="*/ 2667 h 7285"/>
                <a:gd name="T44" fmla="*/ 3154 w 6668"/>
                <a:gd name="T45" fmla="*/ 3217 h 7285"/>
                <a:gd name="T46" fmla="*/ 2920 w 6668"/>
                <a:gd name="T47" fmla="*/ 3692 h 7285"/>
                <a:gd name="T48" fmla="*/ 2618 w 6668"/>
                <a:gd name="T49" fmla="*/ 4085 h 7285"/>
                <a:gd name="T50" fmla="*/ 2254 w 6668"/>
                <a:gd name="T51" fmla="*/ 4391 h 7285"/>
                <a:gd name="T52" fmla="*/ 1834 w 6668"/>
                <a:gd name="T53" fmla="*/ 4602 h 7285"/>
                <a:gd name="T54" fmla="*/ 1364 w 6668"/>
                <a:gd name="T55" fmla="*/ 4710 h 7285"/>
                <a:gd name="T56" fmla="*/ 1032 w 6668"/>
                <a:gd name="T57" fmla="*/ 4723 h 7285"/>
                <a:gd name="T58" fmla="*/ 879 w 6668"/>
                <a:gd name="T59" fmla="*/ 4712 h 7285"/>
                <a:gd name="T60" fmla="*/ 731 w 6668"/>
                <a:gd name="T61" fmla="*/ 4693 h 7285"/>
                <a:gd name="T62" fmla="*/ 587 w 6668"/>
                <a:gd name="T63" fmla="*/ 4663 h 7285"/>
                <a:gd name="T64" fmla="*/ 448 w 6668"/>
                <a:gd name="T65" fmla="*/ 4625 h 7285"/>
                <a:gd name="T66" fmla="*/ 314 w 6668"/>
                <a:gd name="T67" fmla="*/ 4576 h 7285"/>
                <a:gd name="T68" fmla="*/ 185 w 6668"/>
                <a:gd name="T69" fmla="*/ 4520 h 7285"/>
                <a:gd name="T70" fmla="*/ 61 w 6668"/>
                <a:gd name="T71" fmla="*/ 4455 h 7285"/>
                <a:gd name="T72" fmla="*/ 67 w 6668"/>
                <a:gd name="T73" fmla="*/ 7208 h 7285"/>
                <a:gd name="T74" fmla="*/ 337 w 6668"/>
                <a:gd name="T75" fmla="*/ 7244 h 7285"/>
                <a:gd name="T76" fmla="*/ 613 w 6668"/>
                <a:gd name="T77" fmla="*/ 7268 h 7285"/>
                <a:gd name="T78" fmla="*/ 895 w 6668"/>
                <a:gd name="T79" fmla="*/ 7282 h 7285"/>
                <a:gd name="T80" fmla="*/ 1274 w 6668"/>
                <a:gd name="T81" fmla="*/ 7283 h 7285"/>
                <a:gd name="T82" fmla="*/ 1911 w 6668"/>
                <a:gd name="T83" fmla="*/ 7240 h 7285"/>
                <a:gd name="T84" fmla="*/ 2518 w 6668"/>
                <a:gd name="T85" fmla="*/ 7143 h 7285"/>
                <a:gd name="T86" fmla="*/ 3093 w 6668"/>
                <a:gd name="T87" fmla="*/ 6990 h 7285"/>
                <a:gd name="T88" fmla="*/ 3634 w 6668"/>
                <a:gd name="T89" fmla="*/ 6782 h 7285"/>
                <a:gd name="T90" fmla="*/ 4140 w 6668"/>
                <a:gd name="T91" fmla="*/ 6522 h 7285"/>
                <a:gd name="T92" fmla="*/ 4609 w 6668"/>
                <a:gd name="T93" fmla="*/ 6211 h 7285"/>
                <a:gd name="T94" fmla="*/ 5038 w 6668"/>
                <a:gd name="T95" fmla="*/ 5848 h 7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668" h="7285">
                  <a:moveTo>
                    <a:pt x="5333" y="5543"/>
                  </a:moveTo>
                  <a:lnTo>
                    <a:pt x="5411" y="5452"/>
                  </a:lnTo>
                  <a:lnTo>
                    <a:pt x="5485" y="5358"/>
                  </a:lnTo>
                  <a:lnTo>
                    <a:pt x="5559" y="5261"/>
                  </a:lnTo>
                  <a:lnTo>
                    <a:pt x="5630" y="5161"/>
                  </a:lnTo>
                  <a:lnTo>
                    <a:pt x="5699" y="5060"/>
                  </a:lnTo>
                  <a:lnTo>
                    <a:pt x="5766" y="4956"/>
                  </a:lnTo>
                  <a:lnTo>
                    <a:pt x="5831" y="4850"/>
                  </a:lnTo>
                  <a:lnTo>
                    <a:pt x="5894" y="4742"/>
                  </a:lnTo>
                  <a:lnTo>
                    <a:pt x="5954" y="4633"/>
                  </a:lnTo>
                  <a:lnTo>
                    <a:pt x="6012" y="4521"/>
                  </a:lnTo>
                  <a:lnTo>
                    <a:pt x="6069" y="4407"/>
                  </a:lnTo>
                  <a:lnTo>
                    <a:pt x="6122" y="4292"/>
                  </a:lnTo>
                  <a:lnTo>
                    <a:pt x="6173" y="4175"/>
                  </a:lnTo>
                  <a:lnTo>
                    <a:pt x="6223" y="4056"/>
                  </a:lnTo>
                  <a:lnTo>
                    <a:pt x="6269" y="3937"/>
                  </a:lnTo>
                  <a:lnTo>
                    <a:pt x="6314" y="3815"/>
                  </a:lnTo>
                  <a:lnTo>
                    <a:pt x="6355" y="3692"/>
                  </a:lnTo>
                  <a:lnTo>
                    <a:pt x="6394" y="3568"/>
                  </a:lnTo>
                  <a:lnTo>
                    <a:pt x="6431" y="3443"/>
                  </a:lnTo>
                  <a:lnTo>
                    <a:pt x="6466" y="3316"/>
                  </a:lnTo>
                  <a:lnTo>
                    <a:pt x="6498" y="3190"/>
                  </a:lnTo>
                  <a:lnTo>
                    <a:pt x="6527" y="3061"/>
                  </a:lnTo>
                  <a:lnTo>
                    <a:pt x="6553" y="2932"/>
                  </a:lnTo>
                  <a:lnTo>
                    <a:pt x="6577" y="2803"/>
                  </a:lnTo>
                  <a:lnTo>
                    <a:pt x="6598" y="2672"/>
                  </a:lnTo>
                  <a:lnTo>
                    <a:pt x="6616" y="2542"/>
                  </a:lnTo>
                  <a:lnTo>
                    <a:pt x="6633" y="2411"/>
                  </a:lnTo>
                  <a:lnTo>
                    <a:pt x="6645" y="2278"/>
                  </a:lnTo>
                  <a:lnTo>
                    <a:pt x="6656" y="2146"/>
                  </a:lnTo>
                  <a:lnTo>
                    <a:pt x="6662" y="2014"/>
                  </a:lnTo>
                  <a:lnTo>
                    <a:pt x="6667" y="1881"/>
                  </a:lnTo>
                  <a:lnTo>
                    <a:pt x="6668" y="1749"/>
                  </a:lnTo>
                  <a:lnTo>
                    <a:pt x="6667" y="1632"/>
                  </a:lnTo>
                  <a:lnTo>
                    <a:pt x="6665" y="1517"/>
                  </a:lnTo>
                  <a:lnTo>
                    <a:pt x="6660" y="1403"/>
                  </a:lnTo>
                  <a:lnTo>
                    <a:pt x="6654" y="1289"/>
                  </a:lnTo>
                  <a:lnTo>
                    <a:pt x="6648" y="1176"/>
                  </a:lnTo>
                  <a:lnTo>
                    <a:pt x="6638" y="1064"/>
                  </a:lnTo>
                  <a:lnTo>
                    <a:pt x="6627" y="954"/>
                  </a:lnTo>
                  <a:lnTo>
                    <a:pt x="6614" y="845"/>
                  </a:lnTo>
                  <a:lnTo>
                    <a:pt x="6600" y="735"/>
                  </a:lnTo>
                  <a:lnTo>
                    <a:pt x="6585" y="628"/>
                  </a:lnTo>
                  <a:lnTo>
                    <a:pt x="6568" y="521"/>
                  </a:lnTo>
                  <a:lnTo>
                    <a:pt x="6549" y="415"/>
                  </a:lnTo>
                  <a:lnTo>
                    <a:pt x="6528" y="310"/>
                  </a:lnTo>
                  <a:lnTo>
                    <a:pt x="6506" y="206"/>
                  </a:lnTo>
                  <a:lnTo>
                    <a:pt x="6483" y="102"/>
                  </a:lnTo>
                  <a:lnTo>
                    <a:pt x="6458" y="0"/>
                  </a:lnTo>
                  <a:lnTo>
                    <a:pt x="3091" y="0"/>
                  </a:lnTo>
                  <a:lnTo>
                    <a:pt x="3110" y="45"/>
                  </a:lnTo>
                  <a:lnTo>
                    <a:pt x="3128" y="90"/>
                  </a:lnTo>
                  <a:lnTo>
                    <a:pt x="3146" y="136"/>
                  </a:lnTo>
                  <a:lnTo>
                    <a:pt x="3163" y="182"/>
                  </a:lnTo>
                  <a:lnTo>
                    <a:pt x="3179" y="229"/>
                  </a:lnTo>
                  <a:lnTo>
                    <a:pt x="3195" y="276"/>
                  </a:lnTo>
                  <a:lnTo>
                    <a:pt x="3212" y="325"/>
                  </a:lnTo>
                  <a:lnTo>
                    <a:pt x="3227" y="374"/>
                  </a:lnTo>
                  <a:lnTo>
                    <a:pt x="3241" y="423"/>
                  </a:lnTo>
                  <a:lnTo>
                    <a:pt x="3255" y="473"/>
                  </a:lnTo>
                  <a:lnTo>
                    <a:pt x="3268" y="524"/>
                  </a:lnTo>
                  <a:lnTo>
                    <a:pt x="3282" y="575"/>
                  </a:lnTo>
                  <a:lnTo>
                    <a:pt x="3293" y="627"/>
                  </a:lnTo>
                  <a:lnTo>
                    <a:pt x="3305" y="680"/>
                  </a:lnTo>
                  <a:lnTo>
                    <a:pt x="3316" y="733"/>
                  </a:lnTo>
                  <a:lnTo>
                    <a:pt x="3327" y="786"/>
                  </a:lnTo>
                  <a:lnTo>
                    <a:pt x="3337" y="840"/>
                  </a:lnTo>
                  <a:lnTo>
                    <a:pt x="3346" y="895"/>
                  </a:lnTo>
                  <a:lnTo>
                    <a:pt x="3354" y="951"/>
                  </a:lnTo>
                  <a:lnTo>
                    <a:pt x="3362" y="1007"/>
                  </a:lnTo>
                  <a:lnTo>
                    <a:pt x="3370" y="1063"/>
                  </a:lnTo>
                  <a:lnTo>
                    <a:pt x="3377" y="1120"/>
                  </a:lnTo>
                  <a:lnTo>
                    <a:pt x="3383" y="1177"/>
                  </a:lnTo>
                  <a:lnTo>
                    <a:pt x="3389" y="1236"/>
                  </a:lnTo>
                  <a:lnTo>
                    <a:pt x="3393" y="1295"/>
                  </a:lnTo>
                  <a:lnTo>
                    <a:pt x="3398" y="1353"/>
                  </a:lnTo>
                  <a:lnTo>
                    <a:pt x="3401" y="1413"/>
                  </a:lnTo>
                  <a:lnTo>
                    <a:pt x="3405" y="1473"/>
                  </a:lnTo>
                  <a:lnTo>
                    <a:pt x="3407" y="1534"/>
                  </a:lnTo>
                  <a:lnTo>
                    <a:pt x="3409" y="1596"/>
                  </a:lnTo>
                  <a:lnTo>
                    <a:pt x="3409" y="1657"/>
                  </a:lnTo>
                  <a:lnTo>
                    <a:pt x="3411" y="1719"/>
                  </a:lnTo>
                  <a:lnTo>
                    <a:pt x="3407" y="1887"/>
                  </a:lnTo>
                  <a:lnTo>
                    <a:pt x="3399" y="2052"/>
                  </a:lnTo>
                  <a:lnTo>
                    <a:pt x="3386" y="2212"/>
                  </a:lnTo>
                  <a:lnTo>
                    <a:pt x="3368" y="2367"/>
                  </a:lnTo>
                  <a:lnTo>
                    <a:pt x="3345" y="2520"/>
                  </a:lnTo>
                  <a:lnTo>
                    <a:pt x="3316" y="2667"/>
                  </a:lnTo>
                  <a:lnTo>
                    <a:pt x="3283" y="2811"/>
                  </a:lnTo>
                  <a:lnTo>
                    <a:pt x="3245" y="2952"/>
                  </a:lnTo>
                  <a:lnTo>
                    <a:pt x="3202" y="3086"/>
                  </a:lnTo>
                  <a:lnTo>
                    <a:pt x="3154" y="3217"/>
                  </a:lnTo>
                  <a:lnTo>
                    <a:pt x="3102" y="3343"/>
                  </a:lnTo>
                  <a:lnTo>
                    <a:pt x="3046" y="3464"/>
                  </a:lnTo>
                  <a:lnTo>
                    <a:pt x="2985" y="3581"/>
                  </a:lnTo>
                  <a:lnTo>
                    <a:pt x="2920" y="3692"/>
                  </a:lnTo>
                  <a:lnTo>
                    <a:pt x="2850" y="3799"/>
                  </a:lnTo>
                  <a:lnTo>
                    <a:pt x="2777" y="3900"/>
                  </a:lnTo>
                  <a:lnTo>
                    <a:pt x="2700" y="3995"/>
                  </a:lnTo>
                  <a:lnTo>
                    <a:pt x="2618" y="4085"/>
                  </a:lnTo>
                  <a:lnTo>
                    <a:pt x="2533" y="4170"/>
                  </a:lnTo>
                  <a:lnTo>
                    <a:pt x="2444" y="4250"/>
                  </a:lnTo>
                  <a:lnTo>
                    <a:pt x="2351" y="4323"/>
                  </a:lnTo>
                  <a:lnTo>
                    <a:pt x="2254" y="4391"/>
                  </a:lnTo>
                  <a:lnTo>
                    <a:pt x="2154" y="4452"/>
                  </a:lnTo>
                  <a:lnTo>
                    <a:pt x="2052" y="4509"/>
                  </a:lnTo>
                  <a:lnTo>
                    <a:pt x="1945" y="4558"/>
                  </a:lnTo>
                  <a:lnTo>
                    <a:pt x="1834" y="4602"/>
                  </a:lnTo>
                  <a:lnTo>
                    <a:pt x="1721" y="4639"/>
                  </a:lnTo>
                  <a:lnTo>
                    <a:pt x="1605" y="4669"/>
                  </a:lnTo>
                  <a:lnTo>
                    <a:pt x="1486" y="4693"/>
                  </a:lnTo>
                  <a:lnTo>
                    <a:pt x="1364" y="4710"/>
                  </a:lnTo>
                  <a:lnTo>
                    <a:pt x="1238" y="4720"/>
                  </a:lnTo>
                  <a:lnTo>
                    <a:pt x="1110" y="4724"/>
                  </a:lnTo>
                  <a:lnTo>
                    <a:pt x="1071" y="4724"/>
                  </a:lnTo>
                  <a:lnTo>
                    <a:pt x="1032" y="4723"/>
                  </a:lnTo>
                  <a:lnTo>
                    <a:pt x="993" y="4721"/>
                  </a:lnTo>
                  <a:lnTo>
                    <a:pt x="955" y="4719"/>
                  </a:lnTo>
                  <a:lnTo>
                    <a:pt x="917" y="4716"/>
                  </a:lnTo>
                  <a:lnTo>
                    <a:pt x="879" y="4712"/>
                  </a:lnTo>
                  <a:lnTo>
                    <a:pt x="841" y="4709"/>
                  </a:lnTo>
                  <a:lnTo>
                    <a:pt x="804" y="4704"/>
                  </a:lnTo>
                  <a:lnTo>
                    <a:pt x="768" y="4698"/>
                  </a:lnTo>
                  <a:lnTo>
                    <a:pt x="731" y="4693"/>
                  </a:lnTo>
                  <a:lnTo>
                    <a:pt x="694" y="4686"/>
                  </a:lnTo>
                  <a:lnTo>
                    <a:pt x="658" y="4679"/>
                  </a:lnTo>
                  <a:lnTo>
                    <a:pt x="623" y="4671"/>
                  </a:lnTo>
                  <a:lnTo>
                    <a:pt x="587" y="4663"/>
                  </a:lnTo>
                  <a:lnTo>
                    <a:pt x="552" y="4655"/>
                  </a:lnTo>
                  <a:lnTo>
                    <a:pt x="517" y="4644"/>
                  </a:lnTo>
                  <a:lnTo>
                    <a:pt x="482" y="4635"/>
                  </a:lnTo>
                  <a:lnTo>
                    <a:pt x="448" y="4625"/>
                  </a:lnTo>
                  <a:lnTo>
                    <a:pt x="414" y="4613"/>
                  </a:lnTo>
                  <a:lnTo>
                    <a:pt x="381" y="4602"/>
                  </a:lnTo>
                  <a:lnTo>
                    <a:pt x="348" y="4589"/>
                  </a:lnTo>
                  <a:lnTo>
                    <a:pt x="314" y="4576"/>
                  </a:lnTo>
                  <a:lnTo>
                    <a:pt x="282" y="4563"/>
                  </a:lnTo>
                  <a:lnTo>
                    <a:pt x="249" y="4549"/>
                  </a:lnTo>
                  <a:lnTo>
                    <a:pt x="216" y="4535"/>
                  </a:lnTo>
                  <a:lnTo>
                    <a:pt x="185" y="4520"/>
                  </a:lnTo>
                  <a:lnTo>
                    <a:pt x="153" y="4504"/>
                  </a:lnTo>
                  <a:lnTo>
                    <a:pt x="122" y="4488"/>
                  </a:lnTo>
                  <a:lnTo>
                    <a:pt x="91" y="4472"/>
                  </a:lnTo>
                  <a:lnTo>
                    <a:pt x="61" y="4455"/>
                  </a:lnTo>
                  <a:lnTo>
                    <a:pt x="30" y="4437"/>
                  </a:lnTo>
                  <a:lnTo>
                    <a:pt x="0" y="4419"/>
                  </a:lnTo>
                  <a:lnTo>
                    <a:pt x="0" y="7198"/>
                  </a:lnTo>
                  <a:lnTo>
                    <a:pt x="67" y="7208"/>
                  </a:lnTo>
                  <a:lnTo>
                    <a:pt x="133" y="7219"/>
                  </a:lnTo>
                  <a:lnTo>
                    <a:pt x="201" y="7228"/>
                  </a:lnTo>
                  <a:lnTo>
                    <a:pt x="269" y="7236"/>
                  </a:lnTo>
                  <a:lnTo>
                    <a:pt x="337" y="7244"/>
                  </a:lnTo>
                  <a:lnTo>
                    <a:pt x="406" y="7251"/>
                  </a:lnTo>
                  <a:lnTo>
                    <a:pt x="475" y="7258"/>
                  </a:lnTo>
                  <a:lnTo>
                    <a:pt x="544" y="7263"/>
                  </a:lnTo>
                  <a:lnTo>
                    <a:pt x="613" y="7268"/>
                  </a:lnTo>
                  <a:lnTo>
                    <a:pt x="684" y="7273"/>
                  </a:lnTo>
                  <a:lnTo>
                    <a:pt x="754" y="7276"/>
                  </a:lnTo>
                  <a:lnTo>
                    <a:pt x="824" y="7280"/>
                  </a:lnTo>
                  <a:lnTo>
                    <a:pt x="895" y="7282"/>
                  </a:lnTo>
                  <a:lnTo>
                    <a:pt x="967" y="7284"/>
                  </a:lnTo>
                  <a:lnTo>
                    <a:pt x="1038" y="7284"/>
                  </a:lnTo>
                  <a:lnTo>
                    <a:pt x="1110" y="7285"/>
                  </a:lnTo>
                  <a:lnTo>
                    <a:pt x="1274" y="7283"/>
                  </a:lnTo>
                  <a:lnTo>
                    <a:pt x="1436" y="7278"/>
                  </a:lnTo>
                  <a:lnTo>
                    <a:pt x="1596" y="7269"/>
                  </a:lnTo>
                  <a:lnTo>
                    <a:pt x="1755" y="7257"/>
                  </a:lnTo>
                  <a:lnTo>
                    <a:pt x="1911" y="7240"/>
                  </a:lnTo>
                  <a:lnTo>
                    <a:pt x="2065" y="7221"/>
                  </a:lnTo>
                  <a:lnTo>
                    <a:pt x="2219" y="7199"/>
                  </a:lnTo>
                  <a:lnTo>
                    <a:pt x="2369" y="7173"/>
                  </a:lnTo>
                  <a:lnTo>
                    <a:pt x="2518" y="7143"/>
                  </a:lnTo>
                  <a:lnTo>
                    <a:pt x="2665" y="7109"/>
                  </a:lnTo>
                  <a:lnTo>
                    <a:pt x="2809" y="7072"/>
                  </a:lnTo>
                  <a:lnTo>
                    <a:pt x="2952" y="7032"/>
                  </a:lnTo>
                  <a:lnTo>
                    <a:pt x="3093" y="6990"/>
                  </a:lnTo>
                  <a:lnTo>
                    <a:pt x="3231" y="6942"/>
                  </a:lnTo>
                  <a:lnTo>
                    <a:pt x="3368" y="6892"/>
                  </a:lnTo>
                  <a:lnTo>
                    <a:pt x="3502" y="6839"/>
                  </a:lnTo>
                  <a:lnTo>
                    <a:pt x="3634" y="6782"/>
                  </a:lnTo>
                  <a:lnTo>
                    <a:pt x="3764" y="6723"/>
                  </a:lnTo>
                  <a:lnTo>
                    <a:pt x="3892" y="6658"/>
                  </a:lnTo>
                  <a:lnTo>
                    <a:pt x="4017" y="6593"/>
                  </a:lnTo>
                  <a:lnTo>
                    <a:pt x="4140" y="6522"/>
                  </a:lnTo>
                  <a:lnTo>
                    <a:pt x="4260" y="6449"/>
                  </a:lnTo>
                  <a:lnTo>
                    <a:pt x="4378" y="6373"/>
                  </a:lnTo>
                  <a:lnTo>
                    <a:pt x="4495" y="6293"/>
                  </a:lnTo>
                  <a:lnTo>
                    <a:pt x="4609" y="6211"/>
                  </a:lnTo>
                  <a:lnTo>
                    <a:pt x="4719" y="6124"/>
                  </a:lnTo>
                  <a:lnTo>
                    <a:pt x="4828" y="6036"/>
                  </a:lnTo>
                  <a:lnTo>
                    <a:pt x="4934" y="5944"/>
                  </a:lnTo>
                  <a:lnTo>
                    <a:pt x="5038" y="5848"/>
                  </a:lnTo>
                  <a:lnTo>
                    <a:pt x="5139" y="5750"/>
                  </a:lnTo>
                  <a:lnTo>
                    <a:pt x="5237" y="5648"/>
                  </a:lnTo>
                  <a:lnTo>
                    <a:pt x="5333" y="5543"/>
                  </a:lnTo>
                  <a:close/>
                </a:path>
              </a:pathLst>
            </a:custGeom>
            <a:solidFill>
              <a:srgbClr val="768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/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6620" y="3323"/>
              <a:ext cx="1216" cy="1573"/>
            </a:xfrm>
            <a:custGeom>
              <a:avLst/>
              <a:gdLst>
                <a:gd name="T0" fmla="*/ 2143 w 3649"/>
                <a:gd name="T1" fmla="*/ 4709 h 4719"/>
                <a:gd name="T2" fmla="*/ 2411 w 3649"/>
                <a:gd name="T3" fmla="*/ 4670 h 4719"/>
                <a:gd name="T4" fmla="*/ 2653 w 3649"/>
                <a:gd name="T5" fmla="*/ 4598 h 4719"/>
                <a:gd name="T6" fmla="*/ 2871 w 3649"/>
                <a:gd name="T7" fmla="*/ 4495 h 4719"/>
                <a:gd name="T8" fmla="*/ 3069 w 3649"/>
                <a:gd name="T9" fmla="*/ 4355 h 4719"/>
                <a:gd name="T10" fmla="*/ 3235 w 3649"/>
                <a:gd name="T11" fmla="*/ 4198 h 4719"/>
                <a:gd name="T12" fmla="*/ 3367 w 3649"/>
                <a:gd name="T13" fmla="*/ 4032 h 4719"/>
                <a:gd name="T14" fmla="*/ 3478 w 3649"/>
                <a:gd name="T15" fmla="*/ 3846 h 4719"/>
                <a:gd name="T16" fmla="*/ 3564 w 3649"/>
                <a:gd name="T17" fmla="*/ 3643 h 4719"/>
                <a:gd name="T18" fmla="*/ 3623 w 3649"/>
                <a:gd name="T19" fmla="*/ 3426 h 4719"/>
                <a:gd name="T20" fmla="*/ 2543 w 3649"/>
                <a:gd name="T21" fmla="*/ 3236 h 4719"/>
                <a:gd name="T22" fmla="*/ 2502 w 3649"/>
                <a:gd name="T23" fmla="*/ 3414 h 4719"/>
                <a:gd name="T24" fmla="*/ 2422 w 3649"/>
                <a:gd name="T25" fmla="*/ 3568 h 4719"/>
                <a:gd name="T26" fmla="*/ 2304 w 3649"/>
                <a:gd name="T27" fmla="*/ 3693 h 4719"/>
                <a:gd name="T28" fmla="*/ 2151 w 3649"/>
                <a:gd name="T29" fmla="*/ 3778 h 4719"/>
                <a:gd name="T30" fmla="*/ 1962 w 3649"/>
                <a:gd name="T31" fmla="*/ 3819 h 4719"/>
                <a:gd name="T32" fmla="*/ 1719 w 3649"/>
                <a:gd name="T33" fmla="*/ 3802 h 4719"/>
                <a:gd name="T34" fmla="*/ 1495 w 3649"/>
                <a:gd name="T35" fmla="*/ 3702 h 4719"/>
                <a:gd name="T36" fmla="*/ 1319 w 3649"/>
                <a:gd name="T37" fmla="*/ 3526 h 4719"/>
                <a:gd name="T38" fmla="*/ 1195 w 3649"/>
                <a:gd name="T39" fmla="*/ 3285 h 4719"/>
                <a:gd name="T40" fmla="*/ 1126 w 3649"/>
                <a:gd name="T41" fmla="*/ 2991 h 4719"/>
                <a:gd name="T42" fmla="*/ 1114 w 3649"/>
                <a:gd name="T43" fmla="*/ 2656 h 4719"/>
                <a:gd name="T44" fmla="*/ 1159 w 3649"/>
                <a:gd name="T45" fmla="*/ 2345 h 4719"/>
                <a:gd name="T46" fmla="*/ 1258 w 3649"/>
                <a:gd name="T47" fmla="*/ 2085 h 4719"/>
                <a:gd name="T48" fmla="*/ 1410 w 3649"/>
                <a:gd name="T49" fmla="*/ 1887 h 4719"/>
                <a:gd name="T50" fmla="*/ 1618 w 3649"/>
                <a:gd name="T51" fmla="*/ 1759 h 4719"/>
                <a:gd name="T52" fmla="*/ 1883 w 3649"/>
                <a:gd name="T53" fmla="*/ 1714 h 4719"/>
                <a:gd name="T54" fmla="*/ 2070 w 3649"/>
                <a:gd name="T55" fmla="*/ 1741 h 4719"/>
                <a:gd name="T56" fmla="*/ 2231 w 3649"/>
                <a:gd name="T57" fmla="*/ 1813 h 4719"/>
                <a:gd name="T58" fmla="*/ 2360 w 3649"/>
                <a:gd name="T59" fmla="*/ 1923 h 4719"/>
                <a:gd name="T60" fmla="*/ 2452 w 3649"/>
                <a:gd name="T61" fmla="*/ 2060 h 4719"/>
                <a:gd name="T62" fmla="*/ 2504 w 3649"/>
                <a:gd name="T63" fmla="*/ 2216 h 4719"/>
                <a:gd name="T64" fmla="*/ 3589 w 3649"/>
                <a:gd name="T65" fmla="*/ 2138 h 4719"/>
                <a:gd name="T66" fmla="*/ 3526 w 3649"/>
                <a:gd name="T67" fmla="*/ 1884 h 4719"/>
                <a:gd name="T68" fmla="*/ 3425 w 3649"/>
                <a:gd name="T69" fmla="*/ 1648 h 4719"/>
                <a:gd name="T70" fmla="*/ 3289 w 3649"/>
                <a:gd name="T71" fmla="*/ 1432 h 4719"/>
                <a:gd name="T72" fmla="*/ 3116 w 3649"/>
                <a:gd name="T73" fmla="*/ 1243 h 4719"/>
                <a:gd name="T74" fmla="*/ 2921 w 3649"/>
                <a:gd name="T75" fmla="*/ 1090 h 4719"/>
                <a:gd name="T76" fmla="*/ 2755 w 3649"/>
                <a:gd name="T77" fmla="*/ 995 h 4719"/>
                <a:gd name="T78" fmla="*/ 2571 w 3649"/>
                <a:gd name="T79" fmla="*/ 919 h 4719"/>
                <a:gd name="T80" fmla="*/ 2372 w 3649"/>
                <a:gd name="T81" fmla="*/ 864 h 4719"/>
                <a:gd name="T82" fmla="*/ 2160 w 3649"/>
                <a:gd name="T83" fmla="*/ 828 h 4719"/>
                <a:gd name="T84" fmla="*/ 1936 w 3649"/>
                <a:gd name="T85" fmla="*/ 813 h 4719"/>
                <a:gd name="T86" fmla="*/ 1397 w 3649"/>
                <a:gd name="T87" fmla="*/ 872 h 4719"/>
                <a:gd name="T88" fmla="*/ 879 w 3649"/>
                <a:gd name="T89" fmla="*/ 1086 h 4719"/>
                <a:gd name="T90" fmla="*/ 465 w 3649"/>
                <a:gd name="T91" fmla="*/ 1437 h 4719"/>
                <a:gd name="T92" fmla="*/ 174 w 3649"/>
                <a:gd name="T93" fmla="*/ 1902 h 4719"/>
                <a:gd name="T94" fmla="*/ 20 w 3649"/>
                <a:gd name="T95" fmla="*/ 2461 h 4719"/>
                <a:gd name="T96" fmla="*/ 20 w 3649"/>
                <a:gd name="T97" fmla="*/ 3076 h 4719"/>
                <a:gd name="T98" fmla="*/ 170 w 3649"/>
                <a:gd name="T99" fmla="*/ 3634 h 4719"/>
                <a:gd name="T100" fmla="*/ 460 w 3649"/>
                <a:gd name="T101" fmla="*/ 4098 h 4719"/>
                <a:gd name="T102" fmla="*/ 871 w 3649"/>
                <a:gd name="T103" fmla="*/ 4447 h 4719"/>
                <a:gd name="T104" fmla="*/ 1393 w 3649"/>
                <a:gd name="T105" fmla="*/ 4660 h 4719"/>
                <a:gd name="T106" fmla="*/ 2936 w 3649"/>
                <a:gd name="T107" fmla="*/ 0 h 4719"/>
                <a:gd name="T108" fmla="*/ 1436 w 3649"/>
                <a:gd name="T109" fmla="*/ 719 h 4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9" h="4719">
                  <a:moveTo>
                    <a:pt x="1898" y="4719"/>
                  </a:moveTo>
                  <a:lnTo>
                    <a:pt x="1948" y="4719"/>
                  </a:lnTo>
                  <a:lnTo>
                    <a:pt x="1999" y="4718"/>
                  </a:lnTo>
                  <a:lnTo>
                    <a:pt x="2047" y="4716"/>
                  </a:lnTo>
                  <a:lnTo>
                    <a:pt x="2096" y="4712"/>
                  </a:lnTo>
                  <a:lnTo>
                    <a:pt x="2143" y="4709"/>
                  </a:lnTo>
                  <a:lnTo>
                    <a:pt x="2190" y="4704"/>
                  </a:lnTo>
                  <a:lnTo>
                    <a:pt x="2235" y="4699"/>
                  </a:lnTo>
                  <a:lnTo>
                    <a:pt x="2281" y="4693"/>
                  </a:lnTo>
                  <a:lnTo>
                    <a:pt x="2325" y="4686"/>
                  </a:lnTo>
                  <a:lnTo>
                    <a:pt x="2368" y="4678"/>
                  </a:lnTo>
                  <a:lnTo>
                    <a:pt x="2411" y="4670"/>
                  </a:lnTo>
                  <a:lnTo>
                    <a:pt x="2453" y="4659"/>
                  </a:lnTo>
                  <a:lnTo>
                    <a:pt x="2495" y="4649"/>
                  </a:lnTo>
                  <a:lnTo>
                    <a:pt x="2535" y="4637"/>
                  </a:lnTo>
                  <a:lnTo>
                    <a:pt x="2575" y="4626"/>
                  </a:lnTo>
                  <a:lnTo>
                    <a:pt x="2615" y="4612"/>
                  </a:lnTo>
                  <a:lnTo>
                    <a:pt x="2653" y="4598"/>
                  </a:lnTo>
                  <a:lnTo>
                    <a:pt x="2690" y="4583"/>
                  </a:lnTo>
                  <a:lnTo>
                    <a:pt x="2728" y="4567"/>
                  </a:lnTo>
                  <a:lnTo>
                    <a:pt x="2765" y="4550"/>
                  </a:lnTo>
                  <a:lnTo>
                    <a:pt x="2801" y="4533"/>
                  </a:lnTo>
                  <a:lnTo>
                    <a:pt x="2837" y="4514"/>
                  </a:lnTo>
                  <a:lnTo>
                    <a:pt x="2871" y="4495"/>
                  </a:lnTo>
                  <a:lnTo>
                    <a:pt x="2906" y="4474"/>
                  </a:lnTo>
                  <a:lnTo>
                    <a:pt x="2939" y="4452"/>
                  </a:lnTo>
                  <a:lnTo>
                    <a:pt x="2972" y="4429"/>
                  </a:lnTo>
                  <a:lnTo>
                    <a:pt x="3006" y="4406"/>
                  </a:lnTo>
                  <a:lnTo>
                    <a:pt x="3038" y="4382"/>
                  </a:lnTo>
                  <a:lnTo>
                    <a:pt x="3069" y="4355"/>
                  </a:lnTo>
                  <a:lnTo>
                    <a:pt x="3100" y="4329"/>
                  </a:lnTo>
                  <a:lnTo>
                    <a:pt x="3131" y="4302"/>
                  </a:lnTo>
                  <a:lnTo>
                    <a:pt x="3161" y="4274"/>
                  </a:lnTo>
                  <a:lnTo>
                    <a:pt x="3186" y="4249"/>
                  </a:lnTo>
                  <a:lnTo>
                    <a:pt x="3211" y="4224"/>
                  </a:lnTo>
                  <a:lnTo>
                    <a:pt x="3235" y="4198"/>
                  </a:lnTo>
                  <a:lnTo>
                    <a:pt x="3258" y="4172"/>
                  </a:lnTo>
                  <a:lnTo>
                    <a:pt x="3281" y="4145"/>
                  </a:lnTo>
                  <a:lnTo>
                    <a:pt x="3303" y="4117"/>
                  </a:lnTo>
                  <a:lnTo>
                    <a:pt x="3325" y="4090"/>
                  </a:lnTo>
                  <a:lnTo>
                    <a:pt x="3346" y="4061"/>
                  </a:lnTo>
                  <a:lnTo>
                    <a:pt x="3367" y="4032"/>
                  </a:lnTo>
                  <a:lnTo>
                    <a:pt x="3387" y="4002"/>
                  </a:lnTo>
                  <a:lnTo>
                    <a:pt x="3406" y="3972"/>
                  </a:lnTo>
                  <a:lnTo>
                    <a:pt x="3425" y="3941"/>
                  </a:lnTo>
                  <a:lnTo>
                    <a:pt x="3443" y="3910"/>
                  </a:lnTo>
                  <a:lnTo>
                    <a:pt x="3460" y="3878"/>
                  </a:lnTo>
                  <a:lnTo>
                    <a:pt x="3478" y="3846"/>
                  </a:lnTo>
                  <a:lnTo>
                    <a:pt x="3494" y="3813"/>
                  </a:lnTo>
                  <a:lnTo>
                    <a:pt x="3509" y="3780"/>
                  </a:lnTo>
                  <a:lnTo>
                    <a:pt x="3524" y="3747"/>
                  </a:lnTo>
                  <a:lnTo>
                    <a:pt x="3539" y="3712"/>
                  </a:lnTo>
                  <a:lnTo>
                    <a:pt x="3551" y="3678"/>
                  </a:lnTo>
                  <a:lnTo>
                    <a:pt x="3564" y="3643"/>
                  </a:lnTo>
                  <a:lnTo>
                    <a:pt x="3575" y="3607"/>
                  </a:lnTo>
                  <a:lnTo>
                    <a:pt x="3587" y="3572"/>
                  </a:lnTo>
                  <a:lnTo>
                    <a:pt x="3597" y="3536"/>
                  </a:lnTo>
                  <a:lnTo>
                    <a:pt x="3606" y="3499"/>
                  </a:lnTo>
                  <a:lnTo>
                    <a:pt x="3616" y="3462"/>
                  </a:lnTo>
                  <a:lnTo>
                    <a:pt x="3623" y="3426"/>
                  </a:lnTo>
                  <a:lnTo>
                    <a:pt x="3629" y="3389"/>
                  </a:lnTo>
                  <a:lnTo>
                    <a:pt x="3636" y="3351"/>
                  </a:lnTo>
                  <a:lnTo>
                    <a:pt x="3641" y="3313"/>
                  </a:lnTo>
                  <a:lnTo>
                    <a:pt x="3646" y="3274"/>
                  </a:lnTo>
                  <a:lnTo>
                    <a:pt x="3649" y="3236"/>
                  </a:lnTo>
                  <a:lnTo>
                    <a:pt x="2543" y="3236"/>
                  </a:lnTo>
                  <a:lnTo>
                    <a:pt x="2539" y="3267"/>
                  </a:lnTo>
                  <a:lnTo>
                    <a:pt x="2534" y="3297"/>
                  </a:lnTo>
                  <a:lnTo>
                    <a:pt x="2527" y="3328"/>
                  </a:lnTo>
                  <a:lnTo>
                    <a:pt x="2520" y="3357"/>
                  </a:lnTo>
                  <a:lnTo>
                    <a:pt x="2511" y="3385"/>
                  </a:lnTo>
                  <a:lnTo>
                    <a:pt x="2502" y="3414"/>
                  </a:lnTo>
                  <a:lnTo>
                    <a:pt x="2491" y="3442"/>
                  </a:lnTo>
                  <a:lnTo>
                    <a:pt x="2480" y="3468"/>
                  </a:lnTo>
                  <a:lnTo>
                    <a:pt x="2467" y="3495"/>
                  </a:lnTo>
                  <a:lnTo>
                    <a:pt x="2452" y="3520"/>
                  </a:lnTo>
                  <a:lnTo>
                    <a:pt x="2437" y="3545"/>
                  </a:lnTo>
                  <a:lnTo>
                    <a:pt x="2422" y="3568"/>
                  </a:lnTo>
                  <a:lnTo>
                    <a:pt x="2405" y="3591"/>
                  </a:lnTo>
                  <a:lnTo>
                    <a:pt x="2387" y="3613"/>
                  </a:lnTo>
                  <a:lnTo>
                    <a:pt x="2367" y="3635"/>
                  </a:lnTo>
                  <a:lnTo>
                    <a:pt x="2348" y="3655"/>
                  </a:lnTo>
                  <a:lnTo>
                    <a:pt x="2327" y="3674"/>
                  </a:lnTo>
                  <a:lnTo>
                    <a:pt x="2304" y="3693"/>
                  </a:lnTo>
                  <a:lnTo>
                    <a:pt x="2281" y="3709"/>
                  </a:lnTo>
                  <a:lnTo>
                    <a:pt x="2257" y="3725"/>
                  </a:lnTo>
                  <a:lnTo>
                    <a:pt x="2231" y="3740"/>
                  </a:lnTo>
                  <a:lnTo>
                    <a:pt x="2206" y="3754"/>
                  </a:lnTo>
                  <a:lnTo>
                    <a:pt x="2178" y="3766"/>
                  </a:lnTo>
                  <a:lnTo>
                    <a:pt x="2151" y="3778"/>
                  </a:lnTo>
                  <a:lnTo>
                    <a:pt x="2122" y="3788"/>
                  </a:lnTo>
                  <a:lnTo>
                    <a:pt x="2092" y="3797"/>
                  </a:lnTo>
                  <a:lnTo>
                    <a:pt x="2061" y="3804"/>
                  </a:lnTo>
                  <a:lnTo>
                    <a:pt x="2029" y="3811"/>
                  </a:lnTo>
                  <a:lnTo>
                    <a:pt x="1997" y="3816"/>
                  </a:lnTo>
                  <a:lnTo>
                    <a:pt x="1962" y="3819"/>
                  </a:lnTo>
                  <a:lnTo>
                    <a:pt x="1928" y="3821"/>
                  </a:lnTo>
                  <a:lnTo>
                    <a:pt x="1893" y="3823"/>
                  </a:lnTo>
                  <a:lnTo>
                    <a:pt x="1847" y="3821"/>
                  </a:lnTo>
                  <a:lnTo>
                    <a:pt x="1803" y="3817"/>
                  </a:lnTo>
                  <a:lnTo>
                    <a:pt x="1761" y="3811"/>
                  </a:lnTo>
                  <a:lnTo>
                    <a:pt x="1719" y="3802"/>
                  </a:lnTo>
                  <a:lnTo>
                    <a:pt x="1679" y="3792"/>
                  </a:lnTo>
                  <a:lnTo>
                    <a:pt x="1640" y="3778"/>
                  </a:lnTo>
                  <a:lnTo>
                    <a:pt x="1602" y="3762"/>
                  </a:lnTo>
                  <a:lnTo>
                    <a:pt x="1565" y="3744"/>
                  </a:lnTo>
                  <a:lnTo>
                    <a:pt x="1529" y="3724"/>
                  </a:lnTo>
                  <a:lnTo>
                    <a:pt x="1495" y="3702"/>
                  </a:lnTo>
                  <a:lnTo>
                    <a:pt x="1463" y="3678"/>
                  </a:lnTo>
                  <a:lnTo>
                    <a:pt x="1432" y="3651"/>
                  </a:lnTo>
                  <a:lnTo>
                    <a:pt x="1402" y="3622"/>
                  </a:lnTo>
                  <a:lnTo>
                    <a:pt x="1373" y="3592"/>
                  </a:lnTo>
                  <a:lnTo>
                    <a:pt x="1345" y="3560"/>
                  </a:lnTo>
                  <a:lnTo>
                    <a:pt x="1319" y="3526"/>
                  </a:lnTo>
                  <a:lnTo>
                    <a:pt x="1295" y="3490"/>
                  </a:lnTo>
                  <a:lnTo>
                    <a:pt x="1272" y="3452"/>
                  </a:lnTo>
                  <a:lnTo>
                    <a:pt x="1250" y="3413"/>
                  </a:lnTo>
                  <a:lnTo>
                    <a:pt x="1230" y="3371"/>
                  </a:lnTo>
                  <a:lnTo>
                    <a:pt x="1212" y="3329"/>
                  </a:lnTo>
                  <a:lnTo>
                    <a:pt x="1195" y="3285"/>
                  </a:lnTo>
                  <a:lnTo>
                    <a:pt x="1178" y="3239"/>
                  </a:lnTo>
                  <a:lnTo>
                    <a:pt x="1165" y="3192"/>
                  </a:lnTo>
                  <a:lnTo>
                    <a:pt x="1153" y="3144"/>
                  </a:lnTo>
                  <a:lnTo>
                    <a:pt x="1142" y="3094"/>
                  </a:lnTo>
                  <a:lnTo>
                    <a:pt x="1132" y="3042"/>
                  </a:lnTo>
                  <a:lnTo>
                    <a:pt x="1126" y="2991"/>
                  </a:lnTo>
                  <a:lnTo>
                    <a:pt x="1119" y="2937"/>
                  </a:lnTo>
                  <a:lnTo>
                    <a:pt x="1115" y="2881"/>
                  </a:lnTo>
                  <a:lnTo>
                    <a:pt x="1113" y="2826"/>
                  </a:lnTo>
                  <a:lnTo>
                    <a:pt x="1112" y="2769"/>
                  </a:lnTo>
                  <a:lnTo>
                    <a:pt x="1112" y="2712"/>
                  </a:lnTo>
                  <a:lnTo>
                    <a:pt x="1114" y="2656"/>
                  </a:lnTo>
                  <a:lnTo>
                    <a:pt x="1119" y="2600"/>
                  </a:lnTo>
                  <a:lnTo>
                    <a:pt x="1123" y="2548"/>
                  </a:lnTo>
                  <a:lnTo>
                    <a:pt x="1130" y="2495"/>
                  </a:lnTo>
                  <a:lnTo>
                    <a:pt x="1138" y="2444"/>
                  </a:lnTo>
                  <a:lnTo>
                    <a:pt x="1147" y="2393"/>
                  </a:lnTo>
                  <a:lnTo>
                    <a:pt x="1159" y="2345"/>
                  </a:lnTo>
                  <a:lnTo>
                    <a:pt x="1172" y="2298"/>
                  </a:lnTo>
                  <a:lnTo>
                    <a:pt x="1185" y="2253"/>
                  </a:lnTo>
                  <a:lnTo>
                    <a:pt x="1201" y="2208"/>
                  </a:lnTo>
                  <a:lnTo>
                    <a:pt x="1219" y="2166"/>
                  </a:lnTo>
                  <a:lnTo>
                    <a:pt x="1237" y="2124"/>
                  </a:lnTo>
                  <a:lnTo>
                    <a:pt x="1258" y="2085"/>
                  </a:lnTo>
                  <a:lnTo>
                    <a:pt x="1279" y="2048"/>
                  </a:lnTo>
                  <a:lnTo>
                    <a:pt x="1303" y="2011"/>
                  </a:lnTo>
                  <a:lnTo>
                    <a:pt x="1327" y="1978"/>
                  </a:lnTo>
                  <a:lnTo>
                    <a:pt x="1353" y="1946"/>
                  </a:lnTo>
                  <a:lnTo>
                    <a:pt x="1381" y="1915"/>
                  </a:lnTo>
                  <a:lnTo>
                    <a:pt x="1410" y="1887"/>
                  </a:lnTo>
                  <a:lnTo>
                    <a:pt x="1441" y="1861"/>
                  </a:lnTo>
                  <a:lnTo>
                    <a:pt x="1473" y="1835"/>
                  </a:lnTo>
                  <a:lnTo>
                    <a:pt x="1508" y="1813"/>
                  </a:lnTo>
                  <a:lnTo>
                    <a:pt x="1543" y="1793"/>
                  </a:lnTo>
                  <a:lnTo>
                    <a:pt x="1580" y="1775"/>
                  </a:lnTo>
                  <a:lnTo>
                    <a:pt x="1618" y="1759"/>
                  </a:lnTo>
                  <a:lnTo>
                    <a:pt x="1658" y="1745"/>
                  </a:lnTo>
                  <a:lnTo>
                    <a:pt x="1700" y="1735"/>
                  </a:lnTo>
                  <a:lnTo>
                    <a:pt x="1743" y="1726"/>
                  </a:lnTo>
                  <a:lnTo>
                    <a:pt x="1788" y="1720"/>
                  </a:lnTo>
                  <a:lnTo>
                    <a:pt x="1834" y="1716"/>
                  </a:lnTo>
                  <a:lnTo>
                    <a:pt x="1883" y="1714"/>
                  </a:lnTo>
                  <a:lnTo>
                    <a:pt x="1915" y="1716"/>
                  </a:lnTo>
                  <a:lnTo>
                    <a:pt x="1948" y="1718"/>
                  </a:lnTo>
                  <a:lnTo>
                    <a:pt x="1979" y="1721"/>
                  </a:lnTo>
                  <a:lnTo>
                    <a:pt x="2010" y="1727"/>
                  </a:lnTo>
                  <a:lnTo>
                    <a:pt x="2040" y="1733"/>
                  </a:lnTo>
                  <a:lnTo>
                    <a:pt x="2070" y="1741"/>
                  </a:lnTo>
                  <a:lnTo>
                    <a:pt x="2099" y="1750"/>
                  </a:lnTo>
                  <a:lnTo>
                    <a:pt x="2127" y="1760"/>
                  </a:lnTo>
                  <a:lnTo>
                    <a:pt x="2154" y="1772"/>
                  </a:lnTo>
                  <a:lnTo>
                    <a:pt x="2181" y="1785"/>
                  </a:lnTo>
                  <a:lnTo>
                    <a:pt x="2206" y="1798"/>
                  </a:lnTo>
                  <a:lnTo>
                    <a:pt x="2231" y="1813"/>
                  </a:lnTo>
                  <a:lnTo>
                    <a:pt x="2254" y="1830"/>
                  </a:lnTo>
                  <a:lnTo>
                    <a:pt x="2277" y="1846"/>
                  </a:lnTo>
                  <a:lnTo>
                    <a:pt x="2299" y="1864"/>
                  </a:lnTo>
                  <a:lnTo>
                    <a:pt x="2321" y="1882"/>
                  </a:lnTo>
                  <a:lnTo>
                    <a:pt x="2341" y="1902"/>
                  </a:lnTo>
                  <a:lnTo>
                    <a:pt x="2360" y="1923"/>
                  </a:lnTo>
                  <a:lnTo>
                    <a:pt x="2377" y="1943"/>
                  </a:lnTo>
                  <a:lnTo>
                    <a:pt x="2395" y="1965"/>
                  </a:lnTo>
                  <a:lnTo>
                    <a:pt x="2411" y="1988"/>
                  </a:lnTo>
                  <a:lnTo>
                    <a:pt x="2426" y="2011"/>
                  </a:lnTo>
                  <a:lnTo>
                    <a:pt x="2440" y="2035"/>
                  </a:lnTo>
                  <a:lnTo>
                    <a:pt x="2452" y="2060"/>
                  </a:lnTo>
                  <a:lnTo>
                    <a:pt x="2464" y="2085"/>
                  </a:lnTo>
                  <a:lnTo>
                    <a:pt x="2474" y="2110"/>
                  </a:lnTo>
                  <a:lnTo>
                    <a:pt x="2483" y="2136"/>
                  </a:lnTo>
                  <a:lnTo>
                    <a:pt x="2491" y="2162"/>
                  </a:lnTo>
                  <a:lnTo>
                    <a:pt x="2498" y="2189"/>
                  </a:lnTo>
                  <a:lnTo>
                    <a:pt x="2504" y="2216"/>
                  </a:lnTo>
                  <a:lnTo>
                    <a:pt x="2509" y="2243"/>
                  </a:lnTo>
                  <a:lnTo>
                    <a:pt x="2511" y="2270"/>
                  </a:lnTo>
                  <a:lnTo>
                    <a:pt x="3608" y="2270"/>
                  </a:lnTo>
                  <a:lnTo>
                    <a:pt x="3602" y="2227"/>
                  </a:lnTo>
                  <a:lnTo>
                    <a:pt x="3596" y="2182"/>
                  </a:lnTo>
                  <a:lnTo>
                    <a:pt x="3589" y="2138"/>
                  </a:lnTo>
                  <a:lnTo>
                    <a:pt x="3581" y="2094"/>
                  </a:lnTo>
                  <a:lnTo>
                    <a:pt x="3572" y="2052"/>
                  </a:lnTo>
                  <a:lnTo>
                    <a:pt x="3562" y="2009"/>
                  </a:lnTo>
                  <a:lnTo>
                    <a:pt x="3551" y="1966"/>
                  </a:lnTo>
                  <a:lnTo>
                    <a:pt x="3539" y="1925"/>
                  </a:lnTo>
                  <a:lnTo>
                    <a:pt x="3526" y="1884"/>
                  </a:lnTo>
                  <a:lnTo>
                    <a:pt x="3511" y="1843"/>
                  </a:lnTo>
                  <a:lnTo>
                    <a:pt x="3496" y="1803"/>
                  </a:lnTo>
                  <a:lnTo>
                    <a:pt x="3480" y="1763"/>
                  </a:lnTo>
                  <a:lnTo>
                    <a:pt x="3463" y="1724"/>
                  </a:lnTo>
                  <a:lnTo>
                    <a:pt x="3444" y="1686"/>
                  </a:lnTo>
                  <a:lnTo>
                    <a:pt x="3425" y="1648"/>
                  </a:lnTo>
                  <a:lnTo>
                    <a:pt x="3405" y="1610"/>
                  </a:lnTo>
                  <a:lnTo>
                    <a:pt x="3383" y="1573"/>
                  </a:lnTo>
                  <a:lnTo>
                    <a:pt x="3361" y="1537"/>
                  </a:lnTo>
                  <a:lnTo>
                    <a:pt x="3338" y="1502"/>
                  </a:lnTo>
                  <a:lnTo>
                    <a:pt x="3313" y="1467"/>
                  </a:lnTo>
                  <a:lnTo>
                    <a:pt x="3289" y="1432"/>
                  </a:lnTo>
                  <a:lnTo>
                    <a:pt x="3262" y="1399"/>
                  </a:lnTo>
                  <a:lnTo>
                    <a:pt x="3235" y="1366"/>
                  </a:lnTo>
                  <a:lnTo>
                    <a:pt x="3207" y="1335"/>
                  </a:lnTo>
                  <a:lnTo>
                    <a:pt x="3177" y="1302"/>
                  </a:lnTo>
                  <a:lnTo>
                    <a:pt x="3147" y="1273"/>
                  </a:lnTo>
                  <a:lnTo>
                    <a:pt x="3116" y="1243"/>
                  </a:lnTo>
                  <a:lnTo>
                    <a:pt x="3084" y="1214"/>
                  </a:lnTo>
                  <a:lnTo>
                    <a:pt x="3052" y="1186"/>
                  </a:lnTo>
                  <a:lnTo>
                    <a:pt x="3017" y="1159"/>
                  </a:lnTo>
                  <a:lnTo>
                    <a:pt x="2983" y="1132"/>
                  </a:lnTo>
                  <a:lnTo>
                    <a:pt x="2946" y="1107"/>
                  </a:lnTo>
                  <a:lnTo>
                    <a:pt x="2921" y="1090"/>
                  </a:lnTo>
                  <a:lnTo>
                    <a:pt x="2894" y="1072"/>
                  </a:lnTo>
                  <a:lnTo>
                    <a:pt x="2868" y="1056"/>
                  </a:lnTo>
                  <a:lnTo>
                    <a:pt x="2840" y="1040"/>
                  </a:lnTo>
                  <a:lnTo>
                    <a:pt x="2812" y="1024"/>
                  </a:lnTo>
                  <a:lnTo>
                    <a:pt x="2784" y="1009"/>
                  </a:lnTo>
                  <a:lnTo>
                    <a:pt x="2755" y="995"/>
                  </a:lnTo>
                  <a:lnTo>
                    <a:pt x="2725" y="981"/>
                  </a:lnTo>
                  <a:lnTo>
                    <a:pt x="2695" y="968"/>
                  </a:lnTo>
                  <a:lnTo>
                    <a:pt x="2665" y="955"/>
                  </a:lnTo>
                  <a:lnTo>
                    <a:pt x="2634" y="942"/>
                  </a:lnTo>
                  <a:lnTo>
                    <a:pt x="2603" y="931"/>
                  </a:lnTo>
                  <a:lnTo>
                    <a:pt x="2571" y="919"/>
                  </a:lnTo>
                  <a:lnTo>
                    <a:pt x="2539" y="909"/>
                  </a:lnTo>
                  <a:lnTo>
                    <a:pt x="2506" y="899"/>
                  </a:lnTo>
                  <a:lnTo>
                    <a:pt x="2473" y="889"/>
                  </a:lnTo>
                  <a:lnTo>
                    <a:pt x="2440" y="880"/>
                  </a:lnTo>
                  <a:lnTo>
                    <a:pt x="2406" y="871"/>
                  </a:lnTo>
                  <a:lnTo>
                    <a:pt x="2372" y="864"/>
                  </a:lnTo>
                  <a:lnTo>
                    <a:pt x="2337" y="856"/>
                  </a:lnTo>
                  <a:lnTo>
                    <a:pt x="2303" y="849"/>
                  </a:lnTo>
                  <a:lnTo>
                    <a:pt x="2267" y="843"/>
                  </a:lnTo>
                  <a:lnTo>
                    <a:pt x="2231" y="838"/>
                  </a:lnTo>
                  <a:lnTo>
                    <a:pt x="2196" y="832"/>
                  </a:lnTo>
                  <a:lnTo>
                    <a:pt x="2160" y="828"/>
                  </a:lnTo>
                  <a:lnTo>
                    <a:pt x="2123" y="824"/>
                  </a:lnTo>
                  <a:lnTo>
                    <a:pt x="2086" y="820"/>
                  </a:lnTo>
                  <a:lnTo>
                    <a:pt x="2050" y="818"/>
                  </a:lnTo>
                  <a:lnTo>
                    <a:pt x="2012" y="816"/>
                  </a:lnTo>
                  <a:lnTo>
                    <a:pt x="1974" y="815"/>
                  </a:lnTo>
                  <a:lnTo>
                    <a:pt x="1936" y="813"/>
                  </a:lnTo>
                  <a:lnTo>
                    <a:pt x="1898" y="813"/>
                  </a:lnTo>
                  <a:lnTo>
                    <a:pt x="1793" y="816"/>
                  </a:lnTo>
                  <a:lnTo>
                    <a:pt x="1691" y="823"/>
                  </a:lnTo>
                  <a:lnTo>
                    <a:pt x="1590" y="834"/>
                  </a:lnTo>
                  <a:lnTo>
                    <a:pt x="1493" y="851"/>
                  </a:lnTo>
                  <a:lnTo>
                    <a:pt x="1397" y="872"/>
                  </a:lnTo>
                  <a:lnTo>
                    <a:pt x="1304" y="897"/>
                  </a:lnTo>
                  <a:lnTo>
                    <a:pt x="1214" y="927"/>
                  </a:lnTo>
                  <a:lnTo>
                    <a:pt x="1126" y="961"/>
                  </a:lnTo>
                  <a:lnTo>
                    <a:pt x="1040" y="999"/>
                  </a:lnTo>
                  <a:lnTo>
                    <a:pt x="959" y="1040"/>
                  </a:lnTo>
                  <a:lnTo>
                    <a:pt x="879" y="1086"/>
                  </a:lnTo>
                  <a:lnTo>
                    <a:pt x="802" y="1136"/>
                  </a:lnTo>
                  <a:lnTo>
                    <a:pt x="729" y="1190"/>
                  </a:lnTo>
                  <a:lnTo>
                    <a:pt x="658" y="1246"/>
                  </a:lnTo>
                  <a:lnTo>
                    <a:pt x="590" y="1306"/>
                  </a:lnTo>
                  <a:lnTo>
                    <a:pt x="526" y="1370"/>
                  </a:lnTo>
                  <a:lnTo>
                    <a:pt x="465" y="1437"/>
                  </a:lnTo>
                  <a:lnTo>
                    <a:pt x="408" y="1507"/>
                  </a:lnTo>
                  <a:lnTo>
                    <a:pt x="353" y="1581"/>
                  </a:lnTo>
                  <a:lnTo>
                    <a:pt x="303" y="1657"/>
                  </a:lnTo>
                  <a:lnTo>
                    <a:pt x="257" y="1736"/>
                  </a:lnTo>
                  <a:lnTo>
                    <a:pt x="213" y="1818"/>
                  </a:lnTo>
                  <a:lnTo>
                    <a:pt x="174" y="1902"/>
                  </a:lnTo>
                  <a:lnTo>
                    <a:pt x="138" y="1989"/>
                  </a:lnTo>
                  <a:lnTo>
                    <a:pt x="106" y="2079"/>
                  </a:lnTo>
                  <a:lnTo>
                    <a:pt x="78" y="2171"/>
                  </a:lnTo>
                  <a:lnTo>
                    <a:pt x="55" y="2266"/>
                  </a:lnTo>
                  <a:lnTo>
                    <a:pt x="36" y="2362"/>
                  </a:lnTo>
                  <a:lnTo>
                    <a:pt x="20" y="2461"/>
                  </a:lnTo>
                  <a:lnTo>
                    <a:pt x="9" y="2561"/>
                  </a:lnTo>
                  <a:lnTo>
                    <a:pt x="2" y="2664"/>
                  </a:lnTo>
                  <a:lnTo>
                    <a:pt x="0" y="2769"/>
                  </a:lnTo>
                  <a:lnTo>
                    <a:pt x="2" y="2873"/>
                  </a:lnTo>
                  <a:lnTo>
                    <a:pt x="8" y="2976"/>
                  </a:lnTo>
                  <a:lnTo>
                    <a:pt x="20" y="3076"/>
                  </a:lnTo>
                  <a:lnTo>
                    <a:pt x="35" y="3175"/>
                  </a:lnTo>
                  <a:lnTo>
                    <a:pt x="54" y="3271"/>
                  </a:lnTo>
                  <a:lnTo>
                    <a:pt x="77" y="3366"/>
                  </a:lnTo>
                  <a:lnTo>
                    <a:pt x="105" y="3457"/>
                  </a:lnTo>
                  <a:lnTo>
                    <a:pt x="136" y="3546"/>
                  </a:lnTo>
                  <a:lnTo>
                    <a:pt x="170" y="3634"/>
                  </a:lnTo>
                  <a:lnTo>
                    <a:pt x="210" y="3718"/>
                  </a:lnTo>
                  <a:lnTo>
                    <a:pt x="252" y="3800"/>
                  </a:lnTo>
                  <a:lnTo>
                    <a:pt x="299" y="3879"/>
                  </a:lnTo>
                  <a:lnTo>
                    <a:pt x="349" y="3955"/>
                  </a:lnTo>
                  <a:lnTo>
                    <a:pt x="403" y="4027"/>
                  </a:lnTo>
                  <a:lnTo>
                    <a:pt x="460" y="4098"/>
                  </a:lnTo>
                  <a:lnTo>
                    <a:pt x="520" y="4164"/>
                  </a:lnTo>
                  <a:lnTo>
                    <a:pt x="585" y="4228"/>
                  </a:lnTo>
                  <a:lnTo>
                    <a:pt x="651" y="4289"/>
                  </a:lnTo>
                  <a:lnTo>
                    <a:pt x="722" y="4345"/>
                  </a:lnTo>
                  <a:lnTo>
                    <a:pt x="795" y="4398"/>
                  </a:lnTo>
                  <a:lnTo>
                    <a:pt x="871" y="4447"/>
                  </a:lnTo>
                  <a:lnTo>
                    <a:pt x="952" y="4492"/>
                  </a:lnTo>
                  <a:lnTo>
                    <a:pt x="1033" y="4535"/>
                  </a:lnTo>
                  <a:lnTo>
                    <a:pt x="1119" y="4572"/>
                  </a:lnTo>
                  <a:lnTo>
                    <a:pt x="1207" y="4606"/>
                  </a:lnTo>
                  <a:lnTo>
                    <a:pt x="1298" y="4635"/>
                  </a:lnTo>
                  <a:lnTo>
                    <a:pt x="1393" y="4660"/>
                  </a:lnTo>
                  <a:lnTo>
                    <a:pt x="1488" y="4681"/>
                  </a:lnTo>
                  <a:lnTo>
                    <a:pt x="1587" y="4697"/>
                  </a:lnTo>
                  <a:lnTo>
                    <a:pt x="1688" y="4710"/>
                  </a:lnTo>
                  <a:lnTo>
                    <a:pt x="1792" y="4717"/>
                  </a:lnTo>
                  <a:lnTo>
                    <a:pt x="1898" y="4719"/>
                  </a:lnTo>
                  <a:close/>
                  <a:moveTo>
                    <a:pt x="2936" y="0"/>
                  </a:moveTo>
                  <a:lnTo>
                    <a:pt x="2092" y="0"/>
                  </a:lnTo>
                  <a:lnTo>
                    <a:pt x="1871" y="268"/>
                  </a:lnTo>
                  <a:lnTo>
                    <a:pt x="1861" y="268"/>
                  </a:lnTo>
                  <a:lnTo>
                    <a:pt x="1641" y="0"/>
                  </a:lnTo>
                  <a:lnTo>
                    <a:pt x="823" y="0"/>
                  </a:lnTo>
                  <a:lnTo>
                    <a:pt x="1436" y="719"/>
                  </a:lnTo>
                  <a:lnTo>
                    <a:pt x="2312" y="719"/>
                  </a:lnTo>
                  <a:lnTo>
                    <a:pt x="2936" y="0"/>
                  </a:lnTo>
                  <a:close/>
                </a:path>
              </a:pathLst>
            </a:custGeom>
            <a:solidFill>
              <a:srgbClr val="5461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/>
            </a:p>
          </p:txBody>
        </p:sp>
      </p:grpSp>
    </p:spTree>
    <p:extLst>
      <p:ext uri="{BB962C8B-B14F-4D97-AF65-F5344CB8AC3E}">
        <p14:creationId xmlns:p14="http://schemas.microsoft.com/office/powerpoint/2010/main" val="31269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649496" y="2667000"/>
            <a:ext cx="8994609" cy="1203137"/>
            <a:chOff x="4205" y="3032"/>
            <a:chExt cx="3110" cy="416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05" y="3032"/>
              <a:ext cx="3110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6783" y="3049"/>
              <a:ext cx="366" cy="252"/>
            </a:xfrm>
            <a:custGeom>
              <a:avLst/>
              <a:gdLst>
                <a:gd name="T0" fmla="*/ 1108 w 1597"/>
                <a:gd name="T1" fmla="*/ 588 h 1077"/>
                <a:gd name="T2" fmla="*/ 1108 w 1597"/>
                <a:gd name="T3" fmla="*/ 479 h 1077"/>
                <a:gd name="T4" fmla="*/ 992 w 1597"/>
                <a:gd name="T5" fmla="*/ 479 h 1077"/>
                <a:gd name="T6" fmla="*/ 897 w 1597"/>
                <a:gd name="T7" fmla="*/ 603 h 1077"/>
                <a:gd name="T8" fmla="*/ 795 w 1597"/>
                <a:gd name="T9" fmla="*/ 548 h 1077"/>
                <a:gd name="T10" fmla="*/ 747 w 1597"/>
                <a:gd name="T11" fmla="*/ 566 h 1077"/>
                <a:gd name="T12" fmla="*/ 878 w 1597"/>
                <a:gd name="T13" fmla="*/ 626 h 1077"/>
                <a:gd name="T14" fmla="*/ 695 w 1597"/>
                <a:gd name="T15" fmla="*/ 864 h 1077"/>
                <a:gd name="T16" fmla="*/ 692 w 1597"/>
                <a:gd name="T17" fmla="*/ 864 h 1077"/>
                <a:gd name="T18" fmla="*/ 394 w 1597"/>
                <a:gd name="T19" fmla="*/ 484 h 1077"/>
                <a:gd name="T20" fmla="*/ 732 w 1597"/>
                <a:gd name="T21" fmla="*/ 54 h 1077"/>
                <a:gd name="T22" fmla="*/ 732 w 1597"/>
                <a:gd name="T23" fmla="*/ 471 h 1077"/>
                <a:gd name="T24" fmla="*/ 831 w 1597"/>
                <a:gd name="T25" fmla="*/ 471 h 1077"/>
                <a:gd name="T26" fmla="*/ 831 w 1597"/>
                <a:gd name="T27" fmla="*/ 357 h 1077"/>
                <a:gd name="T28" fmla="*/ 1029 w 1597"/>
                <a:gd name="T29" fmla="*/ 408 h 1077"/>
                <a:gd name="T30" fmla="*/ 1169 w 1597"/>
                <a:gd name="T31" fmla="*/ 512 h 1077"/>
                <a:gd name="T32" fmla="*/ 1108 w 1597"/>
                <a:gd name="T33" fmla="*/ 588 h 1077"/>
                <a:gd name="T34" fmla="*/ 1146 w 1597"/>
                <a:gd name="T35" fmla="*/ 615 h 1077"/>
                <a:gd name="T36" fmla="*/ 1277 w 1597"/>
                <a:gd name="T37" fmla="*/ 497 h 1077"/>
                <a:gd name="T38" fmla="*/ 1094 w 1597"/>
                <a:gd name="T39" fmla="*/ 368 h 1077"/>
                <a:gd name="T40" fmla="*/ 855 w 1597"/>
                <a:gd name="T41" fmla="*/ 263 h 1077"/>
                <a:gd name="T42" fmla="*/ 852 w 1597"/>
                <a:gd name="T43" fmla="*/ 245 h 1077"/>
                <a:gd name="T44" fmla="*/ 1020 w 1597"/>
                <a:gd name="T45" fmla="*/ 146 h 1077"/>
                <a:gd name="T46" fmla="*/ 1202 w 1597"/>
                <a:gd name="T47" fmla="*/ 204 h 1077"/>
                <a:gd name="T48" fmla="*/ 1246 w 1597"/>
                <a:gd name="T49" fmla="*/ 190 h 1077"/>
                <a:gd name="T50" fmla="*/ 1020 w 1597"/>
                <a:gd name="T51" fmla="*/ 126 h 1077"/>
                <a:gd name="T52" fmla="*/ 831 w 1597"/>
                <a:gd name="T53" fmla="*/ 162 h 1077"/>
                <a:gd name="T54" fmla="*/ 831 w 1597"/>
                <a:gd name="T55" fmla="*/ 0 h 1077"/>
                <a:gd name="T56" fmla="*/ 715 w 1597"/>
                <a:gd name="T57" fmla="*/ 0 h 1077"/>
                <a:gd name="T58" fmla="*/ 418 w 1597"/>
                <a:gd name="T59" fmla="*/ 385 h 1077"/>
                <a:gd name="T60" fmla="*/ 416 w 1597"/>
                <a:gd name="T61" fmla="*/ 385 h 1077"/>
                <a:gd name="T62" fmla="*/ 113 w 1597"/>
                <a:gd name="T63" fmla="*/ 0 h 1077"/>
                <a:gd name="T64" fmla="*/ 0 w 1597"/>
                <a:gd name="T65" fmla="*/ 0 h 1077"/>
                <a:gd name="T66" fmla="*/ 0 w 1597"/>
                <a:gd name="T67" fmla="*/ 471 h 1077"/>
                <a:gd name="T68" fmla="*/ 55 w 1597"/>
                <a:gd name="T69" fmla="*/ 471 h 1077"/>
                <a:gd name="T70" fmla="*/ 55 w 1597"/>
                <a:gd name="T71" fmla="*/ 60 h 1077"/>
                <a:gd name="T72" fmla="*/ 387 w 1597"/>
                <a:gd name="T73" fmla="*/ 479 h 1077"/>
                <a:gd name="T74" fmla="*/ 285 w 1597"/>
                <a:gd name="T75" fmla="*/ 479 h 1077"/>
                <a:gd name="T76" fmla="*/ 285 w 1597"/>
                <a:gd name="T77" fmla="*/ 951 h 1077"/>
                <a:gd name="T78" fmla="*/ 332 w 1597"/>
                <a:gd name="T79" fmla="*/ 951 h 1077"/>
                <a:gd name="T80" fmla="*/ 332 w 1597"/>
                <a:gd name="T81" fmla="*/ 539 h 1077"/>
                <a:gd name="T82" fmla="*/ 668 w 1597"/>
                <a:gd name="T83" fmla="*/ 964 h 1077"/>
                <a:gd name="T84" fmla="*/ 670 w 1597"/>
                <a:gd name="T85" fmla="*/ 964 h 1077"/>
                <a:gd name="T86" fmla="*/ 1009 w 1597"/>
                <a:gd name="T87" fmla="*/ 533 h 1077"/>
                <a:gd name="T88" fmla="*/ 1009 w 1597"/>
                <a:gd name="T89" fmla="*/ 951 h 1077"/>
                <a:gd name="T90" fmla="*/ 1108 w 1597"/>
                <a:gd name="T91" fmla="*/ 951 h 1077"/>
                <a:gd name="T92" fmla="*/ 1108 w 1597"/>
                <a:gd name="T93" fmla="*/ 637 h 1077"/>
                <a:gd name="T94" fmla="*/ 1284 w 1597"/>
                <a:gd name="T95" fmla="*/ 637 h 1077"/>
                <a:gd name="T96" fmla="*/ 1284 w 1597"/>
                <a:gd name="T97" fmla="*/ 1077 h 1077"/>
                <a:gd name="T98" fmla="*/ 1386 w 1597"/>
                <a:gd name="T99" fmla="*/ 1077 h 1077"/>
                <a:gd name="T100" fmla="*/ 1386 w 1597"/>
                <a:gd name="T101" fmla="*/ 637 h 1077"/>
                <a:gd name="T102" fmla="*/ 1597 w 1597"/>
                <a:gd name="T103" fmla="*/ 637 h 1077"/>
                <a:gd name="T104" fmla="*/ 1597 w 1597"/>
                <a:gd name="T105" fmla="*/ 615 h 1077"/>
                <a:gd name="T106" fmla="*/ 1146 w 1597"/>
                <a:gd name="T107" fmla="*/ 615 h 1077"/>
                <a:gd name="T108" fmla="*/ 1068 w 1597"/>
                <a:gd name="T109" fmla="*/ 96 h 1077"/>
                <a:gd name="T110" fmla="*/ 1229 w 1597"/>
                <a:gd name="T111" fmla="*/ 0 h 1077"/>
                <a:gd name="T112" fmla="*/ 1178 w 1597"/>
                <a:gd name="T113" fmla="*/ 0 h 1077"/>
                <a:gd name="T114" fmla="*/ 1030 w 1597"/>
                <a:gd name="T115" fmla="*/ 67 h 1077"/>
                <a:gd name="T116" fmla="*/ 879 w 1597"/>
                <a:gd name="T117" fmla="*/ 0 h 1077"/>
                <a:gd name="T118" fmla="*/ 831 w 1597"/>
                <a:gd name="T119" fmla="*/ 0 h 1077"/>
                <a:gd name="T120" fmla="*/ 994 w 1597"/>
                <a:gd name="T121" fmla="*/ 96 h 1077"/>
                <a:gd name="T122" fmla="*/ 1068 w 1597"/>
                <a:gd name="T123" fmla="*/ 96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7" h="1077">
                  <a:moveTo>
                    <a:pt x="1108" y="588"/>
                  </a:moveTo>
                  <a:lnTo>
                    <a:pt x="1108" y="479"/>
                  </a:lnTo>
                  <a:lnTo>
                    <a:pt x="992" y="479"/>
                  </a:lnTo>
                  <a:lnTo>
                    <a:pt x="897" y="603"/>
                  </a:lnTo>
                  <a:cubicBezTo>
                    <a:pt x="857" y="593"/>
                    <a:pt x="822" y="575"/>
                    <a:pt x="795" y="548"/>
                  </a:cubicBezTo>
                  <a:lnTo>
                    <a:pt x="747" y="566"/>
                  </a:lnTo>
                  <a:cubicBezTo>
                    <a:pt x="778" y="595"/>
                    <a:pt x="824" y="615"/>
                    <a:pt x="878" y="626"/>
                  </a:cubicBezTo>
                  <a:lnTo>
                    <a:pt x="695" y="864"/>
                  </a:lnTo>
                  <a:lnTo>
                    <a:pt x="692" y="864"/>
                  </a:lnTo>
                  <a:lnTo>
                    <a:pt x="394" y="484"/>
                  </a:lnTo>
                  <a:lnTo>
                    <a:pt x="732" y="54"/>
                  </a:lnTo>
                  <a:lnTo>
                    <a:pt x="732" y="471"/>
                  </a:lnTo>
                  <a:lnTo>
                    <a:pt x="831" y="471"/>
                  </a:lnTo>
                  <a:lnTo>
                    <a:pt x="831" y="357"/>
                  </a:lnTo>
                  <a:cubicBezTo>
                    <a:pt x="884" y="378"/>
                    <a:pt x="956" y="391"/>
                    <a:pt x="1029" y="408"/>
                  </a:cubicBezTo>
                  <a:cubicBezTo>
                    <a:pt x="1137" y="431"/>
                    <a:pt x="1169" y="472"/>
                    <a:pt x="1169" y="512"/>
                  </a:cubicBezTo>
                  <a:cubicBezTo>
                    <a:pt x="1169" y="542"/>
                    <a:pt x="1147" y="569"/>
                    <a:pt x="1108" y="588"/>
                  </a:cubicBezTo>
                  <a:close/>
                  <a:moveTo>
                    <a:pt x="1146" y="615"/>
                  </a:moveTo>
                  <a:cubicBezTo>
                    <a:pt x="1217" y="592"/>
                    <a:pt x="1270" y="552"/>
                    <a:pt x="1277" y="497"/>
                  </a:cubicBezTo>
                  <a:cubicBezTo>
                    <a:pt x="1277" y="418"/>
                    <a:pt x="1185" y="387"/>
                    <a:pt x="1094" y="368"/>
                  </a:cubicBezTo>
                  <a:cubicBezTo>
                    <a:pt x="963" y="342"/>
                    <a:pt x="870" y="320"/>
                    <a:pt x="855" y="263"/>
                  </a:cubicBezTo>
                  <a:cubicBezTo>
                    <a:pt x="852" y="256"/>
                    <a:pt x="852" y="251"/>
                    <a:pt x="852" y="245"/>
                  </a:cubicBezTo>
                  <a:cubicBezTo>
                    <a:pt x="855" y="184"/>
                    <a:pt x="941" y="146"/>
                    <a:pt x="1020" y="146"/>
                  </a:cubicBezTo>
                  <a:cubicBezTo>
                    <a:pt x="1100" y="146"/>
                    <a:pt x="1151" y="156"/>
                    <a:pt x="1202" y="204"/>
                  </a:cubicBezTo>
                  <a:lnTo>
                    <a:pt x="1246" y="190"/>
                  </a:lnTo>
                  <a:cubicBezTo>
                    <a:pt x="1189" y="139"/>
                    <a:pt x="1112" y="126"/>
                    <a:pt x="1020" y="126"/>
                  </a:cubicBezTo>
                  <a:cubicBezTo>
                    <a:pt x="944" y="126"/>
                    <a:pt x="878" y="139"/>
                    <a:pt x="831" y="162"/>
                  </a:cubicBezTo>
                  <a:lnTo>
                    <a:pt x="831" y="0"/>
                  </a:lnTo>
                  <a:lnTo>
                    <a:pt x="715" y="0"/>
                  </a:lnTo>
                  <a:lnTo>
                    <a:pt x="418" y="385"/>
                  </a:lnTo>
                  <a:lnTo>
                    <a:pt x="416" y="385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471"/>
                  </a:lnTo>
                  <a:lnTo>
                    <a:pt x="55" y="471"/>
                  </a:lnTo>
                  <a:lnTo>
                    <a:pt x="55" y="60"/>
                  </a:lnTo>
                  <a:lnTo>
                    <a:pt x="387" y="479"/>
                  </a:lnTo>
                  <a:lnTo>
                    <a:pt x="285" y="479"/>
                  </a:lnTo>
                  <a:lnTo>
                    <a:pt x="285" y="951"/>
                  </a:lnTo>
                  <a:lnTo>
                    <a:pt x="332" y="951"/>
                  </a:lnTo>
                  <a:lnTo>
                    <a:pt x="332" y="539"/>
                  </a:lnTo>
                  <a:lnTo>
                    <a:pt x="668" y="964"/>
                  </a:lnTo>
                  <a:lnTo>
                    <a:pt x="670" y="964"/>
                  </a:lnTo>
                  <a:lnTo>
                    <a:pt x="1009" y="533"/>
                  </a:lnTo>
                  <a:lnTo>
                    <a:pt x="1009" y="951"/>
                  </a:lnTo>
                  <a:lnTo>
                    <a:pt x="1108" y="951"/>
                  </a:lnTo>
                  <a:lnTo>
                    <a:pt x="1108" y="637"/>
                  </a:lnTo>
                  <a:lnTo>
                    <a:pt x="1284" y="637"/>
                  </a:lnTo>
                  <a:lnTo>
                    <a:pt x="1284" y="1077"/>
                  </a:lnTo>
                  <a:lnTo>
                    <a:pt x="1386" y="1077"/>
                  </a:lnTo>
                  <a:lnTo>
                    <a:pt x="1386" y="637"/>
                  </a:lnTo>
                  <a:lnTo>
                    <a:pt x="1597" y="637"/>
                  </a:lnTo>
                  <a:lnTo>
                    <a:pt x="1597" y="615"/>
                  </a:lnTo>
                  <a:lnTo>
                    <a:pt x="1146" y="615"/>
                  </a:lnTo>
                  <a:close/>
                  <a:moveTo>
                    <a:pt x="1068" y="96"/>
                  </a:moveTo>
                  <a:lnTo>
                    <a:pt x="1229" y="0"/>
                  </a:lnTo>
                  <a:lnTo>
                    <a:pt x="1178" y="0"/>
                  </a:lnTo>
                  <a:lnTo>
                    <a:pt x="1030" y="67"/>
                  </a:lnTo>
                  <a:lnTo>
                    <a:pt x="879" y="0"/>
                  </a:lnTo>
                  <a:lnTo>
                    <a:pt x="831" y="0"/>
                  </a:lnTo>
                  <a:lnTo>
                    <a:pt x="994" y="96"/>
                  </a:lnTo>
                  <a:lnTo>
                    <a:pt x="1068" y="96"/>
                  </a:lnTo>
                  <a:close/>
                </a:path>
              </a:pathLst>
            </a:custGeom>
            <a:solidFill>
              <a:srgbClr val="3793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588" y="3329"/>
              <a:ext cx="39" cy="35"/>
            </a:xfrm>
            <a:custGeom>
              <a:avLst/>
              <a:gdLst>
                <a:gd name="T0" fmla="*/ 0 w 172"/>
                <a:gd name="T1" fmla="*/ 0 h 149"/>
                <a:gd name="T2" fmla="*/ 23 w 172"/>
                <a:gd name="T3" fmla="*/ 0 h 149"/>
                <a:gd name="T4" fmla="*/ 86 w 172"/>
                <a:gd name="T5" fmla="*/ 135 h 149"/>
                <a:gd name="T6" fmla="*/ 150 w 172"/>
                <a:gd name="T7" fmla="*/ 0 h 149"/>
                <a:gd name="T8" fmla="*/ 172 w 172"/>
                <a:gd name="T9" fmla="*/ 0 h 149"/>
                <a:gd name="T10" fmla="*/ 172 w 172"/>
                <a:gd name="T11" fmla="*/ 149 h 149"/>
                <a:gd name="T12" fmla="*/ 157 w 172"/>
                <a:gd name="T13" fmla="*/ 149 h 149"/>
                <a:gd name="T14" fmla="*/ 158 w 172"/>
                <a:gd name="T15" fmla="*/ 13 h 149"/>
                <a:gd name="T16" fmla="*/ 95 w 172"/>
                <a:gd name="T17" fmla="*/ 149 h 149"/>
                <a:gd name="T18" fmla="*/ 78 w 172"/>
                <a:gd name="T19" fmla="*/ 149 h 149"/>
                <a:gd name="T20" fmla="*/ 13 w 172"/>
                <a:gd name="T21" fmla="*/ 13 h 149"/>
                <a:gd name="T22" fmla="*/ 14 w 172"/>
                <a:gd name="T23" fmla="*/ 149 h 149"/>
                <a:gd name="T24" fmla="*/ 0 w 172"/>
                <a:gd name="T25" fmla="*/ 149 h 149"/>
                <a:gd name="T26" fmla="*/ 0 w 172"/>
                <a:gd name="T2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49">
                  <a:moveTo>
                    <a:pt x="0" y="0"/>
                  </a:moveTo>
                  <a:lnTo>
                    <a:pt x="23" y="0"/>
                  </a:lnTo>
                  <a:lnTo>
                    <a:pt x="86" y="135"/>
                  </a:lnTo>
                  <a:lnTo>
                    <a:pt x="150" y="0"/>
                  </a:lnTo>
                  <a:lnTo>
                    <a:pt x="172" y="0"/>
                  </a:lnTo>
                  <a:lnTo>
                    <a:pt x="172" y="149"/>
                  </a:lnTo>
                  <a:lnTo>
                    <a:pt x="157" y="149"/>
                  </a:lnTo>
                  <a:lnTo>
                    <a:pt x="158" y="13"/>
                  </a:lnTo>
                  <a:lnTo>
                    <a:pt x="95" y="149"/>
                  </a:lnTo>
                  <a:lnTo>
                    <a:pt x="78" y="149"/>
                  </a:lnTo>
                  <a:lnTo>
                    <a:pt x="13" y="13"/>
                  </a:lnTo>
                  <a:lnTo>
                    <a:pt x="14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6640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657" y="3329"/>
              <a:ext cx="31" cy="35"/>
            </a:xfrm>
            <a:custGeom>
              <a:avLst/>
              <a:gdLst>
                <a:gd name="T0" fmla="*/ 0 w 138"/>
                <a:gd name="T1" fmla="*/ 0 h 149"/>
                <a:gd name="T2" fmla="*/ 19 w 138"/>
                <a:gd name="T3" fmla="*/ 0 h 149"/>
                <a:gd name="T4" fmla="*/ 123 w 138"/>
                <a:gd name="T5" fmla="*/ 134 h 149"/>
                <a:gd name="T6" fmla="*/ 123 w 138"/>
                <a:gd name="T7" fmla="*/ 0 h 149"/>
                <a:gd name="T8" fmla="*/ 138 w 138"/>
                <a:gd name="T9" fmla="*/ 0 h 149"/>
                <a:gd name="T10" fmla="*/ 138 w 138"/>
                <a:gd name="T11" fmla="*/ 149 h 149"/>
                <a:gd name="T12" fmla="*/ 118 w 138"/>
                <a:gd name="T13" fmla="*/ 149 h 149"/>
                <a:gd name="T14" fmla="*/ 15 w 138"/>
                <a:gd name="T15" fmla="*/ 16 h 149"/>
                <a:gd name="T16" fmla="*/ 15 w 138"/>
                <a:gd name="T17" fmla="*/ 149 h 149"/>
                <a:gd name="T18" fmla="*/ 0 w 138"/>
                <a:gd name="T19" fmla="*/ 149 h 149"/>
                <a:gd name="T20" fmla="*/ 0 w 138"/>
                <a:gd name="T2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8" h="149">
                  <a:moveTo>
                    <a:pt x="0" y="0"/>
                  </a:moveTo>
                  <a:lnTo>
                    <a:pt x="19" y="0"/>
                  </a:lnTo>
                  <a:lnTo>
                    <a:pt x="123" y="134"/>
                  </a:lnTo>
                  <a:lnTo>
                    <a:pt x="123" y="0"/>
                  </a:lnTo>
                  <a:lnTo>
                    <a:pt x="138" y="0"/>
                  </a:lnTo>
                  <a:lnTo>
                    <a:pt x="138" y="149"/>
                  </a:lnTo>
                  <a:lnTo>
                    <a:pt x="118" y="149"/>
                  </a:lnTo>
                  <a:lnTo>
                    <a:pt x="15" y="16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>
              <a:off x="6701" y="3329"/>
              <a:ext cx="4" cy="35"/>
            </a:xfrm>
            <a:prstGeom prst="rect">
              <a:avLst/>
            </a:pr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716" y="3328"/>
              <a:ext cx="29" cy="37"/>
            </a:xfrm>
            <a:custGeom>
              <a:avLst/>
              <a:gdLst>
                <a:gd name="T0" fmla="*/ 16 w 125"/>
                <a:gd name="T1" fmla="*/ 103 h 156"/>
                <a:gd name="T2" fmla="*/ 16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2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6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6" y="103"/>
                  </a:moveTo>
                  <a:lnTo>
                    <a:pt x="16" y="104"/>
                  </a:lnTo>
                  <a:cubicBezTo>
                    <a:pt x="16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2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6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3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6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6752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791" y="3329"/>
              <a:ext cx="26" cy="35"/>
            </a:xfrm>
            <a:custGeom>
              <a:avLst/>
              <a:gdLst>
                <a:gd name="T0" fmla="*/ 0 w 115"/>
                <a:gd name="T1" fmla="*/ 0 h 149"/>
                <a:gd name="T2" fmla="*/ 115 w 115"/>
                <a:gd name="T3" fmla="*/ 0 h 149"/>
                <a:gd name="T4" fmla="*/ 115 w 115"/>
                <a:gd name="T5" fmla="*/ 14 h 149"/>
                <a:gd name="T6" fmla="*/ 15 w 115"/>
                <a:gd name="T7" fmla="*/ 14 h 149"/>
                <a:gd name="T8" fmla="*/ 15 w 115"/>
                <a:gd name="T9" fmla="*/ 66 h 149"/>
                <a:gd name="T10" fmla="*/ 107 w 115"/>
                <a:gd name="T11" fmla="*/ 66 h 149"/>
                <a:gd name="T12" fmla="*/ 107 w 115"/>
                <a:gd name="T13" fmla="*/ 80 h 149"/>
                <a:gd name="T14" fmla="*/ 15 w 115"/>
                <a:gd name="T15" fmla="*/ 80 h 149"/>
                <a:gd name="T16" fmla="*/ 15 w 115"/>
                <a:gd name="T17" fmla="*/ 135 h 149"/>
                <a:gd name="T18" fmla="*/ 115 w 115"/>
                <a:gd name="T19" fmla="*/ 135 h 149"/>
                <a:gd name="T20" fmla="*/ 115 w 115"/>
                <a:gd name="T21" fmla="*/ 149 h 149"/>
                <a:gd name="T22" fmla="*/ 0 w 115"/>
                <a:gd name="T23" fmla="*/ 149 h 149"/>
                <a:gd name="T24" fmla="*/ 0 w 115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" h="149">
                  <a:moveTo>
                    <a:pt x="0" y="0"/>
                  </a:moveTo>
                  <a:lnTo>
                    <a:pt x="115" y="0"/>
                  </a:lnTo>
                  <a:lnTo>
                    <a:pt x="115" y="14"/>
                  </a:lnTo>
                  <a:lnTo>
                    <a:pt x="15" y="14"/>
                  </a:lnTo>
                  <a:lnTo>
                    <a:pt x="15" y="66"/>
                  </a:lnTo>
                  <a:lnTo>
                    <a:pt x="107" y="66"/>
                  </a:lnTo>
                  <a:lnTo>
                    <a:pt x="107" y="80"/>
                  </a:lnTo>
                  <a:lnTo>
                    <a:pt x="15" y="80"/>
                  </a:lnTo>
                  <a:lnTo>
                    <a:pt x="15" y="135"/>
                  </a:lnTo>
                  <a:lnTo>
                    <a:pt x="115" y="135"/>
                  </a:lnTo>
                  <a:lnTo>
                    <a:pt x="1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2" name="Freeform 13"/>
            <p:cNvSpPr>
              <a:spLocks noEditPoints="1"/>
            </p:cNvSpPr>
            <p:nvPr/>
          </p:nvSpPr>
          <p:spPr bwMode="auto">
            <a:xfrm>
              <a:off x="6828" y="3329"/>
              <a:ext cx="30" cy="35"/>
            </a:xfrm>
            <a:custGeom>
              <a:avLst/>
              <a:gdLst>
                <a:gd name="T0" fmla="*/ 15 w 129"/>
                <a:gd name="T1" fmla="*/ 14 h 149"/>
                <a:gd name="T2" fmla="*/ 15 w 129"/>
                <a:gd name="T3" fmla="*/ 71 h 149"/>
                <a:gd name="T4" fmla="*/ 70 w 129"/>
                <a:gd name="T5" fmla="*/ 71 h 149"/>
                <a:gd name="T6" fmla="*/ 110 w 129"/>
                <a:gd name="T7" fmla="*/ 43 h 149"/>
                <a:gd name="T8" fmla="*/ 68 w 129"/>
                <a:gd name="T9" fmla="*/ 14 h 149"/>
                <a:gd name="T10" fmla="*/ 15 w 129"/>
                <a:gd name="T11" fmla="*/ 14 h 149"/>
                <a:gd name="T12" fmla="*/ 0 w 129"/>
                <a:gd name="T13" fmla="*/ 0 h 149"/>
                <a:gd name="T14" fmla="*/ 72 w 129"/>
                <a:gd name="T15" fmla="*/ 0 h 149"/>
                <a:gd name="T16" fmla="*/ 125 w 129"/>
                <a:gd name="T17" fmla="*/ 40 h 149"/>
                <a:gd name="T18" fmla="*/ 99 w 129"/>
                <a:gd name="T19" fmla="*/ 78 h 149"/>
                <a:gd name="T20" fmla="*/ 122 w 129"/>
                <a:gd name="T21" fmla="*/ 106 h 149"/>
                <a:gd name="T22" fmla="*/ 129 w 129"/>
                <a:gd name="T23" fmla="*/ 149 h 149"/>
                <a:gd name="T24" fmla="*/ 112 w 129"/>
                <a:gd name="T25" fmla="*/ 149 h 149"/>
                <a:gd name="T26" fmla="*/ 107 w 129"/>
                <a:gd name="T27" fmla="*/ 106 h 149"/>
                <a:gd name="T28" fmla="*/ 78 w 129"/>
                <a:gd name="T29" fmla="*/ 85 h 149"/>
                <a:gd name="T30" fmla="*/ 15 w 129"/>
                <a:gd name="T31" fmla="*/ 85 h 149"/>
                <a:gd name="T32" fmla="*/ 15 w 129"/>
                <a:gd name="T33" fmla="*/ 149 h 149"/>
                <a:gd name="T34" fmla="*/ 0 w 129"/>
                <a:gd name="T35" fmla="*/ 149 h 149"/>
                <a:gd name="T36" fmla="*/ 0 w 129"/>
                <a:gd name="T37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49">
                  <a:moveTo>
                    <a:pt x="15" y="14"/>
                  </a:moveTo>
                  <a:lnTo>
                    <a:pt x="15" y="71"/>
                  </a:lnTo>
                  <a:lnTo>
                    <a:pt x="70" y="71"/>
                  </a:lnTo>
                  <a:cubicBezTo>
                    <a:pt x="97" y="71"/>
                    <a:pt x="110" y="64"/>
                    <a:pt x="110" y="43"/>
                  </a:cubicBezTo>
                  <a:cubicBezTo>
                    <a:pt x="110" y="21"/>
                    <a:pt x="97" y="14"/>
                    <a:pt x="68" y="14"/>
                  </a:cubicBezTo>
                  <a:lnTo>
                    <a:pt x="15" y="14"/>
                  </a:lnTo>
                  <a:close/>
                  <a:moveTo>
                    <a:pt x="0" y="0"/>
                  </a:moveTo>
                  <a:lnTo>
                    <a:pt x="72" y="0"/>
                  </a:lnTo>
                  <a:cubicBezTo>
                    <a:pt x="107" y="0"/>
                    <a:pt x="125" y="14"/>
                    <a:pt x="125" y="40"/>
                  </a:cubicBezTo>
                  <a:cubicBezTo>
                    <a:pt x="125" y="60"/>
                    <a:pt x="117" y="72"/>
                    <a:pt x="99" y="78"/>
                  </a:cubicBezTo>
                  <a:cubicBezTo>
                    <a:pt x="116" y="80"/>
                    <a:pt x="120" y="88"/>
                    <a:pt x="122" y="106"/>
                  </a:cubicBezTo>
                  <a:cubicBezTo>
                    <a:pt x="124" y="126"/>
                    <a:pt x="123" y="141"/>
                    <a:pt x="129" y="149"/>
                  </a:cubicBezTo>
                  <a:lnTo>
                    <a:pt x="112" y="149"/>
                  </a:lnTo>
                  <a:cubicBezTo>
                    <a:pt x="108" y="136"/>
                    <a:pt x="109" y="121"/>
                    <a:pt x="107" y="106"/>
                  </a:cubicBezTo>
                  <a:cubicBezTo>
                    <a:pt x="105" y="90"/>
                    <a:pt x="96" y="85"/>
                    <a:pt x="78" y="85"/>
                  </a:cubicBezTo>
                  <a:lnTo>
                    <a:pt x="15" y="85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6867" y="3328"/>
              <a:ext cx="29" cy="37"/>
            </a:xfrm>
            <a:custGeom>
              <a:avLst/>
              <a:gdLst>
                <a:gd name="T0" fmla="*/ 15 w 125"/>
                <a:gd name="T1" fmla="*/ 103 h 156"/>
                <a:gd name="T2" fmla="*/ 15 w 125"/>
                <a:gd name="T3" fmla="*/ 104 h 156"/>
                <a:gd name="T4" fmla="*/ 63 w 125"/>
                <a:gd name="T5" fmla="*/ 142 h 156"/>
                <a:gd name="T6" fmla="*/ 109 w 125"/>
                <a:gd name="T7" fmla="*/ 111 h 156"/>
                <a:gd name="T8" fmla="*/ 72 w 125"/>
                <a:gd name="T9" fmla="*/ 85 h 156"/>
                <a:gd name="T10" fmla="*/ 40 w 125"/>
                <a:gd name="T11" fmla="*/ 80 h 156"/>
                <a:gd name="T12" fmla="*/ 5 w 125"/>
                <a:gd name="T13" fmla="*/ 43 h 156"/>
                <a:gd name="T14" fmla="*/ 61 w 125"/>
                <a:gd name="T15" fmla="*/ 0 h 156"/>
                <a:gd name="T16" fmla="*/ 120 w 125"/>
                <a:gd name="T17" fmla="*/ 45 h 156"/>
                <a:gd name="T18" fmla="*/ 105 w 125"/>
                <a:gd name="T19" fmla="*/ 45 h 156"/>
                <a:gd name="T20" fmla="*/ 62 w 125"/>
                <a:gd name="T21" fmla="*/ 13 h 156"/>
                <a:gd name="T22" fmla="*/ 20 w 125"/>
                <a:gd name="T23" fmla="*/ 42 h 156"/>
                <a:gd name="T24" fmla="*/ 57 w 125"/>
                <a:gd name="T25" fmla="*/ 67 h 156"/>
                <a:gd name="T26" fmla="*/ 85 w 125"/>
                <a:gd name="T27" fmla="*/ 72 h 156"/>
                <a:gd name="T28" fmla="*/ 125 w 125"/>
                <a:gd name="T29" fmla="*/ 110 h 156"/>
                <a:gd name="T30" fmla="*/ 64 w 125"/>
                <a:gd name="T31" fmla="*/ 156 h 156"/>
                <a:gd name="T32" fmla="*/ 0 w 125"/>
                <a:gd name="T33" fmla="*/ 105 h 156"/>
                <a:gd name="T34" fmla="*/ 0 w 125"/>
                <a:gd name="T35" fmla="*/ 103 h 156"/>
                <a:gd name="T36" fmla="*/ 15 w 125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5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5" y="88"/>
                    <a:pt x="125" y="110"/>
                  </a:cubicBezTo>
                  <a:cubicBezTo>
                    <a:pt x="125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6903" y="3329"/>
              <a:ext cx="30" cy="35"/>
            </a:xfrm>
            <a:custGeom>
              <a:avLst/>
              <a:gdLst>
                <a:gd name="T0" fmla="*/ 57 w 130"/>
                <a:gd name="T1" fmla="*/ 14 h 149"/>
                <a:gd name="T2" fmla="*/ 0 w 130"/>
                <a:gd name="T3" fmla="*/ 14 h 149"/>
                <a:gd name="T4" fmla="*/ 0 w 130"/>
                <a:gd name="T5" fmla="*/ 0 h 149"/>
                <a:gd name="T6" fmla="*/ 130 w 130"/>
                <a:gd name="T7" fmla="*/ 0 h 149"/>
                <a:gd name="T8" fmla="*/ 130 w 130"/>
                <a:gd name="T9" fmla="*/ 14 h 149"/>
                <a:gd name="T10" fmla="*/ 72 w 130"/>
                <a:gd name="T11" fmla="*/ 14 h 149"/>
                <a:gd name="T12" fmla="*/ 72 w 130"/>
                <a:gd name="T13" fmla="*/ 149 h 149"/>
                <a:gd name="T14" fmla="*/ 57 w 130"/>
                <a:gd name="T15" fmla="*/ 149 h 149"/>
                <a:gd name="T16" fmla="*/ 57 w 130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30" y="0"/>
                  </a:lnTo>
                  <a:lnTo>
                    <a:pt x="130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6938" y="3329"/>
              <a:ext cx="35" cy="35"/>
            </a:xfrm>
            <a:custGeom>
              <a:avLst/>
              <a:gdLst>
                <a:gd name="T0" fmla="*/ 0 w 152"/>
                <a:gd name="T1" fmla="*/ 0 h 149"/>
                <a:gd name="T2" fmla="*/ 16 w 152"/>
                <a:gd name="T3" fmla="*/ 0 h 149"/>
                <a:gd name="T4" fmla="*/ 76 w 152"/>
                <a:gd name="T5" fmla="*/ 136 h 149"/>
                <a:gd name="T6" fmla="*/ 135 w 152"/>
                <a:gd name="T7" fmla="*/ 0 h 149"/>
                <a:gd name="T8" fmla="*/ 152 w 152"/>
                <a:gd name="T9" fmla="*/ 0 h 149"/>
                <a:gd name="T10" fmla="*/ 85 w 152"/>
                <a:gd name="T11" fmla="*/ 149 h 149"/>
                <a:gd name="T12" fmla="*/ 66 w 152"/>
                <a:gd name="T13" fmla="*/ 149 h 149"/>
                <a:gd name="T14" fmla="*/ 0 w 152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2" h="149">
                  <a:moveTo>
                    <a:pt x="0" y="0"/>
                  </a:moveTo>
                  <a:lnTo>
                    <a:pt x="16" y="0"/>
                  </a:lnTo>
                  <a:lnTo>
                    <a:pt x="76" y="136"/>
                  </a:lnTo>
                  <a:lnTo>
                    <a:pt x="135" y="0"/>
                  </a:lnTo>
                  <a:lnTo>
                    <a:pt x="152" y="0"/>
                  </a:lnTo>
                  <a:lnTo>
                    <a:pt x="85" y="149"/>
                  </a:lnTo>
                  <a:lnTo>
                    <a:pt x="6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6" name="Freeform 17"/>
            <p:cNvSpPr>
              <a:spLocks noEditPoints="1"/>
            </p:cNvSpPr>
            <p:nvPr/>
          </p:nvSpPr>
          <p:spPr bwMode="auto">
            <a:xfrm>
              <a:off x="6979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9" y="14"/>
                    <a:pt x="15" y="38"/>
                    <a:pt x="15" y="78"/>
                  </a:cubicBezTo>
                  <a:cubicBezTo>
                    <a:pt x="15" y="118"/>
                    <a:pt x="39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7045" y="3318"/>
              <a:ext cx="29" cy="47"/>
            </a:xfrm>
            <a:custGeom>
              <a:avLst/>
              <a:gdLst>
                <a:gd name="T0" fmla="*/ 83 w 125"/>
                <a:gd name="T1" fmla="*/ 0 h 198"/>
                <a:gd name="T2" fmla="*/ 99 w 125"/>
                <a:gd name="T3" fmla="*/ 0 h 198"/>
                <a:gd name="T4" fmla="*/ 70 w 125"/>
                <a:gd name="T5" fmla="*/ 30 h 198"/>
                <a:gd name="T6" fmla="*/ 53 w 125"/>
                <a:gd name="T7" fmla="*/ 30 h 198"/>
                <a:gd name="T8" fmla="*/ 25 w 125"/>
                <a:gd name="T9" fmla="*/ 0 h 198"/>
                <a:gd name="T10" fmla="*/ 40 w 125"/>
                <a:gd name="T11" fmla="*/ 0 h 198"/>
                <a:gd name="T12" fmla="*/ 62 w 125"/>
                <a:gd name="T13" fmla="*/ 22 h 198"/>
                <a:gd name="T14" fmla="*/ 83 w 125"/>
                <a:gd name="T15" fmla="*/ 0 h 198"/>
                <a:gd name="T16" fmla="*/ 16 w 125"/>
                <a:gd name="T17" fmla="*/ 145 h 198"/>
                <a:gd name="T18" fmla="*/ 16 w 125"/>
                <a:gd name="T19" fmla="*/ 146 h 198"/>
                <a:gd name="T20" fmla="*/ 63 w 125"/>
                <a:gd name="T21" fmla="*/ 184 h 198"/>
                <a:gd name="T22" fmla="*/ 109 w 125"/>
                <a:gd name="T23" fmla="*/ 153 h 198"/>
                <a:gd name="T24" fmla="*/ 72 w 125"/>
                <a:gd name="T25" fmla="*/ 127 h 198"/>
                <a:gd name="T26" fmla="*/ 40 w 125"/>
                <a:gd name="T27" fmla="*/ 122 h 198"/>
                <a:gd name="T28" fmla="*/ 5 w 125"/>
                <a:gd name="T29" fmla="*/ 85 h 198"/>
                <a:gd name="T30" fmla="*/ 61 w 125"/>
                <a:gd name="T31" fmla="*/ 42 h 198"/>
                <a:gd name="T32" fmla="*/ 120 w 125"/>
                <a:gd name="T33" fmla="*/ 87 h 198"/>
                <a:gd name="T34" fmla="*/ 105 w 125"/>
                <a:gd name="T35" fmla="*/ 87 h 198"/>
                <a:gd name="T36" fmla="*/ 62 w 125"/>
                <a:gd name="T37" fmla="*/ 55 h 198"/>
                <a:gd name="T38" fmla="*/ 20 w 125"/>
                <a:gd name="T39" fmla="*/ 84 h 198"/>
                <a:gd name="T40" fmla="*/ 57 w 125"/>
                <a:gd name="T41" fmla="*/ 109 h 198"/>
                <a:gd name="T42" fmla="*/ 85 w 125"/>
                <a:gd name="T43" fmla="*/ 114 h 198"/>
                <a:gd name="T44" fmla="*/ 125 w 125"/>
                <a:gd name="T45" fmla="*/ 152 h 198"/>
                <a:gd name="T46" fmla="*/ 64 w 125"/>
                <a:gd name="T47" fmla="*/ 198 h 198"/>
                <a:gd name="T48" fmla="*/ 0 w 125"/>
                <a:gd name="T49" fmla="*/ 147 h 198"/>
                <a:gd name="T50" fmla="*/ 0 w 125"/>
                <a:gd name="T51" fmla="*/ 145 h 198"/>
                <a:gd name="T52" fmla="*/ 16 w 125"/>
                <a:gd name="T53" fmla="*/ 145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98">
                  <a:moveTo>
                    <a:pt x="83" y="0"/>
                  </a:moveTo>
                  <a:lnTo>
                    <a:pt x="99" y="0"/>
                  </a:lnTo>
                  <a:lnTo>
                    <a:pt x="70" y="30"/>
                  </a:lnTo>
                  <a:lnTo>
                    <a:pt x="53" y="30"/>
                  </a:lnTo>
                  <a:lnTo>
                    <a:pt x="25" y="0"/>
                  </a:lnTo>
                  <a:lnTo>
                    <a:pt x="40" y="0"/>
                  </a:lnTo>
                  <a:lnTo>
                    <a:pt x="62" y="22"/>
                  </a:lnTo>
                  <a:lnTo>
                    <a:pt x="83" y="0"/>
                  </a:lnTo>
                  <a:close/>
                  <a:moveTo>
                    <a:pt x="16" y="145"/>
                  </a:moveTo>
                  <a:lnTo>
                    <a:pt x="16" y="146"/>
                  </a:lnTo>
                  <a:cubicBezTo>
                    <a:pt x="16" y="168"/>
                    <a:pt x="34" y="184"/>
                    <a:pt x="63" y="184"/>
                  </a:cubicBezTo>
                  <a:cubicBezTo>
                    <a:pt x="92" y="184"/>
                    <a:pt x="109" y="171"/>
                    <a:pt x="109" y="153"/>
                  </a:cubicBezTo>
                  <a:cubicBezTo>
                    <a:pt x="109" y="136"/>
                    <a:pt x="97" y="132"/>
                    <a:pt x="72" y="127"/>
                  </a:cubicBezTo>
                  <a:lnTo>
                    <a:pt x="40" y="122"/>
                  </a:lnTo>
                  <a:cubicBezTo>
                    <a:pt x="16" y="118"/>
                    <a:pt x="5" y="105"/>
                    <a:pt x="5" y="85"/>
                  </a:cubicBezTo>
                  <a:cubicBezTo>
                    <a:pt x="5" y="59"/>
                    <a:pt x="26" y="42"/>
                    <a:pt x="61" y="42"/>
                  </a:cubicBezTo>
                  <a:cubicBezTo>
                    <a:pt x="98" y="42"/>
                    <a:pt x="119" y="59"/>
                    <a:pt x="120" y="87"/>
                  </a:cubicBezTo>
                  <a:lnTo>
                    <a:pt x="105" y="87"/>
                  </a:lnTo>
                  <a:cubicBezTo>
                    <a:pt x="103" y="66"/>
                    <a:pt x="89" y="55"/>
                    <a:pt x="62" y="55"/>
                  </a:cubicBezTo>
                  <a:cubicBezTo>
                    <a:pt x="36" y="55"/>
                    <a:pt x="20" y="67"/>
                    <a:pt x="20" y="84"/>
                  </a:cubicBezTo>
                  <a:cubicBezTo>
                    <a:pt x="20" y="99"/>
                    <a:pt x="32" y="105"/>
                    <a:pt x="57" y="109"/>
                  </a:cubicBezTo>
                  <a:lnTo>
                    <a:pt x="85" y="114"/>
                  </a:lnTo>
                  <a:cubicBezTo>
                    <a:pt x="112" y="119"/>
                    <a:pt x="125" y="130"/>
                    <a:pt x="125" y="152"/>
                  </a:cubicBezTo>
                  <a:cubicBezTo>
                    <a:pt x="125" y="181"/>
                    <a:pt x="103" y="198"/>
                    <a:pt x="64" y="198"/>
                  </a:cubicBezTo>
                  <a:cubicBezTo>
                    <a:pt x="24" y="198"/>
                    <a:pt x="0" y="178"/>
                    <a:pt x="0" y="147"/>
                  </a:cubicBezTo>
                  <a:lnTo>
                    <a:pt x="0" y="145"/>
                  </a:lnTo>
                  <a:lnTo>
                    <a:pt x="16" y="1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085" y="3329"/>
              <a:ext cx="29" cy="35"/>
            </a:xfrm>
            <a:custGeom>
              <a:avLst/>
              <a:gdLst>
                <a:gd name="T0" fmla="*/ 0 w 127"/>
                <a:gd name="T1" fmla="*/ 0 h 149"/>
                <a:gd name="T2" fmla="*/ 15 w 127"/>
                <a:gd name="T3" fmla="*/ 0 h 149"/>
                <a:gd name="T4" fmla="*/ 15 w 127"/>
                <a:gd name="T5" fmla="*/ 82 h 149"/>
                <a:gd name="T6" fmla="*/ 107 w 127"/>
                <a:gd name="T7" fmla="*/ 0 h 149"/>
                <a:gd name="T8" fmla="*/ 127 w 127"/>
                <a:gd name="T9" fmla="*/ 0 h 149"/>
                <a:gd name="T10" fmla="*/ 57 w 127"/>
                <a:gd name="T11" fmla="*/ 63 h 149"/>
                <a:gd name="T12" fmla="*/ 127 w 127"/>
                <a:gd name="T13" fmla="*/ 149 h 149"/>
                <a:gd name="T14" fmla="*/ 108 w 127"/>
                <a:gd name="T15" fmla="*/ 149 h 149"/>
                <a:gd name="T16" fmla="*/ 46 w 127"/>
                <a:gd name="T17" fmla="*/ 72 h 149"/>
                <a:gd name="T18" fmla="*/ 15 w 127"/>
                <a:gd name="T19" fmla="*/ 100 h 149"/>
                <a:gd name="T20" fmla="*/ 15 w 127"/>
                <a:gd name="T21" fmla="*/ 149 h 149"/>
                <a:gd name="T22" fmla="*/ 0 w 127"/>
                <a:gd name="T23" fmla="*/ 149 h 149"/>
                <a:gd name="T24" fmla="*/ 0 w 127"/>
                <a:gd name="T2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49">
                  <a:moveTo>
                    <a:pt x="0" y="0"/>
                  </a:moveTo>
                  <a:lnTo>
                    <a:pt x="15" y="0"/>
                  </a:lnTo>
                  <a:lnTo>
                    <a:pt x="15" y="82"/>
                  </a:lnTo>
                  <a:lnTo>
                    <a:pt x="107" y="0"/>
                  </a:lnTo>
                  <a:lnTo>
                    <a:pt x="127" y="0"/>
                  </a:lnTo>
                  <a:lnTo>
                    <a:pt x="57" y="63"/>
                  </a:lnTo>
                  <a:lnTo>
                    <a:pt x="127" y="149"/>
                  </a:lnTo>
                  <a:lnTo>
                    <a:pt x="108" y="149"/>
                  </a:lnTo>
                  <a:lnTo>
                    <a:pt x="46" y="72"/>
                  </a:lnTo>
                  <a:lnTo>
                    <a:pt x="15" y="100"/>
                  </a:lnTo>
                  <a:lnTo>
                    <a:pt x="15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120" y="3328"/>
              <a:ext cx="36" cy="37"/>
            </a:xfrm>
            <a:custGeom>
              <a:avLst/>
              <a:gdLst>
                <a:gd name="T0" fmla="*/ 141 w 156"/>
                <a:gd name="T1" fmla="*/ 78 h 156"/>
                <a:gd name="T2" fmla="*/ 78 w 156"/>
                <a:gd name="T3" fmla="*/ 14 h 156"/>
                <a:gd name="T4" fmla="*/ 15 w 156"/>
                <a:gd name="T5" fmla="*/ 78 h 156"/>
                <a:gd name="T6" fmla="*/ 78 w 156"/>
                <a:gd name="T7" fmla="*/ 142 h 156"/>
                <a:gd name="T8" fmla="*/ 141 w 156"/>
                <a:gd name="T9" fmla="*/ 78 h 156"/>
                <a:gd name="T10" fmla="*/ 78 w 156"/>
                <a:gd name="T11" fmla="*/ 156 h 156"/>
                <a:gd name="T12" fmla="*/ 0 w 156"/>
                <a:gd name="T13" fmla="*/ 78 h 156"/>
                <a:gd name="T14" fmla="*/ 78 w 156"/>
                <a:gd name="T15" fmla="*/ 0 h 156"/>
                <a:gd name="T16" fmla="*/ 156 w 156"/>
                <a:gd name="T17" fmla="*/ 78 h 156"/>
                <a:gd name="T18" fmla="*/ 78 w 156"/>
                <a:gd name="T1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56">
                  <a:moveTo>
                    <a:pt x="141" y="78"/>
                  </a:moveTo>
                  <a:cubicBezTo>
                    <a:pt x="141" y="38"/>
                    <a:pt x="117" y="14"/>
                    <a:pt x="78" y="14"/>
                  </a:cubicBezTo>
                  <a:cubicBezTo>
                    <a:pt x="38" y="14"/>
                    <a:pt x="15" y="38"/>
                    <a:pt x="15" y="78"/>
                  </a:cubicBezTo>
                  <a:cubicBezTo>
                    <a:pt x="15" y="118"/>
                    <a:pt x="38" y="142"/>
                    <a:pt x="78" y="142"/>
                  </a:cubicBezTo>
                  <a:cubicBezTo>
                    <a:pt x="117" y="142"/>
                    <a:pt x="141" y="118"/>
                    <a:pt x="141" y="78"/>
                  </a:cubicBezTo>
                  <a:close/>
                  <a:moveTo>
                    <a:pt x="78" y="156"/>
                  </a:moveTo>
                  <a:cubicBezTo>
                    <a:pt x="29" y="156"/>
                    <a:pt x="0" y="126"/>
                    <a:pt x="0" y="78"/>
                  </a:cubicBezTo>
                  <a:cubicBezTo>
                    <a:pt x="0" y="29"/>
                    <a:pt x="29" y="0"/>
                    <a:pt x="78" y="0"/>
                  </a:cubicBezTo>
                  <a:cubicBezTo>
                    <a:pt x="127" y="0"/>
                    <a:pt x="156" y="29"/>
                    <a:pt x="156" y="78"/>
                  </a:cubicBezTo>
                  <a:cubicBezTo>
                    <a:pt x="156" y="126"/>
                    <a:pt x="127" y="156"/>
                    <a:pt x="78" y="156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167" y="3329"/>
              <a:ext cx="25" cy="35"/>
            </a:xfrm>
            <a:custGeom>
              <a:avLst/>
              <a:gdLst>
                <a:gd name="T0" fmla="*/ 0 w 109"/>
                <a:gd name="T1" fmla="*/ 0 h 149"/>
                <a:gd name="T2" fmla="*/ 15 w 109"/>
                <a:gd name="T3" fmla="*/ 0 h 149"/>
                <a:gd name="T4" fmla="*/ 15 w 109"/>
                <a:gd name="T5" fmla="*/ 135 h 149"/>
                <a:gd name="T6" fmla="*/ 109 w 109"/>
                <a:gd name="T7" fmla="*/ 135 h 149"/>
                <a:gd name="T8" fmla="*/ 109 w 109"/>
                <a:gd name="T9" fmla="*/ 149 h 149"/>
                <a:gd name="T10" fmla="*/ 0 w 109"/>
                <a:gd name="T11" fmla="*/ 149 h 149"/>
                <a:gd name="T12" fmla="*/ 0 w 109"/>
                <a:gd name="T13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149">
                  <a:moveTo>
                    <a:pt x="0" y="0"/>
                  </a:moveTo>
                  <a:lnTo>
                    <a:pt x="15" y="0"/>
                  </a:lnTo>
                  <a:lnTo>
                    <a:pt x="15" y="135"/>
                  </a:lnTo>
                  <a:lnTo>
                    <a:pt x="109" y="135"/>
                  </a:lnTo>
                  <a:lnTo>
                    <a:pt x="109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1" name="Freeform 22"/>
            <p:cNvSpPr>
              <a:spLocks/>
            </p:cNvSpPr>
            <p:nvPr/>
          </p:nvSpPr>
          <p:spPr bwMode="auto">
            <a:xfrm>
              <a:off x="7200" y="3328"/>
              <a:ext cx="29" cy="37"/>
            </a:xfrm>
            <a:custGeom>
              <a:avLst/>
              <a:gdLst>
                <a:gd name="T0" fmla="*/ 15 w 124"/>
                <a:gd name="T1" fmla="*/ 103 h 156"/>
                <a:gd name="T2" fmla="*/ 15 w 124"/>
                <a:gd name="T3" fmla="*/ 104 h 156"/>
                <a:gd name="T4" fmla="*/ 63 w 124"/>
                <a:gd name="T5" fmla="*/ 142 h 156"/>
                <a:gd name="T6" fmla="*/ 109 w 124"/>
                <a:gd name="T7" fmla="*/ 111 h 156"/>
                <a:gd name="T8" fmla="*/ 72 w 124"/>
                <a:gd name="T9" fmla="*/ 85 h 156"/>
                <a:gd name="T10" fmla="*/ 40 w 124"/>
                <a:gd name="T11" fmla="*/ 80 h 156"/>
                <a:gd name="T12" fmla="*/ 5 w 124"/>
                <a:gd name="T13" fmla="*/ 43 h 156"/>
                <a:gd name="T14" fmla="*/ 61 w 124"/>
                <a:gd name="T15" fmla="*/ 0 h 156"/>
                <a:gd name="T16" fmla="*/ 120 w 124"/>
                <a:gd name="T17" fmla="*/ 45 h 156"/>
                <a:gd name="T18" fmla="*/ 105 w 124"/>
                <a:gd name="T19" fmla="*/ 45 h 156"/>
                <a:gd name="T20" fmla="*/ 62 w 124"/>
                <a:gd name="T21" fmla="*/ 13 h 156"/>
                <a:gd name="T22" fmla="*/ 20 w 124"/>
                <a:gd name="T23" fmla="*/ 42 h 156"/>
                <a:gd name="T24" fmla="*/ 57 w 124"/>
                <a:gd name="T25" fmla="*/ 67 h 156"/>
                <a:gd name="T26" fmla="*/ 85 w 124"/>
                <a:gd name="T27" fmla="*/ 72 h 156"/>
                <a:gd name="T28" fmla="*/ 124 w 124"/>
                <a:gd name="T29" fmla="*/ 110 h 156"/>
                <a:gd name="T30" fmla="*/ 64 w 124"/>
                <a:gd name="T31" fmla="*/ 156 h 156"/>
                <a:gd name="T32" fmla="*/ 0 w 124"/>
                <a:gd name="T33" fmla="*/ 105 h 156"/>
                <a:gd name="T34" fmla="*/ 0 w 124"/>
                <a:gd name="T35" fmla="*/ 103 h 156"/>
                <a:gd name="T36" fmla="*/ 15 w 124"/>
                <a:gd name="T37" fmla="*/ 10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56">
                  <a:moveTo>
                    <a:pt x="15" y="103"/>
                  </a:moveTo>
                  <a:lnTo>
                    <a:pt x="15" y="104"/>
                  </a:lnTo>
                  <a:cubicBezTo>
                    <a:pt x="15" y="126"/>
                    <a:pt x="34" y="142"/>
                    <a:pt x="63" y="142"/>
                  </a:cubicBezTo>
                  <a:cubicBezTo>
                    <a:pt x="92" y="142"/>
                    <a:pt x="109" y="129"/>
                    <a:pt x="109" y="111"/>
                  </a:cubicBezTo>
                  <a:cubicBezTo>
                    <a:pt x="109" y="94"/>
                    <a:pt x="97" y="90"/>
                    <a:pt x="72" y="85"/>
                  </a:cubicBezTo>
                  <a:lnTo>
                    <a:pt x="40" y="80"/>
                  </a:lnTo>
                  <a:cubicBezTo>
                    <a:pt x="16" y="76"/>
                    <a:pt x="5" y="63"/>
                    <a:pt x="5" y="43"/>
                  </a:cubicBezTo>
                  <a:cubicBezTo>
                    <a:pt x="5" y="17"/>
                    <a:pt x="26" y="0"/>
                    <a:pt x="61" y="0"/>
                  </a:cubicBezTo>
                  <a:cubicBezTo>
                    <a:pt x="98" y="0"/>
                    <a:pt x="119" y="17"/>
                    <a:pt x="120" y="45"/>
                  </a:cubicBezTo>
                  <a:lnTo>
                    <a:pt x="105" y="45"/>
                  </a:lnTo>
                  <a:cubicBezTo>
                    <a:pt x="103" y="24"/>
                    <a:pt x="88" y="13"/>
                    <a:pt x="62" y="13"/>
                  </a:cubicBezTo>
                  <a:cubicBezTo>
                    <a:pt x="35" y="13"/>
                    <a:pt x="20" y="25"/>
                    <a:pt x="20" y="42"/>
                  </a:cubicBezTo>
                  <a:cubicBezTo>
                    <a:pt x="20" y="57"/>
                    <a:pt x="32" y="63"/>
                    <a:pt x="57" y="67"/>
                  </a:cubicBezTo>
                  <a:lnTo>
                    <a:pt x="85" y="72"/>
                  </a:lnTo>
                  <a:cubicBezTo>
                    <a:pt x="112" y="77"/>
                    <a:pt x="124" y="88"/>
                    <a:pt x="124" y="110"/>
                  </a:cubicBezTo>
                  <a:cubicBezTo>
                    <a:pt x="124" y="139"/>
                    <a:pt x="102" y="156"/>
                    <a:pt x="64" y="156"/>
                  </a:cubicBezTo>
                  <a:cubicBezTo>
                    <a:pt x="24" y="156"/>
                    <a:pt x="0" y="136"/>
                    <a:pt x="0" y="105"/>
                  </a:cubicBezTo>
                  <a:lnTo>
                    <a:pt x="0" y="103"/>
                  </a:lnTo>
                  <a:lnTo>
                    <a:pt x="15" y="103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2" name="Freeform 23"/>
            <p:cNvSpPr>
              <a:spLocks/>
            </p:cNvSpPr>
            <p:nvPr/>
          </p:nvSpPr>
          <p:spPr bwMode="auto">
            <a:xfrm>
              <a:off x="7237" y="3329"/>
              <a:ext cx="29" cy="35"/>
            </a:xfrm>
            <a:custGeom>
              <a:avLst/>
              <a:gdLst>
                <a:gd name="T0" fmla="*/ 57 w 129"/>
                <a:gd name="T1" fmla="*/ 14 h 149"/>
                <a:gd name="T2" fmla="*/ 0 w 129"/>
                <a:gd name="T3" fmla="*/ 14 h 149"/>
                <a:gd name="T4" fmla="*/ 0 w 129"/>
                <a:gd name="T5" fmla="*/ 0 h 149"/>
                <a:gd name="T6" fmla="*/ 129 w 129"/>
                <a:gd name="T7" fmla="*/ 0 h 149"/>
                <a:gd name="T8" fmla="*/ 129 w 129"/>
                <a:gd name="T9" fmla="*/ 14 h 149"/>
                <a:gd name="T10" fmla="*/ 72 w 129"/>
                <a:gd name="T11" fmla="*/ 14 h 149"/>
                <a:gd name="T12" fmla="*/ 72 w 129"/>
                <a:gd name="T13" fmla="*/ 149 h 149"/>
                <a:gd name="T14" fmla="*/ 57 w 129"/>
                <a:gd name="T15" fmla="*/ 149 h 149"/>
                <a:gd name="T16" fmla="*/ 57 w 129"/>
                <a:gd name="T17" fmla="*/ 1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149">
                  <a:moveTo>
                    <a:pt x="57" y="14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29" y="0"/>
                  </a:lnTo>
                  <a:lnTo>
                    <a:pt x="129" y="14"/>
                  </a:lnTo>
                  <a:lnTo>
                    <a:pt x="72" y="14"/>
                  </a:lnTo>
                  <a:lnTo>
                    <a:pt x="72" y="149"/>
                  </a:lnTo>
                  <a:lnTo>
                    <a:pt x="57" y="149"/>
                  </a:lnTo>
                  <a:lnTo>
                    <a:pt x="57" y="14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271" y="3329"/>
              <a:ext cx="35" cy="35"/>
            </a:xfrm>
            <a:custGeom>
              <a:avLst/>
              <a:gdLst>
                <a:gd name="T0" fmla="*/ 0 w 153"/>
                <a:gd name="T1" fmla="*/ 0 h 149"/>
                <a:gd name="T2" fmla="*/ 17 w 153"/>
                <a:gd name="T3" fmla="*/ 0 h 149"/>
                <a:gd name="T4" fmla="*/ 77 w 153"/>
                <a:gd name="T5" fmla="*/ 136 h 149"/>
                <a:gd name="T6" fmla="*/ 136 w 153"/>
                <a:gd name="T7" fmla="*/ 0 h 149"/>
                <a:gd name="T8" fmla="*/ 153 w 153"/>
                <a:gd name="T9" fmla="*/ 0 h 149"/>
                <a:gd name="T10" fmla="*/ 86 w 153"/>
                <a:gd name="T11" fmla="*/ 149 h 149"/>
                <a:gd name="T12" fmla="*/ 67 w 153"/>
                <a:gd name="T13" fmla="*/ 149 h 149"/>
                <a:gd name="T14" fmla="*/ 0 w 153"/>
                <a:gd name="T1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49">
                  <a:moveTo>
                    <a:pt x="0" y="0"/>
                  </a:moveTo>
                  <a:lnTo>
                    <a:pt x="17" y="0"/>
                  </a:lnTo>
                  <a:lnTo>
                    <a:pt x="77" y="136"/>
                  </a:lnTo>
                  <a:lnTo>
                    <a:pt x="136" y="0"/>
                  </a:lnTo>
                  <a:lnTo>
                    <a:pt x="153" y="0"/>
                  </a:lnTo>
                  <a:lnTo>
                    <a:pt x="86" y="149"/>
                  </a:lnTo>
                  <a:lnTo>
                    <a:pt x="6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4" name="Freeform 25"/>
            <p:cNvSpPr>
              <a:spLocks noEditPoints="1"/>
            </p:cNvSpPr>
            <p:nvPr/>
          </p:nvSpPr>
          <p:spPr bwMode="auto">
            <a:xfrm>
              <a:off x="7315" y="3318"/>
              <a:ext cx="9" cy="46"/>
            </a:xfrm>
            <a:custGeom>
              <a:avLst/>
              <a:gdLst>
                <a:gd name="T0" fmla="*/ 19 w 38"/>
                <a:gd name="T1" fmla="*/ 0 h 194"/>
                <a:gd name="T2" fmla="*/ 38 w 38"/>
                <a:gd name="T3" fmla="*/ 0 h 194"/>
                <a:gd name="T4" fmla="*/ 14 w 38"/>
                <a:gd name="T5" fmla="*/ 30 h 194"/>
                <a:gd name="T6" fmla="*/ 1 w 38"/>
                <a:gd name="T7" fmla="*/ 30 h 194"/>
                <a:gd name="T8" fmla="*/ 19 w 38"/>
                <a:gd name="T9" fmla="*/ 0 h 194"/>
                <a:gd name="T10" fmla="*/ 0 w 38"/>
                <a:gd name="T11" fmla="*/ 45 h 194"/>
                <a:gd name="T12" fmla="*/ 15 w 38"/>
                <a:gd name="T13" fmla="*/ 45 h 194"/>
                <a:gd name="T14" fmla="*/ 15 w 38"/>
                <a:gd name="T15" fmla="*/ 194 h 194"/>
                <a:gd name="T16" fmla="*/ 0 w 38"/>
                <a:gd name="T17" fmla="*/ 194 h 194"/>
                <a:gd name="T18" fmla="*/ 0 w 38"/>
                <a:gd name="T19" fmla="*/ 4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194">
                  <a:moveTo>
                    <a:pt x="19" y="0"/>
                  </a:moveTo>
                  <a:lnTo>
                    <a:pt x="38" y="0"/>
                  </a:lnTo>
                  <a:lnTo>
                    <a:pt x="14" y="30"/>
                  </a:lnTo>
                  <a:lnTo>
                    <a:pt x="1" y="30"/>
                  </a:lnTo>
                  <a:lnTo>
                    <a:pt x="19" y="0"/>
                  </a:lnTo>
                  <a:close/>
                  <a:moveTo>
                    <a:pt x="0" y="45"/>
                  </a:moveTo>
                  <a:lnTo>
                    <a:pt x="15" y="45"/>
                  </a:lnTo>
                  <a:lnTo>
                    <a:pt x="15" y="194"/>
                  </a:lnTo>
                  <a:lnTo>
                    <a:pt x="0" y="194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334" y="3359"/>
              <a:ext cx="3" cy="12"/>
            </a:xfrm>
            <a:custGeom>
              <a:avLst/>
              <a:gdLst>
                <a:gd name="T0" fmla="*/ 0 w 17"/>
                <a:gd name="T1" fmla="*/ 0 h 50"/>
                <a:gd name="T2" fmla="*/ 17 w 17"/>
                <a:gd name="T3" fmla="*/ 0 h 50"/>
                <a:gd name="T4" fmla="*/ 17 w 17"/>
                <a:gd name="T5" fmla="*/ 27 h 50"/>
                <a:gd name="T6" fmla="*/ 0 w 17"/>
                <a:gd name="T7" fmla="*/ 50 h 50"/>
                <a:gd name="T8" fmla="*/ 0 w 17"/>
                <a:gd name="T9" fmla="*/ 41 h 50"/>
                <a:gd name="T10" fmla="*/ 7 w 17"/>
                <a:gd name="T11" fmla="*/ 27 h 50"/>
                <a:gd name="T12" fmla="*/ 7 w 17"/>
                <a:gd name="T13" fmla="*/ 18 h 50"/>
                <a:gd name="T14" fmla="*/ 0 w 17"/>
                <a:gd name="T15" fmla="*/ 18 h 50"/>
                <a:gd name="T16" fmla="*/ 0 w 17"/>
                <a:gd name="T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0">
                  <a:moveTo>
                    <a:pt x="0" y="0"/>
                  </a:moveTo>
                  <a:lnTo>
                    <a:pt x="17" y="0"/>
                  </a:lnTo>
                  <a:lnTo>
                    <a:pt x="17" y="27"/>
                  </a:lnTo>
                  <a:cubicBezTo>
                    <a:pt x="16" y="39"/>
                    <a:pt x="12" y="46"/>
                    <a:pt x="0" y="50"/>
                  </a:cubicBezTo>
                  <a:lnTo>
                    <a:pt x="0" y="41"/>
                  </a:lnTo>
                  <a:cubicBezTo>
                    <a:pt x="5" y="38"/>
                    <a:pt x="7" y="34"/>
                    <a:pt x="7" y="27"/>
                  </a:cubicBez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6" name="Freeform 27"/>
            <p:cNvSpPr>
              <a:spLocks/>
            </p:cNvSpPr>
            <p:nvPr/>
          </p:nvSpPr>
          <p:spPr bwMode="auto">
            <a:xfrm>
              <a:off x="6646" y="3383"/>
              <a:ext cx="32" cy="29"/>
            </a:xfrm>
            <a:custGeom>
              <a:avLst/>
              <a:gdLst>
                <a:gd name="T0" fmla="*/ 0 w 142"/>
                <a:gd name="T1" fmla="*/ 0 h 123"/>
                <a:gd name="T2" fmla="*/ 19 w 142"/>
                <a:gd name="T3" fmla="*/ 0 h 123"/>
                <a:gd name="T4" fmla="*/ 71 w 142"/>
                <a:gd name="T5" fmla="*/ 112 h 123"/>
                <a:gd name="T6" fmla="*/ 124 w 142"/>
                <a:gd name="T7" fmla="*/ 0 h 123"/>
                <a:gd name="T8" fmla="*/ 142 w 142"/>
                <a:gd name="T9" fmla="*/ 0 h 123"/>
                <a:gd name="T10" fmla="*/ 142 w 142"/>
                <a:gd name="T11" fmla="*/ 123 h 123"/>
                <a:gd name="T12" fmla="*/ 130 w 142"/>
                <a:gd name="T13" fmla="*/ 123 h 123"/>
                <a:gd name="T14" fmla="*/ 131 w 142"/>
                <a:gd name="T15" fmla="*/ 10 h 123"/>
                <a:gd name="T16" fmla="*/ 78 w 142"/>
                <a:gd name="T17" fmla="*/ 123 h 123"/>
                <a:gd name="T18" fmla="*/ 64 w 142"/>
                <a:gd name="T19" fmla="*/ 123 h 123"/>
                <a:gd name="T20" fmla="*/ 10 w 142"/>
                <a:gd name="T21" fmla="*/ 10 h 123"/>
                <a:gd name="T22" fmla="*/ 12 w 142"/>
                <a:gd name="T23" fmla="*/ 123 h 123"/>
                <a:gd name="T24" fmla="*/ 0 w 142"/>
                <a:gd name="T25" fmla="*/ 123 h 123"/>
                <a:gd name="T26" fmla="*/ 0 w 142"/>
                <a:gd name="T27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3">
                  <a:moveTo>
                    <a:pt x="0" y="0"/>
                  </a:moveTo>
                  <a:lnTo>
                    <a:pt x="19" y="0"/>
                  </a:lnTo>
                  <a:lnTo>
                    <a:pt x="71" y="112"/>
                  </a:lnTo>
                  <a:lnTo>
                    <a:pt x="124" y="0"/>
                  </a:lnTo>
                  <a:lnTo>
                    <a:pt x="142" y="0"/>
                  </a:lnTo>
                  <a:lnTo>
                    <a:pt x="142" y="123"/>
                  </a:lnTo>
                  <a:lnTo>
                    <a:pt x="130" y="123"/>
                  </a:lnTo>
                  <a:lnTo>
                    <a:pt x="131" y="10"/>
                  </a:lnTo>
                  <a:lnTo>
                    <a:pt x="78" y="123"/>
                  </a:lnTo>
                  <a:lnTo>
                    <a:pt x="64" y="123"/>
                  </a:lnTo>
                  <a:lnTo>
                    <a:pt x="10" y="10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6688" y="3383"/>
              <a:ext cx="21" cy="29"/>
            </a:xfrm>
            <a:custGeom>
              <a:avLst/>
              <a:gdLst>
                <a:gd name="T0" fmla="*/ 0 w 90"/>
                <a:gd name="T1" fmla="*/ 0 h 123"/>
                <a:gd name="T2" fmla="*/ 13 w 90"/>
                <a:gd name="T3" fmla="*/ 0 h 123"/>
                <a:gd name="T4" fmla="*/ 13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3" y="0"/>
                  </a:lnTo>
                  <a:lnTo>
                    <a:pt x="13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6713" y="3374"/>
              <a:ext cx="30" cy="38"/>
            </a:xfrm>
            <a:custGeom>
              <a:avLst/>
              <a:gdLst>
                <a:gd name="T0" fmla="*/ 74 w 128"/>
                <a:gd name="T1" fmla="*/ 0 h 161"/>
                <a:gd name="T2" fmla="*/ 89 w 128"/>
                <a:gd name="T3" fmla="*/ 0 h 161"/>
                <a:gd name="T4" fmla="*/ 69 w 128"/>
                <a:gd name="T5" fmla="*/ 25 h 161"/>
                <a:gd name="T6" fmla="*/ 59 w 128"/>
                <a:gd name="T7" fmla="*/ 25 h 161"/>
                <a:gd name="T8" fmla="*/ 74 w 128"/>
                <a:gd name="T9" fmla="*/ 0 h 161"/>
                <a:gd name="T10" fmla="*/ 92 w 128"/>
                <a:gd name="T11" fmla="*/ 111 h 161"/>
                <a:gd name="T12" fmla="*/ 64 w 128"/>
                <a:gd name="T13" fmla="*/ 48 h 161"/>
                <a:gd name="T14" fmla="*/ 36 w 128"/>
                <a:gd name="T15" fmla="*/ 111 h 161"/>
                <a:gd name="T16" fmla="*/ 92 w 128"/>
                <a:gd name="T17" fmla="*/ 111 h 161"/>
                <a:gd name="T18" fmla="*/ 57 w 128"/>
                <a:gd name="T19" fmla="*/ 38 h 161"/>
                <a:gd name="T20" fmla="*/ 71 w 128"/>
                <a:gd name="T21" fmla="*/ 38 h 161"/>
                <a:gd name="T22" fmla="*/ 128 w 128"/>
                <a:gd name="T23" fmla="*/ 161 h 161"/>
                <a:gd name="T24" fmla="*/ 115 w 128"/>
                <a:gd name="T25" fmla="*/ 161 h 161"/>
                <a:gd name="T26" fmla="*/ 98 w 128"/>
                <a:gd name="T27" fmla="*/ 123 h 161"/>
                <a:gd name="T28" fmla="*/ 30 w 128"/>
                <a:gd name="T29" fmla="*/ 123 h 161"/>
                <a:gd name="T30" fmla="*/ 13 w 128"/>
                <a:gd name="T31" fmla="*/ 161 h 161"/>
                <a:gd name="T32" fmla="*/ 0 w 128"/>
                <a:gd name="T33" fmla="*/ 161 h 161"/>
                <a:gd name="T34" fmla="*/ 57 w 128"/>
                <a:gd name="T35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8" h="161">
                  <a:moveTo>
                    <a:pt x="74" y="0"/>
                  </a:moveTo>
                  <a:lnTo>
                    <a:pt x="89" y="0"/>
                  </a:lnTo>
                  <a:lnTo>
                    <a:pt x="69" y="25"/>
                  </a:lnTo>
                  <a:lnTo>
                    <a:pt x="59" y="25"/>
                  </a:lnTo>
                  <a:lnTo>
                    <a:pt x="74" y="0"/>
                  </a:lnTo>
                  <a:close/>
                  <a:moveTo>
                    <a:pt x="92" y="111"/>
                  </a:moveTo>
                  <a:lnTo>
                    <a:pt x="64" y="48"/>
                  </a:lnTo>
                  <a:lnTo>
                    <a:pt x="36" y="111"/>
                  </a:lnTo>
                  <a:lnTo>
                    <a:pt x="92" y="111"/>
                  </a:lnTo>
                  <a:close/>
                  <a:moveTo>
                    <a:pt x="57" y="38"/>
                  </a:moveTo>
                  <a:lnTo>
                    <a:pt x="71" y="38"/>
                  </a:lnTo>
                  <a:lnTo>
                    <a:pt x="128" y="161"/>
                  </a:lnTo>
                  <a:lnTo>
                    <a:pt x="115" y="161"/>
                  </a:lnTo>
                  <a:lnTo>
                    <a:pt x="98" y="123"/>
                  </a:lnTo>
                  <a:lnTo>
                    <a:pt x="30" y="123"/>
                  </a:lnTo>
                  <a:lnTo>
                    <a:pt x="13" y="161"/>
                  </a:lnTo>
                  <a:lnTo>
                    <a:pt x="0" y="161"/>
                  </a:lnTo>
                  <a:lnTo>
                    <a:pt x="57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6749" y="3383"/>
              <a:ext cx="27" cy="29"/>
            </a:xfrm>
            <a:custGeom>
              <a:avLst/>
              <a:gdLst>
                <a:gd name="T0" fmla="*/ 13 w 116"/>
                <a:gd name="T1" fmla="*/ 11 h 123"/>
                <a:gd name="T2" fmla="*/ 13 w 116"/>
                <a:gd name="T3" fmla="*/ 111 h 123"/>
                <a:gd name="T4" fmla="*/ 45 w 116"/>
                <a:gd name="T5" fmla="*/ 111 h 123"/>
                <a:gd name="T6" fmla="*/ 86 w 116"/>
                <a:gd name="T7" fmla="*/ 103 h 123"/>
                <a:gd name="T8" fmla="*/ 103 w 116"/>
                <a:gd name="T9" fmla="*/ 60 h 123"/>
                <a:gd name="T10" fmla="*/ 86 w 116"/>
                <a:gd name="T11" fmla="*/ 18 h 123"/>
                <a:gd name="T12" fmla="*/ 43 w 116"/>
                <a:gd name="T13" fmla="*/ 11 h 123"/>
                <a:gd name="T14" fmla="*/ 13 w 116"/>
                <a:gd name="T15" fmla="*/ 11 h 123"/>
                <a:gd name="T16" fmla="*/ 96 w 116"/>
                <a:gd name="T17" fmla="*/ 11 h 123"/>
                <a:gd name="T18" fmla="*/ 116 w 116"/>
                <a:gd name="T19" fmla="*/ 61 h 123"/>
                <a:gd name="T20" fmla="*/ 96 w 116"/>
                <a:gd name="T21" fmla="*/ 112 h 123"/>
                <a:gd name="T22" fmla="*/ 45 w 116"/>
                <a:gd name="T23" fmla="*/ 123 h 123"/>
                <a:gd name="T24" fmla="*/ 0 w 116"/>
                <a:gd name="T25" fmla="*/ 123 h 123"/>
                <a:gd name="T26" fmla="*/ 0 w 116"/>
                <a:gd name="T27" fmla="*/ 0 h 123"/>
                <a:gd name="T28" fmla="*/ 45 w 116"/>
                <a:gd name="T29" fmla="*/ 0 h 123"/>
                <a:gd name="T30" fmla="*/ 96 w 116"/>
                <a:gd name="T31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" h="123">
                  <a:moveTo>
                    <a:pt x="13" y="11"/>
                  </a:moveTo>
                  <a:lnTo>
                    <a:pt x="13" y="111"/>
                  </a:lnTo>
                  <a:lnTo>
                    <a:pt x="45" y="111"/>
                  </a:lnTo>
                  <a:cubicBezTo>
                    <a:pt x="63" y="111"/>
                    <a:pt x="76" y="110"/>
                    <a:pt x="86" y="103"/>
                  </a:cubicBezTo>
                  <a:cubicBezTo>
                    <a:pt x="98" y="95"/>
                    <a:pt x="103" y="82"/>
                    <a:pt x="103" y="60"/>
                  </a:cubicBezTo>
                  <a:cubicBezTo>
                    <a:pt x="103" y="40"/>
                    <a:pt x="98" y="26"/>
                    <a:pt x="86" y="18"/>
                  </a:cubicBezTo>
                  <a:cubicBezTo>
                    <a:pt x="76" y="12"/>
                    <a:pt x="62" y="11"/>
                    <a:pt x="43" y="11"/>
                  </a:cubicBezTo>
                  <a:lnTo>
                    <a:pt x="13" y="11"/>
                  </a:lnTo>
                  <a:close/>
                  <a:moveTo>
                    <a:pt x="96" y="11"/>
                  </a:moveTo>
                  <a:cubicBezTo>
                    <a:pt x="110" y="21"/>
                    <a:pt x="116" y="38"/>
                    <a:pt x="116" y="61"/>
                  </a:cubicBezTo>
                  <a:cubicBezTo>
                    <a:pt x="116" y="85"/>
                    <a:pt x="110" y="101"/>
                    <a:pt x="96" y="112"/>
                  </a:cubicBezTo>
                  <a:cubicBezTo>
                    <a:pt x="83" y="122"/>
                    <a:pt x="67" y="123"/>
                    <a:pt x="45" y="123"/>
                  </a:cubicBezTo>
                  <a:lnTo>
                    <a:pt x="0" y="123"/>
                  </a:lnTo>
                  <a:lnTo>
                    <a:pt x="0" y="0"/>
                  </a:lnTo>
                  <a:lnTo>
                    <a:pt x="45" y="0"/>
                  </a:lnTo>
                  <a:cubicBezTo>
                    <a:pt x="67" y="0"/>
                    <a:pt x="83" y="1"/>
                    <a:pt x="96" y="11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6784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6812" y="3374"/>
              <a:ext cx="25" cy="38"/>
            </a:xfrm>
            <a:custGeom>
              <a:avLst/>
              <a:gdLst>
                <a:gd name="T0" fmla="*/ 78 w 108"/>
                <a:gd name="T1" fmla="*/ 0 h 161"/>
                <a:gd name="T2" fmla="*/ 92 w 108"/>
                <a:gd name="T3" fmla="*/ 0 h 161"/>
                <a:gd name="T4" fmla="*/ 68 w 108"/>
                <a:gd name="T5" fmla="*/ 25 h 161"/>
                <a:gd name="T6" fmla="*/ 54 w 108"/>
                <a:gd name="T7" fmla="*/ 25 h 161"/>
                <a:gd name="T8" fmla="*/ 30 w 108"/>
                <a:gd name="T9" fmla="*/ 0 h 161"/>
                <a:gd name="T10" fmla="*/ 43 w 108"/>
                <a:gd name="T11" fmla="*/ 0 h 161"/>
                <a:gd name="T12" fmla="*/ 61 w 108"/>
                <a:gd name="T13" fmla="*/ 18 h 161"/>
                <a:gd name="T14" fmla="*/ 78 w 108"/>
                <a:gd name="T15" fmla="*/ 0 h 161"/>
                <a:gd name="T16" fmla="*/ 0 w 108"/>
                <a:gd name="T17" fmla="*/ 149 h 161"/>
                <a:gd name="T18" fmla="*/ 91 w 108"/>
                <a:gd name="T19" fmla="*/ 49 h 161"/>
                <a:gd name="T20" fmla="*/ 4 w 108"/>
                <a:gd name="T21" fmla="*/ 49 h 161"/>
                <a:gd name="T22" fmla="*/ 4 w 108"/>
                <a:gd name="T23" fmla="*/ 38 h 161"/>
                <a:gd name="T24" fmla="*/ 108 w 108"/>
                <a:gd name="T25" fmla="*/ 38 h 161"/>
                <a:gd name="T26" fmla="*/ 108 w 108"/>
                <a:gd name="T27" fmla="*/ 49 h 161"/>
                <a:gd name="T28" fmla="*/ 15 w 108"/>
                <a:gd name="T29" fmla="*/ 149 h 161"/>
                <a:gd name="T30" fmla="*/ 108 w 108"/>
                <a:gd name="T31" fmla="*/ 149 h 161"/>
                <a:gd name="T32" fmla="*/ 108 w 108"/>
                <a:gd name="T33" fmla="*/ 161 h 161"/>
                <a:gd name="T34" fmla="*/ 0 w 108"/>
                <a:gd name="T35" fmla="*/ 161 h 161"/>
                <a:gd name="T36" fmla="*/ 0 w 108"/>
                <a:gd name="T37" fmla="*/ 14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61">
                  <a:moveTo>
                    <a:pt x="78" y="0"/>
                  </a:moveTo>
                  <a:lnTo>
                    <a:pt x="92" y="0"/>
                  </a:lnTo>
                  <a:lnTo>
                    <a:pt x="68" y="25"/>
                  </a:lnTo>
                  <a:lnTo>
                    <a:pt x="54" y="25"/>
                  </a:lnTo>
                  <a:lnTo>
                    <a:pt x="30" y="0"/>
                  </a:lnTo>
                  <a:lnTo>
                    <a:pt x="43" y="0"/>
                  </a:lnTo>
                  <a:lnTo>
                    <a:pt x="61" y="18"/>
                  </a:lnTo>
                  <a:lnTo>
                    <a:pt x="78" y="0"/>
                  </a:lnTo>
                  <a:close/>
                  <a:moveTo>
                    <a:pt x="0" y="149"/>
                  </a:moveTo>
                  <a:lnTo>
                    <a:pt x="91" y="49"/>
                  </a:lnTo>
                  <a:lnTo>
                    <a:pt x="4" y="49"/>
                  </a:lnTo>
                  <a:lnTo>
                    <a:pt x="4" y="38"/>
                  </a:lnTo>
                  <a:lnTo>
                    <a:pt x="108" y="38"/>
                  </a:lnTo>
                  <a:lnTo>
                    <a:pt x="108" y="49"/>
                  </a:lnTo>
                  <a:lnTo>
                    <a:pt x="15" y="149"/>
                  </a:lnTo>
                  <a:lnTo>
                    <a:pt x="108" y="149"/>
                  </a:lnTo>
                  <a:lnTo>
                    <a:pt x="108" y="161"/>
                  </a:lnTo>
                  <a:lnTo>
                    <a:pt x="0" y="161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6845" y="3383"/>
              <a:ext cx="22" cy="29"/>
            </a:xfrm>
            <a:custGeom>
              <a:avLst/>
              <a:gdLst>
                <a:gd name="T0" fmla="*/ 0 w 95"/>
                <a:gd name="T1" fmla="*/ 0 h 123"/>
                <a:gd name="T2" fmla="*/ 95 w 95"/>
                <a:gd name="T3" fmla="*/ 0 h 123"/>
                <a:gd name="T4" fmla="*/ 95 w 95"/>
                <a:gd name="T5" fmla="*/ 11 h 123"/>
                <a:gd name="T6" fmla="*/ 12 w 95"/>
                <a:gd name="T7" fmla="*/ 11 h 123"/>
                <a:gd name="T8" fmla="*/ 12 w 95"/>
                <a:gd name="T9" fmla="*/ 54 h 123"/>
                <a:gd name="T10" fmla="*/ 88 w 95"/>
                <a:gd name="T11" fmla="*/ 54 h 123"/>
                <a:gd name="T12" fmla="*/ 88 w 95"/>
                <a:gd name="T13" fmla="*/ 66 h 123"/>
                <a:gd name="T14" fmla="*/ 12 w 95"/>
                <a:gd name="T15" fmla="*/ 66 h 123"/>
                <a:gd name="T16" fmla="*/ 12 w 95"/>
                <a:gd name="T17" fmla="*/ 111 h 123"/>
                <a:gd name="T18" fmla="*/ 95 w 95"/>
                <a:gd name="T19" fmla="*/ 111 h 123"/>
                <a:gd name="T20" fmla="*/ 95 w 95"/>
                <a:gd name="T21" fmla="*/ 123 h 123"/>
                <a:gd name="T22" fmla="*/ 0 w 95"/>
                <a:gd name="T23" fmla="*/ 123 h 123"/>
                <a:gd name="T24" fmla="*/ 0 w 9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5" h="123">
                  <a:moveTo>
                    <a:pt x="0" y="0"/>
                  </a:moveTo>
                  <a:lnTo>
                    <a:pt x="95" y="0"/>
                  </a:lnTo>
                  <a:lnTo>
                    <a:pt x="95" y="11"/>
                  </a:lnTo>
                  <a:lnTo>
                    <a:pt x="12" y="11"/>
                  </a:lnTo>
                  <a:lnTo>
                    <a:pt x="12" y="54"/>
                  </a:lnTo>
                  <a:lnTo>
                    <a:pt x="88" y="54"/>
                  </a:lnTo>
                  <a:lnTo>
                    <a:pt x="88" y="66"/>
                  </a:lnTo>
                  <a:lnTo>
                    <a:pt x="12" y="66"/>
                  </a:lnTo>
                  <a:lnTo>
                    <a:pt x="12" y="111"/>
                  </a:lnTo>
                  <a:lnTo>
                    <a:pt x="95" y="111"/>
                  </a:lnTo>
                  <a:lnTo>
                    <a:pt x="95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6888" y="3383"/>
              <a:ext cx="29" cy="29"/>
            </a:xfrm>
            <a:custGeom>
              <a:avLst/>
              <a:gdLst>
                <a:gd name="T0" fmla="*/ 92 w 127"/>
                <a:gd name="T1" fmla="*/ 73 h 123"/>
                <a:gd name="T2" fmla="*/ 64 w 127"/>
                <a:gd name="T3" fmla="*/ 10 h 123"/>
                <a:gd name="T4" fmla="*/ 35 w 127"/>
                <a:gd name="T5" fmla="*/ 73 h 123"/>
                <a:gd name="T6" fmla="*/ 92 w 127"/>
                <a:gd name="T7" fmla="*/ 73 h 123"/>
                <a:gd name="T8" fmla="*/ 57 w 127"/>
                <a:gd name="T9" fmla="*/ 0 h 123"/>
                <a:gd name="T10" fmla="*/ 71 w 127"/>
                <a:gd name="T11" fmla="*/ 0 h 123"/>
                <a:gd name="T12" fmla="*/ 127 w 127"/>
                <a:gd name="T13" fmla="*/ 123 h 123"/>
                <a:gd name="T14" fmla="*/ 115 w 127"/>
                <a:gd name="T15" fmla="*/ 123 h 123"/>
                <a:gd name="T16" fmla="*/ 98 w 127"/>
                <a:gd name="T17" fmla="*/ 85 h 123"/>
                <a:gd name="T18" fmla="*/ 30 w 127"/>
                <a:gd name="T19" fmla="*/ 85 h 123"/>
                <a:gd name="T20" fmla="*/ 13 w 127"/>
                <a:gd name="T21" fmla="*/ 123 h 123"/>
                <a:gd name="T22" fmla="*/ 0 w 127"/>
                <a:gd name="T23" fmla="*/ 123 h 123"/>
                <a:gd name="T24" fmla="*/ 57 w 127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23">
                  <a:moveTo>
                    <a:pt x="92" y="73"/>
                  </a:moveTo>
                  <a:lnTo>
                    <a:pt x="64" y="10"/>
                  </a:lnTo>
                  <a:lnTo>
                    <a:pt x="35" y="73"/>
                  </a:lnTo>
                  <a:lnTo>
                    <a:pt x="92" y="73"/>
                  </a:lnTo>
                  <a:close/>
                  <a:moveTo>
                    <a:pt x="57" y="0"/>
                  </a:moveTo>
                  <a:lnTo>
                    <a:pt x="71" y="0"/>
                  </a:lnTo>
                  <a:lnTo>
                    <a:pt x="127" y="123"/>
                  </a:lnTo>
                  <a:lnTo>
                    <a:pt x="115" y="123"/>
                  </a:lnTo>
                  <a:lnTo>
                    <a:pt x="98" y="85"/>
                  </a:lnTo>
                  <a:lnTo>
                    <a:pt x="30" y="85"/>
                  </a:lnTo>
                  <a:lnTo>
                    <a:pt x="13" y="123"/>
                  </a:lnTo>
                  <a:lnTo>
                    <a:pt x="0" y="123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6936" y="3383"/>
              <a:ext cx="25" cy="29"/>
            </a:xfrm>
            <a:custGeom>
              <a:avLst/>
              <a:gdLst>
                <a:gd name="T0" fmla="*/ 48 w 108"/>
                <a:gd name="T1" fmla="*/ 11 h 123"/>
                <a:gd name="T2" fmla="*/ 0 w 108"/>
                <a:gd name="T3" fmla="*/ 11 h 123"/>
                <a:gd name="T4" fmla="*/ 0 w 108"/>
                <a:gd name="T5" fmla="*/ 0 h 123"/>
                <a:gd name="T6" fmla="*/ 108 w 108"/>
                <a:gd name="T7" fmla="*/ 0 h 123"/>
                <a:gd name="T8" fmla="*/ 108 w 108"/>
                <a:gd name="T9" fmla="*/ 11 h 123"/>
                <a:gd name="T10" fmla="*/ 60 w 108"/>
                <a:gd name="T11" fmla="*/ 11 h 123"/>
                <a:gd name="T12" fmla="*/ 60 w 108"/>
                <a:gd name="T13" fmla="*/ 123 h 123"/>
                <a:gd name="T14" fmla="*/ 48 w 108"/>
                <a:gd name="T15" fmla="*/ 123 h 123"/>
                <a:gd name="T16" fmla="*/ 48 w 108"/>
                <a:gd name="T17" fmla="*/ 1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23">
                  <a:moveTo>
                    <a:pt x="48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08" y="0"/>
                  </a:lnTo>
                  <a:lnTo>
                    <a:pt x="108" y="11"/>
                  </a:lnTo>
                  <a:lnTo>
                    <a:pt x="60" y="11"/>
                  </a:lnTo>
                  <a:lnTo>
                    <a:pt x="60" y="123"/>
                  </a:lnTo>
                  <a:lnTo>
                    <a:pt x="48" y="123"/>
                  </a:lnTo>
                  <a:lnTo>
                    <a:pt x="48" y="11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5" name="Freeform 36"/>
            <p:cNvSpPr>
              <a:spLocks noEditPoints="1"/>
            </p:cNvSpPr>
            <p:nvPr/>
          </p:nvSpPr>
          <p:spPr bwMode="auto">
            <a:xfrm>
              <a:off x="6967" y="3374"/>
              <a:ext cx="22" cy="38"/>
            </a:xfrm>
            <a:custGeom>
              <a:avLst/>
              <a:gdLst>
                <a:gd name="T0" fmla="*/ 66 w 95"/>
                <a:gd name="T1" fmla="*/ 0 h 161"/>
                <a:gd name="T2" fmla="*/ 80 w 95"/>
                <a:gd name="T3" fmla="*/ 0 h 161"/>
                <a:gd name="T4" fmla="*/ 56 w 95"/>
                <a:gd name="T5" fmla="*/ 25 h 161"/>
                <a:gd name="T6" fmla="*/ 42 w 95"/>
                <a:gd name="T7" fmla="*/ 25 h 161"/>
                <a:gd name="T8" fmla="*/ 18 w 95"/>
                <a:gd name="T9" fmla="*/ 0 h 161"/>
                <a:gd name="T10" fmla="*/ 31 w 95"/>
                <a:gd name="T11" fmla="*/ 0 h 161"/>
                <a:gd name="T12" fmla="*/ 49 w 95"/>
                <a:gd name="T13" fmla="*/ 18 h 161"/>
                <a:gd name="T14" fmla="*/ 66 w 95"/>
                <a:gd name="T15" fmla="*/ 0 h 161"/>
                <a:gd name="T16" fmla="*/ 0 w 95"/>
                <a:gd name="T17" fmla="*/ 38 h 161"/>
                <a:gd name="T18" fmla="*/ 95 w 95"/>
                <a:gd name="T19" fmla="*/ 38 h 161"/>
                <a:gd name="T20" fmla="*/ 95 w 95"/>
                <a:gd name="T21" fmla="*/ 49 h 161"/>
                <a:gd name="T22" fmla="*/ 13 w 95"/>
                <a:gd name="T23" fmla="*/ 49 h 161"/>
                <a:gd name="T24" fmla="*/ 13 w 95"/>
                <a:gd name="T25" fmla="*/ 92 h 161"/>
                <a:gd name="T26" fmla="*/ 89 w 95"/>
                <a:gd name="T27" fmla="*/ 92 h 161"/>
                <a:gd name="T28" fmla="*/ 89 w 95"/>
                <a:gd name="T29" fmla="*/ 104 h 161"/>
                <a:gd name="T30" fmla="*/ 13 w 95"/>
                <a:gd name="T31" fmla="*/ 104 h 161"/>
                <a:gd name="T32" fmla="*/ 13 w 95"/>
                <a:gd name="T33" fmla="*/ 149 h 161"/>
                <a:gd name="T34" fmla="*/ 95 w 95"/>
                <a:gd name="T35" fmla="*/ 149 h 161"/>
                <a:gd name="T36" fmla="*/ 95 w 95"/>
                <a:gd name="T37" fmla="*/ 161 h 161"/>
                <a:gd name="T38" fmla="*/ 0 w 95"/>
                <a:gd name="T39" fmla="*/ 161 h 161"/>
                <a:gd name="T40" fmla="*/ 0 w 95"/>
                <a:gd name="T41" fmla="*/ 3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5" h="161">
                  <a:moveTo>
                    <a:pt x="66" y="0"/>
                  </a:moveTo>
                  <a:lnTo>
                    <a:pt x="80" y="0"/>
                  </a:lnTo>
                  <a:lnTo>
                    <a:pt x="56" y="25"/>
                  </a:lnTo>
                  <a:lnTo>
                    <a:pt x="42" y="25"/>
                  </a:lnTo>
                  <a:lnTo>
                    <a:pt x="18" y="0"/>
                  </a:lnTo>
                  <a:lnTo>
                    <a:pt x="31" y="0"/>
                  </a:lnTo>
                  <a:lnTo>
                    <a:pt x="49" y="18"/>
                  </a:lnTo>
                  <a:lnTo>
                    <a:pt x="66" y="0"/>
                  </a:lnTo>
                  <a:close/>
                  <a:moveTo>
                    <a:pt x="0" y="38"/>
                  </a:moveTo>
                  <a:lnTo>
                    <a:pt x="95" y="38"/>
                  </a:lnTo>
                  <a:lnTo>
                    <a:pt x="95" y="49"/>
                  </a:lnTo>
                  <a:lnTo>
                    <a:pt x="13" y="49"/>
                  </a:lnTo>
                  <a:lnTo>
                    <a:pt x="13" y="92"/>
                  </a:lnTo>
                  <a:lnTo>
                    <a:pt x="89" y="92"/>
                  </a:lnTo>
                  <a:lnTo>
                    <a:pt x="89" y="104"/>
                  </a:lnTo>
                  <a:lnTo>
                    <a:pt x="13" y="104"/>
                  </a:lnTo>
                  <a:lnTo>
                    <a:pt x="13" y="149"/>
                  </a:lnTo>
                  <a:lnTo>
                    <a:pt x="95" y="149"/>
                  </a:lnTo>
                  <a:lnTo>
                    <a:pt x="95" y="161"/>
                  </a:lnTo>
                  <a:lnTo>
                    <a:pt x="0" y="16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6" name="Freeform 37"/>
            <p:cNvSpPr>
              <a:spLocks/>
            </p:cNvSpPr>
            <p:nvPr/>
          </p:nvSpPr>
          <p:spPr bwMode="auto">
            <a:xfrm>
              <a:off x="6998" y="3383"/>
              <a:ext cx="20" cy="29"/>
            </a:xfrm>
            <a:custGeom>
              <a:avLst/>
              <a:gdLst>
                <a:gd name="T0" fmla="*/ 0 w 90"/>
                <a:gd name="T1" fmla="*/ 0 h 123"/>
                <a:gd name="T2" fmla="*/ 12 w 90"/>
                <a:gd name="T3" fmla="*/ 0 h 123"/>
                <a:gd name="T4" fmla="*/ 12 w 90"/>
                <a:gd name="T5" fmla="*/ 111 h 123"/>
                <a:gd name="T6" fmla="*/ 90 w 90"/>
                <a:gd name="T7" fmla="*/ 111 h 123"/>
                <a:gd name="T8" fmla="*/ 90 w 90"/>
                <a:gd name="T9" fmla="*/ 123 h 123"/>
                <a:gd name="T10" fmla="*/ 0 w 90"/>
                <a:gd name="T11" fmla="*/ 123 h 123"/>
                <a:gd name="T12" fmla="*/ 0 w 90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3">
                  <a:moveTo>
                    <a:pt x="0" y="0"/>
                  </a:moveTo>
                  <a:lnTo>
                    <a:pt x="12" y="0"/>
                  </a:lnTo>
                  <a:lnTo>
                    <a:pt x="12" y="111"/>
                  </a:lnTo>
                  <a:lnTo>
                    <a:pt x="90" y="111"/>
                  </a:lnTo>
                  <a:lnTo>
                    <a:pt x="90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7" name="Freeform 38"/>
            <p:cNvSpPr>
              <a:spLocks noEditPoints="1"/>
            </p:cNvSpPr>
            <p:nvPr/>
          </p:nvSpPr>
          <p:spPr bwMode="auto">
            <a:xfrm>
              <a:off x="7021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7056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2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2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49" name="Freeform 40"/>
            <p:cNvSpPr>
              <a:spLocks noEditPoints="1"/>
            </p:cNvSpPr>
            <p:nvPr/>
          </p:nvSpPr>
          <p:spPr bwMode="auto">
            <a:xfrm>
              <a:off x="7088" y="3374"/>
              <a:ext cx="27" cy="38"/>
            </a:xfrm>
            <a:custGeom>
              <a:avLst/>
              <a:gdLst>
                <a:gd name="T0" fmla="*/ 71 w 118"/>
                <a:gd name="T1" fmla="*/ 0 h 161"/>
                <a:gd name="T2" fmla="*/ 86 w 118"/>
                <a:gd name="T3" fmla="*/ 0 h 161"/>
                <a:gd name="T4" fmla="*/ 66 w 118"/>
                <a:gd name="T5" fmla="*/ 25 h 161"/>
                <a:gd name="T6" fmla="*/ 56 w 118"/>
                <a:gd name="T7" fmla="*/ 25 h 161"/>
                <a:gd name="T8" fmla="*/ 71 w 118"/>
                <a:gd name="T9" fmla="*/ 0 h 161"/>
                <a:gd name="T10" fmla="*/ 53 w 118"/>
                <a:gd name="T11" fmla="*/ 108 h 161"/>
                <a:gd name="T12" fmla="*/ 0 w 118"/>
                <a:gd name="T13" fmla="*/ 38 h 161"/>
                <a:gd name="T14" fmla="*/ 15 w 118"/>
                <a:gd name="T15" fmla="*/ 38 h 161"/>
                <a:gd name="T16" fmla="*/ 59 w 118"/>
                <a:gd name="T17" fmla="*/ 98 h 161"/>
                <a:gd name="T18" fmla="*/ 103 w 118"/>
                <a:gd name="T19" fmla="*/ 38 h 161"/>
                <a:gd name="T20" fmla="*/ 118 w 118"/>
                <a:gd name="T21" fmla="*/ 38 h 161"/>
                <a:gd name="T22" fmla="*/ 65 w 118"/>
                <a:gd name="T23" fmla="*/ 108 h 161"/>
                <a:gd name="T24" fmla="*/ 65 w 118"/>
                <a:gd name="T25" fmla="*/ 161 h 161"/>
                <a:gd name="T26" fmla="*/ 53 w 118"/>
                <a:gd name="T27" fmla="*/ 161 h 161"/>
                <a:gd name="T28" fmla="*/ 53 w 118"/>
                <a:gd name="T29" fmla="*/ 108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8" h="161">
                  <a:moveTo>
                    <a:pt x="71" y="0"/>
                  </a:moveTo>
                  <a:lnTo>
                    <a:pt x="86" y="0"/>
                  </a:lnTo>
                  <a:lnTo>
                    <a:pt x="66" y="25"/>
                  </a:lnTo>
                  <a:lnTo>
                    <a:pt x="56" y="25"/>
                  </a:lnTo>
                  <a:lnTo>
                    <a:pt x="71" y="0"/>
                  </a:lnTo>
                  <a:close/>
                  <a:moveTo>
                    <a:pt x="53" y="108"/>
                  </a:moveTo>
                  <a:lnTo>
                    <a:pt x="0" y="38"/>
                  </a:lnTo>
                  <a:lnTo>
                    <a:pt x="15" y="38"/>
                  </a:lnTo>
                  <a:lnTo>
                    <a:pt x="59" y="98"/>
                  </a:lnTo>
                  <a:lnTo>
                    <a:pt x="103" y="38"/>
                  </a:lnTo>
                  <a:lnTo>
                    <a:pt x="118" y="38"/>
                  </a:lnTo>
                  <a:lnTo>
                    <a:pt x="65" y="108"/>
                  </a:lnTo>
                  <a:lnTo>
                    <a:pt x="65" y="161"/>
                  </a:lnTo>
                  <a:lnTo>
                    <a:pt x="53" y="161"/>
                  </a:lnTo>
                  <a:lnTo>
                    <a:pt x="53" y="108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7121" y="3382"/>
              <a:ext cx="29" cy="31"/>
            </a:xfrm>
            <a:custGeom>
              <a:avLst/>
              <a:gdLst>
                <a:gd name="T0" fmla="*/ 64 w 124"/>
                <a:gd name="T1" fmla="*/ 12 h 130"/>
                <a:gd name="T2" fmla="*/ 12 w 124"/>
                <a:gd name="T3" fmla="*/ 65 h 130"/>
                <a:gd name="T4" fmla="*/ 62 w 124"/>
                <a:gd name="T5" fmla="*/ 118 h 130"/>
                <a:gd name="T6" fmla="*/ 111 w 124"/>
                <a:gd name="T7" fmla="*/ 81 h 130"/>
                <a:gd name="T8" fmla="*/ 124 w 124"/>
                <a:gd name="T9" fmla="*/ 81 h 130"/>
                <a:gd name="T10" fmla="*/ 62 w 124"/>
                <a:gd name="T11" fmla="*/ 130 h 130"/>
                <a:gd name="T12" fmla="*/ 0 w 124"/>
                <a:gd name="T13" fmla="*/ 65 h 130"/>
                <a:gd name="T14" fmla="*/ 65 w 124"/>
                <a:gd name="T15" fmla="*/ 0 h 130"/>
                <a:gd name="T16" fmla="*/ 122 w 124"/>
                <a:gd name="T17" fmla="*/ 44 h 130"/>
                <a:gd name="T18" fmla="*/ 109 w 124"/>
                <a:gd name="T19" fmla="*/ 44 h 130"/>
                <a:gd name="T20" fmla="*/ 64 w 124"/>
                <a:gd name="T21" fmla="*/ 12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130">
                  <a:moveTo>
                    <a:pt x="64" y="12"/>
                  </a:moveTo>
                  <a:cubicBezTo>
                    <a:pt x="32" y="12"/>
                    <a:pt x="12" y="32"/>
                    <a:pt x="12" y="65"/>
                  </a:cubicBezTo>
                  <a:cubicBezTo>
                    <a:pt x="12" y="98"/>
                    <a:pt x="32" y="118"/>
                    <a:pt x="62" y="118"/>
                  </a:cubicBezTo>
                  <a:cubicBezTo>
                    <a:pt x="87" y="118"/>
                    <a:pt x="106" y="104"/>
                    <a:pt x="111" y="81"/>
                  </a:cubicBezTo>
                  <a:lnTo>
                    <a:pt x="124" y="81"/>
                  </a:lnTo>
                  <a:cubicBezTo>
                    <a:pt x="118" y="111"/>
                    <a:pt x="95" y="130"/>
                    <a:pt x="62" y="130"/>
                  </a:cubicBezTo>
                  <a:cubicBezTo>
                    <a:pt x="25" y="130"/>
                    <a:pt x="0" y="105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97" y="0"/>
                    <a:pt x="118" y="17"/>
                    <a:pt x="122" y="44"/>
                  </a:cubicBezTo>
                  <a:lnTo>
                    <a:pt x="109" y="44"/>
                  </a:lnTo>
                  <a:cubicBezTo>
                    <a:pt x="105" y="24"/>
                    <a:pt x="89" y="12"/>
                    <a:pt x="64" y="12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1" name="Freeform 42"/>
            <p:cNvSpPr>
              <a:spLocks/>
            </p:cNvSpPr>
            <p:nvPr/>
          </p:nvSpPr>
          <p:spPr bwMode="auto">
            <a:xfrm>
              <a:off x="7157" y="3383"/>
              <a:ext cx="24" cy="29"/>
            </a:xfrm>
            <a:custGeom>
              <a:avLst/>
              <a:gdLst>
                <a:gd name="T0" fmla="*/ 0 w 105"/>
                <a:gd name="T1" fmla="*/ 0 h 123"/>
                <a:gd name="T2" fmla="*/ 12 w 105"/>
                <a:gd name="T3" fmla="*/ 0 h 123"/>
                <a:gd name="T4" fmla="*/ 12 w 105"/>
                <a:gd name="T5" fmla="*/ 51 h 123"/>
                <a:gd name="T6" fmla="*/ 93 w 105"/>
                <a:gd name="T7" fmla="*/ 51 h 123"/>
                <a:gd name="T8" fmla="*/ 93 w 105"/>
                <a:gd name="T9" fmla="*/ 0 h 123"/>
                <a:gd name="T10" fmla="*/ 105 w 105"/>
                <a:gd name="T11" fmla="*/ 0 h 123"/>
                <a:gd name="T12" fmla="*/ 105 w 105"/>
                <a:gd name="T13" fmla="*/ 123 h 123"/>
                <a:gd name="T14" fmla="*/ 93 w 105"/>
                <a:gd name="T15" fmla="*/ 123 h 123"/>
                <a:gd name="T16" fmla="*/ 93 w 105"/>
                <a:gd name="T17" fmla="*/ 63 h 123"/>
                <a:gd name="T18" fmla="*/ 12 w 105"/>
                <a:gd name="T19" fmla="*/ 63 h 123"/>
                <a:gd name="T20" fmla="*/ 12 w 105"/>
                <a:gd name="T21" fmla="*/ 123 h 123"/>
                <a:gd name="T22" fmla="*/ 0 w 105"/>
                <a:gd name="T23" fmla="*/ 123 h 123"/>
                <a:gd name="T24" fmla="*/ 0 w 105"/>
                <a:gd name="T2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123">
                  <a:moveTo>
                    <a:pt x="0" y="0"/>
                  </a:moveTo>
                  <a:lnTo>
                    <a:pt x="12" y="0"/>
                  </a:lnTo>
                  <a:lnTo>
                    <a:pt x="12" y="51"/>
                  </a:lnTo>
                  <a:lnTo>
                    <a:pt x="93" y="51"/>
                  </a:lnTo>
                  <a:lnTo>
                    <a:pt x="93" y="0"/>
                  </a:lnTo>
                  <a:lnTo>
                    <a:pt x="105" y="0"/>
                  </a:lnTo>
                  <a:lnTo>
                    <a:pt x="105" y="123"/>
                  </a:lnTo>
                  <a:lnTo>
                    <a:pt x="93" y="123"/>
                  </a:lnTo>
                  <a:lnTo>
                    <a:pt x="93" y="63"/>
                  </a:lnTo>
                  <a:lnTo>
                    <a:pt x="12" y="63"/>
                  </a:lnTo>
                  <a:lnTo>
                    <a:pt x="12" y="123"/>
                  </a:lnTo>
                  <a:lnTo>
                    <a:pt x="0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/>
          </p:nvSpPr>
          <p:spPr bwMode="auto">
            <a:xfrm>
              <a:off x="7190" y="3382"/>
              <a:ext cx="30" cy="31"/>
            </a:xfrm>
            <a:custGeom>
              <a:avLst/>
              <a:gdLst>
                <a:gd name="T0" fmla="*/ 117 w 130"/>
                <a:gd name="T1" fmla="*/ 65 h 130"/>
                <a:gd name="T2" fmla="*/ 65 w 130"/>
                <a:gd name="T3" fmla="*/ 12 h 130"/>
                <a:gd name="T4" fmla="*/ 13 w 130"/>
                <a:gd name="T5" fmla="*/ 65 h 130"/>
                <a:gd name="T6" fmla="*/ 65 w 130"/>
                <a:gd name="T7" fmla="*/ 118 h 130"/>
                <a:gd name="T8" fmla="*/ 117 w 130"/>
                <a:gd name="T9" fmla="*/ 65 h 130"/>
                <a:gd name="T10" fmla="*/ 65 w 130"/>
                <a:gd name="T11" fmla="*/ 130 h 130"/>
                <a:gd name="T12" fmla="*/ 0 w 130"/>
                <a:gd name="T13" fmla="*/ 65 h 130"/>
                <a:gd name="T14" fmla="*/ 65 w 130"/>
                <a:gd name="T15" fmla="*/ 0 h 130"/>
                <a:gd name="T16" fmla="*/ 130 w 130"/>
                <a:gd name="T17" fmla="*/ 65 h 130"/>
                <a:gd name="T18" fmla="*/ 65 w 130"/>
                <a:gd name="T1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130">
                  <a:moveTo>
                    <a:pt x="117" y="65"/>
                  </a:moveTo>
                  <a:cubicBezTo>
                    <a:pt x="117" y="32"/>
                    <a:pt x="98" y="12"/>
                    <a:pt x="65" y="12"/>
                  </a:cubicBezTo>
                  <a:cubicBezTo>
                    <a:pt x="32" y="12"/>
                    <a:pt x="13" y="32"/>
                    <a:pt x="13" y="65"/>
                  </a:cubicBezTo>
                  <a:cubicBezTo>
                    <a:pt x="13" y="99"/>
                    <a:pt x="32" y="118"/>
                    <a:pt x="65" y="118"/>
                  </a:cubicBezTo>
                  <a:cubicBezTo>
                    <a:pt x="98" y="118"/>
                    <a:pt x="117" y="99"/>
                    <a:pt x="117" y="65"/>
                  </a:cubicBezTo>
                  <a:close/>
                  <a:moveTo>
                    <a:pt x="65" y="130"/>
                  </a:moveTo>
                  <a:cubicBezTo>
                    <a:pt x="24" y="130"/>
                    <a:pt x="0" y="106"/>
                    <a:pt x="0" y="65"/>
                  </a:cubicBezTo>
                  <a:cubicBezTo>
                    <a:pt x="0" y="25"/>
                    <a:pt x="24" y="0"/>
                    <a:pt x="65" y="0"/>
                  </a:cubicBezTo>
                  <a:cubicBezTo>
                    <a:pt x="105" y="0"/>
                    <a:pt x="130" y="25"/>
                    <a:pt x="130" y="65"/>
                  </a:cubicBezTo>
                  <a:cubicBezTo>
                    <a:pt x="130" y="106"/>
                    <a:pt x="105" y="130"/>
                    <a:pt x="65" y="130"/>
                  </a:cubicBez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3" name="Freeform 44"/>
            <p:cNvSpPr>
              <a:spLocks/>
            </p:cNvSpPr>
            <p:nvPr/>
          </p:nvSpPr>
          <p:spPr bwMode="auto">
            <a:xfrm>
              <a:off x="7224" y="3383"/>
              <a:ext cx="29" cy="29"/>
            </a:xfrm>
            <a:custGeom>
              <a:avLst/>
              <a:gdLst>
                <a:gd name="T0" fmla="*/ 0 w 126"/>
                <a:gd name="T1" fmla="*/ 0 h 123"/>
                <a:gd name="T2" fmla="*/ 13 w 126"/>
                <a:gd name="T3" fmla="*/ 0 h 123"/>
                <a:gd name="T4" fmla="*/ 63 w 126"/>
                <a:gd name="T5" fmla="*/ 112 h 123"/>
                <a:gd name="T6" fmla="*/ 113 w 126"/>
                <a:gd name="T7" fmla="*/ 0 h 123"/>
                <a:gd name="T8" fmla="*/ 126 w 126"/>
                <a:gd name="T9" fmla="*/ 0 h 123"/>
                <a:gd name="T10" fmla="*/ 71 w 126"/>
                <a:gd name="T11" fmla="*/ 123 h 123"/>
                <a:gd name="T12" fmla="*/ 55 w 126"/>
                <a:gd name="T13" fmla="*/ 123 h 123"/>
                <a:gd name="T14" fmla="*/ 0 w 126"/>
                <a:gd name="T15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0" y="0"/>
                  </a:moveTo>
                  <a:lnTo>
                    <a:pt x="13" y="0"/>
                  </a:lnTo>
                  <a:lnTo>
                    <a:pt x="63" y="112"/>
                  </a:lnTo>
                  <a:lnTo>
                    <a:pt x="113" y="0"/>
                  </a:lnTo>
                  <a:lnTo>
                    <a:pt x="126" y="0"/>
                  </a:lnTo>
                  <a:lnTo>
                    <a:pt x="71" y="123"/>
                  </a:lnTo>
                  <a:lnTo>
                    <a:pt x="55" y="1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4" name="Freeform 45"/>
            <p:cNvSpPr>
              <a:spLocks/>
            </p:cNvSpPr>
            <p:nvPr/>
          </p:nvSpPr>
          <p:spPr bwMode="auto">
            <a:xfrm>
              <a:off x="7257" y="3383"/>
              <a:ext cx="27" cy="29"/>
            </a:xfrm>
            <a:custGeom>
              <a:avLst/>
              <a:gdLst>
                <a:gd name="T0" fmla="*/ 53 w 118"/>
                <a:gd name="T1" fmla="*/ 70 h 123"/>
                <a:gd name="T2" fmla="*/ 0 w 118"/>
                <a:gd name="T3" fmla="*/ 0 h 123"/>
                <a:gd name="T4" fmla="*/ 15 w 118"/>
                <a:gd name="T5" fmla="*/ 0 h 123"/>
                <a:gd name="T6" fmla="*/ 59 w 118"/>
                <a:gd name="T7" fmla="*/ 60 h 123"/>
                <a:gd name="T8" fmla="*/ 103 w 118"/>
                <a:gd name="T9" fmla="*/ 0 h 123"/>
                <a:gd name="T10" fmla="*/ 118 w 118"/>
                <a:gd name="T11" fmla="*/ 0 h 123"/>
                <a:gd name="T12" fmla="*/ 65 w 118"/>
                <a:gd name="T13" fmla="*/ 70 h 123"/>
                <a:gd name="T14" fmla="*/ 65 w 118"/>
                <a:gd name="T15" fmla="*/ 123 h 123"/>
                <a:gd name="T16" fmla="*/ 53 w 118"/>
                <a:gd name="T17" fmla="*/ 123 h 123"/>
                <a:gd name="T18" fmla="*/ 53 w 118"/>
                <a:gd name="T19" fmla="*/ 7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23">
                  <a:moveTo>
                    <a:pt x="53" y="7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59" y="60"/>
                  </a:lnTo>
                  <a:lnTo>
                    <a:pt x="103" y="0"/>
                  </a:lnTo>
                  <a:lnTo>
                    <a:pt x="118" y="0"/>
                  </a:lnTo>
                  <a:lnTo>
                    <a:pt x="65" y="70"/>
                  </a:lnTo>
                  <a:lnTo>
                    <a:pt x="65" y="123"/>
                  </a:lnTo>
                  <a:lnTo>
                    <a:pt x="53" y="123"/>
                  </a:lnTo>
                  <a:lnTo>
                    <a:pt x="53" y="70"/>
                  </a:lnTo>
                  <a:close/>
                </a:path>
              </a:pathLst>
            </a:custGeom>
            <a:solidFill>
              <a:srgbClr val="807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5" name="Rectangle 46"/>
            <p:cNvSpPr>
              <a:spLocks noChangeArrowheads="1"/>
            </p:cNvSpPr>
            <p:nvPr/>
          </p:nvSpPr>
          <p:spPr bwMode="auto">
            <a:xfrm>
              <a:off x="4205" y="3032"/>
              <a:ext cx="604" cy="419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6" name="Rectangle 47"/>
            <p:cNvSpPr>
              <a:spLocks noChangeArrowheads="1"/>
            </p:cNvSpPr>
            <p:nvPr/>
          </p:nvSpPr>
          <p:spPr bwMode="auto">
            <a:xfrm>
              <a:off x="4217" y="3043"/>
              <a:ext cx="580" cy="396"/>
            </a:xfrm>
            <a:prstGeom prst="rect">
              <a:avLst/>
            </a:prstGeom>
            <a:solidFill>
              <a:srgbClr val="044D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7" name="Freeform 48"/>
            <p:cNvSpPr>
              <a:spLocks/>
            </p:cNvSpPr>
            <p:nvPr/>
          </p:nvSpPr>
          <p:spPr bwMode="auto">
            <a:xfrm>
              <a:off x="4487" y="3091"/>
              <a:ext cx="40" cy="39"/>
            </a:xfrm>
            <a:custGeom>
              <a:avLst/>
              <a:gdLst>
                <a:gd name="T0" fmla="*/ 33 w 174"/>
                <a:gd name="T1" fmla="*/ 166 h 166"/>
                <a:gd name="T2" fmla="*/ 87 w 174"/>
                <a:gd name="T3" fmla="*/ 127 h 166"/>
                <a:gd name="T4" fmla="*/ 140 w 174"/>
                <a:gd name="T5" fmla="*/ 166 h 166"/>
                <a:gd name="T6" fmla="*/ 120 w 174"/>
                <a:gd name="T7" fmla="*/ 103 h 166"/>
                <a:gd name="T8" fmla="*/ 174 w 174"/>
                <a:gd name="T9" fmla="*/ 64 h 166"/>
                <a:gd name="T10" fmla="*/ 107 w 174"/>
                <a:gd name="T11" fmla="*/ 64 h 166"/>
                <a:gd name="T12" fmla="*/ 87 w 174"/>
                <a:gd name="T13" fmla="*/ 0 h 166"/>
                <a:gd name="T14" fmla="*/ 66 w 174"/>
                <a:gd name="T15" fmla="*/ 64 h 166"/>
                <a:gd name="T16" fmla="*/ 0 w 174"/>
                <a:gd name="T17" fmla="*/ 64 h 166"/>
                <a:gd name="T18" fmla="*/ 54 w 174"/>
                <a:gd name="T19" fmla="*/ 103 h 166"/>
                <a:gd name="T20" fmla="*/ 33 w 174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33" y="166"/>
                  </a:move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3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8" name="Freeform 49"/>
            <p:cNvSpPr>
              <a:spLocks/>
            </p:cNvSpPr>
            <p:nvPr/>
          </p:nvSpPr>
          <p:spPr bwMode="auto">
            <a:xfrm>
              <a:off x="4423" y="3108"/>
              <a:ext cx="40" cy="39"/>
            </a:xfrm>
            <a:custGeom>
              <a:avLst/>
              <a:gdLst>
                <a:gd name="T0" fmla="*/ 34 w 175"/>
                <a:gd name="T1" fmla="*/ 166 h 166"/>
                <a:gd name="T2" fmla="*/ 87 w 175"/>
                <a:gd name="T3" fmla="*/ 127 h 166"/>
                <a:gd name="T4" fmla="*/ 141 w 175"/>
                <a:gd name="T5" fmla="*/ 166 h 166"/>
                <a:gd name="T6" fmla="*/ 120 w 175"/>
                <a:gd name="T7" fmla="*/ 103 h 166"/>
                <a:gd name="T8" fmla="*/ 175 w 175"/>
                <a:gd name="T9" fmla="*/ 64 h 166"/>
                <a:gd name="T10" fmla="*/ 108 w 175"/>
                <a:gd name="T11" fmla="*/ 64 h 166"/>
                <a:gd name="T12" fmla="*/ 87 w 175"/>
                <a:gd name="T13" fmla="*/ 0 h 166"/>
                <a:gd name="T14" fmla="*/ 67 w 175"/>
                <a:gd name="T15" fmla="*/ 64 h 166"/>
                <a:gd name="T16" fmla="*/ 0 w 175"/>
                <a:gd name="T17" fmla="*/ 64 h 166"/>
                <a:gd name="T18" fmla="*/ 54 w 175"/>
                <a:gd name="T19" fmla="*/ 103 h 166"/>
                <a:gd name="T20" fmla="*/ 34 w 175"/>
                <a:gd name="T21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34" y="166"/>
                  </a:move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59" name="Freeform 50"/>
            <p:cNvSpPr>
              <a:spLocks/>
            </p:cNvSpPr>
            <p:nvPr/>
          </p:nvSpPr>
          <p:spPr bwMode="auto">
            <a:xfrm>
              <a:off x="4377" y="3156"/>
              <a:ext cx="40" cy="39"/>
            </a:xfrm>
            <a:custGeom>
              <a:avLst/>
              <a:gdLst>
                <a:gd name="T0" fmla="*/ 88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5 w 175"/>
                <a:gd name="T7" fmla="*/ 103 h 166"/>
                <a:gd name="T8" fmla="*/ 34 w 175"/>
                <a:gd name="T9" fmla="*/ 166 h 166"/>
                <a:gd name="T10" fmla="*/ 88 w 175"/>
                <a:gd name="T11" fmla="*/ 127 h 166"/>
                <a:gd name="T12" fmla="*/ 141 w 175"/>
                <a:gd name="T13" fmla="*/ 166 h 166"/>
                <a:gd name="T14" fmla="*/ 121 w 175"/>
                <a:gd name="T15" fmla="*/ 103 h 166"/>
                <a:gd name="T16" fmla="*/ 175 w 175"/>
                <a:gd name="T17" fmla="*/ 64 h 166"/>
                <a:gd name="T18" fmla="*/ 108 w 175"/>
                <a:gd name="T19" fmla="*/ 64 h 166"/>
                <a:gd name="T20" fmla="*/ 88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0" name="Freeform 51"/>
            <p:cNvSpPr>
              <a:spLocks/>
            </p:cNvSpPr>
            <p:nvPr/>
          </p:nvSpPr>
          <p:spPr bwMode="auto">
            <a:xfrm>
              <a:off x="4360" y="3221"/>
              <a:ext cx="40" cy="38"/>
            </a:xfrm>
            <a:custGeom>
              <a:avLst/>
              <a:gdLst>
                <a:gd name="T0" fmla="*/ 88 w 175"/>
                <a:gd name="T1" fmla="*/ 127 h 166"/>
                <a:gd name="T2" fmla="*/ 141 w 175"/>
                <a:gd name="T3" fmla="*/ 166 h 166"/>
                <a:gd name="T4" fmla="*/ 121 w 175"/>
                <a:gd name="T5" fmla="*/ 102 h 166"/>
                <a:gd name="T6" fmla="*/ 175 w 175"/>
                <a:gd name="T7" fmla="*/ 63 h 166"/>
                <a:gd name="T8" fmla="*/ 108 w 175"/>
                <a:gd name="T9" fmla="*/ 63 h 166"/>
                <a:gd name="T10" fmla="*/ 88 w 175"/>
                <a:gd name="T11" fmla="*/ 0 h 166"/>
                <a:gd name="T12" fmla="*/ 67 w 175"/>
                <a:gd name="T13" fmla="*/ 64 h 166"/>
                <a:gd name="T14" fmla="*/ 0 w 175"/>
                <a:gd name="T15" fmla="*/ 63 h 166"/>
                <a:gd name="T16" fmla="*/ 54 w 175"/>
                <a:gd name="T17" fmla="*/ 102 h 166"/>
                <a:gd name="T18" fmla="*/ 34 w 175"/>
                <a:gd name="T19" fmla="*/ 166 h 166"/>
                <a:gd name="T20" fmla="*/ 88 w 175"/>
                <a:gd name="T21" fmla="*/ 12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8" y="127"/>
                  </a:move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8" y="127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4377" y="3285"/>
              <a:ext cx="40" cy="39"/>
            </a:xfrm>
            <a:custGeom>
              <a:avLst/>
              <a:gdLst>
                <a:gd name="T0" fmla="*/ 108 w 175"/>
                <a:gd name="T1" fmla="*/ 64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4 h 166"/>
                <a:gd name="T8" fmla="*/ 55 w 175"/>
                <a:gd name="T9" fmla="*/ 103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3 h 166"/>
                <a:gd name="T18" fmla="*/ 175 w 175"/>
                <a:gd name="T19" fmla="*/ 64 h 166"/>
                <a:gd name="T20" fmla="*/ 108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4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5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2" name="Freeform 53"/>
            <p:cNvSpPr>
              <a:spLocks/>
            </p:cNvSpPr>
            <p:nvPr/>
          </p:nvSpPr>
          <p:spPr bwMode="auto">
            <a:xfrm>
              <a:off x="4423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8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5 w 175"/>
                <a:gd name="T9" fmla="*/ 102 h 166"/>
                <a:gd name="T10" fmla="*/ 34 w 175"/>
                <a:gd name="T11" fmla="*/ 166 h 166"/>
                <a:gd name="T12" fmla="*/ 88 w 175"/>
                <a:gd name="T13" fmla="*/ 127 h 166"/>
                <a:gd name="T14" fmla="*/ 141 w 175"/>
                <a:gd name="T15" fmla="*/ 166 h 166"/>
                <a:gd name="T16" fmla="*/ 121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8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5" y="102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 54"/>
            <p:cNvSpPr>
              <a:spLocks/>
            </p:cNvSpPr>
            <p:nvPr/>
          </p:nvSpPr>
          <p:spPr bwMode="auto">
            <a:xfrm>
              <a:off x="4487" y="3350"/>
              <a:ext cx="40" cy="39"/>
            </a:xfrm>
            <a:custGeom>
              <a:avLst/>
              <a:gdLst>
                <a:gd name="T0" fmla="*/ 107 w 174"/>
                <a:gd name="T1" fmla="*/ 64 h 166"/>
                <a:gd name="T2" fmla="*/ 87 w 174"/>
                <a:gd name="T3" fmla="*/ 0 h 166"/>
                <a:gd name="T4" fmla="*/ 66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0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7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7" y="64"/>
                  </a:moveTo>
                  <a:lnTo>
                    <a:pt x="87" y="0"/>
                  </a:lnTo>
                  <a:lnTo>
                    <a:pt x="66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0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7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4" name="Freeform 55"/>
            <p:cNvSpPr>
              <a:spLocks/>
            </p:cNvSpPr>
            <p:nvPr/>
          </p:nvSpPr>
          <p:spPr bwMode="auto">
            <a:xfrm>
              <a:off x="4550" y="3333"/>
              <a:ext cx="40" cy="39"/>
            </a:xfrm>
            <a:custGeom>
              <a:avLst/>
              <a:gdLst>
                <a:gd name="T0" fmla="*/ 108 w 175"/>
                <a:gd name="T1" fmla="*/ 63 h 166"/>
                <a:gd name="T2" fmla="*/ 87 w 175"/>
                <a:gd name="T3" fmla="*/ 0 h 166"/>
                <a:gd name="T4" fmla="*/ 67 w 175"/>
                <a:gd name="T5" fmla="*/ 64 h 166"/>
                <a:gd name="T6" fmla="*/ 0 w 175"/>
                <a:gd name="T7" fmla="*/ 63 h 166"/>
                <a:gd name="T8" fmla="*/ 54 w 175"/>
                <a:gd name="T9" fmla="*/ 102 h 166"/>
                <a:gd name="T10" fmla="*/ 34 w 175"/>
                <a:gd name="T11" fmla="*/ 166 h 166"/>
                <a:gd name="T12" fmla="*/ 87 w 175"/>
                <a:gd name="T13" fmla="*/ 127 h 166"/>
                <a:gd name="T14" fmla="*/ 141 w 175"/>
                <a:gd name="T15" fmla="*/ 166 h 166"/>
                <a:gd name="T16" fmla="*/ 120 w 175"/>
                <a:gd name="T17" fmla="*/ 102 h 166"/>
                <a:gd name="T18" fmla="*/ 175 w 175"/>
                <a:gd name="T19" fmla="*/ 63 h 166"/>
                <a:gd name="T20" fmla="*/ 108 w 175"/>
                <a:gd name="T21" fmla="*/ 6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08" y="63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2"/>
                  </a:lnTo>
                  <a:lnTo>
                    <a:pt x="175" y="63"/>
                  </a:lnTo>
                  <a:lnTo>
                    <a:pt x="108" y="63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5" name="Freeform 56"/>
            <p:cNvSpPr>
              <a:spLocks/>
            </p:cNvSpPr>
            <p:nvPr/>
          </p:nvSpPr>
          <p:spPr bwMode="auto">
            <a:xfrm>
              <a:off x="4596" y="3285"/>
              <a:ext cx="40" cy="39"/>
            </a:xfrm>
            <a:custGeom>
              <a:avLst/>
              <a:gdLst>
                <a:gd name="T0" fmla="*/ 108 w 174"/>
                <a:gd name="T1" fmla="*/ 64 h 166"/>
                <a:gd name="T2" fmla="*/ 87 w 174"/>
                <a:gd name="T3" fmla="*/ 0 h 166"/>
                <a:gd name="T4" fmla="*/ 67 w 174"/>
                <a:gd name="T5" fmla="*/ 64 h 166"/>
                <a:gd name="T6" fmla="*/ 0 w 174"/>
                <a:gd name="T7" fmla="*/ 64 h 166"/>
                <a:gd name="T8" fmla="*/ 54 w 174"/>
                <a:gd name="T9" fmla="*/ 103 h 166"/>
                <a:gd name="T10" fmla="*/ 34 w 174"/>
                <a:gd name="T11" fmla="*/ 166 h 166"/>
                <a:gd name="T12" fmla="*/ 87 w 174"/>
                <a:gd name="T13" fmla="*/ 127 h 166"/>
                <a:gd name="T14" fmla="*/ 141 w 174"/>
                <a:gd name="T15" fmla="*/ 166 h 166"/>
                <a:gd name="T16" fmla="*/ 120 w 174"/>
                <a:gd name="T17" fmla="*/ 103 h 166"/>
                <a:gd name="T18" fmla="*/ 174 w 174"/>
                <a:gd name="T19" fmla="*/ 64 h 166"/>
                <a:gd name="T20" fmla="*/ 108 w 174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6">
                  <a:moveTo>
                    <a:pt x="108" y="64"/>
                  </a:moveTo>
                  <a:lnTo>
                    <a:pt x="87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4" y="64"/>
                  </a:lnTo>
                  <a:lnTo>
                    <a:pt x="108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 57"/>
            <p:cNvSpPr>
              <a:spLocks/>
            </p:cNvSpPr>
            <p:nvPr/>
          </p:nvSpPr>
          <p:spPr bwMode="auto">
            <a:xfrm>
              <a:off x="4613" y="3220"/>
              <a:ext cx="40" cy="39"/>
            </a:xfrm>
            <a:custGeom>
              <a:avLst/>
              <a:gdLst>
                <a:gd name="T0" fmla="*/ 175 w 175"/>
                <a:gd name="T1" fmla="*/ 64 h 166"/>
                <a:gd name="T2" fmla="*/ 108 w 175"/>
                <a:gd name="T3" fmla="*/ 64 h 166"/>
                <a:gd name="T4" fmla="*/ 88 w 175"/>
                <a:gd name="T5" fmla="*/ 0 h 166"/>
                <a:gd name="T6" fmla="*/ 67 w 175"/>
                <a:gd name="T7" fmla="*/ 64 h 166"/>
                <a:gd name="T8" fmla="*/ 0 w 175"/>
                <a:gd name="T9" fmla="*/ 64 h 166"/>
                <a:gd name="T10" fmla="*/ 54 w 175"/>
                <a:gd name="T11" fmla="*/ 103 h 166"/>
                <a:gd name="T12" fmla="*/ 34 w 175"/>
                <a:gd name="T13" fmla="*/ 166 h 166"/>
                <a:gd name="T14" fmla="*/ 88 w 175"/>
                <a:gd name="T15" fmla="*/ 127 h 166"/>
                <a:gd name="T16" fmla="*/ 141 w 175"/>
                <a:gd name="T17" fmla="*/ 166 h 166"/>
                <a:gd name="T18" fmla="*/ 121 w 175"/>
                <a:gd name="T19" fmla="*/ 103 h 166"/>
                <a:gd name="T20" fmla="*/ 175 w 175"/>
                <a:gd name="T21" fmla="*/ 6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175" y="64"/>
                  </a:moveTo>
                  <a:lnTo>
                    <a:pt x="108" y="64"/>
                  </a:lnTo>
                  <a:lnTo>
                    <a:pt x="88" y="0"/>
                  </a:ln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8" y="127"/>
                  </a:lnTo>
                  <a:lnTo>
                    <a:pt x="141" y="166"/>
                  </a:lnTo>
                  <a:lnTo>
                    <a:pt x="121" y="103"/>
                  </a:lnTo>
                  <a:lnTo>
                    <a:pt x="175" y="64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7" name="Freeform 58"/>
            <p:cNvSpPr>
              <a:spLocks/>
            </p:cNvSpPr>
            <p:nvPr/>
          </p:nvSpPr>
          <p:spPr bwMode="auto">
            <a:xfrm>
              <a:off x="4596" y="3156"/>
              <a:ext cx="40" cy="38"/>
            </a:xfrm>
            <a:custGeom>
              <a:avLst/>
              <a:gdLst>
                <a:gd name="T0" fmla="*/ 34 w 174"/>
                <a:gd name="T1" fmla="*/ 165 h 165"/>
                <a:gd name="T2" fmla="*/ 87 w 174"/>
                <a:gd name="T3" fmla="*/ 126 h 165"/>
                <a:gd name="T4" fmla="*/ 141 w 174"/>
                <a:gd name="T5" fmla="*/ 165 h 165"/>
                <a:gd name="T6" fmla="*/ 120 w 174"/>
                <a:gd name="T7" fmla="*/ 102 h 165"/>
                <a:gd name="T8" fmla="*/ 174 w 174"/>
                <a:gd name="T9" fmla="*/ 63 h 165"/>
                <a:gd name="T10" fmla="*/ 108 w 174"/>
                <a:gd name="T11" fmla="*/ 63 h 165"/>
                <a:gd name="T12" fmla="*/ 87 w 174"/>
                <a:gd name="T13" fmla="*/ 0 h 165"/>
                <a:gd name="T14" fmla="*/ 67 w 174"/>
                <a:gd name="T15" fmla="*/ 64 h 165"/>
                <a:gd name="T16" fmla="*/ 0 w 174"/>
                <a:gd name="T17" fmla="*/ 63 h 165"/>
                <a:gd name="T18" fmla="*/ 54 w 174"/>
                <a:gd name="T19" fmla="*/ 102 h 165"/>
                <a:gd name="T20" fmla="*/ 34 w 174"/>
                <a:gd name="T21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165">
                  <a:moveTo>
                    <a:pt x="34" y="165"/>
                  </a:moveTo>
                  <a:lnTo>
                    <a:pt x="87" y="126"/>
                  </a:lnTo>
                  <a:lnTo>
                    <a:pt x="141" y="165"/>
                  </a:lnTo>
                  <a:lnTo>
                    <a:pt x="120" y="102"/>
                  </a:lnTo>
                  <a:lnTo>
                    <a:pt x="174" y="63"/>
                  </a:lnTo>
                  <a:lnTo>
                    <a:pt x="108" y="63"/>
                  </a:lnTo>
                  <a:lnTo>
                    <a:pt x="87" y="0"/>
                  </a:lnTo>
                  <a:lnTo>
                    <a:pt x="67" y="64"/>
                  </a:lnTo>
                  <a:lnTo>
                    <a:pt x="0" y="63"/>
                  </a:lnTo>
                  <a:lnTo>
                    <a:pt x="54" y="102"/>
                  </a:lnTo>
                  <a:lnTo>
                    <a:pt x="34" y="165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8" name="Freeform 59"/>
            <p:cNvSpPr>
              <a:spLocks/>
            </p:cNvSpPr>
            <p:nvPr/>
          </p:nvSpPr>
          <p:spPr bwMode="auto">
            <a:xfrm>
              <a:off x="4550" y="3108"/>
              <a:ext cx="40" cy="39"/>
            </a:xfrm>
            <a:custGeom>
              <a:avLst/>
              <a:gdLst>
                <a:gd name="T0" fmla="*/ 87 w 175"/>
                <a:gd name="T1" fmla="*/ 0 h 166"/>
                <a:gd name="T2" fmla="*/ 67 w 175"/>
                <a:gd name="T3" fmla="*/ 64 h 166"/>
                <a:gd name="T4" fmla="*/ 0 w 175"/>
                <a:gd name="T5" fmla="*/ 64 h 166"/>
                <a:gd name="T6" fmla="*/ 54 w 175"/>
                <a:gd name="T7" fmla="*/ 103 h 166"/>
                <a:gd name="T8" fmla="*/ 34 w 175"/>
                <a:gd name="T9" fmla="*/ 166 h 166"/>
                <a:gd name="T10" fmla="*/ 87 w 175"/>
                <a:gd name="T11" fmla="*/ 127 h 166"/>
                <a:gd name="T12" fmla="*/ 141 w 175"/>
                <a:gd name="T13" fmla="*/ 166 h 166"/>
                <a:gd name="T14" fmla="*/ 120 w 175"/>
                <a:gd name="T15" fmla="*/ 103 h 166"/>
                <a:gd name="T16" fmla="*/ 175 w 175"/>
                <a:gd name="T17" fmla="*/ 64 h 166"/>
                <a:gd name="T18" fmla="*/ 107 w 175"/>
                <a:gd name="T19" fmla="*/ 64 h 166"/>
                <a:gd name="T20" fmla="*/ 87 w 175"/>
                <a:gd name="T21" fmla="*/ 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" h="166">
                  <a:moveTo>
                    <a:pt x="87" y="0"/>
                  </a:moveTo>
                  <a:lnTo>
                    <a:pt x="67" y="64"/>
                  </a:lnTo>
                  <a:lnTo>
                    <a:pt x="0" y="64"/>
                  </a:lnTo>
                  <a:lnTo>
                    <a:pt x="54" y="103"/>
                  </a:lnTo>
                  <a:lnTo>
                    <a:pt x="34" y="166"/>
                  </a:lnTo>
                  <a:lnTo>
                    <a:pt x="87" y="127"/>
                  </a:lnTo>
                  <a:lnTo>
                    <a:pt x="141" y="166"/>
                  </a:lnTo>
                  <a:lnTo>
                    <a:pt x="120" y="103"/>
                  </a:lnTo>
                  <a:lnTo>
                    <a:pt x="175" y="64"/>
                  </a:lnTo>
                  <a:lnTo>
                    <a:pt x="107" y="64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FF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69" name="Freeform 60"/>
            <p:cNvSpPr>
              <a:spLocks/>
            </p:cNvSpPr>
            <p:nvPr/>
          </p:nvSpPr>
          <p:spPr bwMode="auto">
            <a:xfrm>
              <a:off x="4859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30 w 166"/>
                <a:gd name="T5" fmla="*/ 96 h 240"/>
                <a:gd name="T6" fmla="*/ 130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30" y="96"/>
                  </a:lnTo>
                  <a:lnTo>
                    <a:pt x="130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0" name="Freeform 61"/>
            <p:cNvSpPr>
              <a:spLocks/>
            </p:cNvSpPr>
            <p:nvPr/>
          </p:nvSpPr>
          <p:spPr bwMode="auto">
            <a:xfrm>
              <a:off x="4901" y="3103"/>
              <a:ext cx="51" cy="57"/>
            </a:xfrm>
            <a:custGeom>
              <a:avLst/>
              <a:gdLst>
                <a:gd name="T0" fmla="*/ 123 w 223"/>
                <a:gd name="T1" fmla="*/ 244 h 244"/>
                <a:gd name="T2" fmla="*/ 104 w 223"/>
                <a:gd name="T3" fmla="*/ 244 h 244"/>
                <a:gd name="T4" fmla="*/ 0 w 223"/>
                <a:gd name="T5" fmla="*/ 0 h 244"/>
                <a:gd name="T6" fmla="*/ 42 w 223"/>
                <a:gd name="T7" fmla="*/ 0 h 244"/>
                <a:gd name="T8" fmla="*/ 114 w 223"/>
                <a:gd name="T9" fmla="*/ 177 h 244"/>
                <a:gd name="T10" fmla="*/ 183 w 223"/>
                <a:gd name="T11" fmla="*/ 0 h 244"/>
                <a:gd name="T12" fmla="*/ 223 w 223"/>
                <a:gd name="T13" fmla="*/ 0 h 244"/>
                <a:gd name="T14" fmla="*/ 123 w 22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3" h="244">
                  <a:moveTo>
                    <a:pt x="123" y="244"/>
                  </a:moveTo>
                  <a:lnTo>
                    <a:pt x="104" y="244"/>
                  </a:lnTo>
                  <a:lnTo>
                    <a:pt x="0" y="0"/>
                  </a:lnTo>
                  <a:lnTo>
                    <a:pt x="42" y="0"/>
                  </a:lnTo>
                  <a:lnTo>
                    <a:pt x="114" y="177"/>
                  </a:lnTo>
                  <a:lnTo>
                    <a:pt x="183" y="0"/>
                  </a:lnTo>
                  <a:lnTo>
                    <a:pt x="223" y="0"/>
                  </a:lnTo>
                  <a:lnTo>
                    <a:pt x="123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1" name="Freeform 62"/>
            <p:cNvSpPr>
              <a:spLocks noEditPoints="1"/>
            </p:cNvSpPr>
            <p:nvPr/>
          </p:nvSpPr>
          <p:spPr bwMode="auto">
            <a:xfrm>
              <a:off x="4960" y="3102"/>
              <a:ext cx="45" cy="57"/>
            </a:xfrm>
            <a:custGeom>
              <a:avLst/>
              <a:gdLst>
                <a:gd name="T0" fmla="*/ 152 w 196"/>
                <a:gd name="T1" fmla="*/ 243 h 243"/>
                <a:gd name="T2" fmla="*/ 78 w 196"/>
                <a:gd name="T3" fmla="*/ 140 h 243"/>
                <a:gd name="T4" fmla="*/ 38 w 196"/>
                <a:gd name="T5" fmla="*/ 138 h 243"/>
                <a:gd name="T6" fmla="*/ 38 w 196"/>
                <a:gd name="T7" fmla="*/ 243 h 243"/>
                <a:gd name="T8" fmla="*/ 0 w 196"/>
                <a:gd name="T9" fmla="*/ 243 h 243"/>
                <a:gd name="T10" fmla="*/ 0 w 196"/>
                <a:gd name="T11" fmla="*/ 3 h 243"/>
                <a:gd name="T12" fmla="*/ 30 w 196"/>
                <a:gd name="T13" fmla="*/ 2 h 243"/>
                <a:gd name="T14" fmla="*/ 69 w 196"/>
                <a:gd name="T15" fmla="*/ 0 h 243"/>
                <a:gd name="T16" fmla="*/ 169 w 196"/>
                <a:gd name="T17" fmla="*/ 69 h 243"/>
                <a:gd name="T18" fmla="*/ 153 w 196"/>
                <a:gd name="T19" fmla="*/ 110 h 243"/>
                <a:gd name="T20" fmla="*/ 115 w 196"/>
                <a:gd name="T21" fmla="*/ 133 h 243"/>
                <a:gd name="T22" fmla="*/ 196 w 196"/>
                <a:gd name="T23" fmla="*/ 243 h 243"/>
                <a:gd name="T24" fmla="*/ 152 w 196"/>
                <a:gd name="T25" fmla="*/ 243 h 243"/>
                <a:gd name="T26" fmla="*/ 38 w 196"/>
                <a:gd name="T27" fmla="*/ 32 h 243"/>
                <a:gd name="T28" fmla="*/ 38 w 196"/>
                <a:gd name="T29" fmla="*/ 111 h 243"/>
                <a:gd name="T30" fmla="*/ 65 w 196"/>
                <a:gd name="T31" fmla="*/ 112 h 243"/>
                <a:gd name="T32" fmla="*/ 114 w 196"/>
                <a:gd name="T33" fmla="*/ 103 h 243"/>
                <a:gd name="T34" fmla="*/ 130 w 196"/>
                <a:gd name="T35" fmla="*/ 69 h 243"/>
                <a:gd name="T36" fmla="*/ 113 w 196"/>
                <a:gd name="T37" fmla="*/ 40 h 243"/>
                <a:gd name="T38" fmla="*/ 60 w 196"/>
                <a:gd name="T39" fmla="*/ 31 h 243"/>
                <a:gd name="T40" fmla="*/ 38 w 196"/>
                <a:gd name="T41" fmla="*/ 3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6" h="243">
                  <a:moveTo>
                    <a:pt x="152" y="243"/>
                  </a:moveTo>
                  <a:lnTo>
                    <a:pt x="78" y="140"/>
                  </a:lnTo>
                  <a:cubicBezTo>
                    <a:pt x="70" y="140"/>
                    <a:pt x="56" y="140"/>
                    <a:pt x="38" y="138"/>
                  </a:cubicBezTo>
                  <a:lnTo>
                    <a:pt x="38" y="243"/>
                  </a:lnTo>
                  <a:lnTo>
                    <a:pt x="0" y="243"/>
                  </a:lnTo>
                  <a:lnTo>
                    <a:pt x="0" y="3"/>
                  </a:lnTo>
                  <a:cubicBezTo>
                    <a:pt x="1" y="3"/>
                    <a:pt x="11" y="2"/>
                    <a:pt x="30" y="2"/>
                  </a:cubicBezTo>
                  <a:cubicBezTo>
                    <a:pt x="48" y="1"/>
                    <a:pt x="61" y="0"/>
                    <a:pt x="69" y="0"/>
                  </a:cubicBezTo>
                  <a:cubicBezTo>
                    <a:pt x="136" y="0"/>
                    <a:pt x="169" y="23"/>
                    <a:pt x="169" y="69"/>
                  </a:cubicBezTo>
                  <a:cubicBezTo>
                    <a:pt x="169" y="84"/>
                    <a:pt x="164" y="98"/>
                    <a:pt x="153" y="110"/>
                  </a:cubicBezTo>
                  <a:cubicBezTo>
                    <a:pt x="143" y="122"/>
                    <a:pt x="130" y="130"/>
                    <a:pt x="115" y="133"/>
                  </a:cubicBezTo>
                  <a:lnTo>
                    <a:pt x="196" y="243"/>
                  </a:lnTo>
                  <a:lnTo>
                    <a:pt x="152" y="243"/>
                  </a:lnTo>
                  <a:close/>
                  <a:moveTo>
                    <a:pt x="38" y="32"/>
                  </a:moveTo>
                  <a:lnTo>
                    <a:pt x="38" y="111"/>
                  </a:lnTo>
                  <a:cubicBezTo>
                    <a:pt x="47" y="112"/>
                    <a:pt x="56" y="112"/>
                    <a:pt x="65" y="112"/>
                  </a:cubicBezTo>
                  <a:cubicBezTo>
                    <a:pt x="87" y="112"/>
                    <a:pt x="104" y="109"/>
                    <a:pt x="114" y="103"/>
                  </a:cubicBezTo>
                  <a:cubicBezTo>
                    <a:pt x="125" y="96"/>
                    <a:pt x="130" y="85"/>
                    <a:pt x="130" y="69"/>
                  </a:cubicBezTo>
                  <a:cubicBezTo>
                    <a:pt x="130" y="55"/>
                    <a:pt x="124" y="46"/>
                    <a:pt x="113" y="40"/>
                  </a:cubicBezTo>
                  <a:cubicBezTo>
                    <a:pt x="102" y="34"/>
                    <a:pt x="84" y="31"/>
                    <a:pt x="60" y="31"/>
                  </a:cubicBezTo>
                  <a:cubicBezTo>
                    <a:pt x="57" y="31"/>
                    <a:pt x="49" y="31"/>
                    <a:pt x="38" y="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2" name="Freeform 63"/>
            <p:cNvSpPr>
              <a:spLocks noEditPoints="1"/>
            </p:cNvSpPr>
            <p:nvPr/>
          </p:nvSpPr>
          <p:spPr bwMode="auto">
            <a:xfrm>
              <a:off x="5008" y="3102"/>
              <a:ext cx="53" cy="58"/>
            </a:xfrm>
            <a:custGeom>
              <a:avLst/>
              <a:gdLst>
                <a:gd name="T0" fmla="*/ 0 w 231"/>
                <a:gd name="T1" fmla="*/ 122 h 248"/>
                <a:gd name="T2" fmla="*/ 30 w 231"/>
                <a:gd name="T3" fmla="*/ 35 h 248"/>
                <a:gd name="T4" fmla="*/ 112 w 231"/>
                <a:gd name="T5" fmla="*/ 0 h 248"/>
                <a:gd name="T6" fmla="*/ 200 w 231"/>
                <a:gd name="T7" fmla="*/ 32 h 248"/>
                <a:gd name="T8" fmla="*/ 231 w 231"/>
                <a:gd name="T9" fmla="*/ 122 h 248"/>
                <a:gd name="T10" fmla="*/ 200 w 231"/>
                <a:gd name="T11" fmla="*/ 215 h 248"/>
                <a:gd name="T12" fmla="*/ 112 w 231"/>
                <a:gd name="T13" fmla="*/ 248 h 248"/>
                <a:gd name="T14" fmla="*/ 29 w 231"/>
                <a:gd name="T15" fmla="*/ 213 h 248"/>
                <a:gd name="T16" fmla="*/ 0 w 231"/>
                <a:gd name="T17" fmla="*/ 122 h 248"/>
                <a:gd name="T18" fmla="*/ 40 w 231"/>
                <a:gd name="T19" fmla="*/ 122 h 248"/>
                <a:gd name="T20" fmla="*/ 58 w 231"/>
                <a:gd name="T21" fmla="*/ 191 h 248"/>
                <a:gd name="T22" fmla="*/ 112 w 231"/>
                <a:gd name="T23" fmla="*/ 219 h 248"/>
                <a:gd name="T24" fmla="*/ 171 w 231"/>
                <a:gd name="T25" fmla="*/ 193 h 248"/>
                <a:gd name="T26" fmla="*/ 191 w 231"/>
                <a:gd name="T27" fmla="*/ 122 h 248"/>
                <a:gd name="T28" fmla="*/ 112 w 231"/>
                <a:gd name="T29" fmla="*/ 29 h 248"/>
                <a:gd name="T30" fmla="*/ 58 w 231"/>
                <a:gd name="T31" fmla="*/ 54 h 248"/>
                <a:gd name="T32" fmla="*/ 40 w 231"/>
                <a:gd name="T33" fmla="*/ 12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1" h="248">
                  <a:moveTo>
                    <a:pt x="0" y="122"/>
                  </a:moveTo>
                  <a:cubicBezTo>
                    <a:pt x="0" y="87"/>
                    <a:pt x="10" y="58"/>
                    <a:pt x="30" y="35"/>
                  </a:cubicBezTo>
                  <a:cubicBezTo>
                    <a:pt x="50" y="11"/>
                    <a:pt x="77" y="0"/>
                    <a:pt x="112" y="0"/>
                  </a:cubicBezTo>
                  <a:cubicBezTo>
                    <a:pt x="150" y="0"/>
                    <a:pt x="180" y="10"/>
                    <a:pt x="200" y="32"/>
                  </a:cubicBezTo>
                  <a:cubicBezTo>
                    <a:pt x="221" y="53"/>
                    <a:pt x="231" y="84"/>
                    <a:pt x="231" y="122"/>
                  </a:cubicBezTo>
                  <a:cubicBezTo>
                    <a:pt x="231" y="162"/>
                    <a:pt x="221" y="193"/>
                    <a:pt x="200" y="215"/>
                  </a:cubicBezTo>
                  <a:cubicBezTo>
                    <a:pt x="179" y="237"/>
                    <a:pt x="150" y="248"/>
                    <a:pt x="112" y="248"/>
                  </a:cubicBezTo>
                  <a:cubicBezTo>
                    <a:pt x="77" y="248"/>
                    <a:pt x="49" y="237"/>
                    <a:pt x="29" y="213"/>
                  </a:cubicBezTo>
                  <a:cubicBezTo>
                    <a:pt x="10" y="189"/>
                    <a:pt x="0" y="159"/>
                    <a:pt x="0" y="122"/>
                  </a:cubicBezTo>
                  <a:close/>
                  <a:moveTo>
                    <a:pt x="40" y="122"/>
                  </a:moveTo>
                  <a:cubicBezTo>
                    <a:pt x="40" y="150"/>
                    <a:pt x="46" y="173"/>
                    <a:pt x="58" y="191"/>
                  </a:cubicBezTo>
                  <a:cubicBezTo>
                    <a:pt x="71" y="210"/>
                    <a:pt x="89" y="219"/>
                    <a:pt x="112" y="219"/>
                  </a:cubicBezTo>
                  <a:cubicBezTo>
                    <a:pt x="137" y="219"/>
                    <a:pt x="157" y="210"/>
                    <a:pt x="171" y="193"/>
                  </a:cubicBezTo>
                  <a:cubicBezTo>
                    <a:pt x="184" y="177"/>
                    <a:pt x="191" y="153"/>
                    <a:pt x="191" y="122"/>
                  </a:cubicBezTo>
                  <a:cubicBezTo>
                    <a:pt x="191" y="60"/>
                    <a:pt x="165" y="29"/>
                    <a:pt x="112" y="29"/>
                  </a:cubicBezTo>
                  <a:cubicBezTo>
                    <a:pt x="88" y="29"/>
                    <a:pt x="70" y="37"/>
                    <a:pt x="58" y="54"/>
                  </a:cubicBezTo>
                  <a:cubicBezTo>
                    <a:pt x="46" y="71"/>
                    <a:pt x="40" y="93"/>
                    <a:pt x="40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3" name="Freeform 64"/>
            <p:cNvSpPr>
              <a:spLocks noEditPoints="1"/>
            </p:cNvSpPr>
            <p:nvPr/>
          </p:nvSpPr>
          <p:spPr bwMode="auto">
            <a:xfrm>
              <a:off x="5071" y="3103"/>
              <a:ext cx="39" cy="56"/>
            </a:xfrm>
            <a:custGeom>
              <a:avLst/>
              <a:gdLst>
                <a:gd name="T0" fmla="*/ 38 w 173"/>
                <a:gd name="T1" fmla="*/ 150 h 242"/>
                <a:gd name="T2" fmla="*/ 38 w 173"/>
                <a:gd name="T3" fmla="*/ 242 h 242"/>
                <a:gd name="T4" fmla="*/ 0 w 173"/>
                <a:gd name="T5" fmla="*/ 242 h 242"/>
                <a:gd name="T6" fmla="*/ 0 w 173"/>
                <a:gd name="T7" fmla="*/ 2 h 242"/>
                <a:gd name="T8" fmla="*/ 52 w 173"/>
                <a:gd name="T9" fmla="*/ 0 h 242"/>
                <a:gd name="T10" fmla="*/ 173 w 173"/>
                <a:gd name="T11" fmla="*/ 70 h 242"/>
                <a:gd name="T12" fmla="*/ 66 w 173"/>
                <a:gd name="T13" fmla="*/ 151 h 242"/>
                <a:gd name="T14" fmla="*/ 38 w 173"/>
                <a:gd name="T15" fmla="*/ 150 h 242"/>
                <a:gd name="T16" fmla="*/ 38 w 173"/>
                <a:gd name="T17" fmla="*/ 31 h 242"/>
                <a:gd name="T18" fmla="*/ 38 w 173"/>
                <a:gd name="T19" fmla="*/ 120 h 242"/>
                <a:gd name="T20" fmla="*/ 64 w 173"/>
                <a:gd name="T21" fmla="*/ 122 h 242"/>
                <a:gd name="T22" fmla="*/ 134 w 173"/>
                <a:gd name="T23" fmla="*/ 74 h 242"/>
                <a:gd name="T24" fmla="*/ 59 w 173"/>
                <a:gd name="T25" fmla="*/ 30 h 242"/>
                <a:gd name="T26" fmla="*/ 38 w 173"/>
                <a:gd name="T27" fmla="*/ 3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" h="242">
                  <a:moveTo>
                    <a:pt x="38" y="150"/>
                  </a:moveTo>
                  <a:lnTo>
                    <a:pt x="38" y="242"/>
                  </a:lnTo>
                  <a:lnTo>
                    <a:pt x="0" y="242"/>
                  </a:lnTo>
                  <a:lnTo>
                    <a:pt x="0" y="2"/>
                  </a:lnTo>
                  <a:cubicBezTo>
                    <a:pt x="29" y="1"/>
                    <a:pt x="46" y="0"/>
                    <a:pt x="52" y="0"/>
                  </a:cubicBezTo>
                  <a:cubicBezTo>
                    <a:pt x="133" y="0"/>
                    <a:pt x="173" y="24"/>
                    <a:pt x="173" y="70"/>
                  </a:cubicBezTo>
                  <a:cubicBezTo>
                    <a:pt x="173" y="124"/>
                    <a:pt x="138" y="151"/>
                    <a:pt x="66" y="151"/>
                  </a:cubicBezTo>
                  <a:cubicBezTo>
                    <a:pt x="62" y="151"/>
                    <a:pt x="53" y="151"/>
                    <a:pt x="38" y="150"/>
                  </a:cubicBezTo>
                  <a:close/>
                  <a:moveTo>
                    <a:pt x="38" y="31"/>
                  </a:moveTo>
                  <a:lnTo>
                    <a:pt x="38" y="120"/>
                  </a:lnTo>
                  <a:cubicBezTo>
                    <a:pt x="54" y="121"/>
                    <a:pt x="63" y="122"/>
                    <a:pt x="64" y="122"/>
                  </a:cubicBezTo>
                  <a:cubicBezTo>
                    <a:pt x="111" y="122"/>
                    <a:pt x="134" y="106"/>
                    <a:pt x="134" y="74"/>
                  </a:cubicBezTo>
                  <a:cubicBezTo>
                    <a:pt x="134" y="44"/>
                    <a:pt x="109" y="30"/>
                    <a:pt x="59" y="30"/>
                  </a:cubicBezTo>
                  <a:cubicBezTo>
                    <a:pt x="54" y="30"/>
                    <a:pt x="47" y="30"/>
                    <a:pt x="38" y="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4" name="Freeform 65"/>
            <p:cNvSpPr>
              <a:spLocks/>
            </p:cNvSpPr>
            <p:nvPr/>
          </p:nvSpPr>
          <p:spPr bwMode="auto">
            <a:xfrm>
              <a:off x="5118" y="3102"/>
              <a:ext cx="35" cy="58"/>
            </a:xfrm>
            <a:custGeom>
              <a:avLst/>
              <a:gdLst>
                <a:gd name="T0" fmla="*/ 0 w 156"/>
                <a:gd name="T1" fmla="*/ 233 h 248"/>
                <a:gd name="T2" fmla="*/ 14 w 156"/>
                <a:gd name="T3" fmla="*/ 203 h 248"/>
                <a:gd name="T4" fmla="*/ 41 w 156"/>
                <a:gd name="T5" fmla="*/ 214 h 248"/>
                <a:gd name="T6" fmla="*/ 69 w 156"/>
                <a:gd name="T7" fmla="*/ 219 h 248"/>
                <a:gd name="T8" fmla="*/ 105 w 156"/>
                <a:gd name="T9" fmla="*/ 208 h 248"/>
                <a:gd name="T10" fmla="*/ 118 w 156"/>
                <a:gd name="T11" fmla="*/ 182 h 248"/>
                <a:gd name="T12" fmla="*/ 111 w 156"/>
                <a:gd name="T13" fmla="*/ 159 h 248"/>
                <a:gd name="T14" fmla="*/ 73 w 156"/>
                <a:gd name="T15" fmla="*/ 136 h 248"/>
                <a:gd name="T16" fmla="*/ 51 w 156"/>
                <a:gd name="T17" fmla="*/ 127 h 248"/>
                <a:gd name="T18" fmla="*/ 11 w 156"/>
                <a:gd name="T19" fmla="*/ 100 h 248"/>
                <a:gd name="T20" fmla="*/ 0 w 156"/>
                <a:gd name="T21" fmla="*/ 62 h 248"/>
                <a:gd name="T22" fmla="*/ 22 w 156"/>
                <a:gd name="T23" fmla="*/ 17 h 248"/>
                <a:gd name="T24" fmla="*/ 78 w 156"/>
                <a:gd name="T25" fmla="*/ 0 h 248"/>
                <a:gd name="T26" fmla="*/ 142 w 156"/>
                <a:gd name="T27" fmla="*/ 13 h 248"/>
                <a:gd name="T28" fmla="*/ 131 w 156"/>
                <a:gd name="T29" fmla="*/ 41 h 248"/>
                <a:gd name="T30" fmla="*/ 108 w 156"/>
                <a:gd name="T31" fmla="*/ 32 h 248"/>
                <a:gd name="T32" fmla="*/ 79 w 156"/>
                <a:gd name="T33" fmla="*/ 28 h 248"/>
                <a:gd name="T34" fmla="*/ 49 w 156"/>
                <a:gd name="T35" fmla="*/ 37 h 248"/>
                <a:gd name="T36" fmla="*/ 37 w 156"/>
                <a:gd name="T37" fmla="*/ 62 h 248"/>
                <a:gd name="T38" fmla="*/ 41 w 156"/>
                <a:gd name="T39" fmla="*/ 78 h 248"/>
                <a:gd name="T40" fmla="*/ 53 w 156"/>
                <a:gd name="T41" fmla="*/ 91 h 248"/>
                <a:gd name="T42" fmla="*/ 82 w 156"/>
                <a:gd name="T43" fmla="*/ 105 h 248"/>
                <a:gd name="T44" fmla="*/ 104 w 156"/>
                <a:gd name="T45" fmla="*/ 115 h 248"/>
                <a:gd name="T46" fmla="*/ 144 w 156"/>
                <a:gd name="T47" fmla="*/ 142 h 248"/>
                <a:gd name="T48" fmla="*/ 156 w 156"/>
                <a:gd name="T49" fmla="*/ 184 h 248"/>
                <a:gd name="T50" fmla="*/ 131 w 156"/>
                <a:gd name="T51" fmla="*/ 230 h 248"/>
                <a:gd name="T52" fmla="*/ 63 w 156"/>
                <a:gd name="T53" fmla="*/ 248 h 248"/>
                <a:gd name="T54" fmla="*/ 0 w 156"/>
                <a:gd name="T55" fmla="*/ 233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248">
                  <a:moveTo>
                    <a:pt x="0" y="233"/>
                  </a:moveTo>
                  <a:lnTo>
                    <a:pt x="14" y="203"/>
                  </a:lnTo>
                  <a:cubicBezTo>
                    <a:pt x="21" y="208"/>
                    <a:pt x="30" y="211"/>
                    <a:pt x="41" y="214"/>
                  </a:cubicBezTo>
                  <a:cubicBezTo>
                    <a:pt x="51" y="217"/>
                    <a:pt x="61" y="219"/>
                    <a:pt x="69" y="219"/>
                  </a:cubicBezTo>
                  <a:cubicBezTo>
                    <a:pt x="84" y="219"/>
                    <a:pt x="96" y="215"/>
                    <a:pt x="105" y="208"/>
                  </a:cubicBezTo>
                  <a:cubicBezTo>
                    <a:pt x="114" y="201"/>
                    <a:pt x="118" y="192"/>
                    <a:pt x="118" y="182"/>
                  </a:cubicBezTo>
                  <a:cubicBezTo>
                    <a:pt x="118" y="174"/>
                    <a:pt x="116" y="166"/>
                    <a:pt x="111" y="159"/>
                  </a:cubicBezTo>
                  <a:cubicBezTo>
                    <a:pt x="106" y="152"/>
                    <a:pt x="93" y="145"/>
                    <a:pt x="73" y="136"/>
                  </a:cubicBezTo>
                  <a:lnTo>
                    <a:pt x="51" y="127"/>
                  </a:lnTo>
                  <a:cubicBezTo>
                    <a:pt x="32" y="120"/>
                    <a:pt x="18" y="111"/>
                    <a:pt x="11" y="100"/>
                  </a:cubicBezTo>
                  <a:cubicBezTo>
                    <a:pt x="3" y="90"/>
                    <a:pt x="0" y="77"/>
                    <a:pt x="0" y="62"/>
                  </a:cubicBezTo>
                  <a:cubicBezTo>
                    <a:pt x="0" y="44"/>
                    <a:pt x="7" y="29"/>
                    <a:pt x="22" y="17"/>
                  </a:cubicBezTo>
                  <a:cubicBezTo>
                    <a:pt x="36" y="6"/>
                    <a:pt x="55" y="0"/>
                    <a:pt x="78" y="0"/>
                  </a:cubicBezTo>
                  <a:cubicBezTo>
                    <a:pt x="109" y="0"/>
                    <a:pt x="130" y="4"/>
                    <a:pt x="142" y="13"/>
                  </a:cubicBezTo>
                  <a:lnTo>
                    <a:pt x="131" y="41"/>
                  </a:lnTo>
                  <a:cubicBezTo>
                    <a:pt x="126" y="38"/>
                    <a:pt x="118" y="35"/>
                    <a:pt x="108" y="32"/>
                  </a:cubicBezTo>
                  <a:cubicBezTo>
                    <a:pt x="97" y="29"/>
                    <a:pt x="88" y="28"/>
                    <a:pt x="79" y="28"/>
                  </a:cubicBezTo>
                  <a:cubicBezTo>
                    <a:pt x="66" y="28"/>
                    <a:pt x="56" y="31"/>
                    <a:pt x="49" y="37"/>
                  </a:cubicBezTo>
                  <a:cubicBezTo>
                    <a:pt x="41" y="44"/>
                    <a:pt x="37" y="52"/>
                    <a:pt x="37" y="62"/>
                  </a:cubicBezTo>
                  <a:cubicBezTo>
                    <a:pt x="37" y="68"/>
                    <a:pt x="39" y="73"/>
                    <a:pt x="41" y="78"/>
                  </a:cubicBezTo>
                  <a:cubicBezTo>
                    <a:pt x="44" y="83"/>
                    <a:pt x="48" y="88"/>
                    <a:pt x="53" y="91"/>
                  </a:cubicBezTo>
                  <a:cubicBezTo>
                    <a:pt x="57" y="94"/>
                    <a:pt x="67" y="99"/>
                    <a:pt x="82" y="105"/>
                  </a:cubicBezTo>
                  <a:lnTo>
                    <a:pt x="104" y="115"/>
                  </a:lnTo>
                  <a:cubicBezTo>
                    <a:pt x="123" y="122"/>
                    <a:pt x="137" y="132"/>
                    <a:pt x="144" y="142"/>
                  </a:cubicBezTo>
                  <a:cubicBezTo>
                    <a:pt x="152" y="153"/>
                    <a:pt x="156" y="167"/>
                    <a:pt x="156" y="184"/>
                  </a:cubicBezTo>
                  <a:cubicBezTo>
                    <a:pt x="156" y="202"/>
                    <a:pt x="147" y="217"/>
                    <a:pt x="131" y="230"/>
                  </a:cubicBezTo>
                  <a:cubicBezTo>
                    <a:pt x="114" y="242"/>
                    <a:pt x="91" y="248"/>
                    <a:pt x="63" y="248"/>
                  </a:cubicBezTo>
                  <a:cubicBezTo>
                    <a:pt x="39" y="248"/>
                    <a:pt x="18" y="243"/>
                    <a:pt x="0" y="2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5" name="Freeform 66"/>
            <p:cNvSpPr>
              <a:spLocks/>
            </p:cNvSpPr>
            <p:nvPr/>
          </p:nvSpPr>
          <p:spPr bwMode="auto">
            <a:xfrm>
              <a:off x="5163" y="3103"/>
              <a:ext cx="45" cy="56"/>
            </a:xfrm>
            <a:custGeom>
              <a:avLst/>
              <a:gdLst>
                <a:gd name="T0" fmla="*/ 154 w 195"/>
                <a:gd name="T1" fmla="*/ 240 h 240"/>
                <a:gd name="T2" fmla="*/ 75 w 195"/>
                <a:gd name="T3" fmla="*/ 130 h 240"/>
                <a:gd name="T4" fmla="*/ 38 w 195"/>
                <a:gd name="T5" fmla="*/ 175 h 240"/>
                <a:gd name="T6" fmla="*/ 38 w 195"/>
                <a:gd name="T7" fmla="*/ 240 h 240"/>
                <a:gd name="T8" fmla="*/ 0 w 195"/>
                <a:gd name="T9" fmla="*/ 240 h 240"/>
                <a:gd name="T10" fmla="*/ 0 w 195"/>
                <a:gd name="T11" fmla="*/ 0 h 240"/>
                <a:gd name="T12" fmla="*/ 38 w 195"/>
                <a:gd name="T13" fmla="*/ 0 h 240"/>
                <a:gd name="T14" fmla="*/ 38 w 195"/>
                <a:gd name="T15" fmla="*/ 131 h 240"/>
                <a:gd name="T16" fmla="*/ 141 w 195"/>
                <a:gd name="T17" fmla="*/ 0 h 240"/>
                <a:gd name="T18" fmla="*/ 184 w 195"/>
                <a:gd name="T19" fmla="*/ 0 h 240"/>
                <a:gd name="T20" fmla="*/ 101 w 195"/>
                <a:gd name="T21" fmla="*/ 104 h 240"/>
                <a:gd name="T22" fmla="*/ 195 w 195"/>
                <a:gd name="T23" fmla="*/ 240 h 240"/>
                <a:gd name="T24" fmla="*/ 154 w 195"/>
                <a:gd name="T2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5" h="240">
                  <a:moveTo>
                    <a:pt x="154" y="240"/>
                  </a:moveTo>
                  <a:lnTo>
                    <a:pt x="75" y="130"/>
                  </a:lnTo>
                  <a:lnTo>
                    <a:pt x="38" y="175"/>
                  </a:lnTo>
                  <a:lnTo>
                    <a:pt x="38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131"/>
                  </a:lnTo>
                  <a:lnTo>
                    <a:pt x="141" y="0"/>
                  </a:lnTo>
                  <a:lnTo>
                    <a:pt x="184" y="0"/>
                  </a:lnTo>
                  <a:lnTo>
                    <a:pt x="101" y="104"/>
                  </a:lnTo>
                  <a:lnTo>
                    <a:pt x="195" y="240"/>
                  </a:lnTo>
                  <a:lnTo>
                    <a:pt x="154" y="2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6" name="Freeform 67"/>
            <p:cNvSpPr>
              <a:spLocks noEditPoints="1"/>
            </p:cNvSpPr>
            <p:nvPr/>
          </p:nvSpPr>
          <p:spPr bwMode="auto">
            <a:xfrm>
              <a:off x="5208" y="3086"/>
              <a:ext cx="52" cy="73"/>
            </a:xfrm>
            <a:custGeom>
              <a:avLst/>
              <a:gdLst>
                <a:gd name="T0" fmla="*/ 185 w 228"/>
                <a:gd name="T1" fmla="*/ 315 h 315"/>
                <a:gd name="T2" fmla="*/ 166 w 228"/>
                <a:gd name="T3" fmla="*/ 265 h 315"/>
                <a:gd name="T4" fmla="*/ 63 w 228"/>
                <a:gd name="T5" fmla="*/ 265 h 315"/>
                <a:gd name="T6" fmla="*/ 43 w 228"/>
                <a:gd name="T7" fmla="*/ 315 h 315"/>
                <a:gd name="T8" fmla="*/ 0 w 228"/>
                <a:gd name="T9" fmla="*/ 315 h 315"/>
                <a:gd name="T10" fmla="*/ 113 w 228"/>
                <a:gd name="T11" fmla="*/ 72 h 315"/>
                <a:gd name="T12" fmla="*/ 123 w 228"/>
                <a:gd name="T13" fmla="*/ 72 h 315"/>
                <a:gd name="T14" fmla="*/ 228 w 228"/>
                <a:gd name="T15" fmla="*/ 315 h 315"/>
                <a:gd name="T16" fmla="*/ 185 w 228"/>
                <a:gd name="T17" fmla="*/ 315 h 315"/>
                <a:gd name="T18" fmla="*/ 116 w 228"/>
                <a:gd name="T19" fmla="*/ 135 h 315"/>
                <a:gd name="T20" fmla="*/ 73 w 228"/>
                <a:gd name="T21" fmla="*/ 240 h 315"/>
                <a:gd name="T22" fmla="*/ 156 w 228"/>
                <a:gd name="T23" fmla="*/ 240 h 315"/>
                <a:gd name="T24" fmla="*/ 116 w 228"/>
                <a:gd name="T25" fmla="*/ 135 h 315"/>
                <a:gd name="T26" fmla="*/ 162 w 228"/>
                <a:gd name="T27" fmla="*/ 0 h 315"/>
                <a:gd name="T28" fmla="*/ 119 w 228"/>
                <a:gd name="T29" fmla="*/ 55 h 315"/>
                <a:gd name="T30" fmla="*/ 93 w 228"/>
                <a:gd name="T31" fmla="*/ 55 h 315"/>
                <a:gd name="T32" fmla="*/ 125 w 228"/>
                <a:gd name="T33" fmla="*/ 0 h 315"/>
                <a:gd name="T34" fmla="*/ 162 w 228"/>
                <a:gd name="T3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28" h="315">
                  <a:moveTo>
                    <a:pt x="185" y="315"/>
                  </a:moveTo>
                  <a:lnTo>
                    <a:pt x="166" y="265"/>
                  </a:lnTo>
                  <a:lnTo>
                    <a:pt x="63" y="265"/>
                  </a:lnTo>
                  <a:lnTo>
                    <a:pt x="43" y="315"/>
                  </a:lnTo>
                  <a:lnTo>
                    <a:pt x="0" y="315"/>
                  </a:lnTo>
                  <a:lnTo>
                    <a:pt x="113" y="72"/>
                  </a:lnTo>
                  <a:lnTo>
                    <a:pt x="123" y="72"/>
                  </a:lnTo>
                  <a:lnTo>
                    <a:pt x="228" y="315"/>
                  </a:lnTo>
                  <a:lnTo>
                    <a:pt x="185" y="315"/>
                  </a:lnTo>
                  <a:close/>
                  <a:moveTo>
                    <a:pt x="116" y="135"/>
                  </a:moveTo>
                  <a:lnTo>
                    <a:pt x="73" y="240"/>
                  </a:lnTo>
                  <a:lnTo>
                    <a:pt x="156" y="240"/>
                  </a:lnTo>
                  <a:lnTo>
                    <a:pt x="116" y="135"/>
                  </a:lnTo>
                  <a:close/>
                  <a:moveTo>
                    <a:pt x="162" y="0"/>
                  </a:moveTo>
                  <a:lnTo>
                    <a:pt x="119" y="55"/>
                  </a:lnTo>
                  <a:lnTo>
                    <a:pt x="93" y="55"/>
                  </a:lnTo>
                  <a:lnTo>
                    <a:pt x="125" y="0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7" name="Freeform 68"/>
            <p:cNvSpPr>
              <a:spLocks/>
            </p:cNvSpPr>
            <p:nvPr/>
          </p:nvSpPr>
          <p:spPr bwMode="auto">
            <a:xfrm>
              <a:off x="5294" y="3103"/>
              <a:ext cx="44" cy="57"/>
            </a:xfrm>
            <a:custGeom>
              <a:avLst/>
              <a:gdLst>
                <a:gd name="T0" fmla="*/ 0 w 194"/>
                <a:gd name="T1" fmla="*/ 0 h 244"/>
                <a:gd name="T2" fmla="*/ 38 w 194"/>
                <a:gd name="T3" fmla="*/ 0 h 244"/>
                <a:gd name="T4" fmla="*/ 38 w 194"/>
                <a:gd name="T5" fmla="*/ 164 h 244"/>
                <a:gd name="T6" fmla="*/ 54 w 194"/>
                <a:gd name="T7" fmla="*/ 201 h 244"/>
                <a:gd name="T8" fmla="*/ 96 w 194"/>
                <a:gd name="T9" fmla="*/ 215 h 244"/>
                <a:gd name="T10" fmla="*/ 140 w 194"/>
                <a:gd name="T11" fmla="*/ 201 h 244"/>
                <a:gd name="T12" fmla="*/ 156 w 194"/>
                <a:gd name="T13" fmla="*/ 164 h 244"/>
                <a:gd name="T14" fmla="*/ 156 w 194"/>
                <a:gd name="T15" fmla="*/ 0 h 244"/>
                <a:gd name="T16" fmla="*/ 194 w 194"/>
                <a:gd name="T17" fmla="*/ 0 h 244"/>
                <a:gd name="T18" fmla="*/ 194 w 194"/>
                <a:gd name="T19" fmla="*/ 167 h 244"/>
                <a:gd name="T20" fmla="*/ 168 w 194"/>
                <a:gd name="T21" fmla="*/ 224 h 244"/>
                <a:gd name="T22" fmla="*/ 97 w 194"/>
                <a:gd name="T23" fmla="*/ 244 h 244"/>
                <a:gd name="T24" fmla="*/ 25 w 194"/>
                <a:gd name="T25" fmla="*/ 224 h 244"/>
                <a:gd name="T26" fmla="*/ 0 w 194"/>
                <a:gd name="T27" fmla="*/ 167 h 244"/>
                <a:gd name="T28" fmla="*/ 0 w 194"/>
                <a:gd name="T2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4" h="244">
                  <a:moveTo>
                    <a:pt x="0" y="0"/>
                  </a:moveTo>
                  <a:lnTo>
                    <a:pt x="38" y="0"/>
                  </a:lnTo>
                  <a:lnTo>
                    <a:pt x="38" y="164"/>
                  </a:lnTo>
                  <a:cubicBezTo>
                    <a:pt x="38" y="179"/>
                    <a:pt x="43" y="191"/>
                    <a:pt x="54" y="201"/>
                  </a:cubicBezTo>
                  <a:cubicBezTo>
                    <a:pt x="64" y="210"/>
                    <a:pt x="79" y="215"/>
                    <a:pt x="96" y="215"/>
                  </a:cubicBezTo>
                  <a:cubicBezTo>
                    <a:pt x="115" y="215"/>
                    <a:pt x="130" y="210"/>
                    <a:pt x="140" y="201"/>
                  </a:cubicBezTo>
                  <a:cubicBezTo>
                    <a:pt x="151" y="192"/>
                    <a:pt x="156" y="179"/>
                    <a:pt x="156" y="164"/>
                  </a:cubicBezTo>
                  <a:lnTo>
                    <a:pt x="156" y="0"/>
                  </a:lnTo>
                  <a:lnTo>
                    <a:pt x="194" y="0"/>
                  </a:lnTo>
                  <a:lnTo>
                    <a:pt x="194" y="167"/>
                  </a:lnTo>
                  <a:cubicBezTo>
                    <a:pt x="194" y="191"/>
                    <a:pt x="186" y="210"/>
                    <a:pt x="168" y="224"/>
                  </a:cubicBezTo>
                  <a:cubicBezTo>
                    <a:pt x="151" y="238"/>
                    <a:pt x="127" y="244"/>
                    <a:pt x="97" y="244"/>
                  </a:cubicBezTo>
                  <a:cubicBezTo>
                    <a:pt x="66" y="244"/>
                    <a:pt x="42" y="238"/>
                    <a:pt x="25" y="224"/>
                  </a:cubicBezTo>
                  <a:cubicBezTo>
                    <a:pt x="8" y="211"/>
                    <a:pt x="0" y="192"/>
                    <a:pt x="0" y="16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8" name="Freeform 69"/>
            <p:cNvSpPr>
              <a:spLocks/>
            </p:cNvSpPr>
            <p:nvPr/>
          </p:nvSpPr>
          <p:spPr bwMode="auto">
            <a:xfrm>
              <a:off x="5351" y="3103"/>
              <a:ext cx="44" cy="57"/>
            </a:xfrm>
            <a:custGeom>
              <a:avLst/>
              <a:gdLst>
                <a:gd name="T0" fmla="*/ 180 w 191"/>
                <a:gd name="T1" fmla="*/ 244 h 244"/>
                <a:gd name="T2" fmla="*/ 36 w 191"/>
                <a:gd name="T3" fmla="*/ 68 h 244"/>
                <a:gd name="T4" fmla="*/ 36 w 191"/>
                <a:gd name="T5" fmla="*/ 240 h 244"/>
                <a:gd name="T6" fmla="*/ 0 w 191"/>
                <a:gd name="T7" fmla="*/ 240 h 244"/>
                <a:gd name="T8" fmla="*/ 0 w 191"/>
                <a:gd name="T9" fmla="*/ 0 h 244"/>
                <a:gd name="T10" fmla="*/ 15 w 191"/>
                <a:gd name="T11" fmla="*/ 0 h 244"/>
                <a:gd name="T12" fmla="*/ 155 w 191"/>
                <a:gd name="T13" fmla="*/ 166 h 244"/>
                <a:gd name="T14" fmla="*/ 155 w 191"/>
                <a:gd name="T15" fmla="*/ 0 h 244"/>
                <a:gd name="T16" fmla="*/ 191 w 191"/>
                <a:gd name="T17" fmla="*/ 0 h 244"/>
                <a:gd name="T18" fmla="*/ 191 w 191"/>
                <a:gd name="T19" fmla="*/ 244 h 244"/>
                <a:gd name="T20" fmla="*/ 180 w 191"/>
                <a:gd name="T21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244">
                  <a:moveTo>
                    <a:pt x="180" y="244"/>
                  </a:moveTo>
                  <a:lnTo>
                    <a:pt x="36" y="68"/>
                  </a:lnTo>
                  <a:lnTo>
                    <a:pt x="36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5" y="166"/>
                  </a:lnTo>
                  <a:lnTo>
                    <a:pt x="155" y="0"/>
                  </a:lnTo>
                  <a:lnTo>
                    <a:pt x="191" y="0"/>
                  </a:lnTo>
                  <a:lnTo>
                    <a:pt x="191" y="244"/>
                  </a:lnTo>
                  <a:lnTo>
                    <a:pt x="180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5410" y="3103"/>
              <a:ext cx="8" cy="5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0" name="Freeform 71"/>
            <p:cNvSpPr>
              <a:spLocks/>
            </p:cNvSpPr>
            <p:nvPr/>
          </p:nvSpPr>
          <p:spPr bwMode="auto">
            <a:xfrm>
              <a:off x="5433" y="3103"/>
              <a:ext cx="38" cy="56"/>
            </a:xfrm>
            <a:custGeom>
              <a:avLst/>
              <a:gdLst>
                <a:gd name="T0" fmla="*/ 38 w 166"/>
                <a:gd name="T1" fmla="*/ 29 h 240"/>
                <a:gd name="T2" fmla="*/ 38 w 166"/>
                <a:gd name="T3" fmla="*/ 96 h 240"/>
                <a:gd name="T4" fmla="*/ 129 w 166"/>
                <a:gd name="T5" fmla="*/ 96 h 240"/>
                <a:gd name="T6" fmla="*/ 129 w 166"/>
                <a:gd name="T7" fmla="*/ 124 h 240"/>
                <a:gd name="T8" fmla="*/ 38 w 166"/>
                <a:gd name="T9" fmla="*/ 124 h 240"/>
                <a:gd name="T10" fmla="*/ 38 w 166"/>
                <a:gd name="T11" fmla="*/ 211 h 240"/>
                <a:gd name="T12" fmla="*/ 164 w 166"/>
                <a:gd name="T13" fmla="*/ 211 h 240"/>
                <a:gd name="T14" fmla="*/ 164 w 166"/>
                <a:gd name="T15" fmla="*/ 240 h 240"/>
                <a:gd name="T16" fmla="*/ 0 w 166"/>
                <a:gd name="T17" fmla="*/ 240 h 240"/>
                <a:gd name="T18" fmla="*/ 0 w 166"/>
                <a:gd name="T19" fmla="*/ 0 h 240"/>
                <a:gd name="T20" fmla="*/ 166 w 166"/>
                <a:gd name="T21" fmla="*/ 0 h 240"/>
                <a:gd name="T22" fmla="*/ 166 w 166"/>
                <a:gd name="T23" fmla="*/ 29 h 240"/>
                <a:gd name="T24" fmla="*/ 38 w 166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6" h="240">
                  <a:moveTo>
                    <a:pt x="38" y="29"/>
                  </a:moveTo>
                  <a:lnTo>
                    <a:pt x="38" y="96"/>
                  </a:lnTo>
                  <a:lnTo>
                    <a:pt x="129" y="96"/>
                  </a:lnTo>
                  <a:lnTo>
                    <a:pt x="129" y="124"/>
                  </a:lnTo>
                  <a:lnTo>
                    <a:pt x="38" y="124"/>
                  </a:lnTo>
                  <a:lnTo>
                    <a:pt x="38" y="211"/>
                  </a:lnTo>
                  <a:lnTo>
                    <a:pt x="164" y="211"/>
                  </a:lnTo>
                  <a:lnTo>
                    <a:pt x="164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9"/>
                  </a:lnTo>
                  <a:lnTo>
                    <a:pt x="38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1" name="Freeform 72"/>
            <p:cNvSpPr>
              <a:spLocks/>
            </p:cNvSpPr>
            <p:nvPr/>
          </p:nvSpPr>
          <p:spPr bwMode="auto">
            <a:xfrm>
              <a:off x="4859" y="3198"/>
              <a:ext cx="32" cy="56"/>
            </a:xfrm>
            <a:custGeom>
              <a:avLst/>
              <a:gdLst>
                <a:gd name="T0" fmla="*/ 33 w 143"/>
                <a:gd name="T1" fmla="*/ 29 h 240"/>
                <a:gd name="T2" fmla="*/ 33 w 143"/>
                <a:gd name="T3" fmla="*/ 96 h 240"/>
                <a:gd name="T4" fmla="*/ 112 w 143"/>
                <a:gd name="T5" fmla="*/ 96 h 240"/>
                <a:gd name="T6" fmla="*/ 112 w 143"/>
                <a:gd name="T7" fmla="*/ 124 h 240"/>
                <a:gd name="T8" fmla="*/ 33 w 143"/>
                <a:gd name="T9" fmla="*/ 124 h 240"/>
                <a:gd name="T10" fmla="*/ 33 w 143"/>
                <a:gd name="T11" fmla="*/ 211 h 240"/>
                <a:gd name="T12" fmla="*/ 142 w 143"/>
                <a:gd name="T13" fmla="*/ 211 h 240"/>
                <a:gd name="T14" fmla="*/ 142 w 143"/>
                <a:gd name="T15" fmla="*/ 240 h 240"/>
                <a:gd name="T16" fmla="*/ 0 w 143"/>
                <a:gd name="T17" fmla="*/ 240 h 240"/>
                <a:gd name="T18" fmla="*/ 0 w 143"/>
                <a:gd name="T19" fmla="*/ 0 h 240"/>
                <a:gd name="T20" fmla="*/ 143 w 143"/>
                <a:gd name="T21" fmla="*/ 0 h 240"/>
                <a:gd name="T22" fmla="*/ 143 w 143"/>
                <a:gd name="T23" fmla="*/ 29 h 240"/>
                <a:gd name="T24" fmla="*/ 33 w 143"/>
                <a:gd name="T25" fmla="*/ 2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40">
                  <a:moveTo>
                    <a:pt x="33" y="29"/>
                  </a:moveTo>
                  <a:lnTo>
                    <a:pt x="33" y="96"/>
                  </a:lnTo>
                  <a:lnTo>
                    <a:pt x="112" y="96"/>
                  </a:lnTo>
                  <a:lnTo>
                    <a:pt x="112" y="124"/>
                  </a:lnTo>
                  <a:lnTo>
                    <a:pt x="33" y="124"/>
                  </a:lnTo>
                  <a:lnTo>
                    <a:pt x="33" y="211"/>
                  </a:lnTo>
                  <a:lnTo>
                    <a:pt x="142" y="211"/>
                  </a:lnTo>
                  <a:lnTo>
                    <a:pt x="142" y="240"/>
                  </a:lnTo>
                  <a:lnTo>
                    <a:pt x="0" y="240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29"/>
                  </a:lnTo>
                  <a:lnTo>
                    <a:pt x="33" y="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2" name="Freeform 73"/>
            <p:cNvSpPr>
              <a:spLocks/>
            </p:cNvSpPr>
            <p:nvPr/>
          </p:nvSpPr>
          <p:spPr bwMode="auto">
            <a:xfrm>
              <a:off x="4894" y="3213"/>
              <a:ext cx="36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3" name="Freeform 74"/>
            <p:cNvSpPr>
              <a:spLocks/>
            </p:cNvSpPr>
            <p:nvPr/>
          </p:nvSpPr>
          <p:spPr bwMode="auto">
            <a:xfrm>
              <a:off x="4935" y="3212"/>
              <a:ext cx="24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2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4" name="Freeform 75"/>
            <p:cNvSpPr>
              <a:spLocks noEditPoints="1"/>
            </p:cNvSpPr>
            <p:nvPr/>
          </p:nvSpPr>
          <p:spPr bwMode="auto">
            <a:xfrm>
              <a:off x="4961" y="3212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6 w 159"/>
                <a:gd name="T25" fmla="*/ 91 h 183"/>
                <a:gd name="T26" fmla="*/ 80 w 159"/>
                <a:gd name="T27" fmla="*/ 26 h 183"/>
                <a:gd name="T28" fmla="*/ 45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6" y="0"/>
                    <a:pt x="80" y="0"/>
                  </a:cubicBezTo>
                  <a:cubicBezTo>
                    <a:pt x="105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3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8" y="157"/>
                    <a:pt x="80" y="157"/>
                  </a:cubicBezTo>
                  <a:cubicBezTo>
                    <a:pt x="94" y="157"/>
                    <a:pt x="106" y="151"/>
                    <a:pt x="114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1" y="26"/>
                    <a:pt x="80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5" name="Freeform 76"/>
            <p:cNvSpPr>
              <a:spLocks noEditPoints="1"/>
            </p:cNvSpPr>
            <p:nvPr/>
          </p:nvSpPr>
          <p:spPr bwMode="auto">
            <a:xfrm>
              <a:off x="5003" y="3212"/>
              <a:ext cx="36" cy="58"/>
            </a:xfrm>
            <a:custGeom>
              <a:avLst/>
              <a:gdLst>
                <a:gd name="T0" fmla="*/ 32 w 154"/>
                <a:gd name="T1" fmla="*/ 170 h 248"/>
                <a:gd name="T2" fmla="*/ 32 w 154"/>
                <a:gd name="T3" fmla="*/ 248 h 248"/>
                <a:gd name="T4" fmla="*/ 0 w 154"/>
                <a:gd name="T5" fmla="*/ 248 h 248"/>
                <a:gd name="T6" fmla="*/ 0 w 154"/>
                <a:gd name="T7" fmla="*/ 4 h 248"/>
                <a:gd name="T8" fmla="*/ 32 w 154"/>
                <a:gd name="T9" fmla="*/ 4 h 248"/>
                <a:gd name="T10" fmla="*/ 32 w 154"/>
                <a:gd name="T11" fmla="*/ 18 h 248"/>
                <a:gd name="T12" fmla="*/ 74 w 154"/>
                <a:gd name="T13" fmla="*/ 0 h 248"/>
                <a:gd name="T14" fmla="*/ 133 w 154"/>
                <a:gd name="T15" fmla="*/ 24 h 248"/>
                <a:gd name="T16" fmla="*/ 154 w 154"/>
                <a:gd name="T17" fmla="*/ 92 h 248"/>
                <a:gd name="T18" fmla="*/ 133 w 154"/>
                <a:gd name="T19" fmla="*/ 157 h 248"/>
                <a:gd name="T20" fmla="*/ 72 w 154"/>
                <a:gd name="T21" fmla="*/ 183 h 248"/>
                <a:gd name="T22" fmla="*/ 48 w 154"/>
                <a:gd name="T23" fmla="*/ 179 h 248"/>
                <a:gd name="T24" fmla="*/ 32 w 154"/>
                <a:gd name="T25" fmla="*/ 170 h 248"/>
                <a:gd name="T26" fmla="*/ 32 w 154"/>
                <a:gd name="T27" fmla="*/ 42 h 248"/>
                <a:gd name="T28" fmla="*/ 32 w 154"/>
                <a:gd name="T29" fmla="*/ 144 h 248"/>
                <a:gd name="T30" fmla="*/ 44 w 154"/>
                <a:gd name="T31" fmla="*/ 152 h 248"/>
                <a:gd name="T32" fmla="*/ 63 w 154"/>
                <a:gd name="T33" fmla="*/ 156 h 248"/>
                <a:gd name="T34" fmla="*/ 121 w 154"/>
                <a:gd name="T35" fmla="*/ 91 h 248"/>
                <a:gd name="T36" fmla="*/ 107 w 154"/>
                <a:gd name="T37" fmla="*/ 42 h 248"/>
                <a:gd name="T38" fmla="*/ 63 w 154"/>
                <a:gd name="T39" fmla="*/ 27 h 248"/>
                <a:gd name="T40" fmla="*/ 47 w 154"/>
                <a:gd name="T41" fmla="*/ 31 h 248"/>
                <a:gd name="T42" fmla="*/ 32 w 154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248">
                  <a:moveTo>
                    <a:pt x="32" y="170"/>
                  </a:moveTo>
                  <a:lnTo>
                    <a:pt x="32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18"/>
                  </a:lnTo>
                  <a:cubicBezTo>
                    <a:pt x="43" y="6"/>
                    <a:pt x="58" y="0"/>
                    <a:pt x="74" y="0"/>
                  </a:cubicBezTo>
                  <a:cubicBezTo>
                    <a:pt x="99" y="0"/>
                    <a:pt x="119" y="8"/>
                    <a:pt x="133" y="24"/>
                  </a:cubicBezTo>
                  <a:cubicBezTo>
                    <a:pt x="147" y="39"/>
                    <a:pt x="154" y="62"/>
                    <a:pt x="154" y="92"/>
                  </a:cubicBezTo>
                  <a:cubicBezTo>
                    <a:pt x="154" y="119"/>
                    <a:pt x="147" y="140"/>
                    <a:pt x="133" y="157"/>
                  </a:cubicBezTo>
                  <a:cubicBezTo>
                    <a:pt x="119" y="174"/>
                    <a:pt x="98" y="183"/>
                    <a:pt x="72" y="183"/>
                  </a:cubicBezTo>
                  <a:cubicBezTo>
                    <a:pt x="64" y="183"/>
                    <a:pt x="56" y="181"/>
                    <a:pt x="48" y="179"/>
                  </a:cubicBezTo>
                  <a:cubicBezTo>
                    <a:pt x="39" y="176"/>
                    <a:pt x="34" y="173"/>
                    <a:pt x="32" y="170"/>
                  </a:cubicBezTo>
                  <a:close/>
                  <a:moveTo>
                    <a:pt x="32" y="42"/>
                  </a:moveTo>
                  <a:lnTo>
                    <a:pt x="32" y="144"/>
                  </a:lnTo>
                  <a:cubicBezTo>
                    <a:pt x="34" y="147"/>
                    <a:pt x="38" y="150"/>
                    <a:pt x="44" y="152"/>
                  </a:cubicBezTo>
                  <a:cubicBezTo>
                    <a:pt x="50" y="155"/>
                    <a:pt x="57" y="156"/>
                    <a:pt x="63" y="156"/>
                  </a:cubicBezTo>
                  <a:cubicBezTo>
                    <a:pt x="101" y="156"/>
                    <a:pt x="121" y="135"/>
                    <a:pt x="121" y="91"/>
                  </a:cubicBezTo>
                  <a:cubicBezTo>
                    <a:pt x="121" y="69"/>
                    <a:pt x="116" y="52"/>
                    <a:pt x="107" y="42"/>
                  </a:cubicBezTo>
                  <a:cubicBezTo>
                    <a:pt x="98" y="32"/>
                    <a:pt x="83" y="27"/>
                    <a:pt x="63" y="27"/>
                  </a:cubicBezTo>
                  <a:cubicBezTo>
                    <a:pt x="58" y="27"/>
                    <a:pt x="53" y="28"/>
                    <a:pt x="47" y="31"/>
                  </a:cubicBezTo>
                  <a:cubicBezTo>
                    <a:pt x="40" y="34"/>
                    <a:pt x="35" y="38"/>
                    <a:pt x="32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6" name="Freeform 77"/>
            <p:cNvSpPr>
              <a:spLocks/>
            </p:cNvSpPr>
            <p:nvPr/>
          </p:nvSpPr>
          <p:spPr bwMode="auto">
            <a:xfrm>
              <a:off x="5042" y="3212"/>
              <a:ext cx="27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6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1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5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6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1" y="32"/>
                  </a:cubicBezTo>
                  <a:cubicBezTo>
                    <a:pt x="36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5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7" name="Freeform 78"/>
            <p:cNvSpPr>
              <a:spLocks/>
            </p:cNvSpPr>
            <p:nvPr/>
          </p:nvSpPr>
          <p:spPr bwMode="auto">
            <a:xfrm>
              <a:off x="5075" y="3196"/>
              <a:ext cx="34" cy="58"/>
            </a:xfrm>
            <a:custGeom>
              <a:avLst/>
              <a:gdLst>
                <a:gd name="T0" fmla="*/ 114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9 w 147"/>
                <a:gd name="T17" fmla="*/ 73 h 248"/>
                <a:gd name="T18" fmla="*/ 135 w 147"/>
                <a:gd name="T19" fmla="*/ 73 h 248"/>
                <a:gd name="T20" fmla="*/ 79 w 147"/>
                <a:gd name="T21" fmla="*/ 139 h 248"/>
                <a:gd name="T22" fmla="*/ 147 w 147"/>
                <a:gd name="T23" fmla="*/ 248 h 248"/>
                <a:gd name="T24" fmla="*/ 114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4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9" y="73"/>
                  </a:lnTo>
                  <a:lnTo>
                    <a:pt x="135" y="73"/>
                  </a:lnTo>
                  <a:lnTo>
                    <a:pt x="79" y="139"/>
                  </a:lnTo>
                  <a:lnTo>
                    <a:pt x="147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8" name="Freeform 79"/>
            <p:cNvSpPr>
              <a:spLocks noEditPoints="1"/>
            </p:cNvSpPr>
            <p:nvPr/>
          </p:nvSpPr>
          <p:spPr bwMode="auto">
            <a:xfrm>
              <a:off x="5110" y="3192"/>
              <a:ext cx="37" cy="63"/>
            </a:xfrm>
            <a:custGeom>
              <a:avLst/>
              <a:gdLst>
                <a:gd name="T0" fmla="*/ 159 w 162"/>
                <a:gd name="T1" fmla="*/ 181 h 269"/>
                <a:gd name="T2" fmla="*/ 33 w 162"/>
                <a:gd name="T3" fmla="*/ 181 h 269"/>
                <a:gd name="T4" fmla="*/ 49 w 162"/>
                <a:gd name="T5" fmla="*/ 228 h 269"/>
                <a:gd name="T6" fmla="*/ 88 w 162"/>
                <a:gd name="T7" fmla="*/ 242 h 269"/>
                <a:gd name="T8" fmla="*/ 133 w 162"/>
                <a:gd name="T9" fmla="*/ 227 h 269"/>
                <a:gd name="T10" fmla="*/ 146 w 162"/>
                <a:gd name="T11" fmla="*/ 249 h 269"/>
                <a:gd name="T12" fmla="*/ 124 w 162"/>
                <a:gd name="T13" fmla="*/ 262 h 269"/>
                <a:gd name="T14" fmla="*/ 82 w 162"/>
                <a:gd name="T15" fmla="*/ 269 h 269"/>
                <a:gd name="T16" fmla="*/ 25 w 162"/>
                <a:gd name="T17" fmla="*/ 246 h 269"/>
                <a:gd name="T18" fmla="*/ 0 w 162"/>
                <a:gd name="T19" fmla="*/ 180 h 269"/>
                <a:gd name="T20" fmla="*/ 26 w 162"/>
                <a:gd name="T21" fmla="*/ 110 h 269"/>
                <a:gd name="T22" fmla="*/ 82 w 162"/>
                <a:gd name="T23" fmla="*/ 86 h 269"/>
                <a:gd name="T24" fmla="*/ 141 w 162"/>
                <a:gd name="T25" fmla="*/ 108 h 269"/>
                <a:gd name="T26" fmla="*/ 162 w 162"/>
                <a:gd name="T27" fmla="*/ 161 h 269"/>
                <a:gd name="T28" fmla="*/ 159 w 162"/>
                <a:gd name="T29" fmla="*/ 181 h 269"/>
                <a:gd name="T30" fmla="*/ 84 w 162"/>
                <a:gd name="T31" fmla="*/ 113 h 269"/>
                <a:gd name="T32" fmla="*/ 49 w 162"/>
                <a:gd name="T33" fmla="*/ 126 h 269"/>
                <a:gd name="T34" fmla="*/ 33 w 162"/>
                <a:gd name="T35" fmla="*/ 158 h 269"/>
                <a:gd name="T36" fmla="*/ 131 w 162"/>
                <a:gd name="T37" fmla="*/ 158 h 269"/>
                <a:gd name="T38" fmla="*/ 119 w 162"/>
                <a:gd name="T39" fmla="*/ 126 h 269"/>
                <a:gd name="T40" fmla="*/ 84 w 162"/>
                <a:gd name="T41" fmla="*/ 113 h 269"/>
                <a:gd name="T42" fmla="*/ 124 w 162"/>
                <a:gd name="T43" fmla="*/ 0 h 269"/>
                <a:gd name="T44" fmla="*/ 87 w 162"/>
                <a:gd name="T45" fmla="*/ 54 h 269"/>
                <a:gd name="T46" fmla="*/ 64 w 162"/>
                <a:gd name="T47" fmla="*/ 54 h 269"/>
                <a:gd name="T48" fmla="*/ 92 w 162"/>
                <a:gd name="T49" fmla="*/ 0 h 269"/>
                <a:gd name="T50" fmla="*/ 124 w 162"/>
                <a:gd name="T5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2" h="269">
                  <a:moveTo>
                    <a:pt x="159" y="181"/>
                  </a:moveTo>
                  <a:lnTo>
                    <a:pt x="33" y="181"/>
                  </a:lnTo>
                  <a:cubicBezTo>
                    <a:pt x="33" y="201"/>
                    <a:pt x="38" y="217"/>
                    <a:pt x="49" y="228"/>
                  </a:cubicBezTo>
                  <a:cubicBezTo>
                    <a:pt x="59" y="238"/>
                    <a:pt x="72" y="242"/>
                    <a:pt x="88" y="242"/>
                  </a:cubicBezTo>
                  <a:cubicBezTo>
                    <a:pt x="106" y="242"/>
                    <a:pt x="121" y="237"/>
                    <a:pt x="133" y="227"/>
                  </a:cubicBezTo>
                  <a:lnTo>
                    <a:pt x="146" y="249"/>
                  </a:lnTo>
                  <a:cubicBezTo>
                    <a:pt x="141" y="254"/>
                    <a:pt x="133" y="258"/>
                    <a:pt x="124" y="262"/>
                  </a:cubicBezTo>
                  <a:cubicBezTo>
                    <a:pt x="111" y="266"/>
                    <a:pt x="97" y="269"/>
                    <a:pt x="82" y="269"/>
                  </a:cubicBezTo>
                  <a:cubicBezTo>
                    <a:pt x="60" y="269"/>
                    <a:pt x="41" y="261"/>
                    <a:pt x="25" y="246"/>
                  </a:cubicBezTo>
                  <a:cubicBezTo>
                    <a:pt x="8" y="230"/>
                    <a:pt x="0" y="207"/>
                    <a:pt x="0" y="180"/>
                  </a:cubicBezTo>
                  <a:cubicBezTo>
                    <a:pt x="0" y="151"/>
                    <a:pt x="9" y="127"/>
                    <a:pt x="26" y="110"/>
                  </a:cubicBezTo>
                  <a:cubicBezTo>
                    <a:pt x="42" y="94"/>
                    <a:pt x="61" y="86"/>
                    <a:pt x="82" y="86"/>
                  </a:cubicBezTo>
                  <a:cubicBezTo>
                    <a:pt x="107" y="86"/>
                    <a:pt x="127" y="93"/>
                    <a:pt x="141" y="108"/>
                  </a:cubicBezTo>
                  <a:cubicBezTo>
                    <a:pt x="155" y="121"/>
                    <a:pt x="162" y="139"/>
                    <a:pt x="162" y="161"/>
                  </a:cubicBezTo>
                  <a:cubicBezTo>
                    <a:pt x="162" y="168"/>
                    <a:pt x="161" y="175"/>
                    <a:pt x="159" y="181"/>
                  </a:cubicBezTo>
                  <a:close/>
                  <a:moveTo>
                    <a:pt x="84" y="113"/>
                  </a:moveTo>
                  <a:cubicBezTo>
                    <a:pt x="70" y="113"/>
                    <a:pt x="58" y="117"/>
                    <a:pt x="49" y="126"/>
                  </a:cubicBezTo>
                  <a:cubicBezTo>
                    <a:pt x="40" y="135"/>
                    <a:pt x="35" y="145"/>
                    <a:pt x="33" y="158"/>
                  </a:cubicBezTo>
                  <a:lnTo>
                    <a:pt x="131" y="158"/>
                  </a:lnTo>
                  <a:cubicBezTo>
                    <a:pt x="131" y="145"/>
                    <a:pt x="127" y="135"/>
                    <a:pt x="119" y="126"/>
                  </a:cubicBezTo>
                  <a:cubicBezTo>
                    <a:pt x="110" y="117"/>
                    <a:pt x="99" y="113"/>
                    <a:pt x="84" y="113"/>
                  </a:cubicBezTo>
                  <a:close/>
                  <a:moveTo>
                    <a:pt x="124" y="0"/>
                  </a:moveTo>
                  <a:lnTo>
                    <a:pt x="87" y="54"/>
                  </a:lnTo>
                  <a:lnTo>
                    <a:pt x="64" y="54"/>
                  </a:lnTo>
                  <a:lnTo>
                    <a:pt x="92" y="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89" name="Freeform 80"/>
            <p:cNvSpPr>
              <a:spLocks/>
            </p:cNvSpPr>
            <p:nvPr/>
          </p:nvSpPr>
          <p:spPr bwMode="auto">
            <a:xfrm>
              <a:off x="5174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0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5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8" y="151"/>
                    <a:pt x="42" y="156"/>
                    <a:pt x="53" y="156"/>
                  </a:cubicBezTo>
                  <a:cubicBezTo>
                    <a:pt x="72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8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6" y="21"/>
                    <a:pt x="17" y="12"/>
                  </a:cubicBezTo>
                  <a:cubicBezTo>
                    <a:pt x="27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5" y="31"/>
                    <a:pt x="73" y="27"/>
                    <a:pt x="60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0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5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09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6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0" name="Freeform 81"/>
            <p:cNvSpPr>
              <a:spLocks/>
            </p:cNvSpPr>
            <p:nvPr/>
          </p:nvSpPr>
          <p:spPr bwMode="auto">
            <a:xfrm>
              <a:off x="5204" y="3202"/>
              <a:ext cx="26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2 w 112"/>
                <a:gd name="T11" fmla="*/ 0 h 228"/>
                <a:gd name="T12" fmla="*/ 52 w 112"/>
                <a:gd name="T13" fmla="*/ 49 h 228"/>
                <a:gd name="T14" fmla="*/ 100 w 112"/>
                <a:gd name="T15" fmla="*/ 49 h 228"/>
                <a:gd name="T16" fmla="*/ 100 w 112"/>
                <a:gd name="T17" fmla="*/ 73 h 228"/>
                <a:gd name="T18" fmla="*/ 52 w 112"/>
                <a:gd name="T19" fmla="*/ 73 h 228"/>
                <a:gd name="T20" fmla="*/ 52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8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5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8" y="195"/>
                  </a:cubicBezTo>
                  <a:lnTo>
                    <a:pt x="112" y="223"/>
                  </a:lnTo>
                  <a:cubicBezTo>
                    <a:pt x="100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5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1" name="Freeform 82"/>
            <p:cNvSpPr>
              <a:spLocks/>
            </p:cNvSpPr>
            <p:nvPr/>
          </p:nvSpPr>
          <p:spPr bwMode="auto">
            <a:xfrm>
              <a:off x="5236" y="3212"/>
              <a:ext cx="25" cy="42"/>
            </a:xfrm>
            <a:custGeom>
              <a:avLst/>
              <a:gdLst>
                <a:gd name="T0" fmla="*/ 93 w 106"/>
                <a:gd name="T1" fmla="*/ 34 h 179"/>
                <a:gd name="T2" fmla="*/ 72 w 106"/>
                <a:gd name="T3" fmla="*/ 27 h 179"/>
                <a:gd name="T4" fmla="*/ 43 w 106"/>
                <a:gd name="T5" fmla="*/ 42 h 179"/>
                <a:gd name="T6" fmla="*/ 31 w 106"/>
                <a:gd name="T7" fmla="*/ 79 h 179"/>
                <a:gd name="T8" fmla="*/ 31 w 106"/>
                <a:gd name="T9" fmla="*/ 179 h 179"/>
                <a:gd name="T10" fmla="*/ 0 w 106"/>
                <a:gd name="T11" fmla="*/ 179 h 179"/>
                <a:gd name="T12" fmla="*/ 0 w 106"/>
                <a:gd name="T13" fmla="*/ 4 h 179"/>
                <a:gd name="T14" fmla="*/ 31 w 106"/>
                <a:gd name="T15" fmla="*/ 4 h 179"/>
                <a:gd name="T16" fmla="*/ 31 w 106"/>
                <a:gd name="T17" fmla="*/ 32 h 179"/>
                <a:gd name="T18" fmla="*/ 81 w 106"/>
                <a:gd name="T19" fmla="*/ 0 h 179"/>
                <a:gd name="T20" fmla="*/ 106 w 106"/>
                <a:gd name="T21" fmla="*/ 3 h 179"/>
                <a:gd name="T22" fmla="*/ 93 w 106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79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2" name="Freeform 83"/>
            <p:cNvSpPr>
              <a:spLocks/>
            </p:cNvSpPr>
            <p:nvPr/>
          </p:nvSpPr>
          <p:spPr bwMode="auto">
            <a:xfrm>
              <a:off x="5264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6 w 143"/>
                <a:gd name="T5" fmla="*/ 152 h 179"/>
                <a:gd name="T6" fmla="*/ 94 w 143"/>
                <a:gd name="T7" fmla="*/ 144 h 179"/>
                <a:gd name="T8" fmla="*/ 111 w 143"/>
                <a:gd name="T9" fmla="*/ 123 h 179"/>
                <a:gd name="T10" fmla="*/ 111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1 w 143"/>
                <a:gd name="T17" fmla="*/ 175 h 179"/>
                <a:gd name="T18" fmla="*/ 111 w 143"/>
                <a:gd name="T19" fmla="*/ 151 h 179"/>
                <a:gd name="T20" fmla="*/ 90 w 143"/>
                <a:gd name="T21" fmla="*/ 170 h 179"/>
                <a:gd name="T22" fmla="*/ 59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6" y="152"/>
                  </a:cubicBezTo>
                  <a:cubicBezTo>
                    <a:pt x="76" y="152"/>
                    <a:pt x="86" y="149"/>
                    <a:pt x="94" y="144"/>
                  </a:cubicBezTo>
                  <a:cubicBezTo>
                    <a:pt x="103" y="138"/>
                    <a:pt x="109" y="131"/>
                    <a:pt x="111" y="123"/>
                  </a:cubicBezTo>
                  <a:lnTo>
                    <a:pt x="111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1" y="175"/>
                  </a:lnTo>
                  <a:lnTo>
                    <a:pt x="111" y="151"/>
                  </a:lnTo>
                  <a:cubicBezTo>
                    <a:pt x="108" y="158"/>
                    <a:pt x="101" y="164"/>
                    <a:pt x="90" y="170"/>
                  </a:cubicBezTo>
                  <a:cubicBezTo>
                    <a:pt x="80" y="176"/>
                    <a:pt x="69" y="179"/>
                    <a:pt x="59" y="179"/>
                  </a:cubicBezTo>
                  <a:cubicBezTo>
                    <a:pt x="40" y="179"/>
                    <a:pt x="25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3" name="Freeform 84"/>
            <p:cNvSpPr>
              <a:spLocks/>
            </p:cNvSpPr>
            <p:nvPr/>
          </p:nvSpPr>
          <p:spPr bwMode="auto">
            <a:xfrm>
              <a:off x="5305" y="3196"/>
              <a:ext cx="34" cy="58"/>
            </a:xfrm>
            <a:custGeom>
              <a:avLst/>
              <a:gdLst>
                <a:gd name="T0" fmla="*/ 113 w 147"/>
                <a:gd name="T1" fmla="*/ 248 h 248"/>
                <a:gd name="T2" fmla="*/ 58 w 147"/>
                <a:gd name="T3" fmla="*/ 160 h 248"/>
                <a:gd name="T4" fmla="*/ 31 w 147"/>
                <a:gd name="T5" fmla="*/ 189 h 248"/>
                <a:gd name="T6" fmla="*/ 31 w 147"/>
                <a:gd name="T7" fmla="*/ 248 h 248"/>
                <a:gd name="T8" fmla="*/ 0 w 147"/>
                <a:gd name="T9" fmla="*/ 248 h 248"/>
                <a:gd name="T10" fmla="*/ 0 w 147"/>
                <a:gd name="T11" fmla="*/ 0 h 248"/>
                <a:gd name="T12" fmla="*/ 31 w 147"/>
                <a:gd name="T13" fmla="*/ 0 h 248"/>
                <a:gd name="T14" fmla="*/ 31 w 147"/>
                <a:gd name="T15" fmla="*/ 154 h 248"/>
                <a:gd name="T16" fmla="*/ 98 w 147"/>
                <a:gd name="T17" fmla="*/ 73 h 248"/>
                <a:gd name="T18" fmla="*/ 135 w 147"/>
                <a:gd name="T19" fmla="*/ 73 h 248"/>
                <a:gd name="T20" fmla="*/ 78 w 147"/>
                <a:gd name="T21" fmla="*/ 139 h 248"/>
                <a:gd name="T22" fmla="*/ 147 w 147"/>
                <a:gd name="T23" fmla="*/ 248 h 248"/>
                <a:gd name="T24" fmla="*/ 113 w 147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248">
                  <a:moveTo>
                    <a:pt x="113" y="248"/>
                  </a:moveTo>
                  <a:lnTo>
                    <a:pt x="58" y="160"/>
                  </a:lnTo>
                  <a:lnTo>
                    <a:pt x="31" y="189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4"/>
                  </a:lnTo>
                  <a:lnTo>
                    <a:pt x="98" y="73"/>
                  </a:lnTo>
                  <a:lnTo>
                    <a:pt x="135" y="73"/>
                  </a:lnTo>
                  <a:lnTo>
                    <a:pt x="78" y="139"/>
                  </a:lnTo>
                  <a:lnTo>
                    <a:pt x="147" y="248"/>
                  </a:lnTo>
                  <a:lnTo>
                    <a:pt x="113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4" name="Freeform 85"/>
            <p:cNvSpPr>
              <a:spLocks/>
            </p:cNvSpPr>
            <p:nvPr/>
          </p:nvSpPr>
          <p:spPr bwMode="auto">
            <a:xfrm>
              <a:off x="5341" y="3202"/>
              <a:ext cx="25" cy="53"/>
            </a:xfrm>
            <a:custGeom>
              <a:avLst/>
              <a:gdLst>
                <a:gd name="T0" fmla="*/ 20 w 112"/>
                <a:gd name="T1" fmla="*/ 73 h 228"/>
                <a:gd name="T2" fmla="*/ 0 w 112"/>
                <a:gd name="T3" fmla="*/ 73 h 228"/>
                <a:gd name="T4" fmla="*/ 0 w 112"/>
                <a:gd name="T5" fmla="*/ 49 h 228"/>
                <a:gd name="T6" fmla="*/ 20 w 112"/>
                <a:gd name="T7" fmla="*/ 49 h 228"/>
                <a:gd name="T8" fmla="*/ 20 w 112"/>
                <a:gd name="T9" fmla="*/ 12 h 228"/>
                <a:gd name="T10" fmla="*/ 51 w 112"/>
                <a:gd name="T11" fmla="*/ 0 h 228"/>
                <a:gd name="T12" fmla="*/ 51 w 112"/>
                <a:gd name="T13" fmla="*/ 49 h 228"/>
                <a:gd name="T14" fmla="*/ 99 w 112"/>
                <a:gd name="T15" fmla="*/ 49 h 228"/>
                <a:gd name="T16" fmla="*/ 99 w 112"/>
                <a:gd name="T17" fmla="*/ 73 h 228"/>
                <a:gd name="T18" fmla="*/ 51 w 112"/>
                <a:gd name="T19" fmla="*/ 73 h 228"/>
                <a:gd name="T20" fmla="*/ 51 w 112"/>
                <a:gd name="T21" fmla="*/ 161 h 228"/>
                <a:gd name="T22" fmla="*/ 59 w 112"/>
                <a:gd name="T23" fmla="*/ 192 h 228"/>
                <a:gd name="T24" fmla="*/ 83 w 112"/>
                <a:gd name="T25" fmla="*/ 201 h 228"/>
                <a:gd name="T26" fmla="*/ 107 w 112"/>
                <a:gd name="T27" fmla="*/ 195 h 228"/>
                <a:gd name="T28" fmla="*/ 112 w 112"/>
                <a:gd name="T29" fmla="*/ 223 h 228"/>
                <a:gd name="T30" fmla="*/ 70 w 112"/>
                <a:gd name="T31" fmla="*/ 228 h 228"/>
                <a:gd name="T32" fmla="*/ 34 w 112"/>
                <a:gd name="T33" fmla="*/ 212 h 228"/>
                <a:gd name="T34" fmla="*/ 20 w 112"/>
                <a:gd name="T35" fmla="*/ 173 h 228"/>
                <a:gd name="T36" fmla="*/ 20 w 112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" h="228">
                  <a:moveTo>
                    <a:pt x="20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0" y="49"/>
                  </a:lnTo>
                  <a:lnTo>
                    <a:pt x="20" y="12"/>
                  </a:lnTo>
                  <a:lnTo>
                    <a:pt x="51" y="0"/>
                  </a:lnTo>
                  <a:lnTo>
                    <a:pt x="51" y="49"/>
                  </a:lnTo>
                  <a:lnTo>
                    <a:pt x="99" y="49"/>
                  </a:lnTo>
                  <a:lnTo>
                    <a:pt x="99" y="73"/>
                  </a:lnTo>
                  <a:lnTo>
                    <a:pt x="51" y="73"/>
                  </a:lnTo>
                  <a:lnTo>
                    <a:pt x="51" y="161"/>
                  </a:lnTo>
                  <a:cubicBezTo>
                    <a:pt x="51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99" y="199"/>
                    <a:pt x="107" y="195"/>
                  </a:cubicBezTo>
                  <a:lnTo>
                    <a:pt x="112" y="223"/>
                  </a:lnTo>
                  <a:cubicBezTo>
                    <a:pt x="99" y="226"/>
                    <a:pt x="85" y="228"/>
                    <a:pt x="70" y="228"/>
                  </a:cubicBezTo>
                  <a:cubicBezTo>
                    <a:pt x="56" y="228"/>
                    <a:pt x="44" y="223"/>
                    <a:pt x="34" y="212"/>
                  </a:cubicBezTo>
                  <a:cubicBezTo>
                    <a:pt x="25" y="202"/>
                    <a:pt x="20" y="189"/>
                    <a:pt x="20" y="173"/>
                  </a:cubicBezTo>
                  <a:lnTo>
                    <a:pt x="20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5" name="Freeform 86"/>
            <p:cNvSpPr>
              <a:spLocks/>
            </p:cNvSpPr>
            <p:nvPr/>
          </p:nvSpPr>
          <p:spPr bwMode="auto">
            <a:xfrm>
              <a:off x="5372" y="3213"/>
              <a:ext cx="33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2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5 h 179"/>
                <a:gd name="T16" fmla="*/ 112 w 143"/>
                <a:gd name="T17" fmla="*/ 175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5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2"/>
                    <a:pt x="67" y="152"/>
                  </a:cubicBezTo>
                  <a:cubicBezTo>
                    <a:pt x="77" y="152"/>
                    <a:pt x="86" y="149"/>
                    <a:pt x="95" y="144"/>
                  </a:cubicBezTo>
                  <a:cubicBezTo>
                    <a:pt x="103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5"/>
                  </a:lnTo>
                  <a:lnTo>
                    <a:pt x="112" y="175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0" y="179"/>
                    <a:pt x="26" y="173"/>
                    <a:pt x="15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6" name="Freeform 87"/>
            <p:cNvSpPr>
              <a:spLocks/>
            </p:cNvSpPr>
            <p:nvPr/>
          </p:nvSpPr>
          <p:spPr bwMode="auto">
            <a:xfrm>
              <a:off x="5413" y="3212"/>
              <a:ext cx="25" cy="42"/>
            </a:xfrm>
            <a:custGeom>
              <a:avLst/>
              <a:gdLst>
                <a:gd name="T0" fmla="*/ 94 w 107"/>
                <a:gd name="T1" fmla="*/ 34 h 179"/>
                <a:gd name="T2" fmla="*/ 73 w 107"/>
                <a:gd name="T3" fmla="*/ 27 h 179"/>
                <a:gd name="T4" fmla="*/ 44 w 107"/>
                <a:gd name="T5" fmla="*/ 42 h 179"/>
                <a:gd name="T6" fmla="*/ 32 w 107"/>
                <a:gd name="T7" fmla="*/ 79 h 179"/>
                <a:gd name="T8" fmla="*/ 32 w 107"/>
                <a:gd name="T9" fmla="*/ 179 h 179"/>
                <a:gd name="T10" fmla="*/ 0 w 107"/>
                <a:gd name="T11" fmla="*/ 179 h 179"/>
                <a:gd name="T12" fmla="*/ 0 w 107"/>
                <a:gd name="T13" fmla="*/ 4 h 179"/>
                <a:gd name="T14" fmla="*/ 32 w 107"/>
                <a:gd name="T15" fmla="*/ 4 h 179"/>
                <a:gd name="T16" fmla="*/ 32 w 107"/>
                <a:gd name="T17" fmla="*/ 32 h 179"/>
                <a:gd name="T18" fmla="*/ 82 w 107"/>
                <a:gd name="T19" fmla="*/ 0 h 179"/>
                <a:gd name="T20" fmla="*/ 107 w 107"/>
                <a:gd name="T21" fmla="*/ 3 h 179"/>
                <a:gd name="T22" fmla="*/ 94 w 107"/>
                <a:gd name="T23" fmla="*/ 3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79">
                  <a:moveTo>
                    <a:pt x="94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2" y="64"/>
                    <a:pt x="32" y="79"/>
                  </a:cubicBezTo>
                  <a:lnTo>
                    <a:pt x="32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32" y="4"/>
                  </a:lnTo>
                  <a:lnTo>
                    <a:pt x="32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7" y="3"/>
                  </a:cubicBezTo>
                  <a:lnTo>
                    <a:pt x="94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7" name="Freeform 88"/>
            <p:cNvSpPr>
              <a:spLocks noEditPoints="1"/>
            </p:cNvSpPr>
            <p:nvPr/>
          </p:nvSpPr>
          <p:spPr bwMode="auto">
            <a:xfrm>
              <a:off x="5440" y="3192"/>
              <a:ext cx="34" cy="63"/>
            </a:xfrm>
            <a:custGeom>
              <a:avLst/>
              <a:gdLst>
                <a:gd name="T0" fmla="*/ 109 w 151"/>
                <a:gd name="T1" fmla="*/ 245 h 269"/>
                <a:gd name="T2" fmla="*/ 51 w 151"/>
                <a:gd name="T3" fmla="*/ 269 h 269"/>
                <a:gd name="T4" fmla="*/ 15 w 151"/>
                <a:gd name="T5" fmla="*/ 254 h 269"/>
                <a:gd name="T6" fmla="*/ 0 w 151"/>
                <a:gd name="T7" fmla="*/ 216 h 269"/>
                <a:gd name="T8" fmla="*/ 24 w 151"/>
                <a:gd name="T9" fmla="*/ 171 h 269"/>
                <a:gd name="T10" fmla="*/ 83 w 151"/>
                <a:gd name="T11" fmla="*/ 153 h 269"/>
                <a:gd name="T12" fmla="*/ 106 w 151"/>
                <a:gd name="T13" fmla="*/ 157 h 269"/>
                <a:gd name="T14" fmla="*/ 68 w 151"/>
                <a:gd name="T15" fmla="*/ 114 h 269"/>
                <a:gd name="T16" fmla="*/ 23 w 151"/>
                <a:gd name="T17" fmla="*/ 130 h 269"/>
                <a:gd name="T18" fmla="*/ 9 w 151"/>
                <a:gd name="T19" fmla="*/ 104 h 269"/>
                <a:gd name="T20" fmla="*/ 34 w 151"/>
                <a:gd name="T21" fmla="*/ 91 h 269"/>
                <a:gd name="T22" fmla="*/ 64 w 151"/>
                <a:gd name="T23" fmla="*/ 86 h 269"/>
                <a:gd name="T24" fmla="*/ 120 w 151"/>
                <a:gd name="T25" fmla="*/ 104 h 269"/>
                <a:gd name="T26" fmla="*/ 137 w 151"/>
                <a:gd name="T27" fmla="*/ 159 h 269"/>
                <a:gd name="T28" fmla="*/ 137 w 151"/>
                <a:gd name="T29" fmla="*/ 222 h 269"/>
                <a:gd name="T30" fmla="*/ 151 w 151"/>
                <a:gd name="T31" fmla="*/ 253 h 269"/>
                <a:gd name="T32" fmla="*/ 151 w 151"/>
                <a:gd name="T33" fmla="*/ 269 h 269"/>
                <a:gd name="T34" fmla="*/ 122 w 151"/>
                <a:gd name="T35" fmla="*/ 263 h 269"/>
                <a:gd name="T36" fmla="*/ 109 w 151"/>
                <a:gd name="T37" fmla="*/ 245 h 269"/>
                <a:gd name="T38" fmla="*/ 106 w 151"/>
                <a:gd name="T39" fmla="*/ 179 h 269"/>
                <a:gd name="T40" fmla="*/ 85 w 151"/>
                <a:gd name="T41" fmla="*/ 176 h 269"/>
                <a:gd name="T42" fmla="*/ 46 w 151"/>
                <a:gd name="T43" fmla="*/ 188 h 269"/>
                <a:gd name="T44" fmla="*/ 31 w 151"/>
                <a:gd name="T45" fmla="*/ 217 h 269"/>
                <a:gd name="T46" fmla="*/ 64 w 151"/>
                <a:gd name="T47" fmla="*/ 244 h 269"/>
                <a:gd name="T48" fmla="*/ 106 w 151"/>
                <a:gd name="T49" fmla="*/ 222 h 269"/>
                <a:gd name="T50" fmla="*/ 106 w 151"/>
                <a:gd name="T51" fmla="*/ 179 h 269"/>
                <a:gd name="T52" fmla="*/ 113 w 151"/>
                <a:gd name="T53" fmla="*/ 0 h 269"/>
                <a:gd name="T54" fmla="*/ 76 w 151"/>
                <a:gd name="T55" fmla="*/ 54 h 269"/>
                <a:gd name="T56" fmla="*/ 53 w 151"/>
                <a:gd name="T57" fmla="*/ 54 h 269"/>
                <a:gd name="T58" fmla="*/ 80 w 151"/>
                <a:gd name="T59" fmla="*/ 0 h 269"/>
                <a:gd name="T60" fmla="*/ 113 w 151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1" h="269">
                  <a:moveTo>
                    <a:pt x="109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6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3"/>
                    <a:pt x="24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6" y="157"/>
                  </a:cubicBezTo>
                  <a:cubicBezTo>
                    <a:pt x="106" y="128"/>
                    <a:pt x="93" y="114"/>
                    <a:pt x="68" y="114"/>
                  </a:cubicBezTo>
                  <a:cubicBezTo>
                    <a:pt x="48" y="114"/>
                    <a:pt x="33" y="119"/>
                    <a:pt x="23" y="130"/>
                  </a:cubicBezTo>
                  <a:lnTo>
                    <a:pt x="9" y="104"/>
                  </a:lnTo>
                  <a:cubicBezTo>
                    <a:pt x="15" y="99"/>
                    <a:pt x="24" y="95"/>
                    <a:pt x="34" y="91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20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1" y="253"/>
                  </a:cubicBezTo>
                  <a:lnTo>
                    <a:pt x="151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9" y="245"/>
                  </a:cubicBezTo>
                  <a:close/>
                  <a:moveTo>
                    <a:pt x="106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6" y="222"/>
                  </a:cubicBezTo>
                  <a:lnTo>
                    <a:pt x="106" y="179"/>
                  </a:lnTo>
                  <a:close/>
                  <a:moveTo>
                    <a:pt x="113" y="0"/>
                  </a:moveTo>
                  <a:lnTo>
                    <a:pt x="76" y="54"/>
                  </a:lnTo>
                  <a:lnTo>
                    <a:pt x="53" y="54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8" name="Freeform 89"/>
            <p:cNvSpPr>
              <a:spLocks/>
            </p:cNvSpPr>
            <p:nvPr/>
          </p:nvSpPr>
          <p:spPr bwMode="auto">
            <a:xfrm>
              <a:off x="5481" y="3196"/>
              <a:ext cx="14" cy="59"/>
            </a:xfrm>
            <a:custGeom>
              <a:avLst/>
              <a:gdLst>
                <a:gd name="T0" fmla="*/ 0 w 61"/>
                <a:gd name="T1" fmla="*/ 199 h 252"/>
                <a:gd name="T2" fmla="*/ 0 w 61"/>
                <a:gd name="T3" fmla="*/ 0 h 252"/>
                <a:gd name="T4" fmla="*/ 31 w 61"/>
                <a:gd name="T5" fmla="*/ 0 h 252"/>
                <a:gd name="T6" fmla="*/ 31 w 61"/>
                <a:gd name="T7" fmla="*/ 193 h 252"/>
                <a:gd name="T8" fmla="*/ 39 w 61"/>
                <a:gd name="T9" fmla="*/ 216 h 252"/>
                <a:gd name="T10" fmla="*/ 61 w 61"/>
                <a:gd name="T11" fmla="*/ 224 h 252"/>
                <a:gd name="T12" fmla="*/ 61 w 61"/>
                <a:gd name="T13" fmla="*/ 252 h 252"/>
                <a:gd name="T14" fmla="*/ 0 w 61"/>
                <a:gd name="T15" fmla="*/ 199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2">
                  <a:moveTo>
                    <a:pt x="0" y="199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3"/>
                    <a:pt x="34" y="210"/>
                    <a:pt x="39" y="216"/>
                  </a:cubicBezTo>
                  <a:cubicBezTo>
                    <a:pt x="45" y="221"/>
                    <a:pt x="52" y="224"/>
                    <a:pt x="61" y="224"/>
                  </a:cubicBezTo>
                  <a:lnTo>
                    <a:pt x="61" y="252"/>
                  </a:lnTo>
                  <a:cubicBezTo>
                    <a:pt x="20" y="252"/>
                    <a:pt x="0" y="234"/>
                    <a:pt x="0" y="1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99" name="Freeform 90"/>
            <p:cNvSpPr>
              <a:spLocks/>
            </p:cNvSpPr>
            <p:nvPr/>
          </p:nvSpPr>
          <p:spPr bwMode="auto">
            <a:xfrm>
              <a:off x="5502" y="3212"/>
              <a:ext cx="32" cy="42"/>
            </a:xfrm>
            <a:custGeom>
              <a:avLst/>
              <a:gdLst>
                <a:gd name="T0" fmla="*/ 108 w 140"/>
                <a:gd name="T1" fmla="*/ 179 h 179"/>
                <a:gd name="T2" fmla="*/ 108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8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0" name="Freeform 91"/>
            <p:cNvSpPr>
              <a:spLocks noEditPoints="1"/>
            </p:cNvSpPr>
            <p:nvPr/>
          </p:nvSpPr>
          <p:spPr bwMode="auto">
            <a:xfrm>
              <a:off x="5541" y="3192"/>
              <a:ext cx="17" cy="62"/>
            </a:xfrm>
            <a:custGeom>
              <a:avLst/>
              <a:gdLst>
                <a:gd name="T0" fmla="*/ 25 w 76"/>
                <a:gd name="T1" fmla="*/ 265 h 265"/>
                <a:gd name="T2" fmla="*/ 25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5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4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5" y="265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5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5585" y="3212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5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7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2"/>
                    <a:pt x="93" y="28"/>
                    <a:pt x="68" y="28"/>
                  </a:cubicBezTo>
                  <a:cubicBezTo>
                    <a:pt x="48" y="28"/>
                    <a:pt x="33" y="33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4" y="9"/>
                    <a:pt x="34" y="5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 noEditPoints="1"/>
            </p:cNvSpPr>
            <p:nvPr/>
          </p:nvSpPr>
          <p:spPr bwMode="auto">
            <a:xfrm>
              <a:off x="5648" y="3198"/>
              <a:ext cx="13" cy="56"/>
            </a:xfrm>
            <a:custGeom>
              <a:avLst/>
              <a:gdLst>
                <a:gd name="T0" fmla="*/ 41 w 60"/>
                <a:gd name="T1" fmla="*/ 0 h 242"/>
                <a:gd name="T2" fmla="*/ 55 w 60"/>
                <a:gd name="T3" fmla="*/ 6 h 242"/>
                <a:gd name="T4" fmla="*/ 60 w 60"/>
                <a:gd name="T5" fmla="*/ 19 h 242"/>
                <a:gd name="T6" fmla="*/ 55 w 60"/>
                <a:gd name="T7" fmla="*/ 33 h 242"/>
                <a:gd name="T8" fmla="*/ 41 w 60"/>
                <a:gd name="T9" fmla="*/ 39 h 242"/>
                <a:gd name="T10" fmla="*/ 27 w 60"/>
                <a:gd name="T11" fmla="*/ 33 h 242"/>
                <a:gd name="T12" fmla="*/ 22 w 60"/>
                <a:gd name="T13" fmla="*/ 19 h 242"/>
                <a:gd name="T14" fmla="*/ 27 w 60"/>
                <a:gd name="T15" fmla="*/ 6 h 242"/>
                <a:gd name="T16" fmla="*/ 41 w 60"/>
                <a:gd name="T17" fmla="*/ 0 h 242"/>
                <a:gd name="T18" fmla="*/ 24 w 60"/>
                <a:gd name="T19" fmla="*/ 242 h 242"/>
                <a:gd name="T20" fmla="*/ 24 w 60"/>
                <a:gd name="T21" fmla="*/ 93 h 242"/>
                <a:gd name="T22" fmla="*/ 0 w 60"/>
                <a:gd name="T23" fmla="*/ 93 h 242"/>
                <a:gd name="T24" fmla="*/ 0 w 60"/>
                <a:gd name="T25" fmla="*/ 67 h 242"/>
                <a:gd name="T26" fmla="*/ 55 w 60"/>
                <a:gd name="T27" fmla="*/ 67 h 242"/>
                <a:gd name="T28" fmla="*/ 55 w 60"/>
                <a:gd name="T29" fmla="*/ 242 h 242"/>
                <a:gd name="T30" fmla="*/ 24 w 60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2">
                  <a:moveTo>
                    <a:pt x="41" y="0"/>
                  </a:moveTo>
                  <a:cubicBezTo>
                    <a:pt x="46" y="0"/>
                    <a:pt x="51" y="2"/>
                    <a:pt x="55" y="6"/>
                  </a:cubicBezTo>
                  <a:cubicBezTo>
                    <a:pt x="59" y="10"/>
                    <a:pt x="60" y="14"/>
                    <a:pt x="60" y="19"/>
                  </a:cubicBezTo>
                  <a:cubicBezTo>
                    <a:pt x="60" y="25"/>
                    <a:pt x="59" y="29"/>
                    <a:pt x="55" y="33"/>
                  </a:cubicBezTo>
                  <a:cubicBezTo>
                    <a:pt x="51" y="37"/>
                    <a:pt x="46" y="39"/>
                    <a:pt x="41" y="39"/>
                  </a:cubicBezTo>
                  <a:cubicBezTo>
                    <a:pt x="36" y="39"/>
                    <a:pt x="31" y="37"/>
                    <a:pt x="27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7" y="6"/>
                  </a:cubicBezTo>
                  <a:cubicBezTo>
                    <a:pt x="31" y="2"/>
                    <a:pt x="36" y="0"/>
                    <a:pt x="41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5" y="67"/>
                  </a:lnTo>
                  <a:lnTo>
                    <a:pt x="55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5670" y="3212"/>
              <a:ext cx="32" cy="42"/>
            </a:xfrm>
            <a:custGeom>
              <a:avLst/>
              <a:gdLst>
                <a:gd name="T0" fmla="*/ 109 w 140"/>
                <a:gd name="T1" fmla="*/ 179 h 179"/>
                <a:gd name="T2" fmla="*/ 109 w 140"/>
                <a:gd name="T3" fmla="*/ 77 h 179"/>
                <a:gd name="T4" fmla="*/ 100 w 140"/>
                <a:gd name="T5" fmla="*/ 38 h 179"/>
                <a:gd name="T6" fmla="*/ 72 w 140"/>
                <a:gd name="T7" fmla="*/ 27 h 179"/>
                <a:gd name="T8" fmla="*/ 49 w 140"/>
                <a:gd name="T9" fmla="*/ 33 h 179"/>
                <a:gd name="T10" fmla="*/ 31 w 140"/>
                <a:gd name="T11" fmla="*/ 49 h 179"/>
                <a:gd name="T12" fmla="*/ 31 w 140"/>
                <a:gd name="T13" fmla="*/ 179 h 179"/>
                <a:gd name="T14" fmla="*/ 0 w 140"/>
                <a:gd name="T15" fmla="*/ 179 h 179"/>
                <a:gd name="T16" fmla="*/ 0 w 140"/>
                <a:gd name="T17" fmla="*/ 4 h 179"/>
                <a:gd name="T18" fmla="*/ 22 w 140"/>
                <a:gd name="T19" fmla="*/ 4 h 179"/>
                <a:gd name="T20" fmla="*/ 31 w 140"/>
                <a:gd name="T21" fmla="*/ 26 h 179"/>
                <a:gd name="T22" fmla="*/ 82 w 140"/>
                <a:gd name="T23" fmla="*/ 0 h 179"/>
                <a:gd name="T24" fmla="*/ 140 w 140"/>
                <a:gd name="T25" fmla="*/ 71 h 179"/>
                <a:gd name="T26" fmla="*/ 140 w 140"/>
                <a:gd name="T27" fmla="*/ 179 h 179"/>
                <a:gd name="T28" fmla="*/ 109 w 140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179">
                  <a:moveTo>
                    <a:pt x="109" y="179"/>
                  </a:moveTo>
                  <a:lnTo>
                    <a:pt x="109" y="77"/>
                  </a:lnTo>
                  <a:cubicBezTo>
                    <a:pt x="109" y="58"/>
                    <a:pt x="106" y="45"/>
                    <a:pt x="100" y="38"/>
                  </a:cubicBezTo>
                  <a:cubicBezTo>
                    <a:pt x="94" y="30"/>
                    <a:pt x="85" y="27"/>
                    <a:pt x="72" y="27"/>
                  </a:cubicBezTo>
                  <a:cubicBezTo>
                    <a:pt x="65" y="27"/>
                    <a:pt x="57" y="29"/>
                    <a:pt x="49" y="33"/>
                  </a:cubicBezTo>
                  <a:cubicBezTo>
                    <a:pt x="42" y="37"/>
                    <a:pt x="36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2" y="4"/>
                  </a:lnTo>
                  <a:lnTo>
                    <a:pt x="31" y="26"/>
                  </a:lnTo>
                  <a:cubicBezTo>
                    <a:pt x="42" y="9"/>
                    <a:pt x="59" y="0"/>
                    <a:pt x="82" y="0"/>
                  </a:cubicBezTo>
                  <a:cubicBezTo>
                    <a:pt x="120" y="0"/>
                    <a:pt x="140" y="24"/>
                    <a:pt x="140" y="71"/>
                  </a:cubicBezTo>
                  <a:lnTo>
                    <a:pt x="140" y="179"/>
                  </a:lnTo>
                  <a:lnTo>
                    <a:pt x="109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5706" y="3213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5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5" name="Freeform 96"/>
            <p:cNvSpPr>
              <a:spLocks noEditPoints="1"/>
            </p:cNvSpPr>
            <p:nvPr/>
          </p:nvSpPr>
          <p:spPr bwMode="auto">
            <a:xfrm>
              <a:off x="5745" y="3212"/>
              <a:ext cx="37" cy="43"/>
            </a:xfrm>
            <a:custGeom>
              <a:avLst/>
              <a:gdLst>
                <a:gd name="T0" fmla="*/ 160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6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7 w 162"/>
                <a:gd name="T21" fmla="*/ 24 h 183"/>
                <a:gd name="T22" fmla="*/ 83 w 162"/>
                <a:gd name="T23" fmla="*/ 0 h 183"/>
                <a:gd name="T24" fmla="*/ 142 w 162"/>
                <a:gd name="T25" fmla="*/ 22 h 183"/>
                <a:gd name="T26" fmla="*/ 162 w 162"/>
                <a:gd name="T27" fmla="*/ 75 h 183"/>
                <a:gd name="T28" fmla="*/ 160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4 w 162"/>
                <a:gd name="T35" fmla="*/ 72 h 183"/>
                <a:gd name="T36" fmla="*/ 131 w 162"/>
                <a:gd name="T37" fmla="*/ 72 h 183"/>
                <a:gd name="T38" fmla="*/ 120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60" y="95"/>
                  </a:moveTo>
                  <a:lnTo>
                    <a:pt x="33" y="95"/>
                  </a:lnTo>
                  <a:cubicBezTo>
                    <a:pt x="33" y="115"/>
                    <a:pt x="39" y="131"/>
                    <a:pt x="50" y="142"/>
                  </a:cubicBezTo>
                  <a:cubicBezTo>
                    <a:pt x="60" y="152"/>
                    <a:pt x="73" y="156"/>
                    <a:pt x="88" y="156"/>
                  </a:cubicBezTo>
                  <a:cubicBezTo>
                    <a:pt x="106" y="156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2" y="180"/>
                    <a:pt x="98" y="183"/>
                    <a:pt x="82" y="183"/>
                  </a:cubicBezTo>
                  <a:cubicBezTo>
                    <a:pt x="60" y="183"/>
                    <a:pt x="42" y="175"/>
                    <a:pt x="26" y="160"/>
                  </a:cubicBezTo>
                  <a:cubicBezTo>
                    <a:pt x="9" y="144"/>
                    <a:pt x="0" y="121"/>
                    <a:pt x="0" y="94"/>
                  </a:cubicBezTo>
                  <a:cubicBezTo>
                    <a:pt x="0" y="65"/>
                    <a:pt x="9" y="41"/>
                    <a:pt x="27" y="24"/>
                  </a:cubicBezTo>
                  <a:cubicBezTo>
                    <a:pt x="42" y="8"/>
                    <a:pt x="61" y="0"/>
                    <a:pt x="83" y="0"/>
                  </a:cubicBezTo>
                  <a:cubicBezTo>
                    <a:pt x="108" y="0"/>
                    <a:pt x="127" y="7"/>
                    <a:pt x="142" y="22"/>
                  </a:cubicBezTo>
                  <a:cubicBezTo>
                    <a:pt x="155" y="35"/>
                    <a:pt x="162" y="53"/>
                    <a:pt x="162" y="75"/>
                  </a:cubicBezTo>
                  <a:cubicBezTo>
                    <a:pt x="162" y="82"/>
                    <a:pt x="162" y="89"/>
                    <a:pt x="160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9" y="31"/>
                    <a:pt x="49" y="40"/>
                  </a:cubicBezTo>
                  <a:cubicBezTo>
                    <a:pt x="40" y="49"/>
                    <a:pt x="35" y="59"/>
                    <a:pt x="34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20" y="40"/>
                  </a:cubicBezTo>
                  <a:cubicBezTo>
                    <a:pt x="111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6" name="Freeform 97"/>
            <p:cNvSpPr>
              <a:spLocks/>
            </p:cNvSpPr>
            <p:nvPr/>
          </p:nvSpPr>
          <p:spPr bwMode="auto">
            <a:xfrm>
              <a:off x="5786" y="3212"/>
              <a:ext cx="26" cy="43"/>
            </a:xfrm>
            <a:custGeom>
              <a:avLst/>
              <a:gdLst>
                <a:gd name="T0" fmla="*/ 0 w 115"/>
                <a:gd name="T1" fmla="*/ 169 h 183"/>
                <a:gd name="T2" fmla="*/ 11 w 115"/>
                <a:gd name="T3" fmla="*/ 139 h 183"/>
                <a:gd name="T4" fmla="*/ 53 w 115"/>
                <a:gd name="T5" fmla="*/ 156 h 183"/>
                <a:gd name="T6" fmla="*/ 82 w 115"/>
                <a:gd name="T7" fmla="*/ 132 h 183"/>
                <a:gd name="T8" fmla="*/ 54 w 115"/>
                <a:gd name="T9" fmla="*/ 102 h 183"/>
                <a:gd name="T10" fmla="*/ 25 w 115"/>
                <a:gd name="T11" fmla="*/ 87 h 183"/>
                <a:gd name="T12" fmla="*/ 12 w 115"/>
                <a:gd name="T13" fmla="*/ 76 h 183"/>
                <a:gd name="T14" fmla="*/ 4 w 115"/>
                <a:gd name="T15" fmla="*/ 62 h 183"/>
                <a:gd name="T16" fmla="*/ 1 w 115"/>
                <a:gd name="T17" fmla="*/ 46 h 183"/>
                <a:gd name="T18" fmla="*/ 17 w 115"/>
                <a:gd name="T19" fmla="*/ 12 h 183"/>
                <a:gd name="T20" fmla="*/ 58 w 115"/>
                <a:gd name="T21" fmla="*/ 0 h 183"/>
                <a:gd name="T22" fmla="*/ 107 w 115"/>
                <a:gd name="T23" fmla="*/ 12 h 183"/>
                <a:gd name="T24" fmla="*/ 98 w 115"/>
                <a:gd name="T25" fmla="*/ 41 h 183"/>
                <a:gd name="T26" fmla="*/ 61 w 115"/>
                <a:gd name="T27" fmla="*/ 27 h 183"/>
                <a:gd name="T28" fmla="*/ 42 w 115"/>
                <a:gd name="T29" fmla="*/ 32 h 183"/>
                <a:gd name="T30" fmla="*/ 34 w 115"/>
                <a:gd name="T31" fmla="*/ 45 h 183"/>
                <a:gd name="T32" fmla="*/ 53 w 115"/>
                <a:gd name="T33" fmla="*/ 71 h 183"/>
                <a:gd name="T34" fmla="*/ 76 w 115"/>
                <a:gd name="T35" fmla="*/ 81 h 183"/>
                <a:gd name="T36" fmla="*/ 106 w 115"/>
                <a:gd name="T37" fmla="*/ 102 h 183"/>
                <a:gd name="T38" fmla="*/ 115 w 115"/>
                <a:gd name="T39" fmla="*/ 132 h 183"/>
                <a:gd name="T40" fmla="*/ 98 w 115"/>
                <a:gd name="T41" fmla="*/ 169 h 183"/>
                <a:gd name="T42" fmla="*/ 52 w 115"/>
                <a:gd name="T43" fmla="*/ 183 h 183"/>
                <a:gd name="T44" fmla="*/ 0 w 115"/>
                <a:gd name="T45" fmla="*/ 169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" h="183">
                  <a:moveTo>
                    <a:pt x="0" y="169"/>
                  </a:moveTo>
                  <a:lnTo>
                    <a:pt x="11" y="139"/>
                  </a:lnTo>
                  <a:cubicBezTo>
                    <a:pt x="29" y="151"/>
                    <a:pt x="43" y="156"/>
                    <a:pt x="53" y="156"/>
                  </a:cubicBezTo>
                  <a:cubicBezTo>
                    <a:pt x="73" y="156"/>
                    <a:pt x="82" y="148"/>
                    <a:pt x="82" y="132"/>
                  </a:cubicBezTo>
                  <a:cubicBezTo>
                    <a:pt x="82" y="121"/>
                    <a:pt x="73" y="111"/>
                    <a:pt x="54" y="102"/>
                  </a:cubicBezTo>
                  <a:cubicBezTo>
                    <a:pt x="40" y="96"/>
                    <a:pt x="30" y="91"/>
                    <a:pt x="25" y="87"/>
                  </a:cubicBezTo>
                  <a:cubicBezTo>
                    <a:pt x="20" y="84"/>
                    <a:pt x="16" y="80"/>
                    <a:pt x="12" y="76"/>
                  </a:cubicBezTo>
                  <a:cubicBezTo>
                    <a:pt x="9" y="71"/>
                    <a:pt x="6" y="67"/>
                    <a:pt x="4" y="62"/>
                  </a:cubicBezTo>
                  <a:cubicBezTo>
                    <a:pt x="2" y="57"/>
                    <a:pt x="1" y="52"/>
                    <a:pt x="1" y="46"/>
                  </a:cubicBezTo>
                  <a:cubicBezTo>
                    <a:pt x="1" y="32"/>
                    <a:pt x="7" y="21"/>
                    <a:pt x="17" y="12"/>
                  </a:cubicBezTo>
                  <a:cubicBezTo>
                    <a:pt x="28" y="4"/>
                    <a:pt x="41" y="0"/>
                    <a:pt x="58" y="0"/>
                  </a:cubicBezTo>
                  <a:cubicBezTo>
                    <a:pt x="71" y="0"/>
                    <a:pt x="87" y="4"/>
                    <a:pt x="107" y="12"/>
                  </a:cubicBezTo>
                  <a:lnTo>
                    <a:pt x="98" y="41"/>
                  </a:lnTo>
                  <a:cubicBezTo>
                    <a:pt x="86" y="31"/>
                    <a:pt x="73" y="27"/>
                    <a:pt x="61" y="27"/>
                  </a:cubicBezTo>
                  <a:cubicBezTo>
                    <a:pt x="53" y="27"/>
                    <a:pt x="47" y="28"/>
                    <a:pt x="42" y="32"/>
                  </a:cubicBezTo>
                  <a:cubicBezTo>
                    <a:pt x="37" y="35"/>
                    <a:pt x="34" y="40"/>
                    <a:pt x="34" y="45"/>
                  </a:cubicBezTo>
                  <a:cubicBezTo>
                    <a:pt x="34" y="56"/>
                    <a:pt x="41" y="65"/>
                    <a:pt x="53" y="71"/>
                  </a:cubicBezTo>
                  <a:lnTo>
                    <a:pt x="76" y="81"/>
                  </a:lnTo>
                  <a:cubicBezTo>
                    <a:pt x="89" y="87"/>
                    <a:pt x="99" y="94"/>
                    <a:pt x="106" y="102"/>
                  </a:cubicBezTo>
                  <a:cubicBezTo>
                    <a:pt x="112" y="110"/>
                    <a:pt x="115" y="120"/>
                    <a:pt x="115" y="132"/>
                  </a:cubicBezTo>
                  <a:cubicBezTo>
                    <a:pt x="115" y="148"/>
                    <a:pt x="110" y="160"/>
                    <a:pt x="98" y="169"/>
                  </a:cubicBezTo>
                  <a:cubicBezTo>
                    <a:pt x="87" y="178"/>
                    <a:pt x="72" y="183"/>
                    <a:pt x="52" y="183"/>
                  </a:cubicBezTo>
                  <a:cubicBezTo>
                    <a:pt x="34" y="183"/>
                    <a:pt x="17" y="178"/>
                    <a:pt x="0" y="16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7" name="Freeform 98"/>
            <p:cNvSpPr>
              <a:spLocks/>
            </p:cNvSpPr>
            <p:nvPr/>
          </p:nvSpPr>
          <p:spPr bwMode="auto">
            <a:xfrm>
              <a:off x="5816" y="3202"/>
              <a:ext cx="26" cy="53"/>
            </a:xfrm>
            <a:custGeom>
              <a:avLst/>
              <a:gdLst>
                <a:gd name="T0" fmla="*/ 21 w 113"/>
                <a:gd name="T1" fmla="*/ 73 h 228"/>
                <a:gd name="T2" fmla="*/ 0 w 113"/>
                <a:gd name="T3" fmla="*/ 73 h 228"/>
                <a:gd name="T4" fmla="*/ 0 w 113"/>
                <a:gd name="T5" fmla="*/ 49 h 228"/>
                <a:gd name="T6" fmla="*/ 21 w 113"/>
                <a:gd name="T7" fmla="*/ 49 h 228"/>
                <a:gd name="T8" fmla="*/ 21 w 113"/>
                <a:gd name="T9" fmla="*/ 12 h 228"/>
                <a:gd name="T10" fmla="*/ 52 w 113"/>
                <a:gd name="T11" fmla="*/ 0 h 228"/>
                <a:gd name="T12" fmla="*/ 52 w 113"/>
                <a:gd name="T13" fmla="*/ 49 h 228"/>
                <a:gd name="T14" fmla="*/ 100 w 113"/>
                <a:gd name="T15" fmla="*/ 49 h 228"/>
                <a:gd name="T16" fmla="*/ 100 w 113"/>
                <a:gd name="T17" fmla="*/ 73 h 228"/>
                <a:gd name="T18" fmla="*/ 52 w 113"/>
                <a:gd name="T19" fmla="*/ 73 h 228"/>
                <a:gd name="T20" fmla="*/ 52 w 113"/>
                <a:gd name="T21" fmla="*/ 161 h 228"/>
                <a:gd name="T22" fmla="*/ 59 w 113"/>
                <a:gd name="T23" fmla="*/ 192 h 228"/>
                <a:gd name="T24" fmla="*/ 83 w 113"/>
                <a:gd name="T25" fmla="*/ 201 h 228"/>
                <a:gd name="T26" fmla="*/ 108 w 113"/>
                <a:gd name="T27" fmla="*/ 195 h 228"/>
                <a:gd name="T28" fmla="*/ 113 w 113"/>
                <a:gd name="T29" fmla="*/ 223 h 228"/>
                <a:gd name="T30" fmla="*/ 70 w 113"/>
                <a:gd name="T31" fmla="*/ 228 h 228"/>
                <a:gd name="T32" fmla="*/ 35 w 113"/>
                <a:gd name="T33" fmla="*/ 212 h 228"/>
                <a:gd name="T34" fmla="*/ 21 w 113"/>
                <a:gd name="T35" fmla="*/ 173 h 228"/>
                <a:gd name="T36" fmla="*/ 21 w 113"/>
                <a:gd name="T37" fmla="*/ 7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3" h="228">
                  <a:moveTo>
                    <a:pt x="21" y="73"/>
                  </a:moveTo>
                  <a:lnTo>
                    <a:pt x="0" y="73"/>
                  </a:lnTo>
                  <a:lnTo>
                    <a:pt x="0" y="49"/>
                  </a:lnTo>
                  <a:lnTo>
                    <a:pt x="21" y="49"/>
                  </a:lnTo>
                  <a:lnTo>
                    <a:pt x="21" y="12"/>
                  </a:lnTo>
                  <a:lnTo>
                    <a:pt x="52" y="0"/>
                  </a:lnTo>
                  <a:lnTo>
                    <a:pt x="52" y="49"/>
                  </a:lnTo>
                  <a:lnTo>
                    <a:pt x="100" y="49"/>
                  </a:lnTo>
                  <a:lnTo>
                    <a:pt x="100" y="73"/>
                  </a:lnTo>
                  <a:lnTo>
                    <a:pt x="52" y="73"/>
                  </a:lnTo>
                  <a:lnTo>
                    <a:pt x="52" y="161"/>
                  </a:lnTo>
                  <a:cubicBezTo>
                    <a:pt x="52" y="175"/>
                    <a:pt x="54" y="186"/>
                    <a:pt x="59" y="192"/>
                  </a:cubicBezTo>
                  <a:cubicBezTo>
                    <a:pt x="64" y="198"/>
                    <a:pt x="72" y="201"/>
                    <a:pt x="83" y="201"/>
                  </a:cubicBezTo>
                  <a:cubicBezTo>
                    <a:pt x="91" y="201"/>
                    <a:pt x="100" y="199"/>
                    <a:pt x="108" y="195"/>
                  </a:cubicBezTo>
                  <a:lnTo>
                    <a:pt x="113" y="223"/>
                  </a:lnTo>
                  <a:cubicBezTo>
                    <a:pt x="100" y="226"/>
                    <a:pt x="86" y="228"/>
                    <a:pt x="70" y="228"/>
                  </a:cubicBezTo>
                  <a:cubicBezTo>
                    <a:pt x="56" y="228"/>
                    <a:pt x="45" y="223"/>
                    <a:pt x="35" y="212"/>
                  </a:cubicBezTo>
                  <a:cubicBezTo>
                    <a:pt x="25" y="202"/>
                    <a:pt x="21" y="189"/>
                    <a:pt x="21" y="173"/>
                  </a:cubicBezTo>
                  <a:lnTo>
                    <a:pt x="21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8" name="Freeform 99"/>
            <p:cNvSpPr>
              <a:spLocks noEditPoints="1"/>
            </p:cNvSpPr>
            <p:nvPr/>
          </p:nvSpPr>
          <p:spPr bwMode="auto">
            <a:xfrm>
              <a:off x="5845" y="3198"/>
              <a:ext cx="14" cy="56"/>
            </a:xfrm>
            <a:custGeom>
              <a:avLst/>
              <a:gdLst>
                <a:gd name="T0" fmla="*/ 42 w 61"/>
                <a:gd name="T1" fmla="*/ 0 h 242"/>
                <a:gd name="T2" fmla="*/ 55 w 61"/>
                <a:gd name="T3" fmla="*/ 6 h 242"/>
                <a:gd name="T4" fmla="*/ 61 w 61"/>
                <a:gd name="T5" fmla="*/ 19 h 242"/>
                <a:gd name="T6" fmla="*/ 55 w 61"/>
                <a:gd name="T7" fmla="*/ 33 h 242"/>
                <a:gd name="T8" fmla="*/ 42 w 61"/>
                <a:gd name="T9" fmla="*/ 39 h 242"/>
                <a:gd name="T10" fmla="*/ 28 w 61"/>
                <a:gd name="T11" fmla="*/ 33 h 242"/>
                <a:gd name="T12" fmla="*/ 22 w 61"/>
                <a:gd name="T13" fmla="*/ 19 h 242"/>
                <a:gd name="T14" fmla="*/ 28 w 61"/>
                <a:gd name="T15" fmla="*/ 6 h 242"/>
                <a:gd name="T16" fmla="*/ 42 w 61"/>
                <a:gd name="T17" fmla="*/ 0 h 242"/>
                <a:gd name="T18" fmla="*/ 24 w 61"/>
                <a:gd name="T19" fmla="*/ 242 h 242"/>
                <a:gd name="T20" fmla="*/ 24 w 61"/>
                <a:gd name="T21" fmla="*/ 93 h 242"/>
                <a:gd name="T22" fmla="*/ 0 w 61"/>
                <a:gd name="T23" fmla="*/ 93 h 242"/>
                <a:gd name="T24" fmla="*/ 0 w 61"/>
                <a:gd name="T25" fmla="*/ 67 h 242"/>
                <a:gd name="T26" fmla="*/ 56 w 61"/>
                <a:gd name="T27" fmla="*/ 67 h 242"/>
                <a:gd name="T28" fmla="*/ 56 w 61"/>
                <a:gd name="T29" fmla="*/ 242 h 242"/>
                <a:gd name="T30" fmla="*/ 24 w 61"/>
                <a:gd name="T3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" h="242">
                  <a:moveTo>
                    <a:pt x="42" y="0"/>
                  </a:moveTo>
                  <a:cubicBezTo>
                    <a:pt x="47" y="0"/>
                    <a:pt x="51" y="2"/>
                    <a:pt x="55" y="6"/>
                  </a:cubicBezTo>
                  <a:cubicBezTo>
                    <a:pt x="59" y="10"/>
                    <a:pt x="61" y="14"/>
                    <a:pt x="61" y="19"/>
                  </a:cubicBezTo>
                  <a:cubicBezTo>
                    <a:pt x="61" y="25"/>
                    <a:pt x="59" y="29"/>
                    <a:pt x="55" y="33"/>
                  </a:cubicBezTo>
                  <a:cubicBezTo>
                    <a:pt x="51" y="37"/>
                    <a:pt x="47" y="39"/>
                    <a:pt x="42" y="39"/>
                  </a:cubicBezTo>
                  <a:cubicBezTo>
                    <a:pt x="36" y="39"/>
                    <a:pt x="32" y="37"/>
                    <a:pt x="28" y="33"/>
                  </a:cubicBezTo>
                  <a:cubicBezTo>
                    <a:pt x="24" y="29"/>
                    <a:pt x="22" y="25"/>
                    <a:pt x="22" y="19"/>
                  </a:cubicBezTo>
                  <a:cubicBezTo>
                    <a:pt x="22" y="14"/>
                    <a:pt x="24" y="9"/>
                    <a:pt x="28" y="6"/>
                  </a:cubicBezTo>
                  <a:cubicBezTo>
                    <a:pt x="32" y="2"/>
                    <a:pt x="36" y="0"/>
                    <a:pt x="42" y="0"/>
                  </a:cubicBezTo>
                  <a:close/>
                  <a:moveTo>
                    <a:pt x="24" y="242"/>
                  </a:moveTo>
                  <a:lnTo>
                    <a:pt x="24" y="93"/>
                  </a:lnTo>
                  <a:lnTo>
                    <a:pt x="0" y="93"/>
                  </a:lnTo>
                  <a:lnTo>
                    <a:pt x="0" y="67"/>
                  </a:lnTo>
                  <a:lnTo>
                    <a:pt x="56" y="67"/>
                  </a:lnTo>
                  <a:lnTo>
                    <a:pt x="56" y="242"/>
                  </a:lnTo>
                  <a:lnTo>
                    <a:pt x="24" y="2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09" name="Freeform 100"/>
            <p:cNvSpPr>
              <a:spLocks noEditPoints="1"/>
            </p:cNvSpPr>
            <p:nvPr/>
          </p:nvSpPr>
          <p:spPr bwMode="auto">
            <a:xfrm>
              <a:off x="5866" y="3192"/>
              <a:ext cx="33" cy="63"/>
            </a:xfrm>
            <a:custGeom>
              <a:avLst/>
              <a:gdLst>
                <a:gd name="T0" fmla="*/ 145 w 145"/>
                <a:gd name="T1" fmla="*/ 105 h 270"/>
                <a:gd name="T2" fmla="*/ 129 w 145"/>
                <a:gd name="T3" fmla="*/ 127 h 270"/>
                <a:gd name="T4" fmla="*/ 112 w 145"/>
                <a:gd name="T5" fmla="*/ 118 h 270"/>
                <a:gd name="T6" fmla="*/ 89 w 145"/>
                <a:gd name="T7" fmla="*/ 114 h 270"/>
                <a:gd name="T8" fmla="*/ 48 w 145"/>
                <a:gd name="T9" fmla="*/ 131 h 270"/>
                <a:gd name="T10" fmla="*/ 33 w 145"/>
                <a:gd name="T11" fmla="*/ 180 h 270"/>
                <a:gd name="T12" fmla="*/ 48 w 145"/>
                <a:gd name="T13" fmla="*/ 227 h 270"/>
                <a:gd name="T14" fmla="*/ 91 w 145"/>
                <a:gd name="T15" fmla="*/ 243 h 270"/>
                <a:gd name="T16" fmla="*/ 133 w 145"/>
                <a:gd name="T17" fmla="*/ 227 h 270"/>
                <a:gd name="T18" fmla="*/ 145 w 145"/>
                <a:gd name="T19" fmla="*/ 253 h 270"/>
                <a:gd name="T20" fmla="*/ 83 w 145"/>
                <a:gd name="T21" fmla="*/ 270 h 270"/>
                <a:gd name="T22" fmla="*/ 24 w 145"/>
                <a:gd name="T23" fmla="*/ 246 h 270"/>
                <a:gd name="T24" fmla="*/ 0 w 145"/>
                <a:gd name="T25" fmla="*/ 180 h 270"/>
                <a:gd name="T26" fmla="*/ 25 w 145"/>
                <a:gd name="T27" fmla="*/ 113 h 270"/>
                <a:gd name="T28" fmla="*/ 91 w 145"/>
                <a:gd name="T29" fmla="*/ 87 h 270"/>
                <a:gd name="T30" fmla="*/ 121 w 145"/>
                <a:gd name="T31" fmla="*/ 93 h 270"/>
                <a:gd name="T32" fmla="*/ 145 w 145"/>
                <a:gd name="T33" fmla="*/ 105 h 270"/>
                <a:gd name="T34" fmla="*/ 141 w 145"/>
                <a:gd name="T35" fmla="*/ 1 h 270"/>
                <a:gd name="T36" fmla="*/ 90 w 145"/>
                <a:gd name="T37" fmla="*/ 55 h 270"/>
                <a:gd name="T38" fmla="*/ 73 w 145"/>
                <a:gd name="T39" fmla="*/ 55 h 270"/>
                <a:gd name="T40" fmla="*/ 24 w 145"/>
                <a:gd name="T41" fmla="*/ 0 h 270"/>
                <a:gd name="T42" fmla="*/ 52 w 145"/>
                <a:gd name="T43" fmla="*/ 0 h 270"/>
                <a:gd name="T44" fmla="*/ 81 w 145"/>
                <a:gd name="T45" fmla="*/ 31 h 270"/>
                <a:gd name="T46" fmla="*/ 108 w 145"/>
                <a:gd name="T47" fmla="*/ 1 h 270"/>
                <a:gd name="T48" fmla="*/ 141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5" y="105"/>
                  </a:moveTo>
                  <a:lnTo>
                    <a:pt x="129" y="127"/>
                  </a:lnTo>
                  <a:cubicBezTo>
                    <a:pt x="126" y="124"/>
                    <a:pt x="120" y="121"/>
                    <a:pt x="112" y="118"/>
                  </a:cubicBezTo>
                  <a:cubicBezTo>
                    <a:pt x="104" y="115"/>
                    <a:pt x="96" y="114"/>
                    <a:pt x="89" y="114"/>
                  </a:cubicBezTo>
                  <a:cubicBezTo>
                    <a:pt x="72" y="114"/>
                    <a:pt x="58" y="119"/>
                    <a:pt x="48" y="131"/>
                  </a:cubicBezTo>
                  <a:cubicBezTo>
                    <a:pt x="38" y="143"/>
                    <a:pt x="33" y="160"/>
                    <a:pt x="33" y="180"/>
                  </a:cubicBezTo>
                  <a:cubicBezTo>
                    <a:pt x="33" y="201"/>
                    <a:pt x="38" y="217"/>
                    <a:pt x="48" y="227"/>
                  </a:cubicBezTo>
                  <a:cubicBezTo>
                    <a:pt x="59" y="238"/>
                    <a:pt x="73" y="243"/>
                    <a:pt x="91" y="243"/>
                  </a:cubicBezTo>
                  <a:cubicBezTo>
                    <a:pt x="105" y="243"/>
                    <a:pt x="119" y="238"/>
                    <a:pt x="133" y="227"/>
                  </a:cubicBezTo>
                  <a:lnTo>
                    <a:pt x="145" y="253"/>
                  </a:lnTo>
                  <a:cubicBezTo>
                    <a:pt x="129" y="264"/>
                    <a:pt x="108" y="270"/>
                    <a:pt x="83" y="270"/>
                  </a:cubicBezTo>
                  <a:cubicBezTo>
                    <a:pt x="59" y="270"/>
                    <a:pt x="39" y="262"/>
                    <a:pt x="24" y="246"/>
                  </a:cubicBezTo>
                  <a:cubicBezTo>
                    <a:pt x="8" y="230"/>
                    <a:pt x="0" y="208"/>
                    <a:pt x="0" y="180"/>
                  </a:cubicBezTo>
                  <a:cubicBezTo>
                    <a:pt x="0" y="152"/>
                    <a:pt x="8" y="130"/>
                    <a:pt x="25" y="113"/>
                  </a:cubicBezTo>
                  <a:cubicBezTo>
                    <a:pt x="41" y="96"/>
                    <a:pt x="63" y="87"/>
                    <a:pt x="91" y="87"/>
                  </a:cubicBezTo>
                  <a:cubicBezTo>
                    <a:pt x="101" y="87"/>
                    <a:pt x="110" y="89"/>
                    <a:pt x="121" y="93"/>
                  </a:cubicBezTo>
                  <a:cubicBezTo>
                    <a:pt x="132" y="97"/>
                    <a:pt x="139" y="101"/>
                    <a:pt x="145" y="105"/>
                  </a:cubicBezTo>
                  <a:close/>
                  <a:moveTo>
                    <a:pt x="141" y="1"/>
                  </a:moveTo>
                  <a:lnTo>
                    <a:pt x="90" y="55"/>
                  </a:lnTo>
                  <a:lnTo>
                    <a:pt x="73" y="55"/>
                  </a:lnTo>
                  <a:lnTo>
                    <a:pt x="24" y="0"/>
                  </a:lnTo>
                  <a:lnTo>
                    <a:pt x="52" y="0"/>
                  </a:lnTo>
                  <a:lnTo>
                    <a:pt x="81" y="31"/>
                  </a:lnTo>
                  <a:lnTo>
                    <a:pt x="108" y="1"/>
                  </a:lnTo>
                  <a:lnTo>
                    <a:pt x="14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0" name="Freeform 101"/>
            <p:cNvSpPr>
              <a:spLocks/>
            </p:cNvSpPr>
            <p:nvPr/>
          </p:nvSpPr>
          <p:spPr bwMode="auto">
            <a:xfrm>
              <a:off x="5905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5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1" name="Freeform 102"/>
            <p:cNvSpPr>
              <a:spLocks noEditPoints="1"/>
            </p:cNvSpPr>
            <p:nvPr/>
          </p:nvSpPr>
          <p:spPr bwMode="auto">
            <a:xfrm>
              <a:off x="5944" y="3192"/>
              <a:ext cx="17" cy="62"/>
            </a:xfrm>
            <a:custGeom>
              <a:avLst/>
              <a:gdLst>
                <a:gd name="T0" fmla="*/ 24 w 76"/>
                <a:gd name="T1" fmla="*/ 265 h 265"/>
                <a:gd name="T2" fmla="*/ 24 w 76"/>
                <a:gd name="T3" fmla="*/ 116 h 265"/>
                <a:gd name="T4" fmla="*/ 0 w 76"/>
                <a:gd name="T5" fmla="*/ 116 h 265"/>
                <a:gd name="T6" fmla="*/ 0 w 76"/>
                <a:gd name="T7" fmla="*/ 90 h 265"/>
                <a:gd name="T8" fmla="*/ 56 w 76"/>
                <a:gd name="T9" fmla="*/ 90 h 265"/>
                <a:gd name="T10" fmla="*/ 56 w 76"/>
                <a:gd name="T11" fmla="*/ 265 h 265"/>
                <a:gd name="T12" fmla="*/ 24 w 76"/>
                <a:gd name="T13" fmla="*/ 265 h 265"/>
                <a:gd name="T14" fmla="*/ 76 w 76"/>
                <a:gd name="T15" fmla="*/ 0 h 265"/>
                <a:gd name="T16" fmla="*/ 39 w 76"/>
                <a:gd name="T17" fmla="*/ 54 h 265"/>
                <a:gd name="T18" fmla="*/ 16 w 76"/>
                <a:gd name="T19" fmla="*/ 54 h 265"/>
                <a:gd name="T20" fmla="*/ 43 w 76"/>
                <a:gd name="T21" fmla="*/ 0 h 265"/>
                <a:gd name="T22" fmla="*/ 76 w 76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5">
                  <a:moveTo>
                    <a:pt x="24" y="265"/>
                  </a:moveTo>
                  <a:lnTo>
                    <a:pt x="24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5"/>
                  </a:lnTo>
                  <a:lnTo>
                    <a:pt x="24" y="265"/>
                  </a:lnTo>
                  <a:close/>
                  <a:moveTo>
                    <a:pt x="76" y="0"/>
                  </a:moveTo>
                  <a:lnTo>
                    <a:pt x="39" y="54"/>
                  </a:lnTo>
                  <a:lnTo>
                    <a:pt x="16" y="54"/>
                  </a:lnTo>
                  <a:lnTo>
                    <a:pt x="43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2" name="Freeform 103"/>
            <p:cNvSpPr>
              <a:spLocks/>
            </p:cNvSpPr>
            <p:nvPr/>
          </p:nvSpPr>
          <p:spPr bwMode="auto">
            <a:xfrm>
              <a:off x="5987" y="3196"/>
              <a:ext cx="27" cy="58"/>
            </a:xfrm>
            <a:custGeom>
              <a:avLst/>
              <a:gdLst>
                <a:gd name="T0" fmla="*/ 107 w 116"/>
                <a:gd name="T1" fmla="*/ 28 h 248"/>
                <a:gd name="T2" fmla="*/ 89 w 116"/>
                <a:gd name="T3" fmla="*/ 25 h 248"/>
                <a:gd name="T4" fmla="*/ 66 w 116"/>
                <a:gd name="T5" fmla="*/ 36 h 248"/>
                <a:gd name="T6" fmla="*/ 56 w 116"/>
                <a:gd name="T7" fmla="*/ 63 h 248"/>
                <a:gd name="T8" fmla="*/ 57 w 116"/>
                <a:gd name="T9" fmla="*/ 73 h 248"/>
                <a:gd name="T10" fmla="*/ 93 w 116"/>
                <a:gd name="T11" fmla="*/ 73 h 248"/>
                <a:gd name="T12" fmla="*/ 93 w 116"/>
                <a:gd name="T13" fmla="*/ 99 h 248"/>
                <a:gd name="T14" fmla="*/ 57 w 116"/>
                <a:gd name="T15" fmla="*/ 99 h 248"/>
                <a:gd name="T16" fmla="*/ 57 w 116"/>
                <a:gd name="T17" fmla="*/ 248 h 248"/>
                <a:gd name="T18" fmla="*/ 26 w 116"/>
                <a:gd name="T19" fmla="*/ 248 h 248"/>
                <a:gd name="T20" fmla="*/ 26 w 116"/>
                <a:gd name="T21" fmla="*/ 99 h 248"/>
                <a:gd name="T22" fmla="*/ 0 w 116"/>
                <a:gd name="T23" fmla="*/ 99 h 248"/>
                <a:gd name="T24" fmla="*/ 0 w 116"/>
                <a:gd name="T25" fmla="*/ 73 h 248"/>
                <a:gd name="T26" fmla="*/ 26 w 116"/>
                <a:gd name="T27" fmla="*/ 73 h 248"/>
                <a:gd name="T28" fmla="*/ 43 w 116"/>
                <a:gd name="T29" fmla="*/ 20 h 248"/>
                <a:gd name="T30" fmla="*/ 87 w 116"/>
                <a:gd name="T31" fmla="*/ 0 h 248"/>
                <a:gd name="T32" fmla="*/ 116 w 116"/>
                <a:gd name="T33" fmla="*/ 5 h 248"/>
                <a:gd name="T34" fmla="*/ 107 w 116"/>
                <a:gd name="T35" fmla="*/ 2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6" h="248">
                  <a:moveTo>
                    <a:pt x="107" y="28"/>
                  </a:moveTo>
                  <a:cubicBezTo>
                    <a:pt x="101" y="26"/>
                    <a:pt x="95" y="25"/>
                    <a:pt x="89" y="25"/>
                  </a:cubicBezTo>
                  <a:cubicBezTo>
                    <a:pt x="80" y="25"/>
                    <a:pt x="72" y="29"/>
                    <a:pt x="66" y="36"/>
                  </a:cubicBezTo>
                  <a:cubicBezTo>
                    <a:pt x="60" y="43"/>
                    <a:pt x="56" y="52"/>
                    <a:pt x="56" y="63"/>
                  </a:cubicBezTo>
                  <a:cubicBezTo>
                    <a:pt x="56" y="66"/>
                    <a:pt x="57" y="69"/>
                    <a:pt x="57" y="73"/>
                  </a:cubicBezTo>
                  <a:lnTo>
                    <a:pt x="93" y="73"/>
                  </a:lnTo>
                  <a:lnTo>
                    <a:pt x="93" y="99"/>
                  </a:lnTo>
                  <a:lnTo>
                    <a:pt x="57" y="99"/>
                  </a:lnTo>
                  <a:lnTo>
                    <a:pt x="57" y="248"/>
                  </a:lnTo>
                  <a:lnTo>
                    <a:pt x="26" y="248"/>
                  </a:lnTo>
                  <a:lnTo>
                    <a:pt x="26" y="99"/>
                  </a:lnTo>
                  <a:lnTo>
                    <a:pt x="0" y="99"/>
                  </a:lnTo>
                  <a:lnTo>
                    <a:pt x="0" y="73"/>
                  </a:lnTo>
                  <a:lnTo>
                    <a:pt x="26" y="73"/>
                  </a:lnTo>
                  <a:cubicBezTo>
                    <a:pt x="26" y="50"/>
                    <a:pt x="32" y="32"/>
                    <a:pt x="43" y="20"/>
                  </a:cubicBezTo>
                  <a:cubicBezTo>
                    <a:pt x="54" y="7"/>
                    <a:pt x="68" y="0"/>
                    <a:pt x="87" y="0"/>
                  </a:cubicBezTo>
                  <a:cubicBezTo>
                    <a:pt x="96" y="0"/>
                    <a:pt x="105" y="2"/>
                    <a:pt x="116" y="5"/>
                  </a:cubicBezTo>
                  <a:lnTo>
                    <a:pt x="107" y="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3" name="Freeform 104"/>
            <p:cNvSpPr>
              <a:spLocks noEditPoints="1"/>
            </p:cNvSpPr>
            <p:nvPr/>
          </p:nvSpPr>
          <p:spPr bwMode="auto">
            <a:xfrm>
              <a:off x="6014" y="3212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19"/>
                    <a:pt x="152" y="142"/>
                    <a:pt x="138" y="158"/>
                  </a:cubicBezTo>
                  <a:cubicBezTo>
                    <a:pt x="124" y="175"/>
                    <a:pt x="104" y="183"/>
                    <a:pt x="80" y="183"/>
                  </a:cubicBezTo>
                  <a:cubicBezTo>
                    <a:pt x="55" y="183"/>
                    <a:pt x="35" y="174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2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4" name="Freeform 105"/>
            <p:cNvSpPr>
              <a:spLocks/>
            </p:cNvSpPr>
            <p:nvPr/>
          </p:nvSpPr>
          <p:spPr bwMode="auto">
            <a:xfrm>
              <a:off x="6057" y="3212"/>
              <a:ext cx="32" cy="42"/>
            </a:xfrm>
            <a:custGeom>
              <a:avLst/>
              <a:gdLst>
                <a:gd name="T0" fmla="*/ 108 w 139"/>
                <a:gd name="T1" fmla="*/ 179 h 179"/>
                <a:gd name="T2" fmla="*/ 108 w 139"/>
                <a:gd name="T3" fmla="*/ 77 h 179"/>
                <a:gd name="T4" fmla="*/ 100 w 139"/>
                <a:gd name="T5" fmla="*/ 38 h 179"/>
                <a:gd name="T6" fmla="*/ 71 w 139"/>
                <a:gd name="T7" fmla="*/ 27 h 179"/>
                <a:gd name="T8" fmla="*/ 49 w 139"/>
                <a:gd name="T9" fmla="*/ 33 h 179"/>
                <a:gd name="T10" fmla="*/ 31 w 139"/>
                <a:gd name="T11" fmla="*/ 49 h 179"/>
                <a:gd name="T12" fmla="*/ 31 w 139"/>
                <a:gd name="T13" fmla="*/ 179 h 179"/>
                <a:gd name="T14" fmla="*/ 0 w 139"/>
                <a:gd name="T15" fmla="*/ 179 h 179"/>
                <a:gd name="T16" fmla="*/ 0 w 139"/>
                <a:gd name="T17" fmla="*/ 4 h 179"/>
                <a:gd name="T18" fmla="*/ 21 w 139"/>
                <a:gd name="T19" fmla="*/ 4 h 179"/>
                <a:gd name="T20" fmla="*/ 31 w 139"/>
                <a:gd name="T21" fmla="*/ 26 h 179"/>
                <a:gd name="T22" fmla="*/ 81 w 139"/>
                <a:gd name="T23" fmla="*/ 0 h 179"/>
                <a:gd name="T24" fmla="*/ 139 w 139"/>
                <a:gd name="T25" fmla="*/ 71 h 179"/>
                <a:gd name="T26" fmla="*/ 139 w 139"/>
                <a:gd name="T27" fmla="*/ 179 h 179"/>
                <a:gd name="T28" fmla="*/ 108 w 139"/>
                <a:gd name="T2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79">
                  <a:moveTo>
                    <a:pt x="108" y="179"/>
                  </a:moveTo>
                  <a:lnTo>
                    <a:pt x="108" y="77"/>
                  </a:lnTo>
                  <a:cubicBezTo>
                    <a:pt x="108" y="58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79"/>
                  </a:lnTo>
                  <a:lnTo>
                    <a:pt x="0" y="179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79"/>
                  </a:lnTo>
                  <a:lnTo>
                    <a:pt x="108" y="1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5" name="Freeform 106"/>
            <p:cNvSpPr>
              <a:spLocks noEditPoints="1"/>
            </p:cNvSpPr>
            <p:nvPr/>
          </p:nvSpPr>
          <p:spPr bwMode="auto">
            <a:xfrm>
              <a:off x="6096" y="3196"/>
              <a:ext cx="35" cy="59"/>
            </a:xfrm>
            <a:custGeom>
              <a:avLst/>
              <a:gdLst>
                <a:gd name="T0" fmla="*/ 122 w 153"/>
                <a:gd name="T1" fmla="*/ 248 h 252"/>
                <a:gd name="T2" fmla="*/ 122 w 153"/>
                <a:gd name="T3" fmla="*/ 235 h 252"/>
                <a:gd name="T4" fmla="*/ 74 w 153"/>
                <a:gd name="T5" fmla="*/ 252 h 252"/>
                <a:gd name="T6" fmla="*/ 21 w 153"/>
                <a:gd name="T7" fmla="*/ 228 h 252"/>
                <a:gd name="T8" fmla="*/ 0 w 153"/>
                <a:gd name="T9" fmla="*/ 165 h 252"/>
                <a:gd name="T10" fmla="*/ 24 w 153"/>
                <a:gd name="T11" fmla="*/ 97 h 252"/>
                <a:gd name="T12" fmla="*/ 80 w 153"/>
                <a:gd name="T13" fmla="*/ 69 h 252"/>
                <a:gd name="T14" fmla="*/ 122 w 153"/>
                <a:gd name="T15" fmla="*/ 82 h 252"/>
                <a:gd name="T16" fmla="*/ 122 w 153"/>
                <a:gd name="T17" fmla="*/ 0 h 252"/>
                <a:gd name="T18" fmla="*/ 153 w 153"/>
                <a:gd name="T19" fmla="*/ 0 h 252"/>
                <a:gd name="T20" fmla="*/ 153 w 153"/>
                <a:gd name="T21" fmla="*/ 248 h 252"/>
                <a:gd name="T22" fmla="*/ 122 w 153"/>
                <a:gd name="T23" fmla="*/ 248 h 252"/>
                <a:gd name="T24" fmla="*/ 122 w 153"/>
                <a:gd name="T25" fmla="*/ 113 h 252"/>
                <a:gd name="T26" fmla="*/ 89 w 153"/>
                <a:gd name="T27" fmla="*/ 96 h 252"/>
                <a:gd name="T28" fmla="*/ 49 w 153"/>
                <a:gd name="T29" fmla="*/ 114 h 252"/>
                <a:gd name="T30" fmla="*/ 33 w 153"/>
                <a:gd name="T31" fmla="*/ 162 h 252"/>
                <a:gd name="T32" fmla="*/ 91 w 153"/>
                <a:gd name="T33" fmla="*/ 225 h 252"/>
                <a:gd name="T34" fmla="*/ 109 w 153"/>
                <a:gd name="T35" fmla="*/ 221 h 252"/>
                <a:gd name="T36" fmla="*/ 122 w 153"/>
                <a:gd name="T37" fmla="*/ 211 h 252"/>
                <a:gd name="T38" fmla="*/ 122 w 153"/>
                <a:gd name="T39" fmla="*/ 11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252">
                  <a:moveTo>
                    <a:pt x="122" y="248"/>
                  </a:moveTo>
                  <a:lnTo>
                    <a:pt x="122" y="235"/>
                  </a:lnTo>
                  <a:cubicBezTo>
                    <a:pt x="111" y="246"/>
                    <a:pt x="95" y="252"/>
                    <a:pt x="74" y="252"/>
                  </a:cubicBezTo>
                  <a:cubicBezTo>
                    <a:pt x="52" y="252"/>
                    <a:pt x="34" y="244"/>
                    <a:pt x="21" y="228"/>
                  </a:cubicBezTo>
                  <a:cubicBezTo>
                    <a:pt x="7" y="212"/>
                    <a:pt x="0" y="191"/>
                    <a:pt x="0" y="165"/>
                  </a:cubicBezTo>
                  <a:cubicBezTo>
                    <a:pt x="0" y="138"/>
                    <a:pt x="8" y="116"/>
                    <a:pt x="24" y="97"/>
                  </a:cubicBezTo>
                  <a:cubicBezTo>
                    <a:pt x="40" y="79"/>
                    <a:pt x="58" y="69"/>
                    <a:pt x="80" y="69"/>
                  </a:cubicBezTo>
                  <a:cubicBezTo>
                    <a:pt x="98" y="69"/>
                    <a:pt x="112" y="74"/>
                    <a:pt x="122" y="82"/>
                  </a:cubicBezTo>
                  <a:lnTo>
                    <a:pt x="122" y="0"/>
                  </a:lnTo>
                  <a:lnTo>
                    <a:pt x="153" y="0"/>
                  </a:lnTo>
                  <a:lnTo>
                    <a:pt x="153" y="248"/>
                  </a:lnTo>
                  <a:lnTo>
                    <a:pt x="122" y="248"/>
                  </a:lnTo>
                  <a:close/>
                  <a:moveTo>
                    <a:pt x="122" y="113"/>
                  </a:moveTo>
                  <a:cubicBezTo>
                    <a:pt x="114" y="101"/>
                    <a:pt x="103" y="96"/>
                    <a:pt x="89" y="96"/>
                  </a:cubicBezTo>
                  <a:cubicBezTo>
                    <a:pt x="73" y="96"/>
                    <a:pt x="59" y="102"/>
                    <a:pt x="49" y="114"/>
                  </a:cubicBezTo>
                  <a:cubicBezTo>
                    <a:pt x="38" y="127"/>
                    <a:pt x="33" y="143"/>
                    <a:pt x="33" y="162"/>
                  </a:cubicBezTo>
                  <a:cubicBezTo>
                    <a:pt x="33" y="204"/>
                    <a:pt x="52" y="225"/>
                    <a:pt x="91" y="225"/>
                  </a:cubicBezTo>
                  <a:cubicBezTo>
                    <a:pt x="96" y="225"/>
                    <a:pt x="102" y="224"/>
                    <a:pt x="109" y="221"/>
                  </a:cubicBezTo>
                  <a:cubicBezTo>
                    <a:pt x="116" y="218"/>
                    <a:pt x="120" y="214"/>
                    <a:pt x="122" y="211"/>
                  </a:cubicBezTo>
                  <a:lnTo>
                    <a:pt x="122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6" name="Freeform 107"/>
            <p:cNvSpPr>
              <a:spLocks/>
            </p:cNvSpPr>
            <p:nvPr/>
          </p:nvSpPr>
          <p:spPr bwMode="auto">
            <a:xfrm>
              <a:off x="6135" y="3213"/>
              <a:ext cx="37" cy="57"/>
            </a:xfrm>
            <a:custGeom>
              <a:avLst/>
              <a:gdLst>
                <a:gd name="T0" fmla="*/ 87 w 162"/>
                <a:gd name="T1" fmla="*/ 205 h 244"/>
                <a:gd name="T2" fmla="*/ 62 w 162"/>
                <a:gd name="T3" fmla="*/ 233 h 244"/>
                <a:gd name="T4" fmla="*/ 18 w 162"/>
                <a:gd name="T5" fmla="*/ 244 h 244"/>
                <a:gd name="T6" fmla="*/ 18 w 162"/>
                <a:gd name="T7" fmla="*/ 216 h 244"/>
                <a:gd name="T8" fmla="*/ 52 w 162"/>
                <a:gd name="T9" fmla="*/ 207 h 244"/>
                <a:gd name="T10" fmla="*/ 66 w 162"/>
                <a:gd name="T11" fmla="*/ 185 h 244"/>
                <a:gd name="T12" fmla="*/ 61 w 162"/>
                <a:gd name="T13" fmla="*/ 157 h 244"/>
                <a:gd name="T14" fmla="*/ 47 w 162"/>
                <a:gd name="T15" fmla="*/ 122 h 244"/>
                <a:gd name="T16" fmla="*/ 0 w 162"/>
                <a:gd name="T17" fmla="*/ 0 h 244"/>
                <a:gd name="T18" fmla="*/ 32 w 162"/>
                <a:gd name="T19" fmla="*/ 0 h 244"/>
                <a:gd name="T20" fmla="*/ 83 w 162"/>
                <a:gd name="T21" fmla="*/ 136 h 244"/>
                <a:gd name="T22" fmla="*/ 130 w 162"/>
                <a:gd name="T23" fmla="*/ 0 h 244"/>
                <a:gd name="T24" fmla="*/ 162 w 162"/>
                <a:gd name="T25" fmla="*/ 0 h 244"/>
                <a:gd name="T26" fmla="*/ 87 w 162"/>
                <a:gd name="T27" fmla="*/ 205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244">
                  <a:moveTo>
                    <a:pt x="87" y="205"/>
                  </a:moveTo>
                  <a:cubicBezTo>
                    <a:pt x="83" y="216"/>
                    <a:pt x="75" y="226"/>
                    <a:pt x="62" y="233"/>
                  </a:cubicBezTo>
                  <a:cubicBezTo>
                    <a:pt x="49" y="241"/>
                    <a:pt x="34" y="244"/>
                    <a:pt x="18" y="244"/>
                  </a:cubicBezTo>
                  <a:lnTo>
                    <a:pt x="18" y="216"/>
                  </a:lnTo>
                  <a:cubicBezTo>
                    <a:pt x="31" y="216"/>
                    <a:pt x="42" y="213"/>
                    <a:pt x="52" y="207"/>
                  </a:cubicBezTo>
                  <a:cubicBezTo>
                    <a:pt x="61" y="201"/>
                    <a:pt x="66" y="194"/>
                    <a:pt x="66" y="185"/>
                  </a:cubicBezTo>
                  <a:cubicBezTo>
                    <a:pt x="66" y="176"/>
                    <a:pt x="64" y="166"/>
                    <a:pt x="61" y="157"/>
                  </a:cubicBezTo>
                  <a:cubicBezTo>
                    <a:pt x="57" y="147"/>
                    <a:pt x="53" y="136"/>
                    <a:pt x="47" y="122"/>
                  </a:cubicBezTo>
                  <a:lnTo>
                    <a:pt x="0" y="0"/>
                  </a:lnTo>
                  <a:lnTo>
                    <a:pt x="32" y="0"/>
                  </a:lnTo>
                  <a:lnTo>
                    <a:pt x="83" y="136"/>
                  </a:lnTo>
                  <a:lnTo>
                    <a:pt x="130" y="0"/>
                  </a:lnTo>
                  <a:lnTo>
                    <a:pt x="162" y="0"/>
                  </a:lnTo>
                  <a:lnTo>
                    <a:pt x="87" y="20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7" name="Freeform 108"/>
            <p:cNvSpPr>
              <a:spLocks noEditPoints="1"/>
            </p:cNvSpPr>
            <p:nvPr/>
          </p:nvSpPr>
          <p:spPr bwMode="auto">
            <a:xfrm>
              <a:off x="4856" y="3292"/>
              <a:ext cx="46" cy="58"/>
            </a:xfrm>
            <a:custGeom>
              <a:avLst/>
              <a:gdLst>
                <a:gd name="T0" fmla="*/ 0 w 201"/>
                <a:gd name="T1" fmla="*/ 122 h 249"/>
                <a:gd name="T2" fmla="*/ 26 w 201"/>
                <a:gd name="T3" fmla="*/ 35 h 249"/>
                <a:gd name="T4" fmla="*/ 97 w 201"/>
                <a:gd name="T5" fmla="*/ 0 h 249"/>
                <a:gd name="T6" fmla="*/ 174 w 201"/>
                <a:gd name="T7" fmla="*/ 32 h 249"/>
                <a:gd name="T8" fmla="*/ 201 w 201"/>
                <a:gd name="T9" fmla="*/ 122 h 249"/>
                <a:gd name="T10" fmla="*/ 174 w 201"/>
                <a:gd name="T11" fmla="*/ 215 h 249"/>
                <a:gd name="T12" fmla="*/ 97 w 201"/>
                <a:gd name="T13" fmla="*/ 249 h 249"/>
                <a:gd name="T14" fmla="*/ 26 w 201"/>
                <a:gd name="T15" fmla="*/ 213 h 249"/>
                <a:gd name="T16" fmla="*/ 0 w 201"/>
                <a:gd name="T17" fmla="*/ 122 h 249"/>
                <a:gd name="T18" fmla="*/ 35 w 201"/>
                <a:gd name="T19" fmla="*/ 122 h 249"/>
                <a:gd name="T20" fmla="*/ 51 w 201"/>
                <a:gd name="T21" fmla="*/ 191 h 249"/>
                <a:gd name="T22" fmla="*/ 97 w 201"/>
                <a:gd name="T23" fmla="*/ 219 h 249"/>
                <a:gd name="T24" fmla="*/ 148 w 201"/>
                <a:gd name="T25" fmla="*/ 194 h 249"/>
                <a:gd name="T26" fmla="*/ 166 w 201"/>
                <a:gd name="T27" fmla="*/ 122 h 249"/>
                <a:gd name="T28" fmla="*/ 97 w 201"/>
                <a:gd name="T29" fmla="*/ 29 h 249"/>
                <a:gd name="T30" fmla="*/ 51 w 201"/>
                <a:gd name="T31" fmla="*/ 54 h 249"/>
                <a:gd name="T32" fmla="*/ 35 w 201"/>
                <a:gd name="T33" fmla="*/ 12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1" h="249">
                  <a:moveTo>
                    <a:pt x="0" y="122"/>
                  </a:moveTo>
                  <a:cubicBezTo>
                    <a:pt x="0" y="87"/>
                    <a:pt x="9" y="58"/>
                    <a:pt x="26" y="35"/>
                  </a:cubicBezTo>
                  <a:cubicBezTo>
                    <a:pt x="44" y="11"/>
                    <a:pt x="67" y="0"/>
                    <a:pt x="97" y="0"/>
                  </a:cubicBezTo>
                  <a:cubicBezTo>
                    <a:pt x="131" y="0"/>
                    <a:pt x="156" y="10"/>
                    <a:pt x="174" y="32"/>
                  </a:cubicBezTo>
                  <a:cubicBezTo>
                    <a:pt x="192" y="54"/>
                    <a:pt x="201" y="84"/>
                    <a:pt x="201" y="122"/>
                  </a:cubicBezTo>
                  <a:cubicBezTo>
                    <a:pt x="201" y="162"/>
                    <a:pt x="192" y="193"/>
                    <a:pt x="174" y="215"/>
                  </a:cubicBezTo>
                  <a:cubicBezTo>
                    <a:pt x="156" y="237"/>
                    <a:pt x="130" y="249"/>
                    <a:pt x="97" y="249"/>
                  </a:cubicBezTo>
                  <a:cubicBezTo>
                    <a:pt x="67" y="249"/>
                    <a:pt x="43" y="237"/>
                    <a:pt x="26" y="213"/>
                  </a:cubicBezTo>
                  <a:cubicBezTo>
                    <a:pt x="9" y="190"/>
                    <a:pt x="0" y="159"/>
                    <a:pt x="0" y="122"/>
                  </a:cubicBezTo>
                  <a:close/>
                  <a:moveTo>
                    <a:pt x="35" y="122"/>
                  </a:moveTo>
                  <a:cubicBezTo>
                    <a:pt x="35" y="150"/>
                    <a:pt x="40" y="173"/>
                    <a:pt x="51" y="191"/>
                  </a:cubicBezTo>
                  <a:cubicBezTo>
                    <a:pt x="62" y="210"/>
                    <a:pt x="77" y="219"/>
                    <a:pt x="97" y="219"/>
                  </a:cubicBezTo>
                  <a:cubicBezTo>
                    <a:pt x="119" y="219"/>
                    <a:pt x="137" y="211"/>
                    <a:pt x="148" y="194"/>
                  </a:cubicBezTo>
                  <a:cubicBezTo>
                    <a:pt x="160" y="177"/>
                    <a:pt x="166" y="153"/>
                    <a:pt x="166" y="122"/>
                  </a:cubicBezTo>
                  <a:cubicBezTo>
                    <a:pt x="166" y="60"/>
                    <a:pt x="143" y="29"/>
                    <a:pt x="97" y="29"/>
                  </a:cubicBezTo>
                  <a:cubicBezTo>
                    <a:pt x="77" y="29"/>
                    <a:pt x="61" y="38"/>
                    <a:pt x="51" y="54"/>
                  </a:cubicBezTo>
                  <a:cubicBezTo>
                    <a:pt x="40" y="71"/>
                    <a:pt x="35" y="94"/>
                    <a:pt x="35" y="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8" name="Freeform 109"/>
            <p:cNvSpPr>
              <a:spLocks noEditPoints="1"/>
            </p:cNvSpPr>
            <p:nvPr/>
          </p:nvSpPr>
          <p:spPr bwMode="auto">
            <a:xfrm>
              <a:off x="4910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4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4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6" y="52"/>
                    <a:pt x="106" y="42"/>
                  </a:cubicBezTo>
                  <a:cubicBezTo>
                    <a:pt x="97" y="32"/>
                    <a:pt x="83" y="27"/>
                    <a:pt x="62" y="27"/>
                  </a:cubicBezTo>
                  <a:cubicBezTo>
                    <a:pt x="58" y="27"/>
                    <a:pt x="53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19" name="Freeform 110"/>
            <p:cNvSpPr>
              <a:spLocks noEditPoints="1"/>
            </p:cNvSpPr>
            <p:nvPr/>
          </p:nvSpPr>
          <p:spPr bwMode="auto">
            <a:xfrm>
              <a:off x="4949" y="3307"/>
              <a:ext cx="38" cy="43"/>
            </a:xfrm>
            <a:custGeom>
              <a:avLst/>
              <a:gdLst>
                <a:gd name="T0" fmla="*/ 159 w 162"/>
                <a:gd name="T1" fmla="*/ 95 h 183"/>
                <a:gd name="T2" fmla="*/ 33 w 162"/>
                <a:gd name="T3" fmla="*/ 95 h 183"/>
                <a:gd name="T4" fmla="*/ 50 w 162"/>
                <a:gd name="T5" fmla="*/ 142 h 183"/>
                <a:gd name="T6" fmla="*/ 88 w 162"/>
                <a:gd name="T7" fmla="*/ 157 h 183"/>
                <a:gd name="T8" fmla="*/ 133 w 162"/>
                <a:gd name="T9" fmla="*/ 141 h 183"/>
                <a:gd name="T10" fmla="*/ 146 w 162"/>
                <a:gd name="T11" fmla="*/ 163 h 183"/>
                <a:gd name="T12" fmla="*/ 124 w 162"/>
                <a:gd name="T13" fmla="*/ 176 h 183"/>
                <a:gd name="T14" fmla="*/ 82 w 162"/>
                <a:gd name="T15" fmla="*/ 183 h 183"/>
                <a:gd name="T16" fmla="*/ 26 w 162"/>
                <a:gd name="T17" fmla="*/ 160 h 183"/>
                <a:gd name="T18" fmla="*/ 0 w 162"/>
                <a:gd name="T19" fmla="*/ 94 h 183"/>
                <a:gd name="T20" fmla="*/ 26 w 162"/>
                <a:gd name="T21" fmla="*/ 24 h 183"/>
                <a:gd name="T22" fmla="*/ 82 w 162"/>
                <a:gd name="T23" fmla="*/ 0 h 183"/>
                <a:gd name="T24" fmla="*/ 141 w 162"/>
                <a:gd name="T25" fmla="*/ 22 h 183"/>
                <a:gd name="T26" fmla="*/ 162 w 162"/>
                <a:gd name="T27" fmla="*/ 76 h 183"/>
                <a:gd name="T28" fmla="*/ 159 w 162"/>
                <a:gd name="T29" fmla="*/ 95 h 183"/>
                <a:gd name="T30" fmla="*/ 84 w 162"/>
                <a:gd name="T31" fmla="*/ 27 h 183"/>
                <a:gd name="T32" fmla="*/ 49 w 162"/>
                <a:gd name="T33" fmla="*/ 40 h 183"/>
                <a:gd name="T34" fmla="*/ 33 w 162"/>
                <a:gd name="T35" fmla="*/ 72 h 183"/>
                <a:gd name="T36" fmla="*/ 131 w 162"/>
                <a:gd name="T37" fmla="*/ 72 h 183"/>
                <a:gd name="T38" fmla="*/ 119 w 162"/>
                <a:gd name="T39" fmla="*/ 40 h 183"/>
                <a:gd name="T40" fmla="*/ 84 w 162"/>
                <a:gd name="T41" fmla="*/ 2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183">
                  <a:moveTo>
                    <a:pt x="159" y="95"/>
                  </a:moveTo>
                  <a:lnTo>
                    <a:pt x="33" y="95"/>
                  </a:lnTo>
                  <a:cubicBezTo>
                    <a:pt x="33" y="115"/>
                    <a:pt x="38" y="131"/>
                    <a:pt x="50" y="142"/>
                  </a:cubicBezTo>
                  <a:cubicBezTo>
                    <a:pt x="60" y="152"/>
                    <a:pt x="72" y="157"/>
                    <a:pt x="88" y="157"/>
                  </a:cubicBezTo>
                  <a:cubicBezTo>
                    <a:pt x="106" y="157"/>
                    <a:pt x="121" y="151"/>
                    <a:pt x="133" y="141"/>
                  </a:cubicBezTo>
                  <a:lnTo>
                    <a:pt x="146" y="163"/>
                  </a:lnTo>
                  <a:cubicBezTo>
                    <a:pt x="141" y="168"/>
                    <a:pt x="134" y="172"/>
                    <a:pt x="124" y="176"/>
                  </a:cubicBezTo>
                  <a:cubicBezTo>
                    <a:pt x="111" y="181"/>
                    <a:pt x="97" y="183"/>
                    <a:pt x="82" y="183"/>
                  </a:cubicBezTo>
                  <a:cubicBezTo>
                    <a:pt x="60" y="183"/>
                    <a:pt x="41" y="175"/>
                    <a:pt x="26" y="160"/>
                  </a:cubicBezTo>
                  <a:cubicBezTo>
                    <a:pt x="8" y="144"/>
                    <a:pt x="0" y="122"/>
                    <a:pt x="0" y="94"/>
                  </a:cubicBezTo>
                  <a:cubicBezTo>
                    <a:pt x="0" y="65"/>
                    <a:pt x="9" y="41"/>
                    <a:pt x="26" y="24"/>
                  </a:cubicBezTo>
                  <a:cubicBezTo>
                    <a:pt x="42" y="8"/>
                    <a:pt x="61" y="0"/>
                    <a:pt x="82" y="0"/>
                  </a:cubicBezTo>
                  <a:cubicBezTo>
                    <a:pt x="107" y="0"/>
                    <a:pt x="127" y="7"/>
                    <a:pt x="141" y="22"/>
                  </a:cubicBezTo>
                  <a:cubicBezTo>
                    <a:pt x="155" y="35"/>
                    <a:pt x="162" y="53"/>
                    <a:pt x="162" y="76"/>
                  </a:cubicBezTo>
                  <a:cubicBezTo>
                    <a:pt x="162" y="83"/>
                    <a:pt x="161" y="89"/>
                    <a:pt x="159" y="95"/>
                  </a:cubicBezTo>
                  <a:close/>
                  <a:moveTo>
                    <a:pt x="84" y="27"/>
                  </a:moveTo>
                  <a:cubicBezTo>
                    <a:pt x="70" y="27"/>
                    <a:pt x="58" y="31"/>
                    <a:pt x="49" y="40"/>
                  </a:cubicBezTo>
                  <a:cubicBezTo>
                    <a:pt x="40" y="49"/>
                    <a:pt x="35" y="59"/>
                    <a:pt x="33" y="72"/>
                  </a:cubicBezTo>
                  <a:lnTo>
                    <a:pt x="131" y="72"/>
                  </a:lnTo>
                  <a:cubicBezTo>
                    <a:pt x="131" y="59"/>
                    <a:pt x="127" y="49"/>
                    <a:pt x="119" y="40"/>
                  </a:cubicBezTo>
                  <a:cubicBezTo>
                    <a:pt x="110" y="31"/>
                    <a:pt x="99" y="27"/>
                    <a:pt x="84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0" name="Freeform 111"/>
            <p:cNvSpPr>
              <a:spLocks/>
            </p:cNvSpPr>
            <p:nvPr/>
          </p:nvSpPr>
          <p:spPr bwMode="auto">
            <a:xfrm>
              <a:off x="4994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3 w 106"/>
                <a:gd name="T3" fmla="*/ 27 h 180"/>
                <a:gd name="T4" fmla="*/ 44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7" y="29"/>
                    <a:pt x="80" y="27"/>
                    <a:pt x="73" y="27"/>
                  </a:cubicBezTo>
                  <a:cubicBezTo>
                    <a:pt x="62" y="27"/>
                    <a:pt x="52" y="32"/>
                    <a:pt x="44" y="42"/>
                  </a:cubicBezTo>
                  <a:cubicBezTo>
                    <a:pt x="36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3" y="11"/>
                    <a:pt x="60" y="0"/>
                    <a:pt x="82" y="0"/>
                  </a:cubicBezTo>
                  <a:cubicBezTo>
                    <a:pt x="88" y="0"/>
                    <a:pt x="96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1" name="Freeform 112"/>
            <p:cNvSpPr>
              <a:spLocks noEditPoints="1"/>
            </p:cNvSpPr>
            <p:nvPr/>
          </p:nvSpPr>
          <p:spPr bwMode="auto">
            <a:xfrm>
              <a:off x="5021" y="3307"/>
              <a:ext cx="34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6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10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20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7 w 151"/>
                <a:gd name="T43" fmla="*/ 102 h 183"/>
                <a:gd name="T44" fmla="*/ 32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8" y="183"/>
                    <a:pt x="26" y="178"/>
                    <a:pt x="16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8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10" y="18"/>
                  </a:lnTo>
                  <a:cubicBezTo>
                    <a:pt x="16" y="13"/>
                    <a:pt x="24" y="9"/>
                    <a:pt x="34" y="6"/>
                  </a:cubicBezTo>
                  <a:cubicBezTo>
                    <a:pt x="45" y="2"/>
                    <a:pt x="55" y="0"/>
                    <a:pt x="64" y="0"/>
                  </a:cubicBezTo>
                  <a:cubicBezTo>
                    <a:pt x="90" y="0"/>
                    <a:pt x="108" y="6"/>
                    <a:pt x="120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2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9" y="181"/>
                    <a:pt x="122" y="177"/>
                  </a:cubicBezTo>
                  <a:cubicBezTo>
                    <a:pt x="116" y="174"/>
                    <a:pt x="112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7" y="102"/>
                  </a:cubicBezTo>
                  <a:cubicBezTo>
                    <a:pt x="37" y="110"/>
                    <a:pt x="32" y="120"/>
                    <a:pt x="32" y="131"/>
                  </a:cubicBezTo>
                  <a:cubicBezTo>
                    <a:pt x="32" y="149"/>
                    <a:pt x="42" y="158"/>
                    <a:pt x="64" y="158"/>
                  </a:cubicBezTo>
                  <a:cubicBezTo>
                    <a:pt x="80" y="158"/>
                    <a:pt x="94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2" name="Freeform 113"/>
            <p:cNvSpPr>
              <a:spLocks noEditPoints="1"/>
            </p:cNvSpPr>
            <p:nvPr/>
          </p:nvSpPr>
          <p:spPr bwMode="auto">
            <a:xfrm>
              <a:off x="5060" y="3287"/>
              <a:ext cx="34" cy="63"/>
            </a:xfrm>
            <a:custGeom>
              <a:avLst/>
              <a:gdLst>
                <a:gd name="T0" fmla="*/ 144 w 145"/>
                <a:gd name="T1" fmla="*/ 105 h 270"/>
                <a:gd name="T2" fmla="*/ 128 w 145"/>
                <a:gd name="T3" fmla="*/ 127 h 270"/>
                <a:gd name="T4" fmla="*/ 112 w 145"/>
                <a:gd name="T5" fmla="*/ 118 h 270"/>
                <a:gd name="T6" fmla="*/ 88 w 145"/>
                <a:gd name="T7" fmla="*/ 114 h 270"/>
                <a:gd name="T8" fmla="*/ 47 w 145"/>
                <a:gd name="T9" fmla="*/ 131 h 270"/>
                <a:gd name="T10" fmla="*/ 32 w 145"/>
                <a:gd name="T11" fmla="*/ 180 h 270"/>
                <a:gd name="T12" fmla="*/ 48 w 145"/>
                <a:gd name="T13" fmla="*/ 227 h 270"/>
                <a:gd name="T14" fmla="*/ 90 w 145"/>
                <a:gd name="T15" fmla="*/ 244 h 270"/>
                <a:gd name="T16" fmla="*/ 132 w 145"/>
                <a:gd name="T17" fmla="*/ 227 h 270"/>
                <a:gd name="T18" fmla="*/ 145 w 145"/>
                <a:gd name="T19" fmla="*/ 254 h 270"/>
                <a:gd name="T20" fmla="*/ 83 w 145"/>
                <a:gd name="T21" fmla="*/ 270 h 270"/>
                <a:gd name="T22" fmla="*/ 23 w 145"/>
                <a:gd name="T23" fmla="*/ 246 h 270"/>
                <a:gd name="T24" fmla="*/ 0 w 145"/>
                <a:gd name="T25" fmla="*/ 180 h 270"/>
                <a:gd name="T26" fmla="*/ 24 w 145"/>
                <a:gd name="T27" fmla="*/ 113 h 270"/>
                <a:gd name="T28" fmla="*/ 91 w 145"/>
                <a:gd name="T29" fmla="*/ 87 h 270"/>
                <a:gd name="T30" fmla="*/ 120 w 145"/>
                <a:gd name="T31" fmla="*/ 93 h 270"/>
                <a:gd name="T32" fmla="*/ 144 w 145"/>
                <a:gd name="T33" fmla="*/ 105 h 270"/>
                <a:gd name="T34" fmla="*/ 140 w 145"/>
                <a:gd name="T35" fmla="*/ 1 h 270"/>
                <a:gd name="T36" fmla="*/ 90 w 145"/>
                <a:gd name="T37" fmla="*/ 56 h 270"/>
                <a:gd name="T38" fmla="*/ 72 w 145"/>
                <a:gd name="T39" fmla="*/ 56 h 270"/>
                <a:gd name="T40" fmla="*/ 23 w 145"/>
                <a:gd name="T41" fmla="*/ 0 h 270"/>
                <a:gd name="T42" fmla="*/ 52 w 145"/>
                <a:gd name="T43" fmla="*/ 0 h 270"/>
                <a:gd name="T44" fmla="*/ 81 w 145"/>
                <a:gd name="T45" fmla="*/ 32 h 270"/>
                <a:gd name="T46" fmla="*/ 108 w 145"/>
                <a:gd name="T47" fmla="*/ 1 h 270"/>
                <a:gd name="T48" fmla="*/ 140 w 145"/>
                <a:gd name="T49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5" h="270">
                  <a:moveTo>
                    <a:pt x="144" y="105"/>
                  </a:moveTo>
                  <a:lnTo>
                    <a:pt x="128" y="127"/>
                  </a:lnTo>
                  <a:cubicBezTo>
                    <a:pt x="125" y="124"/>
                    <a:pt x="120" y="121"/>
                    <a:pt x="112" y="118"/>
                  </a:cubicBezTo>
                  <a:cubicBezTo>
                    <a:pt x="103" y="115"/>
                    <a:pt x="96" y="114"/>
                    <a:pt x="88" y="114"/>
                  </a:cubicBezTo>
                  <a:cubicBezTo>
                    <a:pt x="71" y="114"/>
                    <a:pt x="57" y="120"/>
                    <a:pt x="47" y="131"/>
                  </a:cubicBezTo>
                  <a:cubicBezTo>
                    <a:pt x="37" y="143"/>
                    <a:pt x="32" y="160"/>
                    <a:pt x="32" y="180"/>
                  </a:cubicBezTo>
                  <a:cubicBezTo>
                    <a:pt x="32" y="201"/>
                    <a:pt x="38" y="217"/>
                    <a:pt x="48" y="227"/>
                  </a:cubicBezTo>
                  <a:cubicBezTo>
                    <a:pt x="58" y="238"/>
                    <a:pt x="72" y="244"/>
                    <a:pt x="90" y="244"/>
                  </a:cubicBezTo>
                  <a:cubicBezTo>
                    <a:pt x="104" y="244"/>
                    <a:pt x="118" y="238"/>
                    <a:pt x="132" y="227"/>
                  </a:cubicBezTo>
                  <a:lnTo>
                    <a:pt x="145" y="254"/>
                  </a:lnTo>
                  <a:cubicBezTo>
                    <a:pt x="128" y="264"/>
                    <a:pt x="107" y="270"/>
                    <a:pt x="83" y="270"/>
                  </a:cubicBezTo>
                  <a:cubicBezTo>
                    <a:pt x="59" y="270"/>
                    <a:pt x="39" y="262"/>
                    <a:pt x="23" y="246"/>
                  </a:cubicBezTo>
                  <a:cubicBezTo>
                    <a:pt x="7" y="230"/>
                    <a:pt x="0" y="208"/>
                    <a:pt x="0" y="180"/>
                  </a:cubicBezTo>
                  <a:cubicBezTo>
                    <a:pt x="0" y="152"/>
                    <a:pt x="8" y="130"/>
                    <a:pt x="24" y="113"/>
                  </a:cubicBezTo>
                  <a:cubicBezTo>
                    <a:pt x="40" y="96"/>
                    <a:pt x="63" y="87"/>
                    <a:pt x="91" y="87"/>
                  </a:cubicBezTo>
                  <a:cubicBezTo>
                    <a:pt x="100" y="87"/>
                    <a:pt x="110" y="89"/>
                    <a:pt x="120" y="93"/>
                  </a:cubicBezTo>
                  <a:cubicBezTo>
                    <a:pt x="131" y="97"/>
                    <a:pt x="139" y="101"/>
                    <a:pt x="144" y="105"/>
                  </a:cubicBezTo>
                  <a:close/>
                  <a:moveTo>
                    <a:pt x="140" y="1"/>
                  </a:moveTo>
                  <a:lnTo>
                    <a:pt x="90" y="56"/>
                  </a:lnTo>
                  <a:lnTo>
                    <a:pt x="72" y="56"/>
                  </a:lnTo>
                  <a:lnTo>
                    <a:pt x="23" y="0"/>
                  </a:lnTo>
                  <a:lnTo>
                    <a:pt x="52" y="0"/>
                  </a:lnTo>
                  <a:lnTo>
                    <a:pt x="81" y="32"/>
                  </a:lnTo>
                  <a:lnTo>
                    <a:pt x="108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3" name="Freeform 114"/>
            <p:cNvSpPr>
              <a:spLocks/>
            </p:cNvSpPr>
            <p:nvPr/>
          </p:nvSpPr>
          <p:spPr bwMode="auto">
            <a:xfrm>
              <a:off x="5101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99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99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4" name="Freeform 115"/>
            <p:cNvSpPr>
              <a:spLocks noEditPoints="1"/>
            </p:cNvSpPr>
            <p:nvPr/>
          </p:nvSpPr>
          <p:spPr bwMode="auto">
            <a:xfrm>
              <a:off x="5140" y="3287"/>
              <a:ext cx="18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5" name="Freeform 116"/>
            <p:cNvSpPr>
              <a:spLocks noEditPoints="1"/>
            </p:cNvSpPr>
            <p:nvPr/>
          </p:nvSpPr>
          <p:spPr bwMode="auto">
            <a:xfrm>
              <a:off x="5187" y="3307"/>
              <a:ext cx="35" cy="58"/>
            </a:xfrm>
            <a:custGeom>
              <a:avLst/>
              <a:gdLst>
                <a:gd name="T0" fmla="*/ 31 w 153"/>
                <a:gd name="T1" fmla="*/ 170 h 248"/>
                <a:gd name="T2" fmla="*/ 31 w 153"/>
                <a:gd name="T3" fmla="*/ 248 h 248"/>
                <a:gd name="T4" fmla="*/ 0 w 153"/>
                <a:gd name="T5" fmla="*/ 248 h 248"/>
                <a:gd name="T6" fmla="*/ 0 w 153"/>
                <a:gd name="T7" fmla="*/ 4 h 248"/>
                <a:gd name="T8" fmla="*/ 31 w 153"/>
                <a:gd name="T9" fmla="*/ 4 h 248"/>
                <a:gd name="T10" fmla="*/ 31 w 153"/>
                <a:gd name="T11" fmla="*/ 18 h 248"/>
                <a:gd name="T12" fmla="*/ 74 w 153"/>
                <a:gd name="T13" fmla="*/ 0 h 248"/>
                <a:gd name="T14" fmla="*/ 132 w 153"/>
                <a:gd name="T15" fmla="*/ 24 h 248"/>
                <a:gd name="T16" fmla="*/ 153 w 153"/>
                <a:gd name="T17" fmla="*/ 92 h 248"/>
                <a:gd name="T18" fmla="*/ 132 w 153"/>
                <a:gd name="T19" fmla="*/ 157 h 248"/>
                <a:gd name="T20" fmla="*/ 71 w 153"/>
                <a:gd name="T21" fmla="*/ 183 h 248"/>
                <a:gd name="T22" fmla="*/ 47 w 153"/>
                <a:gd name="T23" fmla="*/ 179 h 248"/>
                <a:gd name="T24" fmla="*/ 31 w 153"/>
                <a:gd name="T25" fmla="*/ 170 h 248"/>
                <a:gd name="T26" fmla="*/ 31 w 153"/>
                <a:gd name="T27" fmla="*/ 42 h 248"/>
                <a:gd name="T28" fmla="*/ 31 w 153"/>
                <a:gd name="T29" fmla="*/ 144 h 248"/>
                <a:gd name="T30" fmla="*/ 43 w 153"/>
                <a:gd name="T31" fmla="*/ 153 h 248"/>
                <a:gd name="T32" fmla="*/ 62 w 153"/>
                <a:gd name="T33" fmla="*/ 157 h 248"/>
                <a:gd name="T34" fmla="*/ 120 w 153"/>
                <a:gd name="T35" fmla="*/ 91 h 248"/>
                <a:gd name="T36" fmla="*/ 106 w 153"/>
                <a:gd name="T37" fmla="*/ 42 h 248"/>
                <a:gd name="T38" fmla="*/ 62 w 153"/>
                <a:gd name="T39" fmla="*/ 27 h 248"/>
                <a:gd name="T40" fmla="*/ 46 w 153"/>
                <a:gd name="T41" fmla="*/ 31 h 248"/>
                <a:gd name="T42" fmla="*/ 31 w 153"/>
                <a:gd name="T43" fmla="*/ 42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248">
                  <a:moveTo>
                    <a:pt x="31" y="170"/>
                  </a:moveTo>
                  <a:lnTo>
                    <a:pt x="31" y="248"/>
                  </a:lnTo>
                  <a:lnTo>
                    <a:pt x="0" y="248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18"/>
                  </a:lnTo>
                  <a:cubicBezTo>
                    <a:pt x="43" y="6"/>
                    <a:pt x="57" y="0"/>
                    <a:pt x="74" y="0"/>
                  </a:cubicBezTo>
                  <a:cubicBezTo>
                    <a:pt x="99" y="0"/>
                    <a:pt x="118" y="8"/>
                    <a:pt x="132" y="24"/>
                  </a:cubicBezTo>
                  <a:cubicBezTo>
                    <a:pt x="146" y="39"/>
                    <a:pt x="153" y="62"/>
                    <a:pt x="153" y="92"/>
                  </a:cubicBezTo>
                  <a:cubicBezTo>
                    <a:pt x="153" y="119"/>
                    <a:pt x="146" y="141"/>
                    <a:pt x="132" y="157"/>
                  </a:cubicBezTo>
                  <a:cubicBezTo>
                    <a:pt x="118" y="174"/>
                    <a:pt x="98" y="183"/>
                    <a:pt x="71" y="183"/>
                  </a:cubicBezTo>
                  <a:cubicBezTo>
                    <a:pt x="64" y="183"/>
                    <a:pt x="56" y="181"/>
                    <a:pt x="47" y="179"/>
                  </a:cubicBezTo>
                  <a:cubicBezTo>
                    <a:pt x="39" y="176"/>
                    <a:pt x="33" y="173"/>
                    <a:pt x="31" y="170"/>
                  </a:cubicBezTo>
                  <a:close/>
                  <a:moveTo>
                    <a:pt x="31" y="42"/>
                  </a:moveTo>
                  <a:lnTo>
                    <a:pt x="31" y="144"/>
                  </a:lnTo>
                  <a:cubicBezTo>
                    <a:pt x="33" y="147"/>
                    <a:pt x="37" y="150"/>
                    <a:pt x="43" y="153"/>
                  </a:cubicBezTo>
                  <a:cubicBezTo>
                    <a:pt x="50" y="155"/>
                    <a:pt x="56" y="157"/>
                    <a:pt x="62" y="157"/>
                  </a:cubicBezTo>
                  <a:cubicBezTo>
                    <a:pt x="101" y="157"/>
                    <a:pt x="120" y="135"/>
                    <a:pt x="120" y="91"/>
                  </a:cubicBezTo>
                  <a:cubicBezTo>
                    <a:pt x="120" y="69"/>
                    <a:pt x="115" y="52"/>
                    <a:pt x="106" y="42"/>
                  </a:cubicBezTo>
                  <a:cubicBezTo>
                    <a:pt x="97" y="32"/>
                    <a:pt x="82" y="27"/>
                    <a:pt x="62" y="27"/>
                  </a:cubicBezTo>
                  <a:cubicBezTo>
                    <a:pt x="58" y="27"/>
                    <a:pt x="52" y="28"/>
                    <a:pt x="46" y="31"/>
                  </a:cubicBezTo>
                  <a:cubicBezTo>
                    <a:pt x="40" y="34"/>
                    <a:pt x="35" y="38"/>
                    <a:pt x="3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6" name="Freeform 117"/>
            <p:cNvSpPr>
              <a:spLocks/>
            </p:cNvSpPr>
            <p:nvPr/>
          </p:nvSpPr>
          <p:spPr bwMode="auto">
            <a:xfrm>
              <a:off x="5230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1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1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1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7" name="Freeform 118"/>
            <p:cNvSpPr>
              <a:spLocks noEditPoints="1"/>
            </p:cNvSpPr>
            <p:nvPr/>
          </p:nvSpPr>
          <p:spPr bwMode="auto">
            <a:xfrm>
              <a:off x="5256" y="3307"/>
              <a:ext cx="37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80 w 159"/>
                <a:gd name="T5" fmla="*/ 0 h 183"/>
                <a:gd name="T6" fmla="*/ 139 w 159"/>
                <a:gd name="T7" fmla="*/ 24 h 183"/>
                <a:gd name="T8" fmla="*/ 159 w 159"/>
                <a:gd name="T9" fmla="*/ 91 h 183"/>
                <a:gd name="T10" fmla="*/ 138 w 159"/>
                <a:gd name="T11" fmla="*/ 158 h 183"/>
                <a:gd name="T12" fmla="*/ 80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3 w 159"/>
                <a:gd name="T19" fmla="*/ 91 h 183"/>
                <a:gd name="T20" fmla="*/ 80 w 159"/>
                <a:gd name="T21" fmla="*/ 157 h 183"/>
                <a:gd name="T22" fmla="*/ 114 w 159"/>
                <a:gd name="T23" fmla="*/ 140 h 183"/>
                <a:gd name="T24" fmla="*/ 127 w 159"/>
                <a:gd name="T25" fmla="*/ 91 h 183"/>
                <a:gd name="T26" fmla="*/ 80 w 159"/>
                <a:gd name="T27" fmla="*/ 26 h 183"/>
                <a:gd name="T28" fmla="*/ 46 w 159"/>
                <a:gd name="T29" fmla="*/ 43 h 183"/>
                <a:gd name="T30" fmla="*/ 33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8" y="42"/>
                    <a:pt x="22" y="25"/>
                  </a:cubicBezTo>
                  <a:cubicBezTo>
                    <a:pt x="37" y="9"/>
                    <a:pt x="56" y="0"/>
                    <a:pt x="80" y="0"/>
                  </a:cubicBezTo>
                  <a:cubicBezTo>
                    <a:pt x="105" y="0"/>
                    <a:pt x="125" y="8"/>
                    <a:pt x="139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8" y="158"/>
                  </a:cubicBezTo>
                  <a:cubicBezTo>
                    <a:pt x="124" y="175"/>
                    <a:pt x="105" y="183"/>
                    <a:pt x="80" y="183"/>
                  </a:cubicBezTo>
                  <a:cubicBezTo>
                    <a:pt x="55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3" y="91"/>
                  </a:moveTo>
                  <a:cubicBezTo>
                    <a:pt x="33" y="135"/>
                    <a:pt x="49" y="157"/>
                    <a:pt x="80" y="157"/>
                  </a:cubicBezTo>
                  <a:cubicBezTo>
                    <a:pt x="95" y="157"/>
                    <a:pt x="106" y="151"/>
                    <a:pt x="114" y="140"/>
                  </a:cubicBezTo>
                  <a:cubicBezTo>
                    <a:pt x="123" y="128"/>
                    <a:pt x="127" y="112"/>
                    <a:pt x="127" y="91"/>
                  </a:cubicBezTo>
                  <a:cubicBezTo>
                    <a:pt x="127" y="48"/>
                    <a:pt x="111" y="26"/>
                    <a:pt x="80" y="26"/>
                  </a:cubicBezTo>
                  <a:cubicBezTo>
                    <a:pt x="66" y="26"/>
                    <a:pt x="54" y="32"/>
                    <a:pt x="46" y="43"/>
                  </a:cubicBezTo>
                  <a:cubicBezTo>
                    <a:pt x="37" y="55"/>
                    <a:pt x="33" y="71"/>
                    <a:pt x="33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8" name="Freeform 119"/>
            <p:cNvSpPr>
              <a:spLocks noEditPoints="1"/>
            </p:cNvSpPr>
            <p:nvPr/>
          </p:nvSpPr>
          <p:spPr bwMode="auto">
            <a:xfrm>
              <a:off x="5298" y="3305"/>
              <a:ext cx="33" cy="60"/>
            </a:xfrm>
            <a:custGeom>
              <a:avLst/>
              <a:gdLst>
                <a:gd name="T0" fmla="*/ 3 w 146"/>
                <a:gd name="T1" fmla="*/ 236 h 256"/>
                <a:gd name="T2" fmla="*/ 20 w 146"/>
                <a:gd name="T3" fmla="*/ 211 h 256"/>
                <a:gd name="T4" fmla="*/ 70 w 146"/>
                <a:gd name="T5" fmla="*/ 229 h 256"/>
                <a:gd name="T6" fmla="*/ 104 w 146"/>
                <a:gd name="T7" fmla="*/ 222 h 256"/>
                <a:gd name="T8" fmla="*/ 116 w 146"/>
                <a:gd name="T9" fmla="*/ 203 h 256"/>
                <a:gd name="T10" fmla="*/ 85 w 146"/>
                <a:gd name="T11" fmla="*/ 182 h 256"/>
                <a:gd name="T12" fmla="*/ 66 w 146"/>
                <a:gd name="T13" fmla="*/ 185 h 256"/>
                <a:gd name="T14" fmla="*/ 44 w 146"/>
                <a:gd name="T15" fmla="*/ 187 h 256"/>
                <a:gd name="T16" fmla="*/ 7 w 146"/>
                <a:gd name="T17" fmla="*/ 159 h 256"/>
                <a:gd name="T18" fmla="*/ 16 w 146"/>
                <a:gd name="T19" fmla="*/ 143 h 256"/>
                <a:gd name="T20" fmla="*/ 37 w 146"/>
                <a:gd name="T21" fmla="*/ 133 h 256"/>
                <a:gd name="T22" fmla="*/ 0 w 146"/>
                <a:gd name="T23" fmla="*/ 73 h 256"/>
                <a:gd name="T24" fmla="*/ 20 w 146"/>
                <a:gd name="T25" fmla="*/ 27 h 256"/>
                <a:gd name="T26" fmla="*/ 67 w 146"/>
                <a:gd name="T27" fmla="*/ 8 h 256"/>
                <a:gd name="T28" fmla="*/ 108 w 146"/>
                <a:gd name="T29" fmla="*/ 19 h 256"/>
                <a:gd name="T30" fmla="*/ 123 w 146"/>
                <a:gd name="T31" fmla="*/ 0 h 256"/>
                <a:gd name="T32" fmla="*/ 144 w 146"/>
                <a:gd name="T33" fmla="*/ 20 h 256"/>
                <a:gd name="T34" fmla="*/ 125 w 146"/>
                <a:gd name="T35" fmla="*/ 34 h 256"/>
                <a:gd name="T36" fmla="*/ 137 w 146"/>
                <a:gd name="T37" fmla="*/ 74 h 256"/>
                <a:gd name="T38" fmla="*/ 120 w 146"/>
                <a:gd name="T39" fmla="*/ 119 h 256"/>
                <a:gd name="T40" fmla="*/ 77 w 146"/>
                <a:gd name="T41" fmla="*/ 140 h 256"/>
                <a:gd name="T42" fmla="*/ 51 w 146"/>
                <a:gd name="T43" fmla="*/ 142 h 256"/>
                <a:gd name="T44" fmla="*/ 39 w 146"/>
                <a:gd name="T45" fmla="*/ 146 h 256"/>
                <a:gd name="T46" fmla="*/ 31 w 146"/>
                <a:gd name="T47" fmla="*/ 154 h 256"/>
                <a:gd name="T48" fmla="*/ 47 w 146"/>
                <a:gd name="T49" fmla="*/ 161 h 256"/>
                <a:gd name="T50" fmla="*/ 69 w 146"/>
                <a:gd name="T51" fmla="*/ 158 h 256"/>
                <a:gd name="T52" fmla="*/ 91 w 146"/>
                <a:gd name="T53" fmla="*/ 156 h 256"/>
                <a:gd name="T54" fmla="*/ 132 w 146"/>
                <a:gd name="T55" fmla="*/ 168 h 256"/>
                <a:gd name="T56" fmla="*/ 146 w 146"/>
                <a:gd name="T57" fmla="*/ 202 h 256"/>
                <a:gd name="T58" fmla="*/ 124 w 146"/>
                <a:gd name="T59" fmla="*/ 242 h 256"/>
                <a:gd name="T60" fmla="*/ 69 w 146"/>
                <a:gd name="T61" fmla="*/ 256 h 256"/>
                <a:gd name="T62" fmla="*/ 33 w 146"/>
                <a:gd name="T63" fmla="*/ 250 h 256"/>
                <a:gd name="T64" fmla="*/ 3 w 146"/>
                <a:gd name="T65" fmla="*/ 236 h 256"/>
                <a:gd name="T66" fmla="*/ 69 w 146"/>
                <a:gd name="T67" fmla="*/ 34 h 256"/>
                <a:gd name="T68" fmla="*/ 43 w 146"/>
                <a:gd name="T69" fmla="*/ 45 h 256"/>
                <a:gd name="T70" fmla="*/ 32 w 146"/>
                <a:gd name="T71" fmla="*/ 73 h 256"/>
                <a:gd name="T72" fmla="*/ 42 w 146"/>
                <a:gd name="T73" fmla="*/ 103 h 256"/>
                <a:gd name="T74" fmla="*/ 69 w 146"/>
                <a:gd name="T75" fmla="*/ 115 h 256"/>
                <a:gd name="T76" fmla="*/ 95 w 146"/>
                <a:gd name="T77" fmla="*/ 104 h 256"/>
                <a:gd name="T78" fmla="*/ 104 w 146"/>
                <a:gd name="T79" fmla="*/ 73 h 256"/>
                <a:gd name="T80" fmla="*/ 94 w 146"/>
                <a:gd name="T81" fmla="*/ 45 h 256"/>
                <a:gd name="T82" fmla="*/ 69 w 146"/>
                <a:gd name="T83" fmla="*/ 3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6" h="256">
                  <a:moveTo>
                    <a:pt x="3" y="236"/>
                  </a:moveTo>
                  <a:lnTo>
                    <a:pt x="20" y="211"/>
                  </a:lnTo>
                  <a:cubicBezTo>
                    <a:pt x="38" y="223"/>
                    <a:pt x="55" y="229"/>
                    <a:pt x="70" y="229"/>
                  </a:cubicBezTo>
                  <a:cubicBezTo>
                    <a:pt x="84" y="229"/>
                    <a:pt x="95" y="226"/>
                    <a:pt x="104" y="222"/>
                  </a:cubicBezTo>
                  <a:cubicBezTo>
                    <a:pt x="112" y="217"/>
                    <a:pt x="116" y="211"/>
                    <a:pt x="116" y="203"/>
                  </a:cubicBezTo>
                  <a:cubicBezTo>
                    <a:pt x="116" y="189"/>
                    <a:pt x="105" y="182"/>
                    <a:pt x="85" y="182"/>
                  </a:cubicBezTo>
                  <a:cubicBezTo>
                    <a:pt x="81" y="182"/>
                    <a:pt x="75" y="183"/>
                    <a:pt x="66" y="185"/>
                  </a:cubicBezTo>
                  <a:cubicBezTo>
                    <a:pt x="57" y="186"/>
                    <a:pt x="49" y="187"/>
                    <a:pt x="44" y="187"/>
                  </a:cubicBezTo>
                  <a:cubicBezTo>
                    <a:pt x="19" y="187"/>
                    <a:pt x="7" y="178"/>
                    <a:pt x="7" y="159"/>
                  </a:cubicBezTo>
                  <a:cubicBezTo>
                    <a:pt x="7" y="153"/>
                    <a:pt x="10" y="148"/>
                    <a:pt x="16" y="143"/>
                  </a:cubicBezTo>
                  <a:cubicBezTo>
                    <a:pt x="22" y="139"/>
                    <a:pt x="29" y="135"/>
                    <a:pt x="37" y="133"/>
                  </a:cubicBezTo>
                  <a:cubicBezTo>
                    <a:pt x="13" y="122"/>
                    <a:pt x="0" y="101"/>
                    <a:pt x="0" y="73"/>
                  </a:cubicBezTo>
                  <a:cubicBezTo>
                    <a:pt x="0" y="54"/>
                    <a:pt x="7" y="39"/>
                    <a:pt x="20" y="27"/>
                  </a:cubicBezTo>
                  <a:cubicBezTo>
                    <a:pt x="32" y="15"/>
                    <a:pt x="48" y="8"/>
                    <a:pt x="67" y="8"/>
                  </a:cubicBezTo>
                  <a:cubicBezTo>
                    <a:pt x="84" y="8"/>
                    <a:pt x="98" y="12"/>
                    <a:pt x="108" y="19"/>
                  </a:cubicBezTo>
                  <a:lnTo>
                    <a:pt x="123" y="0"/>
                  </a:lnTo>
                  <a:lnTo>
                    <a:pt x="144" y="20"/>
                  </a:lnTo>
                  <a:lnTo>
                    <a:pt x="125" y="34"/>
                  </a:lnTo>
                  <a:cubicBezTo>
                    <a:pt x="133" y="44"/>
                    <a:pt x="137" y="58"/>
                    <a:pt x="137" y="74"/>
                  </a:cubicBezTo>
                  <a:cubicBezTo>
                    <a:pt x="137" y="92"/>
                    <a:pt x="131" y="107"/>
                    <a:pt x="120" y="119"/>
                  </a:cubicBezTo>
                  <a:cubicBezTo>
                    <a:pt x="109" y="131"/>
                    <a:pt x="95" y="138"/>
                    <a:pt x="77" y="140"/>
                  </a:cubicBezTo>
                  <a:lnTo>
                    <a:pt x="51" y="142"/>
                  </a:lnTo>
                  <a:cubicBezTo>
                    <a:pt x="48" y="143"/>
                    <a:pt x="44" y="144"/>
                    <a:pt x="39" y="146"/>
                  </a:cubicBezTo>
                  <a:cubicBezTo>
                    <a:pt x="33" y="148"/>
                    <a:pt x="31" y="151"/>
                    <a:pt x="31" y="154"/>
                  </a:cubicBezTo>
                  <a:cubicBezTo>
                    <a:pt x="31" y="158"/>
                    <a:pt x="36" y="161"/>
                    <a:pt x="47" y="161"/>
                  </a:cubicBezTo>
                  <a:cubicBezTo>
                    <a:pt x="52" y="161"/>
                    <a:pt x="59" y="160"/>
                    <a:pt x="69" y="158"/>
                  </a:cubicBezTo>
                  <a:cubicBezTo>
                    <a:pt x="79" y="156"/>
                    <a:pt x="86" y="156"/>
                    <a:pt x="91" y="156"/>
                  </a:cubicBezTo>
                  <a:cubicBezTo>
                    <a:pt x="108" y="156"/>
                    <a:pt x="122" y="160"/>
                    <a:pt x="132" y="168"/>
                  </a:cubicBezTo>
                  <a:cubicBezTo>
                    <a:pt x="141" y="176"/>
                    <a:pt x="146" y="188"/>
                    <a:pt x="146" y="202"/>
                  </a:cubicBezTo>
                  <a:cubicBezTo>
                    <a:pt x="146" y="219"/>
                    <a:pt x="139" y="232"/>
                    <a:pt x="124" y="242"/>
                  </a:cubicBezTo>
                  <a:cubicBezTo>
                    <a:pt x="110" y="252"/>
                    <a:pt x="92" y="256"/>
                    <a:pt x="69" y="256"/>
                  </a:cubicBezTo>
                  <a:cubicBezTo>
                    <a:pt x="58" y="256"/>
                    <a:pt x="46" y="254"/>
                    <a:pt x="33" y="250"/>
                  </a:cubicBezTo>
                  <a:cubicBezTo>
                    <a:pt x="21" y="246"/>
                    <a:pt x="11" y="241"/>
                    <a:pt x="3" y="236"/>
                  </a:cubicBezTo>
                  <a:close/>
                  <a:moveTo>
                    <a:pt x="69" y="34"/>
                  </a:moveTo>
                  <a:cubicBezTo>
                    <a:pt x="58" y="34"/>
                    <a:pt x="49" y="37"/>
                    <a:pt x="43" y="45"/>
                  </a:cubicBezTo>
                  <a:cubicBezTo>
                    <a:pt x="36" y="53"/>
                    <a:pt x="32" y="62"/>
                    <a:pt x="32" y="73"/>
                  </a:cubicBezTo>
                  <a:cubicBezTo>
                    <a:pt x="32" y="85"/>
                    <a:pt x="36" y="95"/>
                    <a:pt x="42" y="103"/>
                  </a:cubicBezTo>
                  <a:cubicBezTo>
                    <a:pt x="49" y="111"/>
                    <a:pt x="58" y="115"/>
                    <a:pt x="69" y="115"/>
                  </a:cubicBezTo>
                  <a:cubicBezTo>
                    <a:pt x="80" y="115"/>
                    <a:pt x="89" y="112"/>
                    <a:pt x="95" y="104"/>
                  </a:cubicBezTo>
                  <a:cubicBezTo>
                    <a:pt x="101" y="96"/>
                    <a:pt x="104" y="86"/>
                    <a:pt x="104" y="73"/>
                  </a:cubicBezTo>
                  <a:cubicBezTo>
                    <a:pt x="104" y="62"/>
                    <a:pt x="101" y="53"/>
                    <a:pt x="94" y="45"/>
                  </a:cubicBezTo>
                  <a:cubicBezTo>
                    <a:pt x="88" y="37"/>
                    <a:pt x="79" y="34"/>
                    <a:pt x="69" y="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29" name="Freeform 120"/>
            <p:cNvSpPr>
              <a:spLocks/>
            </p:cNvSpPr>
            <p:nvPr/>
          </p:nvSpPr>
          <p:spPr bwMode="auto">
            <a:xfrm>
              <a:off x="5339" y="3307"/>
              <a:ext cx="24" cy="42"/>
            </a:xfrm>
            <a:custGeom>
              <a:avLst/>
              <a:gdLst>
                <a:gd name="T0" fmla="*/ 93 w 106"/>
                <a:gd name="T1" fmla="*/ 34 h 180"/>
                <a:gd name="T2" fmla="*/ 72 w 106"/>
                <a:gd name="T3" fmla="*/ 27 h 180"/>
                <a:gd name="T4" fmla="*/ 43 w 106"/>
                <a:gd name="T5" fmla="*/ 42 h 180"/>
                <a:gd name="T6" fmla="*/ 31 w 106"/>
                <a:gd name="T7" fmla="*/ 79 h 180"/>
                <a:gd name="T8" fmla="*/ 31 w 106"/>
                <a:gd name="T9" fmla="*/ 180 h 180"/>
                <a:gd name="T10" fmla="*/ 0 w 106"/>
                <a:gd name="T11" fmla="*/ 180 h 180"/>
                <a:gd name="T12" fmla="*/ 0 w 106"/>
                <a:gd name="T13" fmla="*/ 4 h 180"/>
                <a:gd name="T14" fmla="*/ 31 w 106"/>
                <a:gd name="T15" fmla="*/ 4 h 180"/>
                <a:gd name="T16" fmla="*/ 31 w 106"/>
                <a:gd name="T17" fmla="*/ 32 h 180"/>
                <a:gd name="T18" fmla="*/ 82 w 106"/>
                <a:gd name="T19" fmla="*/ 0 h 180"/>
                <a:gd name="T20" fmla="*/ 106 w 106"/>
                <a:gd name="T21" fmla="*/ 3 h 180"/>
                <a:gd name="T22" fmla="*/ 93 w 106"/>
                <a:gd name="T23" fmla="*/ 3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80">
                  <a:moveTo>
                    <a:pt x="93" y="34"/>
                  </a:moveTo>
                  <a:cubicBezTo>
                    <a:pt x="86" y="29"/>
                    <a:pt x="79" y="27"/>
                    <a:pt x="72" y="27"/>
                  </a:cubicBezTo>
                  <a:cubicBezTo>
                    <a:pt x="61" y="27"/>
                    <a:pt x="52" y="32"/>
                    <a:pt x="43" y="42"/>
                  </a:cubicBezTo>
                  <a:cubicBezTo>
                    <a:pt x="35" y="52"/>
                    <a:pt x="31" y="64"/>
                    <a:pt x="31" y="7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31" y="4"/>
                  </a:lnTo>
                  <a:lnTo>
                    <a:pt x="31" y="32"/>
                  </a:lnTo>
                  <a:cubicBezTo>
                    <a:pt x="42" y="11"/>
                    <a:pt x="59" y="0"/>
                    <a:pt x="82" y="0"/>
                  </a:cubicBezTo>
                  <a:cubicBezTo>
                    <a:pt x="87" y="0"/>
                    <a:pt x="95" y="1"/>
                    <a:pt x="106" y="3"/>
                  </a:cubicBezTo>
                  <a:lnTo>
                    <a:pt x="9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0" name="Freeform 121"/>
            <p:cNvSpPr>
              <a:spLocks noEditPoints="1"/>
            </p:cNvSpPr>
            <p:nvPr/>
          </p:nvSpPr>
          <p:spPr bwMode="auto">
            <a:xfrm>
              <a:off x="5366" y="3307"/>
              <a:ext cx="34" cy="43"/>
            </a:xfrm>
            <a:custGeom>
              <a:avLst/>
              <a:gdLst>
                <a:gd name="T0" fmla="*/ 108 w 150"/>
                <a:gd name="T1" fmla="*/ 159 h 183"/>
                <a:gd name="T2" fmla="*/ 51 w 150"/>
                <a:gd name="T3" fmla="*/ 183 h 183"/>
                <a:gd name="T4" fmla="*/ 15 w 150"/>
                <a:gd name="T5" fmla="*/ 168 h 183"/>
                <a:gd name="T6" fmla="*/ 0 w 150"/>
                <a:gd name="T7" fmla="*/ 130 h 183"/>
                <a:gd name="T8" fmla="*/ 23 w 150"/>
                <a:gd name="T9" fmla="*/ 85 h 183"/>
                <a:gd name="T10" fmla="*/ 83 w 150"/>
                <a:gd name="T11" fmla="*/ 67 h 183"/>
                <a:gd name="T12" fmla="*/ 105 w 150"/>
                <a:gd name="T13" fmla="*/ 71 h 183"/>
                <a:gd name="T14" fmla="*/ 67 w 150"/>
                <a:gd name="T15" fmla="*/ 28 h 183"/>
                <a:gd name="T16" fmla="*/ 22 w 150"/>
                <a:gd name="T17" fmla="*/ 44 h 183"/>
                <a:gd name="T18" fmla="*/ 9 w 150"/>
                <a:gd name="T19" fmla="*/ 18 h 183"/>
                <a:gd name="T20" fmla="*/ 34 w 150"/>
                <a:gd name="T21" fmla="*/ 6 h 183"/>
                <a:gd name="T22" fmla="*/ 64 w 150"/>
                <a:gd name="T23" fmla="*/ 0 h 183"/>
                <a:gd name="T24" fmla="*/ 119 w 150"/>
                <a:gd name="T25" fmla="*/ 18 h 183"/>
                <a:gd name="T26" fmla="*/ 137 w 150"/>
                <a:gd name="T27" fmla="*/ 73 h 183"/>
                <a:gd name="T28" fmla="*/ 137 w 150"/>
                <a:gd name="T29" fmla="*/ 136 h 183"/>
                <a:gd name="T30" fmla="*/ 150 w 150"/>
                <a:gd name="T31" fmla="*/ 167 h 183"/>
                <a:gd name="T32" fmla="*/ 150 w 150"/>
                <a:gd name="T33" fmla="*/ 183 h 183"/>
                <a:gd name="T34" fmla="*/ 122 w 150"/>
                <a:gd name="T35" fmla="*/ 177 h 183"/>
                <a:gd name="T36" fmla="*/ 108 w 150"/>
                <a:gd name="T37" fmla="*/ 159 h 183"/>
                <a:gd name="T38" fmla="*/ 105 w 150"/>
                <a:gd name="T39" fmla="*/ 93 h 183"/>
                <a:gd name="T40" fmla="*/ 85 w 150"/>
                <a:gd name="T41" fmla="*/ 90 h 183"/>
                <a:gd name="T42" fmla="*/ 46 w 150"/>
                <a:gd name="T43" fmla="*/ 102 h 183"/>
                <a:gd name="T44" fmla="*/ 31 w 150"/>
                <a:gd name="T45" fmla="*/ 131 h 183"/>
                <a:gd name="T46" fmla="*/ 63 w 150"/>
                <a:gd name="T47" fmla="*/ 158 h 183"/>
                <a:gd name="T48" fmla="*/ 105 w 150"/>
                <a:gd name="T49" fmla="*/ 136 h 183"/>
                <a:gd name="T50" fmla="*/ 105 w 150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83">
                  <a:moveTo>
                    <a:pt x="108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3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5" y="71"/>
                  </a:cubicBezTo>
                  <a:cubicBezTo>
                    <a:pt x="105" y="43"/>
                    <a:pt x="93" y="28"/>
                    <a:pt x="67" y="28"/>
                  </a:cubicBezTo>
                  <a:cubicBezTo>
                    <a:pt x="48" y="28"/>
                    <a:pt x="33" y="34"/>
                    <a:pt x="22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0" y="167"/>
                  </a:cubicBezTo>
                  <a:lnTo>
                    <a:pt x="150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8" y="159"/>
                  </a:cubicBezTo>
                  <a:close/>
                  <a:moveTo>
                    <a:pt x="105" y="93"/>
                  </a:moveTo>
                  <a:cubicBezTo>
                    <a:pt x="95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3" y="158"/>
                  </a:cubicBezTo>
                  <a:cubicBezTo>
                    <a:pt x="79" y="158"/>
                    <a:pt x="93" y="151"/>
                    <a:pt x="105" y="136"/>
                  </a:cubicBezTo>
                  <a:lnTo>
                    <a:pt x="105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1" name="Freeform 122"/>
            <p:cNvSpPr>
              <a:spLocks/>
            </p:cNvSpPr>
            <p:nvPr/>
          </p:nvSpPr>
          <p:spPr bwMode="auto">
            <a:xfrm>
              <a:off x="5408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6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6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2" name="Freeform 123"/>
            <p:cNvSpPr>
              <a:spLocks/>
            </p:cNvSpPr>
            <p:nvPr/>
          </p:nvSpPr>
          <p:spPr bwMode="auto">
            <a:xfrm>
              <a:off x="5490" y="3293"/>
              <a:ext cx="44" cy="57"/>
            </a:xfrm>
            <a:custGeom>
              <a:avLst/>
              <a:gdLst>
                <a:gd name="T0" fmla="*/ 106 w 193"/>
                <a:gd name="T1" fmla="*/ 244 h 244"/>
                <a:gd name="T2" fmla="*/ 90 w 193"/>
                <a:gd name="T3" fmla="*/ 244 h 244"/>
                <a:gd name="T4" fmla="*/ 0 w 193"/>
                <a:gd name="T5" fmla="*/ 0 h 244"/>
                <a:gd name="T6" fmla="*/ 37 w 193"/>
                <a:gd name="T7" fmla="*/ 0 h 244"/>
                <a:gd name="T8" fmla="*/ 98 w 193"/>
                <a:gd name="T9" fmla="*/ 177 h 244"/>
                <a:gd name="T10" fmla="*/ 158 w 193"/>
                <a:gd name="T11" fmla="*/ 0 h 244"/>
                <a:gd name="T12" fmla="*/ 193 w 193"/>
                <a:gd name="T13" fmla="*/ 0 h 244"/>
                <a:gd name="T14" fmla="*/ 106 w 193"/>
                <a:gd name="T1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244">
                  <a:moveTo>
                    <a:pt x="106" y="244"/>
                  </a:moveTo>
                  <a:lnTo>
                    <a:pt x="90" y="244"/>
                  </a:lnTo>
                  <a:lnTo>
                    <a:pt x="0" y="0"/>
                  </a:lnTo>
                  <a:lnTo>
                    <a:pt x="37" y="0"/>
                  </a:lnTo>
                  <a:lnTo>
                    <a:pt x="98" y="177"/>
                  </a:lnTo>
                  <a:lnTo>
                    <a:pt x="158" y="0"/>
                  </a:lnTo>
                  <a:lnTo>
                    <a:pt x="193" y="0"/>
                  </a:lnTo>
                  <a:lnTo>
                    <a:pt x="106" y="2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3" name="Freeform 124"/>
            <p:cNvSpPr>
              <a:spLocks noEditPoints="1"/>
            </p:cNvSpPr>
            <p:nvPr/>
          </p:nvSpPr>
          <p:spPr bwMode="auto">
            <a:xfrm>
              <a:off x="5534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3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3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3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4" name="Freeform 125"/>
            <p:cNvSpPr>
              <a:spLocks/>
            </p:cNvSpPr>
            <p:nvPr/>
          </p:nvSpPr>
          <p:spPr bwMode="auto">
            <a:xfrm>
              <a:off x="5573" y="3308"/>
              <a:ext cx="34" cy="41"/>
            </a:xfrm>
            <a:custGeom>
              <a:avLst/>
              <a:gdLst>
                <a:gd name="T0" fmla="*/ 49 w 146"/>
                <a:gd name="T1" fmla="*/ 148 h 176"/>
                <a:gd name="T2" fmla="*/ 146 w 146"/>
                <a:gd name="T3" fmla="*/ 148 h 176"/>
                <a:gd name="T4" fmla="*/ 146 w 146"/>
                <a:gd name="T5" fmla="*/ 176 h 176"/>
                <a:gd name="T6" fmla="*/ 0 w 146"/>
                <a:gd name="T7" fmla="*/ 176 h 176"/>
                <a:gd name="T8" fmla="*/ 0 w 146"/>
                <a:gd name="T9" fmla="*/ 167 h 176"/>
                <a:gd name="T10" fmla="*/ 100 w 146"/>
                <a:gd name="T11" fmla="*/ 28 h 176"/>
                <a:gd name="T12" fmla="*/ 2 w 146"/>
                <a:gd name="T13" fmla="*/ 28 h 176"/>
                <a:gd name="T14" fmla="*/ 2 w 146"/>
                <a:gd name="T15" fmla="*/ 0 h 176"/>
                <a:gd name="T16" fmla="*/ 145 w 146"/>
                <a:gd name="T17" fmla="*/ 0 h 176"/>
                <a:gd name="T18" fmla="*/ 145 w 146"/>
                <a:gd name="T19" fmla="*/ 9 h 176"/>
                <a:gd name="T20" fmla="*/ 49 w 146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6" h="176">
                  <a:moveTo>
                    <a:pt x="49" y="148"/>
                  </a:moveTo>
                  <a:lnTo>
                    <a:pt x="146" y="148"/>
                  </a:lnTo>
                  <a:lnTo>
                    <a:pt x="146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5" y="0"/>
                  </a:lnTo>
                  <a:lnTo>
                    <a:pt x="145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5" name="Freeform 126"/>
            <p:cNvSpPr>
              <a:spLocks/>
            </p:cNvSpPr>
            <p:nvPr/>
          </p:nvSpPr>
          <p:spPr bwMode="auto">
            <a:xfrm>
              <a:off x="5613" y="3291"/>
              <a:ext cx="34" cy="58"/>
            </a:xfrm>
            <a:custGeom>
              <a:avLst/>
              <a:gdLst>
                <a:gd name="T0" fmla="*/ 114 w 148"/>
                <a:gd name="T1" fmla="*/ 248 h 248"/>
                <a:gd name="T2" fmla="*/ 59 w 148"/>
                <a:gd name="T3" fmla="*/ 160 h 248"/>
                <a:gd name="T4" fmla="*/ 31 w 148"/>
                <a:gd name="T5" fmla="*/ 188 h 248"/>
                <a:gd name="T6" fmla="*/ 31 w 148"/>
                <a:gd name="T7" fmla="*/ 248 h 248"/>
                <a:gd name="T8" fmla="*/ 0 w 148"/>
                <a:gd name="T9" fmla="*/ 248 h 248"/>
                <a:gd name="T10" fmla="*/ 0 w 148"/>
                <a:gd name="T11" fmla="*/ 0 h 248"/>
                <a:gd name="T12" fmla="*/ 31 w 148"/>
                <a:gd name="T13" fmla="*/ 0 h 248"/>
                <a:gd name="T14" fmla="*/ 31 w 148"/>
                <a:gd name="T15" fmla="*/ 153 h 248"/>
                <a:gd name="T16" fmla="*/ 99 w 148"/>
                <a:gd name="T17" fmla="*/ 72 h 248"/>
                <a:gd name="T18" fmla="*/ 135 w 148"/>
                <a:gd name="T19" fmla="*/ 72 h 248"/>
                <a:gd name="T20" fmla="*/ 79 w 148"/>
                <a:gd name="T21" fmla="*/ 139 h 248"/>
                <a:gd name="T22" fmla="*/ 148 w 148"/>
                <a:gd name="T23" fmla="*/ 248 h 248"/>
                <a:gd name="T24" fmla="*/ 114 w 148"/>
                <a:gd name="T25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8" h="248">
                  <a:moveTo>
                    <a:pt x="114" y="248"/>
                  </a:moveTo>
                  <a:lnTo>
                    <a:pt x="59" y="160"/>
                  </a:lnTo>
                  <a:lnTo>
                    <a:pt x="31" y="188"/>
                  </a:lnTo>
                  <a:lnTo>
                    <a:pt x="31" y="248"/>
                  </a:lnTo>
                  <a:lnTo>
                    <a:pt x="0" y="248"/>
                  </a:lnTo>
                  <a:lnTo>
                    <a:pt x="0" y="0"/>
                  </a:lnTo>
                  <a:lnTo>
                    <a:pt x="31" y="0"/>
                  </a:lnTo>
                  <a:lnTo>
                    <a:pt x="31" y="153"/>
                  </a:lnTo>
                  <a:lnTo>
                    <a:pt x="99" y="72"/>
                  </a:lnTo>
                  <a:lnTo>
                    <a:pt x="135" y="72"/>
                  </a:lnTo>
                  <a:lnTo>
                    <a:pt x="79" y="139"/>
                  </a:lnTo>
                  <a:lnTo>
                    <a:pt x="148" y="248"/>
                  </a:lnTo>
                  <a:lnTo>
                    <a:pt x="114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6" name="Freeform 127"/>
            <p:cNvSpPr>
              <a:spLocks/>
            </p:cNvSpPr>
            <p:nvPr/>
          </p:nvSpPr>
          <p:spPr bwMode="auto">
            <a:xfrm>
              <a:off x="5651" y="3308"/>
              <a:ext cx="32" cy="42"/>
            </a:xfrm>
            <a:custGeom>
              <a:avLst/>
              <a:gdLst>
                <a:gd name="T0" fmla="*/ 31 w 143"/>
                <a:gd name="T1" fmla="*/ 0 h 179"/>
                <a:gd name="T2" fmla="*/ 31 w 143"/>
                <a:gd name="T3" fmla="*/ 112 h 179"/>
                <a:gd name="T4" fmla="*/ 67 w 143"/>
                <a:gd name="T5" fmla="*/ 153 h 179"/>
                <a:gd name="T6" fmla="*/ 95 w 143"/>
                <a:gd name="T7" fmla="*/ 144 h 179"/>
                <a:gd name="T8" fmla="*/ 112 w 143"/>
                <a:gd name="T9" fmla="*/ 123 h 179"/>
                <a:gd name="T10" fmla="*/ 112 w 143"/>
                <a:gd name="T11" fmla="*/ 0 h 179"/>
                <a:gd name="T12" fmla="*/ 143 w 143"/>
                <a:gd name="T13" fmla="*/ 0 h 179"/>
                <a:gd name="T14" fmla="*/ 143 w 143"/>
                <a:gd name="T15" fmla="*/ 176 h 179"/>
                <a:gd name="T16" fmla="*/ 112 w 143"/>
                <a:gd name="T17" fmla="*/ 176 h 179"/>
                <a:gd name="T18" fmla="*/ 112 w 143"/>
                <a:gd name="T19" fmla="*/ 151 h 179"/>
                <a:gd name="T20" fmla="*/ 91 w 143"/>
                <a:gd name="T21" fmla="*/ 170 h 179"/>
                <a:gd name="T22" fmla="*/ 60 w 143"/>
                <a:gd name="T23" fmla="*/ 179 h 179"/>
                <a:gd name="T24" fmla="*/ 16 w 143"/>
                <a:gd name="T25" fmla="*/ 162 h 179"/>
                <a:gd name="T26" fmla="*/ 0 w 143"/>
                <a:gd name="T27" fmla="*/ 115 h 179"/>
                <a:gd name="T28" fmla="*/ 0 w 143"/>
                <a:gd name="T29" fmla="*/ 0 h 179"/>
                <a:gd name="T30" fmla="*/ 31 w 143"/>
                <a:gd name="T3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3" h="179">
                  <a:moveTo>
                    <a:pt x="31" y="0"/>
                  </a:moveTo>
                  <a:lnTo>
                    <a:pt x="31" y="112"/>
                  </a:lnTo>
                  <a:cubicBezTo>
                    <a:pt x="31" y="139"/>
                    <a:pt x="43" y="153"/>
                    <a:pt x="67" y="153"/>
                  </a:cubicBezTo>
                  <a:cubicBezTo>
                    <a:pt x="77" y="153"/>
                    <a:pt x="86" y="150"/>
                    <a:pt x="95" y="144"/>
                  </a:cubicBezTo>
                  <a:cubicBezTo>
                    <a:pt x="104" y="138"/>
                    <a:pt x="109" y="131"/>
                    <a:pt x="112" y="123"/>
                  </a:cubicBezTo>
                  <a:lnTo>
                    <a:pt x="112" y="0"/>
                  </a:lnTo>
                  <a:lnTo>
                    <a:pt x="143" y="0"/>
                  </a:lnTo>
                  <a:lnTo>
                    <a:pt x="143" y="176"/>
                  </a:lnTo>
                  <a:lnTo>
                    <a:pt x="112" y="176"/>
                  </a:lnTo>
                  <a:lnTo>
                    <a:pt x="112" y="151"/>
                  </a:lnTo>
                  <a:cubicBezTo>
                    <a:pt x="108" y="158"/>
                    <a:pt x="101" y="164"/>
                    <a:pt x="91" y="170"/>
                  </a:cubicBezTo>
                  <a:cubicBezTo>
                    <a:pt x="80" y="176"/>
                    <a:pt x="70" y="179"/>
                    <a:pt x="60" y="179"/>
                  </a:cubicBezTo>
                  <a:cubicBezTo>
                    <a:pt x="41" y="179"/>
                    <a:pt x="26" y="173"/>
                    <a:pt x="16" y="162"/>
                  </a:cubicBezTo>
                  <a:cubicBezTo>
                    <a:pt x="5" y="151"/>
                    <a:pt x="0" y="135"/>
                    <a:pt x="0" y="115"/>
                  </a:cubicBezTo>
                  <a:lnTo>
                    <a:pt x="0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7" name="Freeform 128"/>
            <p:cNvSpPr>
              <a:spLocks/>
            </p:cNvSpPr>
            <p:nvPr/>
          </p:nvSpPr>
          <p:spPr bwMode="auto">
            <a:xfrm>
              <a:off x="5693" y="3307"/>
              <a:ext cx="53" cy="42"/>
            </a:xfrm>
            <a:custGeom>
              <a:avLst/>
              <a:gdLst>
                <a:gd name="T0" fmla="*/ 203 w 234"/>
                <a:gd name="T1" fmla="*/ 180 h 180"/>
                <a:gd name="T2" fmla="*/ 203 w 234"/>
                <a:gd name="T3" fmla="*/ 68 h 180"/>
                <a:gd name="T4" fmla="*/ 167 w 234"/>
                <a:gd name="T5" fmla="*/ 27 h 180"/>
                <a:gd name="T6" fmla="*/ 146 w 234"/>
                <a:gd name="T7" fmla="*/ 34 h 180"/>
                <a:gd name="T8" fmla="*/ 133 w 234"/>
                <a:gd name="T9" fmla="*/ 50 h 180"/>
                <a:gd name="T10" fmla="*/ 133 w 234"/>
                <a:gd name="T11" fmla="*/ 180 h 180"/>
                <a:gd name="T12" fmla="*/ 101 w 234"/>
                <a:gd name="T13" fmla="*/ 180 h 180"/>
                <a:gd name="T14" fmla="*/ 101 w 234"/>
                <a:gd name="T15" fmla="*/ 55 h 180"/>
                <a:gd name="T16" fmla="*/ 92 w 234"/>
                <a:gd name="T17" fmla="*/ 34 h 180"/>
                <a:gd name="T18" fmla="*/ 66 w 234"/>
                <a:gd name="T19" fmla="*/ 27 h 180"/>
                <a:gd name="T20" fmla="*/ 46 w 234"/>
                <a:gd name="T21" fmla="*/ 34 h 180"/>
                <a:gd name="T22" fmla="*/ 31 w 234"/>
                <a:gd name="T23" fmla="*/ 50 h 180"/>
                <a:gd name="T24" fmla="*/ 31 w 234"/>
                <a:gd name="T25" fmla="*/ 180 h 180"/>
                <a:gd name="T26" fmla="*/ 0 w 234"/>
                <a:gd name="T27" fmla="*/ 180 h 180"/>
                <a:gd name="T28" fmla="*/ 0 w 234"/>
                <a:gd name="T29" fmla="*/ 4 h 180"/>
                <a:gd name="T30" fmla="*/ 20 w 234"/>
                <a:gd name="T31" fmla="*/ 4 h 180"/>
                <a:gd name="T32" fmla="*/ 30 w 234"/>
                <a:gd name="T33" fmla="*/ 24 h 180"/>
                <a:gd name="T34" fmla="*/ 75 w 234"/>
                <a:gd name="T35" fmla="*/ 0 h 180"/>
                <a:gd name="T36" fmla="*/ 128 w 234"/>
                <a:gd name="T37" fmla="*/ 24 h 180"/>
                <a:gd name="T38" fmla="*/ 148 w 234"/>
                <a:gd name="T39" fmla="*/ 7 h 180"/>
                <a:gd name="T40" fmla="*/ 177 w 234"/>
                <a:gd name="T41" fmla="*/ 0 h 180"/>
                <a:gd name="T42" fmla="*/ 219 w 234"/>
                <a:gd name="T43" fmla="*/ 17 h 180"/>
                <a:gd name="T44" fmla="*/ 234 w 234"/>
                <a:gd name="T45" fmla="*/ 62 h 180"/>
                <a:gd name="T46" fmla="*/ 234 w 234"/>
                <a:gd name="T47" fmla="*/ 180 h 180"/>
                <a:gd name="T48" fmla="*/ 203 w 234"/>
                <a:gd name="T4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4" h="180">
                  <a:moveTo>
                    <a:pt x="203" y="180"/>
                  </a:moveTo>
                  <a:lnTo>
                    <a:pt x="203" y="68"/>
                  </a:lnTo>
                  <a:cubicBezTo>
                    <a:pt x="203" y="41"/>
                    <a:pt x="191" y="27"/>
                    <a:pt x="167" y="27"/>
                  </a:cubicBezTo>
                  <a:cubicBezTo>
                    <a:pt x="160" y="27"/>
                    <a:pt x="153" y="29"/>
                    <a:pt x="146" y="34"/>
                  </a:cubicBezTo>
                  <a:cubicBezTo>
                    <a:pt x="140" y="38"/>
                    <a:pt x="135" y="44"/>
                    <a:pt x="133" y="50"/>
                  </a:cubicBezTo>
                  <a:lnTo>
                    <a:pt x="133" y="180"/>
                  </a:lnTo>
                  <a:lnTo>
                    <a:pt x="101" y="180"/>
                  </a:lnTo>
                  <a:lnTo>
                    <a:pt x="101" y="55"/>
                  </a:lnTo>
                  <a:cubicBezTo>
                    <a:pt x="101" y="46"/>
                    <a:pt x="98" y="39"/>
                    <a:pt x="92" y="34"/>
                  </a:cubicBezTo>
                  <a:cubicBezTo>
                    <a:pt x="85" y="29"/>
                    <a:pt x="77" y="27"/>
                    <a:pt x="66" y="27"/>
                  </a:cubicBezTo>
                  <a:cubicBezTo>
                    <a:pt x="60" y="27"/>
                    <a:pt x="53" y="29"/>
                    <a:pt x="46" y="34"/>
                  </a:cubicBezTo>
                  <a:cubicBezTo>
                    <a:pt x="39" y="39"/>
                    <a:pt x="34" y="44"/>
                    <a:pt x="31" y="50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0" y="4"/>
                  </a:lnTo>
                  <a:lnTo>
                    <a:pt x="30" y="24"/>
                  </a:lnTo>
                  <a:cubicBezTo>
                    <a:pt x="42" y="8"/>
                    <a:pt x="57" y="0"/>
                    <a:pt x="75" y="0"/>
                  </a:cubicBezTo>
                  <a:cubicBezTo>
                    <a:pt x="101" y="0"/>
                    <a:pt x="118" y="8"/>
                    <a:pt x="128" y="24"/>
                  </a:cubicBezTo>
                  <a:cubicBezTo>
                    <a:pt x="132" y="17"/>
                    <a:pt x="138" y="12"/>
                    <a:pt x="148" y="7"/>
                  </a:cubicBezTo>
                  <a:cubicBezTo>
                    <a:pt x="157" y="3"/>
                    <a:pt x="167" y="0"/>
                    <a:pt x="177" y="0"/>
                  </a:cubicBezTo>
                  <a:cubicBezTo>
                    <a:pt x="195" y="0"/>
                    <a:pt x="210" y="6"/>
                    <a:pt x="219" y="17"/>
                  </a:cubicBezTo>
                  <a:cubicBezTo>
                    <a:pt x="229" y="27"/>
                    <a:pt x="234" y="43"/>
                    <a:pt x="234" y="62"/>
                  </a:cubicBezTo>
                  <a:lnTo>
                    <a:pt x="234" y="180"/>
                  </a:lnTo>
                  <a:lnTo>
                    <a:pt x="20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8" name="Freeform 129"/>
            <p:cNvSpPr>
              <a:spLocks/>
            </p:cNvSpPr>
            <p:nvPr/>
          </p:nvSpPr>
          <p:spPr bwMode="auto">
            <a:xfrm>
              <a:off x="5758" y="3339"/>
              <a:ext cx="13" cy="24"/>
            </a:xfrm>
            <a:custGeom>
              <a:avLst/>
              <a:gdLst>
                <a:gd name="T0" fmla="*/ 8 w 56"/>
                <a:gd name="T1" fmla="*/ 105 h 105"/>
                <a:gd name="T2" fmla="*/ 0 w 56"/>
                <a:gd name="T3" fmla="*/ 93 h 105"/>
                <a:gd name="T4" fmla="*/ 28 w 56"/>
                <a:gd name="T5" fmla="*/ 54 h 105"/>
                <a:gd name="T6" fmla="*/ 23 w 56"/>
                <a:gd name="T7" fmla="*/ 39 h 105"/>
                <a:gd name="T8" fmla="*/ 9 w 56"/>
                <a:gd name="T9" fmla="*/ 20 h 105"/>
                <a:gd name="T10" fmla="*/ 16 w 56"/>
                <a:gd name="T11" fmla="*/ 6 h 105"/>
                <a:gd name="T12" fmla="*/ 33 w 56"/>
                <a:gd name="T13" fmla="*/ 0 h 105"/>
                <a:gd name="T14" fmla="*/ 49 w 56"/>
                <a:gd name="T15" fmla="*/ 8 h 105"/>
                <a:gd name="T16" fmla="*/ 56 w 56"/>
                <a:gd name="T17" fmla="*/ 26 h 105"/>
                <a:gd name="T18" fmla="*/ 47 w 56"/>
                <a:gd name="T19" fmla="*/ 66 h 105"/>
                <a:gd name="T20" fmla="*/ 8 w 56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105">
                  <a:moveTo>
                    <a:pt x="8" y="105"/>
                  </a:moveTo>
                  <a:lnTo>
                    <a:pt x="0" y="93"/>
                  </a:lnTo>
                  <a:cubicBezTo>
                    <a:pt x="19" y="78"/>
                    <a:pt x="28" y="65"/>
                    <a:pt x="28" y="54"/>
                  </a:cubicBezTo>
                  <a:cubicBezTo>
                    <a:pt x="28" y="49"/>
                    <a:pt x="27" y="44"/>
                    <a:pt x="23" y="39"/>
                  </a:cubicBezTo>
                  <a:cubicBezTo>
                    <a:pt x="14" y="35"/>
                    <a:pt x="9" y="28"/>
                    <a:pt x="9" y="20"/>
                  </a:cubicBezTo>
                  <a:cubicBezTo>
                    <a:pt x="9" y="14"/>
                    <a:pt x="11" y="9"/>
                    <a:pt x="16" y="6"/>
                  </a:cubicBezTo>
                  <a:cubicBezTo>
                    <a:pt x="20" y="2"/>
                    <a:pt x="26" y="0"/>
                    <a:pt x="33" y="0"/>
                  </a:cubicBezTo>
                  <a:cubicBezTo>
                    <a:pt x="39" y="0"/>
                    <a:pt x="44" y="3"/>
                    <a:pt x="49" y="8"/>
                  </a:cubicBezTo>
                  <a:cubicBezTo>
                    <a:pt x="54" y="13"/>
                    <a:pt x="56" y="19"/>
                    <a:pt x="56" y="26"/>
                  </a:cubicBezTo>
                  <a:cubicBezTo>
                    <a:pt x="56" y="41"/>
                    <a:pt x="53" y="54"/>
                    <a:pt x="47" y="66"/>
                  </a:cubicBezTo>
                  <a:cubicBezTo>
                    <a:pt x="41" y="77"/>
                    <a:pt x="28" y="90"/>
                    <a:pt x="8" y="1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39" name="Freeform 130"/>
            <p:cNvSpPr>
              <a:spLocks/>
            </p:cNvSpPr>
            <p:nvPr/>
          </p:nvSpPr>
          <p:spPr bwMode="auto">
            <a:xfrm>
              <a:off x="5790" y="3308"/>
              <a:ext cx="37" cy="42"/>
            </a:xfrm>
            <a:custGeom>
              <a:avLst/>
              <a:gdLst>
                <a:gd name="T0" fmla="*/ 83 w 160"/>
                <a:gd name="T1" fmla="*/ 180 h 180"/>
                <a:gd name="T2" fmla="*/ 75 w 160"/>
                <a:gd name="T3" fmla="*/ 180 h 180"/>
                <a:gd name="T4" fmla="*/ 0 w 160"/>
                <a:gd name="T5" fmla="*/ 0 h 180"/>
                <a:gd name="T6" fmla="*/ 34 w 160"/>
                <a:gd name="T7" fmla="*/ 0 h 180"/>
                <a:gd name="T8" fmla="*/ 80 w 160"/>
                <a:gd name="T9" fmla="*/ 123 h 180"/>
                <a:gd name="T10" fmla="*/ 128 w 160"/>
                <a:gd name="T11" fmla="*/ 0 h 180"/>
                <a:gd name="T12" fmla="*/ 160 w 160"/>
                <a:gd name="T13" fmla="*/ 0 h 180"/>
                <a:gd name="T14" fmla="*/ 83 w 160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80">
                  <a:moveTo>
                    <a:pt x="83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0" y="123"/>
                  </a:lnTo>
                  <a:lnTo>
                    <a:pt x="128" y="0"/>
                  </a:lnTo>
                  <a:lnTo>
                    <a:pt x="160" y="0"/>
                  </a:lnTo>
                  <a:lnTo>
                    <a:pt x="83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0" name="Freeform 131"/>
            <p:cNvSpPr>
              <a:spLocks noEditPoints="1"/>
            </p:cNvSpPr>
            <p:nvPr/>
          </p:nvSpPr>
          <p:spPr bwMode="auto">
            <a:xfrm>
              <a:off x="5828" y="3287"/>
              <a:ext cx="37" cy="78"/>
            </a:xfrm>
            <a:custGeom>
              <a:avLst/>
              <a:gdLst>
                <a:gd name="T0" fmla="*/ 88 w 162"/>
                <a:gd name="T1" fmla="*/ 295 h 334"/>
                <a:gd name="T2" fmla="*/ 62 w 162"/>
                <a:gd name="T3" fmla="*/ 323 h 334"/>
                <a:gd name="T4" fmla="*/ 19 w 162"/>
                <a:gd name="T5" fmla="*/ 334 h 334"/>
                <a:gd name="T6" fmla="*/ 19 w 162"/>
                <a:gd name="T7" fmla="*/ 307 h 334"/>
                <a:gd name="T8" fmla="*/ 52 w 162"/>
                <a:gd name="T9" fmla="*/ 297 h 334"/>
                <a:gd name="T10" fmla="*/ 66 w 162"/>
                <a:gd name="T11" fmla="*/ 275 h 334"/>
                <a:gd name="T12" fmla="*/ 61 w 162"/>
                <a:gd name="T13" fmla="*/ 247 h 334"/>
                <a:gd name="T14" fmla="*/ 48 w 162"/>
                <a:gd name="T15" fmla="*/ 212 h 334"/>
                <a:gd name="T16" fmla="*/ 0 w 162"/>
                <a:gd name="T17" fmla="*/ 90 h 334"/>
                <a:gd name="T18" fmla="*/ 32 w 162"/>
                <a:gd name="T19" fmla="*/ 90 h 334"/>
                <a:gd name="T20" fmla="*/ 84 w 162"/>
                <a:gd name="T21" fmla="*/ 226 h 334"/>
                <a:gd name="T22" fmla="*/ 130 w 162"/>
                <a:gd name="T23" fmla="*/ 90 h 334"/>
                <a:gd name="T24" fmla="*/ 162 w 162"/>
                <a:gd name="T25" fmla="*/ 90 h 334"/>
                <a:gd name="T26" fmla="*/ 88 w 162"/>
                <a:gd name="T27" fmla="*/ 295 h 334"/>
                <a:gd name="T28" fmla="*/ 122 w 162"/>
                <a:gd name="T29" fmla="*/ 0 h 334"/>
                <a:gd name="T30" fmla="*/ 85 w 162"/>
                <a:gd name="T31" fmla="*/ 55 h 334"/>
                <a:gd name="T32" fmla="*/ 62 w 162"/>
                <a:gd name="T33" fmla="*/ 55 h 334"/>
                <a:gd name="T34" fmla="*/ 90 w 162"/>
                <a:gd name="T35" fmla="*/ 0 h 334"/>
                <a:gd name="T36" fmla="*/ 122 w 162"/>
                <a:gd name="T37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334">
                  <a:moveTo>
                    <a:pt x="88" y="295"/>
                  </a:moveTo>
                  <a:cubicBezTo>
                    <a:pt x="84" y="307"/>
                    <a:pt x="75" y="316"/>
                    <a:pt x="62" y="323"/>
                  </a:cubicBezTo>
                  <a:cubicBezTo>
                    <a:pt x="49" y="331"/>
                    <a:pt x="35" y="334"/>
                    <a:pt x="19" y="334"/>
                  </a:cubicBezTo>
                  <a:lnTo>
                    <a:pt x="19" y="307"/>
                  </a:lnTo>
                  <a:cubicBezTo>
                    <a:pt x="32" y="307"/>
                    <a:pt x="43" y="304"/>
                    <a:pt x="52" y="297"/>
                  </a:cubicBezTo>
                  <a:cubicBezTo>
                    <a:pt x="62" y="291"/>
                    <a:pt x="66" y="284"/>
                    <a:pt x="66" y="275"/>
                  </a:cubicBezTo>
                  <a:cubicBezTo>
                    <a:pt x="66" y="266"/>
                    <a:pt x="65" y="256"/>
                    <a:pt x="61" y="247"/>
                  </a:cubicBezTo>
                  <a:cubicBezTo>
                    <a:pt x="58" y="237"/>
                    <a:pt x="53" y="226"/>
                    <a:pt x="48" y="212"/>
                  </a:cubicBezTo>
                  <a:lnTo>
                    <a:pt x="0" y="90"/>
                  </a:lnTo>
                  <a:lnTo>
                    <a:pt x="32" y="90"/>
                  </a:lnTo>
                  <a:lnTo>
                    <a:pt x="84" y="226"/>
                  </a:lnTo>
                  <a:lnTo>
                    <a:pt x="130" y="90"/>
                  </a:lnTo>
                  <a:lnTo>
                    <a:pt x="162" y="90"/>
                  </a:lnTo>
                  <a:lnTo>
                    <a:pt x="88" y="295"/>
                  </a:lnTo>
                  <a:close/>
                  <a:moveTo>
                    <a:pt x="122" y="0"/>
                  </a:moveTo>
                  <a:lnTo>
                    <a:pt x="85" y="55"/>
                  </a:lnTo>
                  <a:lnTo>
                    <a:pt x="62" y="55"/>
                  </a:lnTo>
                  <a:lnTo>
                    <a:pt x="90" y="0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1" name="Freeform 132"/>
            <p:cNvSpPr>
              <a:spLocks/>
            </p:cNvSpPr>
            <p:nvPr/>
          </p:nvSpPr>
          <p:spPr bwMode="auto">
            <a:xfrm>
              <a:off x="5865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2" name="Freeform 133"/>
            <p:cNvSpPr>
              <a:spLocks noEditPoints="1"/>
            </p:cNvSpPr>
            <p:nvPr/>
          </p:nvSpPr>
          <p:spPr bwMode="auto">
            <a:xfrm>
              <a:off x="5905" y="3307"/>
              <a:ext cx="36" cy="43"/>
            </a:xfrm>
            <a:custGeom>
              <a:avLst/>
              <a:gdLst>
                <a:gd name="T0" fmla="*/ 0 w 159"/>
                <a:gd name="T1" fmla="*/ 91 h 183"/>
                <a:gd name="T2" fmla="*/ 22 w 159"/>
                <a:gd name="T3" fmla="*/ 25 h 183"/>
                <a:gd name="T4" fmla="*/ 79 w 159"/>
                <a:gd name="T5" fmla="*/ 0 h 183"/>
                <a:gd name="T6" fmla="*/ 138 w 159"/>
                <a:gd name="T7" fmla="*/ 24 h 183"/>
                <a:gd name="T8" fmla="*/ 159 w 159"/>
                <a:gd name="T9" fmla="*/ 91 h 183"/>
                <a:gd name="T10" fmla="*/ 137 w 159"/>
                <a:gd name="T11" fmla="*/ 158 h 183"/>
                <a:gd name="T12" fmla="*/ 79 w 159"/>
                <a:gd name="T13" fmla="*/ 183 h 183"/>
                <a:gd name="T14" fmla="*/ 21 w 159"/>
                <a:gd name="T15" fmla="*/ 158 h 183"/>
                <a:gd name="T16" fmla="*/ 0 w 159"/>
                <a:gd name="T17" fmla="*/ 91 h 183"/>
                <a:gd name="T18" fmla="*/ 32 w 159"/>
                <a:gd name="T19" fmla="*/ 91 h 183"/>
                <a:gd name="T20" fmla="*/ 79 w 159"/>
                <a:gd name="T21" fmla="*/ 157 h 183"/>
                <a:gd name="T22" fmla="*/ 113 w 159"/>
                <a:gd name="T23" fmla="*/ 140 h 183"/>
                <a:gd name="T24" fmla="*/ 126 w 159"/>
                <a:gd name="T25" fmla="*/ 91 h 183"/>
                <a:gd name="T26" fmla="*/ 79 w 159"/>
                <a:gd name="T27" fmla="*/ 26 h 183"/>
                <a:gd name="T28" fmla="*/ 45 w 159"/>
                <a:gd name="T29" fmla="*/ 43 h 183"/>
                <a:gd name="T30" fmla="*/ 32 w 159"/>
                <a:gd name="T31" fmla="*/ 9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183">
                  <a:moveTo>
                    <a:pt x="0" y="91"/>
                  </a:moveTo>
                  <a:cubicBezTo>
                    <a:pt x="0" y="64"/>
                    <a:pt x="7" y="42"/>
                    <a:pt x="22" y="25"/>
                  </a:cubicBezTo>
                  <a:cubicBezTo>
                    <a:pt x="36" y="9"/>
                    <a:pt x="55" y="0"/>
                    <a:pt x="79" y="0"/>
                  </a:cubicBezTo>
                  <a:cubicBezTo>
                    <a:pt x="104" y="0"/>
                    <a:pt x="124" y="8"/>
                    <a:pt x="138" y="24"/>
                  </a:cubicBezTo>
                  <a:cubicBezTo>
                    <a:pt x="152" y="40"/>
                    <a:pt x="159" y="63"/>
                    <a:pt x="159" y="91"/>
                  </a:cubicBezTo>
                  <a:cubicBezTo>
                    <a:pt x="159" y="120"/>
                    <a:pt x="152" y="142"/>
                    <a:pt x="137" y="158"/>
                  </a:cubicBezTo>
                  <a:cubicBezTo>
                    <a:pt x="123" y="175"/>
                    <a:pt x="104" y="183"/>
                    <a:pt x="79" y="183"/>
                  </a:cubicBezTo>
                  <a:cubicBezTo>
                    <a:pt x="54" y="183"/>
                    <a:pt x="35" y="175"/>
                    <a:pt x="21" y="158"/>
                  </a:cubicBezTo>
                  <a:cubicBezTo>
                    <a:pt x="7" y="141"/>
                    <a:pt x="0" y="119"/>
                    <a:pt x="0" y="91"/>
                  </a:cubicBezTo>
                  <a:close/>
                  <a:moveTo>
                    <a:pt x="32" y="91"/>
                  </a:moveTo>
                  <a:cubicBezTo>
                    <a:pt x="32" y="135"/>
                    <a:pt x="48" y="157"/>
                    <a:pt x="79" y="157"/>
                  </a:cubicBezTo>
                  <a:cubicBezTo>
                    <a:pt x="94" y="157"/>
                    <a:pt x="105" y="151"/>
                    <a:pt x="113" y="140"/>
                  </a:cubicBezTo>
                  <a:cubicBezTo>
                    <a:pt x="122" y="128"/>
                    <a:pt x="126" y="112"/>
                    <a:pt x="126" y="91"/>
                  </a:cubicBezTo>
                  <a:cubicBezTo>
                    <a:pt x="126" y="48"/>
                    <a:pt x="110" y="26"/>
                    <a:pt x="79" y="26"/>
                  </a:cubicBezTo>
                  <a:cubicBezTo>
                    <a:pt x="65" y="26"/>
                    <a:pt x="54" y="32"/>
                    <a:pt x="45" y="43"/>
                  </a:cubicBezTo>
                  <a:cubicBezTo>
                    <a:pt x="37" y="55"/>
                    <a:pt x="32" y="71"/>
                    <a:pt x="32" y="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3" name="Freeform 134"/>
            <p:cNvSpPr>
              <a:spLocks noEditPoints="1"/>
            </p:cNvSpPr>
            <p:nvPr/>
          </p:nvSpPr>
          <p:spPr bwMode="auto">
            <a:xfrm>
              <a:off x="5943" y="3292"/>
              <a:ext cx="21" cy="73"/>
            </a:xfrm>
            <a:custGeom>
              <a:avLst/>
              <a:gdLst>
                <a:gd name="T0" fmla="*/ 68 w 88"/>
                <a:gd name="T1" fmla="*/ 0 h 311"/>
                <a:gd name="T2" fmla="*/ 81 w 88"/>
                <a:gd name="T3" fmla="*/ 6 h 311"/>
                <a:gd name="T4" fmla="*/ 87 w 88"/>
                <a:gd name="T5" fmla="*/ 19 h 311"/>
                <a:gd name="T6" fmla="*/ 81 w 88"/>
                <a:gd name="T7" fmla="*/ 33 h 311"/>
                <a:gd name="T8" fmla="*/ 68 w 88"/>
                <a:gd name="T9" fmla="*/ 39 h 311"/>
                <a:gd name="T10" fmla="*/ 54 w 88"/>
                <a:gd name="T11" fmla="*/ 33 h 311"/>
                <a:gd name="T12" fmla="*/ 49 w 88"/>
                <a:gd name="T13" fmla="*/ 19 h 311"/>
                <a:gd name="T14" fmla="*/ 54 w 88"/>
                <a:gd name="T15" fmla="*/ 6 h 311"/>
                <a:gd name="T16" fmla="*/ 68 w 88"/>
                <a:gd name="T17" fmla="*/ 0 h 311"/>
                <a:gd name="T18" fmla="*/ 0 w 88"/>
                <a:gd name="T19" fmla="*/ 311 h 311"/>
                <a:gd name="T20" fmla="*/ 0 w 88"/>
                <a:gd name="T21" fmla="*/ 284 h 311"/>
                <a:gd name="T22" fmla="*/ 44 w 88"/>
                <a:gd name="T23" fmla="*/ 274 h 311"/>
                <a:gd name="T24" fmla="*/ 56 w 88"/>
                <a:gd name="T25" fmla="*/ 242 h 311"/>
                <a:gd name="T26" fmla="*/ 56 w 88"/>
                <a:gd name="T27" fmla="*/ 93 h 311"/>
                <a:gd name="T28" fmla="*/ 21 w 88"/>
                <a:gd name="T29" fmla="*/ 93 h 311"/>
                <a:gd name="T30" fmla="*/ 21 w 88"/>
                <a:gd name="T31" fmla="*/ 67 h 311"/>
                <a:gd name="T32" fmla="*/ 88 w 88"/>
                <a:gd name="T33" fmla="*/ 67 h 311"/>
                <a:gd name="T34" fmla="*/ 88 w 88"/>
                <a:gd name="T35" fmla="*/ 241 h 311"/>
                <a:gd name="T36" fmla="*/ 66 w 88"/>
                <a:gd name="T37" fmla="*/ 294 h 311"/>
                <a:gd name="T38" fmla="*/ 0 w 88"/>
                <a:gd name="T3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311">
                  <a:moveTo>
                    <a:pt x="68" y="0"/>
                  </a:moveTo>
                  <a:cubicBezTo>
                    <a:pt x="73" y="0"/>
                    <a:pt x="78" y="2"/>
                    <a:pt x="81" y="6"/>
                  </a:cubicBezTo>
                  <a:cubicBezTo>
                    <a:pt x="85" y="10"/>
                    <a:pt x="87" y="14"/>
                    <a:pt x="87" y="19"/>
                  </a:cubicBezTo>
                  <a:cubicBezTo>
                    <a:pt x="87" y="25"/>
                    <a:pt x="85" y="29"/>
                    <a:pt x="81" y="33"/>
                  </a:cubicBezTo>
                  <a:cubicBezTo>
                    <a:pt x="78" y="37"/>
                    <a:pt x="73" y="39"/>
                    <a:pt x="68" y="39"/>
                  </a:cubicBezTo>
                  <a:cubicBezTo>
                    <a:pt x="62" y="39"/>
                    <a:pt x="58" y="37"/>
                    <a:pt x="54" y="33"/>
                  </a:cubicBezTo>
                  <a:cubicBezTo>
                    <a:pt x="50" y="29"/>
                    <a:pt x="49" y="25"/>
                    <a:pt x="49" y="19"/>
                  </a:cubicBezTo>
                  <a:cubicBezTo>
                    <a:pt x="49" y="14"/>
                    <a:pt x="50" y="9"/>
                    <a:pt x="54" y="6"/>
                  </a:cubicBezTo>
                  <a:cubicBezTo>
                    <a:pt x="58" y="2"/>
                    <a:pt x="62" y="0"/>
                    <a:pt x="68" y="0"/>
                  </a:cubicBezTo>
                  <a:close/>
                  <a:moveTo>
                    <a:pt x="0" y="311"/>
                  </a:moveTo>
                  <a:lnTo>
                    <a:pt x="0" y="284"/>
                  </a:lnTo>
                  <a:cubicBezTo>
                    <a:pt x="22" y="284"/>
                    <a:pt x="37" y="280"/>
                    <a:pt x="44" y="274"/>
                  </a:cubicBezTo>
                  <a:cubicBezTo>
                    <a:pt x="52" y="267"/>
                    <a:pt x="56" y="257"/>
                    <a:pt x="56" y="242"/>
                  </a:cubicBezTo>
                  <a:lnTo>
                    <a:pt x="56" y="93"/>
                  </a:lnTo>
                  <a:lnTo>
                    <a:pt x="21" y="93"/>
                  </a:lnTo>
                  <a:lnTo>
                    <a:pt x="21" y="67"/>
                  </a:lnTo>
                  <a:lnTo>
                    <a:pt x="88" y="67"/>
                  </a:lnTo>
                  <a:lnTo>
                    <a:pt x="88" y="241"/>
                  </a:lnTo>
                  <a:cubicBezTo>
                    <a:pt x="88" y="265"/>
                    <a:pt x="80" y="283"/>
                    <a:pt x="66" y="294"/>
                  </a:cubicBezTo>
                  <a:cubicBezTo>
                    <a:pt x="52" y="306"/>
                    <a:pt x="30" y="311"/>
                    <a:pt x="0" y="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4" name="Freeform 135"/>
            <p:cNvSpPr>
              <a:spLocks noEditPoints="1"/>
            </p:cNvSpPr>
            <p:nvPr/>
          </p:nvSpPr>
          <p:spPr bwMode="auto">
            <a:xfrm>
              <a:off x="5986" y="3307"/>
              <a:ext cx="35" cy="43"/>
            </a:xfrm>
            <a:custGeom>
              <a:avLst/>
              <a:gdLst>
                <a:gd name="T0" fmla="*/ 109 w 151"/>
                <a:gd name="T1" fmla="*/ 159 h 183"/>
                <a:gd name="T2" fmla="*/ 51 w 151"/>
                <a:gd name="T3" fmla="*/ 183 h 183"/>
                <a:gd name="T4" fmla="*/ 15 w 151"/>
                <a:gd name="T5" fmla="*/ 168 h 183"/>
                <a:gd name="T6" fmla="*/ 0 w 151"/>
                <a:gd name="T7" fmla="*/ 130 h 183"/>
                <a:gd name="T8" fmla="*/ 24 w 151"/>
                <a:gd name="T9" fmla="*/ 85 h 183"/>
                <a:gd name="T10" fmla="*/ 83 w 151"/>
                <a:gd name="T11" fmla="*/ 67 h 183"/>
                <a:gd name="T12" fmla="*/ 106 w 151"/>
                <a:gd name="T13" fmla="*/ 71 h 183"/>
                <a:gd name="T14" fmla="*/ 68 w 151"/>
                <a:gd name="T15" fmla="*/ 28 h 183"/>
                <a:gd name="T16" fmla="*/ 23 w 151"/>
                <a:gd name="T17" fmla="*/ 44 h 183"/>
                <a:gd name="T18" fmla="*/ 9 w 151"/>
                <a:gd name="T19" fmla="*/ 18 h 183"/>
                <a:gd name="T20" fmla="*/ 34 w 151"/>
                <a:gd name="T21" fmla="*/ 6 h 183"/>
                <a:gd name="T22" fmla="*/ 64 w 151"/>
                <a:gd name="T23" fmla="*/ 0 h 183"/>
                <a:gd name="T24" fmla="*/ 119 w 151"/>
                <a:gd name="T25" fmla="*/ 18 h 183"/>
                <a:gd name="T26" fmla="*/ 137 w 151"/>
                <a:gd name="T27" fmla="*/ 73 h 183"/>
                <a:gd name="T28" fmla="*/ 137 w 151"/>
                <a:gd name="T29" fmla="*/ 136 h 183"/>
                <a:gd name="T30" fmla="*/ 151 w 151"/>
                <a:gd name="T31" fmla="*/ 167 h 183"/>
                <a:gd name="T32" fmla="*/ 151 w 151"/>
                <a:gd name="T33" fmla="*/ 183 h 183"/>
                <a:gd name="T34" fmla="*/ 122 w 151"/>
                <a:gd name="T35" fmla="*/ 177 h 183"/>
                <a:gd name="T36" fmla="*/ 109 w 151"/>
                <a:gd name="T37" fmla="*/ 159 h 183"/>
                <a:gd name="T38" fmla="*/ 106 w 151"/>
                <a:gd name="T39" fmla="*/ 93 h 183"/>
                <a:gd name="T40" fmla="*/ 85 w 151"/>
                <a:gd name="T41" fmla="*/ 90 h 183"/>
                <a:gd name="T42" fmla="*/ 46 w 151"/>
                <a:gd name="T43" fmla="*/ 102 h 183"/>
                <a:gd name="T44" fmla="*/ 31 w 151"/>
                <a:gd name="T45" fmla="*/ 131 h 183"/>
                <a:gd name="T46" fmla="*/ 64 w 151"/>
                <a:gd name="T47" fmla="*/ 158 h 183"/>
                <a:gd name="T48" fmla="*/ 106 w 151"/>
                <a:gd name="T49" fmla="*/ 136 h 183"/>
                <a:gd name="T50" fmla="*/ 106 w 151"/>
                <a:gd name="T51" fmla="*/ 9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1" h="183">
                  <a:moveTo>
                    <a:pt x="109" y="159"/>
                  </a:moveTo>
                  <a:cubicBezTo>
                    <a:pt x="96" y="175"/>
                    <a:pt x="77" y="183"/>
                    <a:pt x="51" y="183"/>
                  </a:cubicBezTo>
                  <a:cubicBezTo>
                    <a:pt x="37" y="183"/>
                    <a:pt x="25" y="178"/>
                    <a:pt x="15" y="168"/>
                  </a:cubicBezTo>
                  <a:cubicBezTo>
                    <a:pt x="5" y="158"/>
                    <a:pt x="0" y="145"/>
                    <a:pt x="0" y="130"/>
                  </a:cubicBezTo>
                  <a:cubicBezTo>
                    <a:pt x="0" y="113"/>
                    <a:pt x="8" y="98"/>
                    <a:pt x="24" y="85"/>
                  </a:cubicBezTo>
                  <a:cubicBezTo>
                    <a:pt x="39" y="73"/>
                    <a:pt x="59" y="67"/>
                    <a:pt x="83" y="67"/>
                  </a:cubicBezTo>
                  <a:cubicBezTo>
                    <a:pt x="90" y="67"/>
                    <a:pt x="97" y="68"/>
                    <a:pt x="106" y="71"/>
                  </a:cubicBezTo>
                  <a:cubicBezTo>
                    <a:pt x="106" y="43"/>
                    <a:pt x="93" y="28"/>
                    <a:pt x="68" y="28"/>
                  </a:cubicBezTo>
                  <a:cubicBezTo>
                    <a:pt x="48" y="28"/>
                    <a:pt x="33" y="34"/>
                    <a:pt x="23" y="44"/>
                  </a:cubicBezTo>
                  <a:lnTo>
                    <a:pt x="9" y="18"/>
                  </a:lnTo>
                  <a:cubicBezTo>
                    <a:pt x="15" y="13"/>
                    <a:pt x="23" y="9"/>
                    <a:pt x="34" y="6"/>
                  </a:cubicBezTo>
                  <a:cubicBezTo>
                    <a:pt x="44" y="2"/>
                    <a:pt x="54" y="0"/>
                    <a:pt x="64" y="0"/>
                  </a:cubicBezTo>
                  <a:cubicBezTo>
                    <a:pt x="89" y="0"/>
                    <a:pt x="108" y="6"/>
                    <a:pt x="119" y="18"/>
                  </a:cubicBezTo>
                  <a:cubicBezTo>
                    <a:pt x="131" y="29"/>
                    <a:pt x="137" y="48"/>
                    <a:pt x="137" y="73"/>
                  </a:cubicBezTo>
                  <a:lnTo>
                    <a:pt x="137" y="136"/>
                  </a:lnTo>
                  <a:cubicBezTo>
                    <a:pt x="137" y="152"/>
                    <a:pt x="141" y="162"/>
                    <a:pt x="151" y="167"/>
                  </a:cubicBezTo>
                  <a:lnTo>
                    <a:pt x="151" y="183"/>
                  </a:lnTo>
                  <a:cubicBezTo>
                    <a:pt x="138" y="183"/>
                    <a:pt x="128" y="181"/>
                    <a:pt x="122" y="177"/>
                  </a:cubicBezTo>
                  <a:cubicBezTo>
                    <a:pt x="116" y="174"/>
                    <a:pt x="111" y="168"/>
                    <a:pt x="109" y="159"/>
                  </a:cubicBezTo>
                  <a:close/>
                  <a:moveTo>
                    <a:pt x="106" y="93"/>
                  </a:moveTo>
                  <a:cubicBezTo>
                    <a:pt x="96" y="91"/>
                    <a:pt x="89" y="90"/>
                    <a:pt x="85" y="90"/>
                  </a:cubicBezTo>
                  <a:cubicBezTo>
                    <a:pt x="69" y="90"/>
                    <a:pt x="56" y="94"/>
                    <a:pt x="46" y="102"/>
                  </a:cubicBezTo>
                  <a:cubicBezTo>
                    <a:pt x="36" y="110"/>
                    <a:pt x="31" y="120"/>
                    <a:pt x="31" y="131"/>
                  </a:cubicBezTo>
                  <a:cubicBezTo>
                    <a:pt x="31" y="149"/>
                    <a:pt x="42" y="158"/>
                    <a:pt x="64" y="158"/>
                  </a:cubicBezTo>
                  <a:cubicBezTo>
                    <a:pt x="79" y="158"/>
                    <a:pt x="93" y="151"/>
                    <a:pt x="106" y="136"/>
                  </a:cubicBezTo>
                  <a:lnTo>
                    <a:pt x="106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5" name="Freeform 136"/>
            <p:cNvSpPr>
              <a:spLocks/>
            </p:cNvSpPr>
            <p:nvPr/>
          </p:nvSpPr>
          <p:spPr bwMode="auto">
            <a:xfrm>
              <a:off x="6047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5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5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6" name="Freeform 137"/>
            <p:cNvSpPr>
              <a:spLocks/>
            </p:cNvSpPr>
            <p:nvPr/>
          </p:nvSpPr>
          <p:spPr bwMode="auto">
            <a:xfrm>
              <a:off x="6085" y="3308"/>
              <a:ext cx="34" cy="41"/>
            </a:xfrm>
            <a:custGeom>
              <a:avLst/>
              <a:gdLst>
                <a:gd name="T0" fmla="*/ 49 w 147"/>
                <a:gd name="T1" fmla="*/ 148 h 176"/>
                <a:gd name="T2" fmla="*/ 147 w 147"/>
                <a:gd name="T3" fmla="*/ 148 h 176"/>
                <a:gd name="T4" fmla="*/ 147 w 147"/>
                <a:gd name="T5" fmla="*/ 176 h 176"/>
                <a:gd name="T6" fmla="*/ 0 w 147"/>
                <a:gd name="T7" fmla="*/ 176 h 176"/>
                <a:gd name="T8" fmla="*/ 0 w 147"/>
                <a:gd name="T9" fmla="*/ 167 h 176"/>
                <a:gd name="T10" fmla="*/ 100 w 147"/>
                <a:gd name="T11" fmla="*/ 28 h 176"/>
                <a:gd name="T12" fmla="*/ 2 w 147"/>
                <a:gd name="T13" fmla="*/ 28 h 176"/>
                <a:gd name="T14" fmla="*/ 2 w 147"/>
                <a:gd name="T15" fmla="*/ 0 h 176"/>
                <a:gd name="T16" fmla="*/ 146 w 147"/>
                <a:gd name="T17" fmla="*/ 0 h 176"/>
                <a:gd name="T18" fmla="*/ 146 w 147"/>
                <a:gd name="T19" fmla="*/ 9 h 176"/>
                <a:gd name="T20" fmla="*/ 49 w 147"/>
                <a:gd name="T21" fmla="*/ 148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" h="176">
                  <a:moveTo>
                    <a:pt x="49" y="148"/>
                  </a:moveTo>
                  <a:lnTo>
                    <a:pt x="147" y="148"/>
                  </a:lnTo>
                  <a:lnTo>
                    <a:pt x="147" y="176"/>
                  </a:lnTo>
                  <a:lnTo>
                    <a:pt x="0" y="176"/>
                  </a:lnTo>
                  <a:lnTo>
                    <a:pt x="0" y="167"/>
                  </a:lnTo>
                  <a:lnTo>
                    <a:pt x="100" y="28"/>
                  </a:lnTo>
                  <a:lnTo>
                    <a:pt x="2" y="28"/>
                  </a:lnTo>
                  <a:lnTo>
                    <a:pt x="2" y="0"/>
                  </a:lnTo>
                  <a:lnTo>
                    <a:pt x="146" y="0"/>
                  </a:lnTo>
                  <a:lnTo>
                    <a:pt x="146" y="9"/>
                  </a:lnTo>
                  <a:lnTo>
                    <a:pt x="49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7" name="Freeform 138"/>
            <p:cNvSpPr>
              <a:spLocks noEditPoints="1"/>
            </p:cNvSpPr>
            <p:nvPr/>
          </p:nvSpPr>
          <p:spPr bwMode="auto">
            <a:xfrm>
              <a:off x="6123" y="3291"/>
              <a:ext cx="34" cy="59"/>
            </a:xfrm>
            <a:custGeom>
              <a:avLst/>
              <a:gdLst>
                <a:gd name="T0" fmla="*/ 121 w 152"/>
                <a:gd name="T1" fmla="*/ 247 h 251"/>
                <a:gd name="T2" fmla="*/ 121 w 152"/>
                <a:gd name="T3" fmla="*/ 234 h 251"/>
                <a:gd name="T4" fmla="*/ 74 w 152"/>
                <a:gd name="T5" fmla="*/ 251 h 251"/>
                <a:gd name="T6" fmla="*/ 20 w 152"/>
                <a:gd name="T7" fmla="*/ 227 h 251"/>
                <a:gd name="T8" fmla="*/ 0 w 152"/>
                <a:gd name="T9" fmla="*/ 164 h 251"/>
                <a:gd name="T10" fmla="*/ 23 w 152"/>
                <a:gd name="T11" fmla="*/ 96 h 251"/>
                <a:gd name="T12" fmla="*/ 80 w 152"/>
                <a:gd name="T13" fmla="*/ 68 h 251"/>
                <a:gd name="T14" fmla="*/ 121 w 152"/>
                <a:gd name="T15" fmla="*/ 81 h 251"/>
                <a:gd name="T16" fmla="*/ 121 w 152"/>
                <a:gd name="T17" fmla="*/ 0 h 251"/>
                <a:gd name="T18" fmla="*/ 152 w 152"/>
                <a:gd name="T19" fmla="*/ 0 h 251"/>
                <a:gd name="T20" fmla="*/ 152 w 152"/>
                <a:gd name="T21" fmla="*/ 247 h 251"/>
                <a:gd name="T22" fmla="*/ 121 w 152"/>
                <a:gd name="T23" fmla="*/ 247 h 251"/>
                <a:gd name="T24" fmla="*/ 121 w 152"/>
                <a:gd name="T25" fmla="*/ 112 h 251"/>
                <a:gd name="T26" fmla="*/ 89 w 152"/>
                <a:gd name="T27" fmla="*/ 95 h 251"/>
                <a:gd name="T28" fmla="*/ 48 w 152"/>
                <a:gd name="T29" fmla="*/ 113 h 251"/>
                <a:gd name="T30" fmla="*/ 33 w 152"/>
                <a:gd name="T31" fmla="*/ 161 h 251"/>
                <a:gd name="T32" fmla="*/ 90 w 152"/>
                <a:gd name="T33" fmla="*/ 225 h 251"/>
                <a:gd name="T34" fmla="*/ 108 w 152"/>
                <a:gd name="T35" fmla="*/ 220 h 251"/>
                <a:gd name="T36" fmla="*/ 121 w 152"/>
                <a:gd name="T37" fmla="*/ 210 h 251"/>
                <a:gd name="T38" fmla="*/ 121 w 152"/>
                <a:gd name="T39" fmla="*/ 11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2" h="251">
                  <a:moveTo>
                    <a:pt x="121" y="247"/>
                  </a:moveTo>
                  <a:lnTo>
                    <a:pt x="121" y="234"/>
                  </a:lnTo>
                  <a:cubicBezTo>
                    <a:pt x="110" y="245"/>
                    <a:pt x="95" y="251"/>
                    <a:pt x="74" y="251"/>
                  </a:cubicBezTo>
                  <a:cubicBezTo>
                    <a:pt x="52" y="251"/>
                    <a:pt x="34" y="243"/>
                    <a:pt x="20" y="227"/>
                  </a:cubicBezTo>
                  <a:cubicBezTo>
                    <a:pt x="7" y="211"/>
                    <a:pt x="0" y="190"/>
                    <a:pt x="0" y="164"/>
                  </a:cubicBezTo>
                  <a:cubicBezTo>
                    <a:pt x="0" y="138"/>
                    <a:pt x="8" y="115"/>
                    <a:pt x="23" y="96"/>
                  </a:cubicBezTo>
                  <a:cubicBezTo>
                    <a:pt x="39" y="78"/>
                    <a:pt x="58" y="68"/>
                    <a:pt x="80" y="68"/>
                  </a:cubicBezTo>
                  <a:cubicBezTo>
                    <a:pt x="98" y="68"/>
                    <a:pt x="112" y="73"/>
                    <a:pt x="121" y="81"/>
                  </a:cubicBezTo>
                  <a:lnTo>
                    <a:pt x="121" y="0"/>
                  </a:lnTo>
                  <a:lnTo>
                    <a:pt x="152" y="0"/>
                  </a:lnTo>
                  <a:lnTo>
                    <a:pt x="152" y="247"/>
                  </a:lnTo>
                  <a:lnTo>
                    <a:pt x="121" y="247"/>
                  </a:lnTo>
                  <a:close/>
                  <a:moveTo>
                    <a:pt x="121" y="112"/>
                  </a:moveTo>
                  <a:cubicBezTo>
                    <a:pt x="113" y="101"/>
                    <a:pt x="102" y="95"/>
                    <a:pt x="89" y="95"/>
                  </a:cubicBezTo>
                  <a:cubicBezTo>
                    <a:pt x="72" y="95"/>
                    <a:pt x="58" y="101"/>
                    <a:pt x="48" y="113"/>
                  </a:cubicBezTo>
                  <a:cubicBezTo>
                    <a:pt x="38" y="126"/>
                    <a:pt x="33" y="142"/>
                    <a:pt x="33" y="161"/>
                  </a:cubicBezTo>
                  <a:cubicBezTo>
                    <a:pt x="33" y="203"/>
                    <a:pt x="52" y="225"/>
                    <a:pt x="90" y="225"/>
                  </a:cubicBezTo>
                  <a:cubicBezTo>
                    <a:pt x="95" y="225"/>
                    <a:pt x="101" y="223"/>
                    <a:pt x="108" y="220"/>
                  </a:cubicBezTo>
                  <a:cubicBezTo>
                    <a:pt x="115" y="217"/>
                    <a:pt x="119" y="213"/>
                    <a:pt x="121" y="210"/>
                  </a:cubicBezTo>
                  <a:lnTo>
                    <a:pt x="121" y="1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8" name="Freeform 139"/>
            <p:cNvSpPr>
              <a:spLocks noEditPoints="1"/>
            </p:cNvSpPr>
            <p:nvPr/>
          </p:nvSpPr>
          <p:spPr bwMode="auto">
            <a:xfrm>
              <a:off x="6164" y="3287"/>
              <a:ext cx="38" cy="63"/>
            </a:xfrm>
            <a:custGeom>
              <a:avLst/>
              <a:gdLst>
                <a:gd name="T0" fmla="*/ 160 w 163"/>
                <a:gd name="T1" fmla="*/ 182 h 270"/>
                <a:gd name="T2" fmla="*/ 33 w 163"/>
                <a:gd name="T3" fmla="*/ 182 h 270"/>
                <a:gd name="T4" fmla="*/ 50 w 163"/>
                <a:gd name="T5" fmla="*/ 229 h 270"/>
                <a:gd name="T6" fmla="*/ 89 w 163"/>
                <a:gd name="T7" fmla="*/ 244 h 270"/>
                <a:gd name="T8" fmla="*/ 133 w 163"/>
                <a:gd name="T9" fmla="*/ 228 h 270"/>
                <a:gd name="T10" fmla="*/ 147 w 163"/>
                <a:gd name="T11" fmla="*/ 250 h 270"/>
                <a:gd name="T12" fmla="*/ 124 w 163"/>
                <a:gd name="T13" fmla="*/ 263 h 270"/>
                <a:gd name="T14" fmla="*/ 83 w 163"/>
                <a:gd name="T15" fmla="*/ 270 h 270"/>
                <a:gd name="T16" fmla="*/ 26 w 163"/>
                <a:gd name="T17" fmla="*/ 247 h 270"/>
                <a:gd name="T18" fmla="*/ 0 w 163"/>
                <a:gd name="T19" fmla="*/ 181 h 270"/>
                <a:gd name="T20" fmla="*/ 27 w 163"/>
                <a:gd name="T21" fmla="*/ 111 h 270"/>
                <a:gd name="T22" fmla="*/ 83 w 163"/>
                <a:gd name="T23" fmla="*/ 87 h 270"/>
                <a:gd name="T24" fmla="*/ 142 w 163"/>
                <a:gd name="T25" fmla="*/ 109 h 270"/>
                <a:gd name="T26" fmla="*/ 163 w 163"/>
                <a:gd name="T27" fmla="*/ 163 h 270"/>
                <a:gd name="T28" fmla="*/ 160 w 163"/>
                <a:gd name="T29" fmla="*/ 182 h 270"/>
                <a:gd name="T30" fmla="*/ 84 w 163"/>
                <a:gd name="T31" fmla="*/ 114 h 270"/>
                <a:gd name="T32" fmla="*/ 49 w 163"/>
                <a:gd name="T33" fmla="*/ 127 h 270"/>
                <a:gd name="T34" fmla="*/ 34 w 163"/>
                <a:gd name="T35" fmla="*/ 159 h 270"/>
                <a:gd name="T36" fmla="*/ 132 w 163"/>
                <a:gd name="T37" fmla="*/ 159 h 270"/>
                <a:gd name="T38" fmla="*/ 120 w 163"/>
                <a:gd name="T39" fmla="*/ 127 h 270"/>
                <a:gd name="T40" fmla="*/ 84 w 163"/>
                <a:gd name="T41" fmla="*/ 114 h 270"/>
                <a:gd name="T42" fmla="*/ 139 w 163"/>
                <a:gd name="T43" fmla="*/ 1 h 270"/>
                <a:gd name="T44" fmla="*/ 89 w 163"/>
                <a:gd name="T45" fmla="*/ 56 h 270"/>
                <a:gd name="T46" fmla="*/ 71 w 163"/>
                <a:gd name="T47" fmla="*/ 56 h 270"/>
                <a:gd name="T48" fmla="*/ 23 w 163"/>
                <a:gd name="T49" fmla="*/ 0 h 270"/>
                <a:gd name="T50" fmla="*/ 51 w 163"/>
                <a:gd name="T51" fmla="*/ 0 h 270"/>
                <a:gd name="T52" fmla="*/ 80 w 163"/>
                <a:gd name="T53" fmla="*/ 32 h 270"/>
                <a:gd name="T54" fmla="*/ 107 w 163"/>
                <a:gd name="T55" fmla="*/ 1 h 270"/>
                <a:gd name="T56" fmla="*/ 139 w 163"/>
                <a:gd name="T57" fmla="*/ 1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3" h="270">
                  <a:moveTo>
                    <a:pt x="160" y="182"/>
                  </a:moveTo>
                  <a:lnTo>
                    <a:pt x="33" y="182"/>
                  </a:lnTo>
                  <a:cubicBezTo>
                    <a:pt x="33" y="202"/>
                    <a:pt x="39" y="218"/>
                    <a:pt x="50" y="229"/>
                  </a:cubicBezTo>
                  <a:cubicBezTo>
                    <a:pt x="60" y="239"/>
                    <a:pt x="73" y="244"/>
                    <a:pt x="89" y="244"/>
                  </a:cubicBezTo>
                  <a:cubicBezTo>
                    <a:pt x="107" y="244"/>
                    <a:pt x="121" y="238"/>
                    <a:pt x="133" y="228"/>
                  </a:cubicBezTo>
                  <a:lnTo>
                    <a:pt x="147" y="250"/>
                  </a:lnTo>
                  <a:cubicBezTo>
                    <a:pt x="142" y="255"/>
                    <a:pt x="134" y="259"/>
                    <a:pt x="124" y="263"/>
                  </a:cubicBezTo>
                  <a:cubicBezTo>
                    <a:pt x="112" y="268"/>
                    <a:pt x="98" y="270"/>
                    <a:pt x="83" y="270"/>
                  </a:cubicBezTo>
                  <a:cubicBezTo>
                    <a:pt x="60" y="270"/>
                    <a:pt x="42" y="262"/>
                    <a:pt x="26" y="247"/>
                  </a:cubicBezTo>
                  <a:cubicBezTo>
                    <a:pt x="9" y="231"/>
                    <a:pt x="0" y="209"/>
                    <a:pt x="0" y="181"/>
                  </a:cubicBezTo>
                  <a:cubicBezTo>
                    <a:pt x="0" y="152"/>
                    <a:pt x="9" y="128"/>
                    <a:pt x="27" y="111"/>
                  </a:cubicBezTo>
                  <a:cubicBezTo>
                    <a:pt x="43" y="95"/>
                    <a:pt x="61" y="87"/>
                    <a:pt x="83" y="87"/>
                  </a:cubicBezTo>
                  <a:cubicBezTo>
                    <a:pt x="108" y="87"/>
                    <a:pt x="128" y="94"/>
                    <a:pt x="142" y="109"/>
                  </a:cubicBezTo>
                  <a:cubicBezTo>
                    <a:pt x="156" y="122"/>
                    <a:pt x="163" y="140"/>
                    <a:pt x="163" y="163"/>
                  </a:cubicBezTo>
                  <a:cubicBezTo>
                    <a:pt x="163" y="170"/>
                    <a:pt x="162" y="176"/>
                    <a:pt x="160" y="182"/>
                  </a:cubicBezTo>
                  <a:close/>
                  <a:moveTo>
                    <a:pt x="84" y="114"/>
                  </a:moveTo>
                  <a:cubicBezTo>
                    <a:pt x="71" y="114"/>
                    <a:pt x="59" y="118"/>
                    <a:pt x="49" y="127"/>
                  </a:cubicBezTo>
                  <a:cubicBezTo>
                    <a:pt x="40" y="136"/>
                    <a:pt x="35" y="146"/>
                    <a:pt x="34" y="159"/>
                  </a:cubicBezTo>
                  <a:lnTo>
                    <a:pt x="132" y="159"/>
                  </a:lnTo>
                  <a:cubicBezTo>
                    <a:pt x="132" y="146"/>
                    <a:pt x="128" y="136"/>
                    <a:pt x="120" y="127"/>
                  </a:cubicBezTo>
                  <a:cubicBezTo>
                    <a:pt x="111" y="118"/>
                    <a:pt x="99" y="114"/>
                    <a:pt x="84" y="114"/>
                  </a:cubicBezTo>
                  <a:close/>
                  <a:moveTo>
                    <a:pt x="139" y="1"/>
                  </a:moveTo>
                  <a:lnTo>
                    <a:pt x="89" y="56"/>
                  </a:lnTo>
                  <a:lnTo>
                    <a:pt x="71" y="56"/>
                  </a:lnTo>
                  <a:lnTo>
                    <a:pt x="23" y="0"/>
                  </a:lnTo>
                  <a:lnTo>
                    <a:pt x="51" y="0"/>
                  </a:lnTo>
                  <a:lnTo>
                    <a:pt x="80" y="32"/>
                  </a:lnTo>
                  <a:lnTo>
                    <a:pt x="107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49" name="Freeform 140"/>
            <p:cNvSpPr>
              <a:spLocks/>
            </p:cNvSpPr>
            <p:nvPr/>
          </p:nvSpPr>
          <p:spPr bwMode="auto">
            <a:xfrm>
              <a:off x="6209" y="3291"/>
              <a:ext cx="14" cy="59"/>
            </a:xfrm>
            <a:custGeom>
              <a:avLst/>
              <a:gdLst>
                <a:gd name="T0" fmla="*/ 0 w 61"/>
                <a:gd name="T1" fmla="*/ 198 h 251"/>
                <a:gd name="T2" fmla="*/ 0 w 61"/>
                <a:gd name="T3" fmla="*/ 0 h 251"/>
                <a:gd name="T4" fmla="*/ 31 w 61"/>
                <a:gd name="T5" fmla="*/ 0 h 251"/>
                <a:gd name="T6" fmla="*/ 31 w 61"/>
                <a:gd name="T7" fmla="*/ 193 h 251"/>
                <a:gd name="T8" fmla="*/ 39 w 61"/>
                <a:gd name="T9" fmla="*/ 215 h 251"/>
                <a:gd name="T10" fmla="*/ 61 w 61"/>
                <a:gd name="T11" fmla="*/ 223 h 251"/>
                <a:gd name="T12" fmla="*/ 61 w 61"/>
                <a:gd name="T13" fmla="*/ 251 h 251"/>
                <a:gd name="T14" fmla="*/ 0 w 61"/>
                <a:gd name="T15" fmla="*/ 19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251">
                  <a:moveTo>
                    <a:pt x="0" y="198"/>
                  </a:moveTo>
                  <a:lnTo>
                    <a:pt x="0" y="0"/>
                  </a:lnTo>
                  <a:lnTo>
                    <a:pt x="31" y="0"/>
                  </a:lnTo>
                  <a:lnTo>
                    <a:pt x="31" y="193"/>
                  </a:lnTo>
                  <a:cubicBezTo>
                    <a:pt x="31" y="202"/>
                    <a:pt x="34" y="209"/>
                    <a:pt x="39" y="215"/>
                  </a:cubicBezTo>
                  <a:cubicBezTo>
                    <a:pt x="45" y="220"/>
                    <a:pt x="52" y="223"/>
                    <a:pt x="61" y="223"/>
                  </a:cubicBezTo>
                  <a:lnTo>
                    <a:pt x="61" y="251"/>
                  </a:lnTo>
                  <a:cubicBezTo>
                    <a:pt x="20" y="251"/>
                    <a:pt x="0" y="233"/>
                    <a:pt x="0" y="1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0" name="Freeform 141"/>
            <p:cNvSpPr>
              <a:spLocks noEditPoints="1"/>
            </p:cNvSpPr>
            <p:nvPr/>
          </p:nvSpPr>
          <p:spPr bwMode="auto">
            <a:xfrm>
              <a:off x="6229" y="3287"/>
              <a:ext cx="34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3 w 150"/>
                <a:gd name="T21" fmla="*/ 92 h 269"/>
                <a:gd name="T22" fmla="*/ 63 w 150"/>
                <a:gd name="T23" fmla="*/ 86 h 269"/>
                <a:gd name="T24" fmla="*/ 119 w 150"/>
                <a:gd name="T25" fmla="*/ 104 h 269"/>
                <a:gd name="T26" fmla="*/ 136 w 150"/>
                <a:gd name="T27" fmla="*/ 159 h 269"/>
                <a:gd name="T28" fmla="*/ 136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4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3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2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2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6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7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89" y="153"/>
                    <a:pt x="97" y="154"/>
                    <a:pt x="105" y="157"/>
                  </a:cubicBezTo>
                  <a:cubicBezTo>
                    <a:pt x="105" y="129"/>
                    <a:pt x="92" y="114"/>
                    <a:pt x="67" y="114"/>
                  </a:cubicBezTo>
                  <a:cubicBezTo>
                    <a:pt x="47" y="114"/>
                    <a:pt x="32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3" y="92"/>
                  </a:cubicBezTo>
                  <a:cubicBezTo>
                    <a:pt x="44" y="88"/>
                    <a:pt x="54" y="86"/>
                    <a:pt x="63" y="86"/>
                  </a:cubicBezTo>
                  <a:cubicBezTo>
                    <a:pt x="89" y="86"/>
                    <a:pt x="107" y="92"/>
                    <a:pt x="119" y="104"/>
                  </a:cubicBezTo>
                  <a:cubicBezTo>
                    <a:pt x="131" y="115"/>
                    <a:pt x="136" y="134"/>
                    <a:pt x="136" y="159"/>
                  </a:cubicBezTo>
                  <a:lnTo>
                    <a:pt x="136" y="222"/>
                  </a:lnTo>
                  <a:cubicBezTo>
                    <a:pt x="136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7" y="269"/>
                    <a:pt x="128" y="267"/>
                    <a:pt x="122" y="263"/>
                  </a:cubicBezTo>
                  <a:cubicBezTo>
                    <a:pt x="115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5" y="177"/>
                    <a:pt x="88" y="176"/>
                    <a:pt x="84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3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2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1" name="Freeform 142"/>
            <p:cNvSpPr>
              <a:spLocks/>
            </p:cNvSpPr>
            <p:nvPr/>
          </p:nvSpPr>
          <p:spPr bwMode="auto">
            <a:xfrm>
              <a:off x="6266" y="3308"/>
              <a:ext cx="37" cy="42"/>
            </a:xfrm>
            <a:custGeom>
              <a:avLst/>
              <a:gdLst>
                <a:gd name="T0" fmla="*/ 84 w 161"/>
                <a:gd name="T1" fmla="*/ 180 h 180"/>
                <a:gd name="T2" fmla="*/ 76 w 161"/>
                <a:gd name="T3" fmla="*/ 180 h 180"/>
                <a:gd name="T4" fmla="*/ 0 w 161"/>
                <a:gd name="T5" fmla="*/ 0 h 180"/>
                <a:gd name="T6" fmla="*/ 34 w 161"/>
                <a:gd name="T7" fmla="*/ 0 h 180"/>
                <a:gd name="T8" fmla="*/ 81 w 161"/>
                <a:gd name="T9" fmla="*/ 123 h 180"/>
                <a:gd name="T10" fmla="*/ 128 w 161"/>
                <a:gd name="T11" fmla="*/ 0 h 180"/>
                <a:gd name="T12" fmla="*/ 161 w 161"/>
                <a:gd name="T13" fmla="*/ 0 h 180"/>
                <a:gd name="T14" fmla="*/ 84 w 161"/>
                <a:gd name="T15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180">
                  <a:moveTo>
                    <a:pt x="84" y="180"/>
                  </a:moveTo>
                  <a:lnTo>
                    <a:pt x="76" y="18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81" y="123"/>
                  </a:lnTo>
                  <a:lnTo>
                    <a:pt x="128" y="0"/>
                  </a:lnTo>
                  <a:lnTo>
                    <a:pt x="161" y="0"/>
                  </a:lnTo>
                  <a:lnTo>
                    <a:pt x="84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2" name="Freeform 143"/>
            <p:cNvSpPr>
              <a:spLocks noEditPoints="1"/>
            </p:cNvSpPr>
            <p:nvPr/>
          </p:nvSpPr>
          <p:spPr bwMode="auto">
            <a:xfrm>
              <a:off x="6306" y="3287"/>
              <a:ext cx="35" cy="63"/>
            </a:xfrm>
            <a:custGeom>
              <a:avLst/>
              <a:gdLst>
                <a:gd name="T0" fmla="*/ 108 w 150"/>
                <a:gd name="T1" fmla="*/ 245 h 269"/>
                <a:gd name="T2" fmla="*/ 51 w 150"/>
                <a:gd name="T3" fmla="*/ 269 h 269"/>
                <a:gd name="T4" fmla="*/ 15 w 150"/>
                <a:gd name="T5" fmla="*/ 254 h 269"/>
                <a:gd name="T6" fmla="*/ 0 w 150"/>
                <a:gd name="T7" fmla="*/ 216 h 269"/>
                <a:gd name="T8" fmla="*/ 23 w 150"/>
                <a:gd name="T9" fmla="*/ 171 h 269"/>
                <a:gd name="T10" fmla="*/ 83 w 150"/>
                <a:gd name="T11" fmla="*/ 153 h 269"/>
                <a:gd name="T12" fmla="*/ 105 w 150"/>
                <a:gd name="T13" fmla="*/ 157 h 269"/>
                <a:gd name="T14" fmla="*/ 67 w 150"/>
                <a:gd name="T15" fmla="*/ 114 h 269"/>
                <a:gd name="T16" fmla="*/ 22 w 150"/>
                <a:gd name="T17" fmla="*/ 130 h 269"/>
                <a:gd name="T18" fmla="*/ 9 w 150"/>
                <a:gd name="T19" fmla="*/ 104 h 269"/>
                <a:gd name="T20" fmla="*/ 34 w 150"/>
                <a:gd name="T21" fmla="*/ 92 h 269"/>
                <a:gd name="T22" fmla="*/ 64 w 150"/>
                <a:gd name="T23" fmla="*/ 86 h 269"/>
                <a:gd name="T24" fmla="*/ 119 w 150"/>
                <a:gd name="T25" fmla="*/ 104 h 269"/>
                <a:gd name="T26" fmla="*/ 137 w 150"/>
                <a:gd name="T27" fmla="*/ 159 h 269"/>
                <a:gd name="T28" fmla="*/ 137 w 150"/>
                <a:gd name="T29" fmla="*/ 222 h 269"/>
                <a:gd name="T30" fmla="*/ 150 w 150"/>
                <a:gd name="T31" fmla="*/ 253 h 269"/>
                <a:gd name="T32" fmla="*/ 150 w 150"/>
                <a:gd name="T33" fmla="*/ 269 h 269"/>
                <a:gd name="T34" fmla="*/ 122 w 150"/>
                <a:gd name="T35" fmla="*/ 263 h 269"/>
                <a:gd name="T36" fmla="*/ 108 w 150"/>
                <a:gd name="T37" fmla="*/ 245 h 269"/>
                <a:gd name="T38" fmla="*/ 105 w 150"/>
                <a:gd name="T39" fmla="*/ 179 h 269"/>
                <a:gd name="T40" fmla="*/ 85 w 150"/>
                <a:gd name="T41" fmla="*/ 176 h 269"/>
                <a:gd name="T42" fmla="*/ 46 w 150"/>
                <a:gd name="T43" fmla="*/ 188 h 269"/>
                <a:gd name="T44" fmla="*/ 31 w 150"/>
                <a:gd name="T45" fmla="*/ 217 h 269"/>
                <a:gd name="T46" fmla="*/ 64 w 150"/>
                <a:gd name="T47" fmla="*/ 244 h 269"/>
                <a:gd name="T48" fmla="*/ 105 w 150"/>
                <a:gd name="T49" fmla="*/ 222 h 269"/>
                <a:gd name="T50" fmla="*/ 105 w 150"/>
                <a:gd name="T51" fmla="*/ 179 h 269"/>
                <a:gd name="T52" fmla="*/ 113 w 150"/>
                <a:gd name="T53" fmla="*/ 0 h 269"/>
                <a:gd name="T54" fmla="*/ 75 w 150"/>
                <a:gd name="T55" fmla="*/ 55 h 269"/>
                <a:gd name="T56" fmla="*/ 52 w 150"/>
                <a:gd name="T57" fmla="*/ 55 h 269"/>
                <a:gd name="T58" fmla="*/ 80 w 150"/>
                <a:gd name="T59" fmla="*/ 0 h 269"/>
                <a:gd name="T60" fmla="*/ 113 w 150"/>
                <a:gd name="T61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0" h="269">
                  <a:moveTo>
                    <a:pt x="108" y="245"/>
                  </a:moveTo>
                  <a:cubicBezTo>
                    <a:pt x="96" y="261"/>
                    <a:pt x="77" y="269"/>
                    <a:pt x="51" y="269"/>
                  </a:cubicBezTo>
                  <a:cubicBezTo>
                    <a:pt x="37" y="269"/>
                    <a:pt x="25" y="264"/>
                    <a:pt x="15" y="254"/>
                  </a:cubicBezTo>
                  <a:cubicBezTo>
                    <a:pt x="5" y="244"/>
                    <a:pt x="0" y="231"/>
                    <a:pt x="0" y="216"/>
                  </a:cubicBezTo>
                  <a:cubicBezTo>
                    <a:pt x="0" y="199"/>
                    <a:pt x="8" y="184"/>
                    <a:pt x="23" y="171"/>
                  </a:cubicBezTo>
                  <a:cubicBezTo>
                    <a:pt x="39" y="159"/>
                    <a:pt x="59" y="153"/>
                    <a:pt x="83" y="153"/>
                  </a:cubicBezTo>
                  <a:cubicBezTo>
                    <a:pt x="90" y="153"/>
                    <a:pt x="97" y="154"/>
                    <a:pt x="105" y="157"/>
                  </a:cubicBezTo>
                  <a:cubicBezTo>
                    <a:pt x="105" y="129"/>
                    <a:pt x="93" y="114"/>
                    <a:pt x="67" y="114"/>
                  </a:cubicBezTo>
                  <a:cubicBezTo>
                    <a:pt x="48" y="114"/>
                    <a:pt x="33" y="120"/>
                    <a:pt x="22" y="130"/>
                  </a:cubicBezTo>
                  <a:lnTo>
                    <a:pt x="9" y="104"/>
                  </a:lnTo>
                  <a:cubicBezTo>
                    <a:pt x="15" y="99"/>
                    <a:pt x="23" y="95"/>
                    <a:pt x="34" y="92"/>
                  </a:cubicBezTo>
                  <a:cubicBezTo>
                    <a:pt x="44" y="88"/>
                    <a:pt x="54" y="86"/>
                    <a:pt x="64" y="86"/>
                  </a:cubicBezTo>
                  <a:cubicBezTo>
                    <a:pt x="89" y="86"/>
                    <a:pt x="108" y="92"/>
                    <a:pt x="119" y="104"/>
                  </a:cubicBezTo>
                  <a:cubicBezTo>
                    <a:pt x="131" y="115"/>
                    <a:pt x="137" y="134"/>
                    <a:pt x="137" y="159"/>
                  </a:cubicBezTo>
                  <a:lnTo>
                    <a:pt x="137" y="222"/>
                  </a:lnTo>
                  <a:cubicBezTo>
                    <a:pt x="137" y="238"/>
                    <a:pt x="141" y="248"/>
                    <a:pt x="150" y="253"/>
                  </a:cubicBezTo>
                  <a:lnTo>
                    <a:pt x="150" y="269"/>
                  </a:lnTo>
                  <a:cubicBezTo>
                    <a:pt x="138" y="269"/>
                    <a:pt x="128" y="267"/>
                    <a:pt x="122" y="263"/>
                  </a:cubicBezTo>
                  <a:cubicBezTo>
                    <a:pt x="116" y="260"/>
                    <a:pt x="111" y="254"/>
                    <a:pt x="108" y="245"/>
                  </a:cubicBezTo>
                  <a:close/>
                  <a:moveTo>
                    <a:pt x="105" y="179"/>
                  </a:moveTo>
                  <a:cubicBezTo>
                    <a:pt x="96" y="177"/>
                    <a:pt x="89" y="176"/>
                    <a:pt x="85" y="176"/>
                  </a:cubicBezTo>
                  <a:cubicBezTo>
                    <a:pt x="69" y="176"/>
                    <a:pt x="56" y="180"/>
                    <a:pt x="46" y="188"/>
                  </a:cubicBezTo>
                  <a:cubicBezTo>
                    <a:pt x="36" y="196"/>
                    <a:pt x="31" y="206"/>
                    <a:pt x="31" y="217"/>
                  </a:cubicBezTo>
                  <a:cubicBezTo>
                    <a:pt x="31" y="235"/>
                    <a:pt x="42" y="244"/>
                    <a:pt x="64" y="244"/>
                  </a:cubicBezTo>
                  <a:cubicBezTo>
                    <a:pt x="79" y="244"/>
                    <a:pt x="93" y="237"/>
                    <a:pt x="105" y="222"/>
                  </a:cubicBezTo>
                  <a:lnTo>
                    <a:pt x="105" y="179"/>
                  </a:lnTo>
                  <a:close/>
                  <a:moveTo>
                    <a:pt x="113" y="0"/>
                  </a:moveTo>
                  <a:lnTo>
                    <a:pt x="75" y="55"/>
                  </a:lnTo>
                  <a:lnTo>
                    <a:pt x="52" y="55"/>
                  </a:lnTo>
                  <a:lnTo>
                    <a:pt x="80" y="0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3" name="Freeform 144"/>
            <p:cNvSpPr>
              <a:spLocks/>
            </p:cNvSpPr>
            <p:nvPr/>
          </p:nvSpPr>
          <p:spPr bwMode="auto">
            <a:xfrm>
              <a:off x="6348" y="3307"/>
              <a:ext cx="32" cy="42"/>
            </a:xfrm>
            <a:custGeom>
              <a:avLst/>
              <a:gdLst>
                <a:gd name="T0" fmla="*/ 108 w 139"/>
                <a:gd name="T1" fmla="*/ 180 h 180"/>
                <a:gd name="T2" fmla="*/ 108 w 139"/>
                <a:gd name="T3" fmla="*/ 77 h 180"/>
                <a:gd name="T4" fmla="*/ 100 w 139"/>
                <a:gd name="T5" fmla="*/ 38 h 180"/>
                <a:gd name="T6" fmla="*/ 71 w 139"/>
                <a:gd name="T7" fmla="*/ 27 h 180"/>
                <a:gd name="T8" fmla="*/ 49 w 139"/>
                <a:gd name="T9" fmla="*/ 33 h 180"/>
                <a:gd name="T10" fmla="*/ 31 w 139"/>
                <a:gd name="T11" fmla="*/ 49 h 180"/>
                <a:gd name="T12" fmla="*/ 31 w 139"/>
                <a:gd name="T13" fmla="*/ 180 h 180"/>
                <a:gd name="T14" fmla="*/ 0 w 139"/>
                <a:gd name="T15" fmla="*/ 180 h 180"/>
                <a:gd name="T16" fmla="*/ 0 w 139"/>
                <a:gd name="T17" fmla="*/ 4 h 180"/>
                <a:gd name="T18" fmla="*/ 21 w 139"/>
                <a:gd name="T19" fmla="*/ 4 h 180"/>
                <a:gd name="T20" fmla="*/ 31 w 139"/>
                <a:gd name="T21" fmla="*/ 26 h 180"/>
                <a:gd name="T22" fmla="*/ 81 w 139"/>
                <a:gd name="T23" fmla="*/ 0 h 180"/>
                <a:gd name="T24" fmla="*/ 139 w 139"/>
                <a:gd name="T25" fmla="*/ 71 h 180"/>
                <a:gd name="T26" fmla="*/ 139 w 139"/>
                <a:gd name="T27" fmla="*/ 180 h 180"/>
                <a:gd name="T28" fmla="*/ 108 w 139"/>
                <a:gd name="T29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180">
                  <a:moveTo>
                    <a:pt x="108" y="180"/>
                  </a:moveTo>
                  <a:lnTo>
                    <a:pt x="108" y="77"/>
                  </a:lnTo>
                  <a:cubicBezTo>
                    <a:pt x="108" y="59"/>
                    <a:pt x="105" y="45"/>
                    <a:pt x="100" y="38"/>
                  </a:cubicBezTo>
                  <a:cubicBezTo>
                    <a:pt x="94" y="30"/>
                    <a:pt x="84" y="27"/>
                    <a:pt x="71" y="27"/>
                  </a:cubicBezTo>
                  <a:cubicBezTo>
                    <a:pt x="64" y="27"/>
                    <a:pt x="57" y="29"/>
                    <a:pt x="49" y="33"/>
                  </a:cubicBezTo>
                  <a:cubicBezTo>
                    <a:pt x="41" y="37"/>
                    <a:pt x="35" y="43"/>
                    <a:pt x="31" y="49"/>
                  </a:cubicBezTo>
                  <a:lnTo>
                    <a:pt x="31" y="180"/>
                  </a:lnTo>
                  <a:lnTo>
                    <a:pt x="0" y="180"/>
                  </a:lnTo>
                  <a:lnTo>
                    <a:pt x="0" y="4"/>
                  </a:lnTo>
                  <a:lnTo>
                    <a:pt x="21" y="4"/>
                  </a:lnTo>
                  <a:lnTo>
                    <a:pt x="31" y="26"/>
                  </a:lnTo>
                  <a:cubicBezTo>
                    <a:pt x="41" y="9"/>
                    <a:pt x="58" y="0"/>
                    <a:pt x="81" y="0"/>
                  </a:cubicBezTo>
                  <a:cubicBezTo>
                    <a:pt x="120" y="0"/>
                    <a:pt x="139" y="24"/>
                    <a:pt x="139" y="71"/>
                  </a:cubicBezTo>
                  <a:lnTo>
                    <a:pt x="139" y="180"/>
                  </a:lnTo>
                  <a:lnTo>
                    <a:pt x="108" y="1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  <p:sp>
          <p:nvSpPr>
            <p:cNvPr id="154" name="Freeform 145"/>
            <p:cNvSpPr>
              <a:spLocks noEditPoints="1"/>
            </p:cNvSpPr>
            <p:nvPr/>
          </p:nvSpPr>
          <p:spPr bwMode="auto">
            <a:xfrm>
              <a:off x="6388" y="3287"/>
              <a:ext cx="17" cy="62"/>
            </a:xfrm>
            <a:custGeom>
              <a:avLst/>
              <a:gdLst>
                <a:gd name="T0" fmla="*/ 25 w 76"/>
                <a:gd name="T1" fmla="*/ 266 h 266"/>
                <a:gd name="T2" fmla="*/ 25 w 76"/>
                <a:gd name="T3" fmla="*/ 116 h 266"/>
                <a:gd name="T4" fmla="*/ 0 w 76"/>
                <a:gd name="T5" fmla="*/ 116 h 266"/>
                <a:gd name="T6" fmla="*/ 0 w 76"/>
                <a:gd name="T7" fmla="*/ 90 h 266"/>
                <a:gd name="T8" fmla="*/ 56 w 76"/>
                <a:gd name="T9" fmla="*/ 90 h 266"/>
                <a:gd name="T10" fmla="*/ 56 w 76"/>
                <a:gd name="T11" fmla="*/ 266 h 266"/>
                <a:gd name="T12" fmla="*/ 25 w 76"/>
                <a:gd name="T13" fmla="*/ 266 h 266"/>
                <a:gd name="T14" fmla="*/ 76 w 76"/>
                <a:gd name="T15" fmla="*/ 0 h 266"/>
                <a:gd name="T16" fmla="*/ 39 w 76"/>
                <a:gd name="T17" fmla="*/ 55 h 266"/>
                <a:gd name="T18" fmla="*/ 16 w 76"/>
                <a:gd name="T19" fmla="*/ 55 h 266"/>
                <a:gd name="T20" fmla="*/ 44 w 76"/>
                <a:gd name="T21" fmla="*/ 0 h 266"/>
                <a:gd name="T22" fmla="*/ 76 w 76"/>
                <a:gd name="T23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" h="266">
                  <a:moveTo>
                    <a:pt x="25" y="266"/>
                  </a:moveTo>
                  <a:lnTo>
                    <a:pt x="25" y="116"/>
                  </a:lnTo>
                  <a:lnTo>
                    <a:pt x="0" y="116"/>
                  </a:lnTo>
                  <a:lnTo>
                    <a:pt x="0" y="90"/>
                  </a:lnTo>
                  <a:lnTo>
                    <a:pt x="56" y="90"/>
                  </a:lnTo>
                  <a:lnTo>
                    <a:pt x="56" y="266"/>
                  </a:lnTo>
                  <a:lnTo>
                    <a:pt x="25" y="266"/>
                  </a:lnTo>
                  <a:close/>
                  <a:moveTo>
                    <a:pt x="76" y="0"/>
                  </a:moveTo>
                  <a:lnTo>
                    <a:pt x="39" y="55"/>
                  </a:lnTo>
                  <a:lnTo>
                    <a:pt x="16" y="55"/>
                  </a:lnTo>
                  <a:lnTo>
                    <a:pt x="44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cs-CZ" sz="1200" dirty="0">
                <a:latin typeface="Arial" panose="020B0604020202020204" pitchFamily="34" charset="0"/>
              </a:endParaRPr>
            </a:p>
          </p:txBody>
        </p:sp>
      </p:grpSp>
      <p:sp>
        <p:nvSpPr>
          <p:cNvPr id="155" name="Obdélník 154"/>
          <p:cNvSpPr/>
          <p:nvPr/>
        </p:nvSpPr>
        <p:spPr>
          <a:xfrm>
            <a:off x="1645348" y="5340707"/>
            <a:ext cx="9062384" cy="625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33" dirty="0" err="1">
                <a:latin typeface="Arial" panose="020B0604020202020204" pitchFamily="34" charset="0"/>
              </a:rPr>
              <a:t>Podpora</a:t>
            </a:r>
            <a:r>
              <a:rPr lang="en-US" sz="1733" dirty="0">
                <a:latin typeface="Arial" panose="020B0604020202020204" pitchFamily="34" charset="0"/>
              </a:rPr>
              <a:t> </a:t>
            </a:r>
            <a:r>
              <a:rPr lang="en-US" sz="1733" dirty="0" err="1">
                <a:latin typeface="Arial" panose="020B0604020202020204" pitchFamily="34" charset="0"/>
              </a:rPr>
              <a:t>budování</a:t>
            </a:r>
            <a:r>
              <a:rPr lang="en-US" sz="1733" dirty="0">
                <a:latin typeface="Arial" panose="020B0604020202020204" pitchFamily="34" charset="0"/>
              </a:rPr>
              <a:t> </a:t>
            </a:r>
            <a:r>
              <a:rPr lang="en-US" sz="1733" dirty="0" err="1">
                <a:latin typeface="Arial" panose="020B0604020202020204" pitchFamily="34" charset="0"/>
              </a:rPr>
              <a:t>kapacit</a:t>
            </a:r>
            <a:r>
              <a:rPr lang="en-US" sz="1733" dirty="0">
                <a:latin typeface="Arial" panose="020B0604020202020204" pitchFamily="34" charset="0"/>
              </a:rPr>
              <a:t> pro </a:t>
            </a:r>
            <a:r>
              <a:rPr lang="en-US" sz="1733" dirty="0" err="1">
                <a:latin typeface="Arial" panose="020B0604020202020204" pitchFamily="34" charset="0"/>
              </a:rPr>
              <a:t>rozvoj</a:t>
            </a:r>
            <a:r>
              <a:rPr lang="en-US" sz="1733" dirty="0">
                <a:latin typeface="Arial" panose="020B0604020202020204" pitchFamily="34" charset="0"/>
              </a:rPr>
              <a:t> </a:t>
            </a:r>
            <a:r>
              <a:rPr lang="en-US" sz="1733" dirty="0" err="1">
                <a:latin typeface="Arial" panose="020B0604020202020204" pitchFamily="34" charset="0"/>
              </a:rPr>
              <a:t>základních</a:t>
            </a:r>
            <a:r>
              <a:rPr lang="en-US" sz="1733" dirty="0">
                <a:latin typeface="Arial" panose="020B0604020202020204" pitchFamily="34" charset="0"/>
              </a:rPr>
              <a:t> pre/</a:t>
            </a:r>
            <a:r>
              <a:rPr lang="en-US" sz="1733" dirty="0" err="1">
                <a:latin typeface="Arial" panose="020B0604020202020204" pitchFamily="34" charset="0"/>
              </a:rPr>
              <a:t>gramotností</a:t>
            </a:r>
            <a:r>
              <a:rPr lang="en-US" sz="1733" dirty="0">
                <a:latin typeface="Arial" panose="020B0604020202020204" pitchFamily="34" charset="0"/>
              </a:rPr>
              <a:t> v </a:t>
            </a:r>
            <a:r>
              <a:rPr lang="en-US" sz="1733" dirty="0" err="1">
                <a:latin typeface="Arial" panose="020B0604020202020204" pitchFamily="34" charset="0"/>
              </a:rPr>
              <a:t>předškolním</a:t>
            </a:r>
            <a:r>
              <a:rPr lang="en-US" sz="1733" dirty="0">
                <a:latin typeface="Arial" panose="020B0604020202020204" pitchFamily="34" charset="0"/>
              </a:rPr>
              <a:t> </a:t>
            </a:r>
            <a:br>
              <a:rPr lang="cs-CZ" sz="1733" dirty="0">
                <a:latin typeface="Arial" panose="020B0604020202020204" pitchFamily="34" charset="0"/>
              </a:rPr>
            </a:br>
            <a:r>
              <a:rPr lang="en-US" sz="1733" dirty="0">
                <a:latin typeface="Arial" panose="020B0604020202020204" pitchFamily="34" charset="0"/>
              </a:rPr>
              <a:t>a </a:t>
            </a:r>
            <a:r>
              <a:rPr lang="en-US" sz="1733" dirty="0" err="1">
                <a:latin typeface="Arial" panose="020B0604020202020204" pitchFamily="34" charset="0"/>
              </a:rPr>
              <a:t>základním</a:t>
            </a:r>
            <a:r>
              <a:rPr lang="en-US" sz="1733" dirty="0">
                <a:latin typeface="Arial" panose="020B0604020202020204" pitchFamily="34" charset="0"/>
              </a:rPr>
              <a:t> </a:t>
            </a:r>
            <a:r>
              <a:rPr lang="en-US" sz="1733" dirty="0" err="1">
                <a:latin typeface="Arial" panose="020B0604020202020204" pitchFamily="34" charset="0"/>
              </a:rPr>
              <a:t>vzdělávání</a:t>
            </a:r>
            <a:r>
              <a:rPr lang="en-US" sz="1733" dirty="0">
                <a:latin typeface="Arial" panose="020B0604020202020204" pitchFamily="34" charset="0"/>
              </a:rPr>
              <a:t> - </a:t>
            </a:r>
            <a:r>
              <a:rPr lang="en-US" sz="1733" dirty="0" err="1">
                <a:latin typeface="Arial" panose="020B0604020202020204" pitchFamily="34" charset="0"/>
              </a:rPr>
              <a:t>Podpora</a:t>
            </a:r>
            <a:r>
              <a:rPr lang="en-US" sz="1733" dirty="0">
                <a:latin typeface="Arial" panose="020B0604020202020204" pitchFamily="34" charset="0"/>
              </a:rPr>
              <a:t> </a:t>
            </a:r>
            <a:r>
              <a:rPr lang="en-US" sz="1733" dirty="0" err="1">
                <a:latin typeface="Arial" panose="020B0604020202020204" pitchFamily="34" charset="0"/>
              </a:rPr>
              <a:t>práce</a:t>
            </a:r>
            <a:r>
              <a:rPr lang="en-US" sz="1733" dirty="0">
                <a:latin typeface="Arial" panose="020B0604020202020204" pitchFamily="34" charset="0"/>
              </a:rPr>
              <a:t> </a:t>
            </a:r>
            <a:r>
              <a:rPr lang="en-US" sz="1733" dirty="0" err="1">
                <a:latin typeface="Arial" panose="020B0604020202020204" pitchFamily="34" charset="0"/>
              </a:rPr>
              <a:t>učitelů</a:t>
            </a:r>
            <a:r>
              <a:rPr lang="en-US" sz="1733" dirty="0">
                <a:latin typeface="Arial" panose="020B0604020202020204" pitchFamily="34" charset="0"/>
              </a:rPr>
              <a:t> (PPUČ)</a:t>
            </a:r>
            <a:r>
              <a:rPr lang="cs-CZ" sz="1733" dirty="0">
                <a:latin typeface="Arial" panose="020B0604020202020204" pitchFamily="34" charset="0"/>
              </a:rPr>
              <a:t> je financován Evropskou unií.</a:t>
            </a:r>
            <a:endParaRPr lang="en-US" sz="1867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47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02428" y="1997765"/>
            <a:ext cx="6165572" cy="1210565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LENTILKY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317672" y="5519594"/>
            <a:ext cx="4987638" cy="905308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PhDr. Hana Havlínová, Ph.D.</a:t>
            </a:r>
          </a:p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Společenství praxe pro 1. stupeň</a:t>
            </a:r>
          </a:p>
          <a:p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10. prosince 2020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3F5B029-AD76-344A-9B23-A7001B494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38" y="348387"/>
            <a:ext cx="3815731" cy="591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17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B33158-90F3-0148-832C-DBF61424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C214093-591F-F844-9A76-CDB557B336C5}"/>
              </a:ext>
            </a:extLst>
          </p:cNvPr>
          <p:cNvSpPr txBox="1"/>
          <p:nvPr/>
        </p:nvSpPr>
        <p:spPr>
          <a:xfrm>
            <a:off x="1461052" y="1391478"/>
            <a:ext cx="431675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hlinkClick r:id="rId2"/>
              </a:rPr>
              <a:t>www.menti.com</a:t>
            </a:r>
            <a:endParaRPr lang="cs-CZ" sz="4400" dirty="0"/>
          </a:p>
          <a:p>
            <a:endParaRPr lang="cs-CZ" dirty="0"/>
          </a:p>
          <a:p>
            <a:r>
              <a:rPr lang="cs-CZ" sz="3600" b="1" dirty="0"/>
              <a:t>83 28 3</a:t>
            </a:r>
          </a:p>
        </p:txBody>
      </p:sp>
      <p:pic>
        <p:nvPicPr>
          <p:cNvPr id="9" name="Obrázek 8" descr="Obsah obrázku interiér, zdobené, jídlo, vsedě&#10;&#10;Popis byl vytvořen automaticky">
            <a:extLst>
              <a:ext uri="{FF2B5EF4-FFF2-40B4-BE49-F238E27FC236}">
                <a16:creationId xmlns:a16="http://schemas.microsoft.com/office/drawing/2014/main" id="{AE974E79-9855-5943-B500-9ED46FAE2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41296" y="1740768"/>
            <a:ext cx="3964471" cy="53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70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8612" y="611628"/>
            <a:ext cx="10757284" cy="5612296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Matematika a její aplikace </a:t>
            </a:r>
            <a:r>
              <a:rPr lang="cs-CZ" dirty="0">
                <a:solidFill>
                  <a:schemeClr val="tx1"/>
                </a:solidFill>
              </a:rPr>
              <a:t>/ Závislosti, vztahy a práce s daty</a:t>
            </a:r>
            <a:br>
              <a:rPr lang="cs-CZ" dirty="0">
                <a:solidFill>
                  <a:schemeClr val="tx1"/>
                </a:solidFill>
              </a:rPr>
            </a:b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očekávaný výstup RVP ZV: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/>
              <a:t>M-5-2-02 čte a sestavuje jednoduché tabulky a diagramy</a:t>
            </a:r>
            <a:br>
              <a:rPr lang="cs-CZ" dirty="0">
                <a:solidFill>
                  <a:schemeClr val="tx1"/>
                </a:solidFill>
              </a:rPr>
            </a:b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matematická gramotnost: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/>
              <a:t>MG-1-2-02 popíše situaci, která je vyjádřena sloupcovým diagramem</a:t>
            </a:r>
            <a:br>
              <a:rPr lang="cs-CZ" dirty="0">
                <a:solidFill>
                  <a:schemeClr val="tx1"/>
                </a:solidFill>
              </a:rPr>
            </a:b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B253CEA-AC3E-9940-9760-1D86F20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</p:spTree>
    <p:extLst>
      <p:ext uri="{BB962C8B-B14F-4D97-AF65-F5344CB8AC3E}">
        <p14:creationId xmlns:p14="http://schemas.microsoft.com/office/powerpoint/2010/main" val="124688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8612" y="1097844"/>
            <a:ext cx="10757284" cy="3472692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Žák odhadne, ověří a zaznamená počet a barevné složení lentilek uvnitř krabičky.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Pro záznam zjištěných údajů využije diagram jako jinou formu matematického textu.</a:t>
            </a:r>
            <a:br>
              <a:rPr lang="cs-CZ" dirty="0"/>
            </a:b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B253CEA-AC3E-9940-9760-1D86F20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5C8845F-D94B-2C46-B84F-8A4C2D2ACB16}"/>
              </a:ext>
            </a:extLst>
          </p:cNvPr>
          <p:cNvSpPr/>
          <p:nvPr/>
        </p:nvSpPr>
        <p:spPr>
          <a:xfrm>
            <a:off x="468612" y="451513"/>
            <a:ext cx="1132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/>
              <a:t>CÍL: </a:t>
            </a:r>
          </a:p>
        </p:txBody>
      </p:sp>
    </p:spTree>
    <p:extLst>
      <p:ext uri="{BB962C8B-B14F-4D97-AF65-F5344CB8AC3E}">
        <p14:creationId xmlns:p14="http://schemas.microsoft.com/office/powerpoint/2010/main" val="266339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57284" cy="1320800"/>
          </a:xfrm>
        </p:spPr>
        <p:txBody>
          <a:bodyPr>
            <a:normAutofit/>
          </a:bodyPr>
          <a:lstStyle/>
          <a:p>
            <a:b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B253CEA-AC3E-9940-9760-1D86F20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38EAA67-2778-9846-AEBF-2A195AC3EAC4}"/>
              </a:ext>
            </a:extLst>
          </p:cNvPr>
          <p:cNvSpPr/>
          <p:nvPr/>
        </p:nvSpPr>
        <p:spPr>
          <a:xfrm>
            <a:off x="1026853" y="780580"/>
            <a:ext cx="87416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Zkoumání krabičky: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tvar </a:t>
            </a:r>
            <a:r>
              <a:rPr lang="cs-CZ" sz="3200" dirty="0">
                <a:solidFill>
                  <a:schemeClr val="accent1">
                    <a:lumMod val="75000"/>
                  </a:schemeClr>
                </a:solidFill>
              </a:rPr>
              <a:t>(máme různé?)</a:t>
            </a:r>
            <a:endParaRPr lang="cs-CZ" sz="3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rozměry (měření)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text (jaké informace, k čemu slouží)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význam zkratek a piktogramů (k čemu nám tyto informace slouží) </a:t>
            </a:r>
          </a:p>
        </p:txBody>
      </p:sp>
      <p:pic>
        <p:nvPicPr>
          <p:cNvPr id="10" name="Obrázek 9" descr="Obsah obrázku podepsat, modrá, fotka, pozadí&#10;&#10;Popis byl vytvořen automaticky">
            <a:extLst>
              <a:ext uri="{FF2B5EF4-FFF2-40B4-BE49-F238E27FC236}">
                <a16:creationId xmlns:a16="http://schemas.microsoft.com/office/drawing/2014/main" id="{740C4A62-6505-D94D-A581-25ABEB7F1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64972" y="4347246"/>
            <a:ext cx="1045238" cy="2708117"/>
          </a:xfrm>
          <a:prstGeom prst="rect">
            <a:avLst/>
          </a:prstGeom>
        </p:spPr>
      </p:pic>
      <p:pic>
        <p:nvPicPr>
          <p:cNvPr id="12" name="Obrázek 11" descr="Obsah obrázku podepsat, ulice, autobus, monitor&#10;&#10;Popis byl vytvořen automaticky">
            <a:extLst>
              <a:ext uri="{FF2B5EF4-FFF2-40B4-BE49-F238E27FC236}">
                <a16:creationId xmlns:a16="http://schemas.microsoft.com/office/drawing/2014/main" id="{454DED55-D196-1B49-8ABC-C1DD4F35F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6400" y="3941854"/>
            <a:ext cx="1155700" cy="1168400"/>
          </a:xfrm>
          <a:prstGeom prst="rect">
            <a:avLst/>
          </a:prstGeom>
        </p:spPr>
      </p:pic>
      <p:pic>
        <p:nvPicPr>
          <p:cNvPr id="16" name="Obrázek 15" descr="Obsah obrázku kreslení&#10;&#10;Popis byl vytvořen automaticky">
            <a:extLst>
              <a:ext uri="{FF2B5EF4-FFF2-40B4-BE49-F238E27FC236}">
                <a16:creationId xmlns:a16="http://schemas.microsoft.com/office/drawing/2014/main" id="{9155BC09-9A52-CC4E-B0A2-7892A8225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94" y="4458624"/>
            <a:ext cx="1181100" cy="1765300"/>
          </a:xfrm>
          <a:prstGeom prst="rect">
            <a:avLst/>
          </a:prstGeom>
        </p:spPr>
      </p:pic>
      <p:pic>
        <p:nvPicPr>
          <p:cNvPr id="18" name="Obrázek 17" descr="Obsah obrázku malé, vsedě, modrá, stůl&#10;&#10;Popis byl vytvořen automaticky">
            <a:extLst>
              <a:ext uri="{FF2B5EF4-FFF2-40B4-BE49-F238E27FC236}">
                <a16:creationId xmlns:a16="http://schemas.microsoft.com/office/drawing/2014/main" id="{963BB4E7-22CF-084B-82E1-8610F3C11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53" y="3948204"/>
            <a:ext cx="1907822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60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8612" y="1097844"/>
            <a:ext cx="10757284" cy="3472692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ověří a zaznamená </a:t>
            </a:r>
            <a:r>
              <a:rPr lang="cs-CZ" b="1" dirty="0"/>
              <a:t>počet a barevné složení </a:t>
            </a:r>
            <a:r>
              <a:rPr lang="cs-CZ" dirty="0"/>
              <a:t>lentilek uvnitř krabičky. </a:t>
            </a:r>
            <a:br>
              <a:rPr lang="cs-CZ" dirty="0"/>
            </a:br>
            <a:br>
              <a:rPr lang="cs-CZ" dirty="0"/>
            </a:br>
            <a:r>
              <a:rPr lang="cs-CZ" dirty="0"/>
              <a:t>Pro záznam zjištěných údajů využije diagram jako jinou formu matematického textu.</a:t>
            </a:r>
            <a:br>
              <a:rPr lang="cs-CZ" dirty="0"/>
            </a:b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B253CEA-AC3E-9940-9760-1D86F20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PPUČ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5C8845F-D94B-2C46-B84F-8A4C2D2ACB16}"/>
              </a:ext>
            </a:extLst>
          </p:cNvPr>
          <p:cNvSpPr/>
          <p:nvPr/>
        </p:nvSpPr>
        <p:spPr>
          <a:xfrm>
            <a:off x="468612" y="451513"/>
            <a:ext cx="1132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/>
              <a:t>CÍL: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8E5E975-E841-9E44-A12C-4AA8D61EAC9D}"/>
              </a:ext>
            </a:extLst>
          </p:cNvPr>
          <p:cNvSpPr/>
          <p:nvPr/>
        </p:nvSpPr>
        <p:spPr>
          <a:xfrm>
            <a:off x="469574" y="1097844"/>
            <a:ext cx="833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Žák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0CA3DEC5-6A75-C646-A780-65857CC51278}"/>
              </a:ext>
            </a:extLst>
          </p:cNvPr>
          <p:cNvSpPr/>
          <p:nvPr/>
        </p:nvSpPr>
        <p:spPr>
          <a:xfrm>
            <a:off x="1693601" y="1097843"/>
            <a:ext cx="1903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odhadne,</a:t>
            </a:r>
          </a:p>
        </p:txBody>
      </p:sp>
    </p:spTree>
    <p:extLst>
      <p:ext uri="{BB962C8B-B14F-4D97-AF65-F5344CB8AC3E}">
        <p14:creationId xmlns:p14="http://schemas.microsoft.com/office/powerpoint/2010/main" val="24127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zápatí 12">
            <a:extLst>
              <a:ext uri="{FF2B5EF4-FFF2-40B4-BE49-F238E27FC236}">
                <a16:creationId xmlns:a16="http://schemas.microsoft.com/office/drawing/2014/main" id="{31756A4E-340B-9343-B307-F981C9122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PPUČ</a:t>
            </a:r>
          </a:p>
        </p:txBody>
      </p:sp>
      <p:pic>
        <p:nvPicPr>
          <p:cNvPr id="5" name="Obrázek 4" descr="Obsah obrázku dort, objekt, tráva, střih&#10;&#10;Popis byl vytvořen automaticky">
            <a:extLst>
              <a:ext uri="{FF2B5EF4-FFF2-40B4-BE49-F238E27FC236}">
                <a16:creationId xmlns:a16="http://schemas.microsoft.com/office/drawing/2014/main" id="{EF74BEDE-6DAE-E744-80DE-5644ADE400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3705" y="-549125"/>
            <a:ext cx="5068998" cy="675866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C4CA57C-9786-7044-9F7A-05382FA09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933" y="4051462"/>
            <a:ext cx="2886030" cy="261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67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zeta">
  <a:themeElements>
    <a:clrScheme name="Fialová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ialová II">
    <a:dk1>
      <a:sysClr val="windowText" lastClr="00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ppt/theme/themeOverride2.xml><?xml version="1.0" encoding="utf-8"?>
<a:themeOverride xmlns:a="http://schemas.openxmlformats.org/drawingml/2006/main">
  <a:clrScheme name="Fialová II">
    <a:dk1>
      <a:sysClr val="windowText" lastClr="00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ppt/theme/themeOverride3.xml><?xml version="1.0" encoding="utf-8"?>
<a:themeOverride xmlns:a="http://schemas.openxmlformats.org/drawingml/2006/main">
  <a:clrScheme name="Fialová II">
    <a:dk1>
      <a:sysClr val="windowText" lastClr="00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ppt/theme/themeOverride4.xml><?xml version="1.0" encoding="utf-8"?>
<a:themeOverride xmlns:a="http://schemas.openxmlformats.org/drawingml/2006/main">
  <a:clrScheme name="Fialová II">
    <a:dk1>
      <a:sysClr val="windowText" lastClr="000000"/>
    </a:dk1>
    <a:lt1>
      <a:sysClr val="window" lastClr="FFFFFF"/>
    </a:lt1>
    <a:dk2>
      <a:srgbClr val="632E62"/>
    </a:dk2>
    <a:lt2>
      <a:srgbClr val="EAE5EB"/>
    </a:lt2>
    <a:accent1>
      <a:srgbClr val="92278F"/>
    </a:accent1>
    <a:accent2>
      <a:srgbClr val="9B57D3"/>
    </a:accent2>
    <a:accent3>
      <a:srgbClr val="755DD9"/>
    </a:accent3>
    <a:accent4>
      <a:srgbClr val="665EB8"/>
    </a:accent4>
    <a:accent5>
      <a:srgbClr val="45A5ED"/>
    </a:accent5>
    <a:accent6>
      <a:srgbClr val="5982DB"/>
    </a:accent6>
    <a:hlink>
      <a:srgbClr val="0066FF"/>
    </a:hlink>
    <a:folHlink>
      <a:srgbClr val="6666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547</TotalTime>
  <Words>824</Words>
  <Application>Microsoft Macintosh PowerPoint</Application>
  <PresentationFormat>Širokoúhlá obrazovka</PresentationFormat>
  <Paragraphs>153</Paragraphs>
  <Slides>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Trebuchet MS</vt:lpstr>
      <vt:lpstr>Wingdings 3</vt:lpstr>
      <vt:lpstr>Fazeta</vt:lpstr>
      <vt:lpstr>Prezentace aplikace PowerPoint</vt:lpstr>
      <vt:lpstr>Prezentace aplikace PowerPoint</vt:lpstr>
      <vt:lpstr>LENTILKY</vt:lpstr>
      <vt:lpstr>Prezentace aplikace PowerPoint</vt:lpstr>
      <vt:lpstr>Matematika a její aplikace / Závislosti, vztahy a práce s daty  očekávaný výstup RVP ZV: M-5-2-02 čte a sestavuje jednoduché tabulky a diagramy  matematická gramotnost: MG-1-2-02 popíše situaci, která je vyjádřena sloupcovým diagramem </vt:lpstr>
      <vt:lpstr> Žák odhadne, ověří a zaznamená počet a barevné složení lentilek uvnitř krabičky.   Pro záznam zjištěných údajů využije diagram jako jinou formu matematického textu. </vt:lpstr>
      <vt:lpstr> </vt:lpstr>
      <vt:lpstr> ověří a zaznamená počet a barevné složení lentilek uvnitř krabičky.   Pro záznam zjištěných údajů využije diagram jako jinou formu matematického textu.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Hana Havlínová</dc:creator>
  <cp:lastModifiedBy>Hana Havlínová</cp:lastModifiedBy>
  <cp:revision>139</cp:revision>
  <dcterms:created xsi:type="dcterms:W3CDTF">2020-04-19T17:02:43Z</dcterms:created>
  <dcterms:modified xsi:type="dcterms:W3CDTF">2020-12-10T09:26:15Z</dcterms:modified>
</cp:coreProperties>
</file>