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34"/>
  </p:notesMasterIdLst>
  <p:sldIdLst>
    <p:sldId id="338" r:id="rId2"/>
    <p:sldId id="305" r:id="rId3"/>
    <p:sldId id="337" r:id="rId4"/>
    <p:sldId id="306" r:id="rId5"/>
    <p:sldId id="307" r:id="rId6"/>
    <p:sldId id="308" r:id="rId7"/>
    <p:sldId id="311" r:id="rId8"/>
    <p:sldId id="316" r:id="rId9"/>
    <p:sldId id="309" r:id="rId10"/>
    <p:sldId id="310" r:id="rId11"/>
    <p:sldId id="315" r:id="rId12"/>
    <p:sldId id="317" r:id="rId13"/>
    <p:sldId id="318" r:id="rId14"/>
    <p:sldId id="319" r:id="rId15"/>
    <p:sldId id="320" r:id="rId16"/>
    <p:sldId id="322" r:id="rId17"/>
    <p:sldId id="324" r:id="rId18"/>
    <p:sldId id="323" r:id="rId19"/>
    <p:sldId id="321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13" r:id="rId3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60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3C281-1CD9-45EB-A04B-137FE8DC6748}" type="datetimeFigureOut">
              <a:rPr lang="cs-CZ" smtClean="0"/>
              <a:t>11. 6. 2015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14E37-6097-4327-B943-3560369BF86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1268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4BA47-B82E-4E9E-89B4-A28D46899252}" type="datetime1">
              <a:rPr lang="cs-CZ" smtClean="0"/>
              <a:t>11. 6. 2015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382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1D2-FB74-4AE7-945A-2729BE81EE9C}" type="datetime1">
              <a:rPr lang="cs-CZ" smtClean="0"/>
              <a:t>11. 6. 2015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77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7B05-76EC-4076-9C1B-96FD8A71C846}" type="datetime1">
              <a:rPr lang="cs-CZ" smtClean="0"/>
              <a:t>11. 6. 2015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5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9AD-D1F6-4BC0-BA81-BB83529F7146}" type="datetime1">
              <a:rPr lang="cs-CZ" smtClean="0"/>
              <a:t>11. 6. 2015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644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7368B-5644-4A82-A27A-467F3CBE0136}" type="datetime1">
              <a:rPr lang="cs-CZ" smtClean="0"/>
              <a:t>11. 6. 2015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94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69551-84DC-47EE-8D22-060E8CAF3579}" type="datetime1">
              <a:rPr lang="cs-CZ" smtClean="0"/>
              <a:t>11. 6. 2015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19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56D5-B5D4-4823-B2A0-40C21C422C9C}" type="datetime1">
              <a:rPr lang="cs-CZ" smtClean="0"/>
              <a:t>11. 6. 2015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27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C708A-E5CD-4F6C-98FC-7C98627046F5}" type="datetime1">
              <a:rPr lang="cs-CZ" smtClean="0"/>
              <a:t>11. 6. 2015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598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B530F-B95D-4683-80D4-5B653DC438B7}" type="datetime1">
              <a:rPr lang="cs-CZ" smtClean="0"/>
              <a:t>11. 6. 2015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20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45B42-A3ED-4531-8899-0B888180D403}" type="datetime1">
              <a:rPr lang="cs-CZ" smtClean="0"/>
              <a:t>11. 6. 2015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1190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3E295-47EA-47DC-9A35-A82FB547E9B4}" type="datetime1">
              <a:rPr lang="cs-CZ" smtClean="0"/>
              <a:t>11. 6. 2015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40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83197" y="144379"/>
            <a:ext cx="10515600" cy="845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56215" y="1344706"/>
            <a:ext cx="10908255" cy="4832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12806-11C3-4FAD-9EBA-DB3AA7DB9D2B}" type="datetime1">
              <a:rPr lang="cs-CZ" smtClean="0"/>
              <a:t>11. 6. 2015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1735696" y="6480698"/>
            <a:ext cx="4563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060"/>
                </a:solidFill>
              </a:defRPr>
            </a:lvl1pPr>
          </a:lstStyle>
          <a:p>
            <a:fld id="{D3D8254B-7BB9-4F76-9EC3-EAF6A6BDF6DB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Přímá spojnice 7"/>
          <p:cNvCxnSpPr/>
          <p:nvPr userDrawn="1"/>
        </p:nvCxnSpPr>
        <p:spPr>
          <a:xfrm flipV="1">
            <a:off x="216408" y="777240"/>
            <a:ext cx="11759184" cy="9144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990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2060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2060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3526" y="1642353"/>
            <a:ext cx="9536349" cy="3056396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6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iPad</a:t>
            </a:r>
            <a:r>
              <a:rPr lang="cs-CZ" sz="6700" dirty="0"/>
              <a:t/>
            </a:r>
            <a:br>
              <a:rPr lang="cs-CZ" sz="6700" dirty="0"/>
            </a:br>
            <a:r>
              <a:rPr lang="cs-CZ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Seminář KA 05</a:t>
            </a:r>
            <a:endParaRPr lang="cs-CZ" sz="5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20175" y="4886727"/>
            <a:ext cx="9144000" cy="1655762"/>
          </a:xfrm>
        </p:spPr>
        <p:txBody>
          <a:bodyPr anchor="ctr">
            <a:normAutofit/>
          </a:bodyPr>
          <a:lstStyle/>
          <a:p>
            <a:pPr lvl="0"/>
            <a:r>
              <a:rPr lang="cs-CZ" sz="2800" dirty="0">
                <a:solidFill>
                  <a:srgbClr val="002060"/>
                </a:solidFill>
                <a:latin typeface="Calibri Light" panose="020F0302020204030204"/>
              </a:rPr>
              <a:t>Hana </a:t>
            </a:r>
            <a:r>
              <a:rPr lang="cs-CZ" sz="2800" dirty="0" smtClean="0">
                <a:solidFill>
                  <a:srgbClr val="002060"/>
                </a:solidFill>
                <a:latin typeface="Calibri Light" panose="020F0302020204030204"/>
              </a:rPr>
              <a:t>Hoffmannová</a:t>
            </a:r>
            <a:endParaRPr lang="cs-CZ" sz="6000" dirty="0">
              <a:solidFill>
                <a:srgbClr val="002060"/>
              </a:solidFill>
              <a:latin typeface="Calibri Light" panose="020F0302020204030204"/>
            </a:endParaRP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502" y="0"/>
            <a:ext cx="7444996" cy="12884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943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Doba </a:t>
            </a:r>
            <a:r>
              <a:rPr lang="cs-CZ" dirty="0"/>
              <a:t>automatického uzamčení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215" y="1344707"/>
            <a:ext cx="10908255" cy="1850880"/>
          </a:xfrm>
        </p:spPr>
        <p:txBody>
          <a:bodyPr>
            <a:normAutofit/>
          </a:bodyPr>
          <a:lstStyle/>
          <a:p>
            <a:r>
              <a:rPr lang="cs-CZ" dirty="0"/>
              <a:t>Pokud se dvě minuty nedotknete obrazovky, </a:t>
            </a:r>
            <a:r>
              <a:rPr lang="cs-CZ" dirty="0" err="1"/>
              <a:t>iPad</a:t>
            </a:r>
            <a:r>
              <a:rPr lang="cs-CZ" dirty="0"/>
              <a:t> se zamkne. </a:t>
            </a:r>
            <a:endParaRPr lang="cs-CZ" dirty="0" smtClean="0"/>
          </a:p>
          <a:p>
            <a:r>
              <a:rPr lang="cs-CZ" dirty="0" smtClean="0"/>
              <a:t>Nastavení </a:t>
            </a:r>
            <a:r>
              <a:rPr lang="cs-CZ" dirty="0"/>
              <a:t>doby automatického uzamčení: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Nastavení </a:t>
            </a:r>
            <a:r>
              <a:rPr lang="cs-CZ" b="1" dirty="0"/>
              <a:t>&gt; Obecné &gt; Uzamčení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6215" y="4339230"/>
            <a:ext cx="10908255" cy="1419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Nastavení &gt; Wi-Fi</a:t>
            </a:r>
            <a:r>
              <a:rPr lang="cs-CZ" dirty="0" smtClean="0"/>
              <a:t>. </a:t>
            </a: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63947" y="3370473"/>
            <a:ext cx="10515600" cy="785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 smtClean="0"/>
              <a:t>Připojení k Wi-Fi</a:t>
            </a:r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219765" y="3990839"/>
            <a:ext cx="11752471" cy="364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001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Nastavení českého prostředí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 smtClean="0"/>
              <a:t>Jazyk: </a:t>
            </a:r>
            <a:r>
              <a:rPr lang="pl-PL" dirty="0" smtClean="0"/>
              <a:t>Nastavení </a:t>
            </a:r>
            <a:r>
              <a:rPr lang="pl-PL" dirty="0"/>
              <a:t>&gt; Obecné &gt; Jazyk a </a:t>
            </a:r>
            <a:r>
              <a:rPr lang="pl-PL" dirty="0" smtClean="0"/>
              <a:t>oblast</a:t>
            </a:r>
          </a:p>
          <a:p>
            <a:r>
              <a:rPr lang="pl-PL" b="1" dirty="0" smtClean="0"/>
              <a:t>Datum a čas: </a:t>
            </a:r>
            <a:r>
              <a:rPr lang="pl-PL" dirty="0"/>
              <a:t>Nastavení &gt; Obecné &gt; D</a:t>
            </a:r>
            <a:r>
              <a:rPr lang="pl-PL" dirty="0" smtClean="0"/>
              <a:t>atum a čas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076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Ovládací centrum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215" y="1344706"/>
            <a:ext cx="10908255" cy="1340742"/>
          </a:xfrm>
        </p:spPr>
        <p:txBody>
          <a:bodyPr/>
          <a:lstStyle/>
          <a:p>
            <a:r>
              <a:rPr lang="cs-CZ" dirty="0" smtClean="0"/>
              <a:t>Můžeme být kdekoliv – vytáhneme lištu zdola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12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388" y="3922646"/>
            <a:ext cx="9513218" cy="22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6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Uspořádání ikon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215" y="1344707"/>
            <a:ext cx="10908255" cy="1581374"/>
          </a:xfrm>
        </p:spPr>
        <p:txBody>
          <a:bodyPr/>
          <a:lstStyle/>
          <a:p>
            <a:r>
              <a:rPr lang="cs-CZ" dirty="0" smtClean="0"/>
              <a:t>Dotkneme se ikony – držíme ji, </a:t>
            </a:r>
            <a:r>
              <a:rPr lang="cs-CZ" dirty="0"/>
              <a:t>dokud se nezačne </a:t>
            </a:r>
            <a:r>
              <a:rPr lang="cs-CZ" dirty="0" smtClean="0"/>
              <a:t>třást – přetáhneme. Stisknutím </a:t>
            </a:r>
            <a:r>
              <a:rPr lang="cs-CZ" dirty="0"/>
              <a:t>tlačítka </a:t>
            </a:r>
            <a:r>
              <a:rPr lang="cs-CZ" b="1" dirty="0" smtClean="0"/>
              <a:t>Plochy</a:t>
            </a:r>
            <a:r>
              <a:rPr lang="cs-CZ" dirty="0" smtClean="0"/>
              <a:t> </a:t>
            </a:r>
            <a:r>
              <a:rPr lang="cs-CZ" dirty="0"/>
              <a:t>uspořádání </a:t>
            </a:r>
            <a:r>
              <a:rPr lang="cs-CZ" dirty="0" smtClean="0"/>
              <a:t>uložíme.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13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647" y="2512193"/>
            <a:ext cx="5861816" cy="406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66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tapety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215" y="1344707"/>
            <a:ext cx="10908255" cy="907606"/>
          </a:xfrm>
        </p:spPr>
        <p:txBody>
          <a:bodyPr/>
          <a:lstStyle/>
          <a:p>
            <a:r>
              <a:rPr lang="cs-CZ" dirty="0"/>
              <a:t>Nastavení &gt; Tapeta &gt; Vyberte novou tapetu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313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Diktování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Nastavení </a:t>
            </a:r>
            <a:r>
              <a:rPr lang="cs-CZ" b="1" dirty="0"/>
              <a:t>&gt; Obecné &gt; </a:t>
            </a:r>
            <a:r>
              <a:rPr lang="cs-CZ" b="1" dirty="0" smtClean="0"/>
              <a:t>Klávesnice &gt; Zapnout diktování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+ připojení </a:t>
            </a:r>
            <a:r>
              <a:rPr lang="cs-CZ" dirty="0"/>
              <a:t>k </a:t>
            </a:r>
            <a:r>
              <a:rPr lang="cs-CZ" dirty="0" smtClean="0"/>
              <a:t>Internetu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Otevřeme si třeba Seznam.cz – klikneme do vyhledávacího políčka </a:t>
            </a:r>
            <a:br>
              <a:rPr lang="cs-CZ" dirty="0" smtClean="0"/>
            </a:br>
            <a:r>
              <a:rPr lang="cs-CZ" dirty="0" smtClean="0"/>
              <a:t>– zapneme diktování – diktujeme text 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cs-CZ" i="1" dirty="0" smtClean="0"/>
              <a:t>ikona mikrofonu na klávesnici, vlevo od mezerníku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466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Soukromí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3197" y="1146597"/>
            <a:ext cx="10908255" cy="2726779"/>
          </a:xfrm>
        </p:spPr>
        <p:txBody>
          <a:bodyPr>
            <a:normAutofit/>
          </a:bodyPr>
          <a:lstStyle/>
          <a:p>
            <a:r>
              <a:rPr lang="cs-CZ" dirty="0"/>
              <a:t>Polohové služby umožňují polohově závislým aplikacím, jako jsou </a:t>
            </a:r>
            <a:r>
              <a:rPr lang="cs-CZ" b="1" dirty="0"/>
              <a:t>Mapy</a:t>
            </a:r>
            <a:r>
              <a:rPr lang="cs-CZ" dirty="0"/>
              <a:t>, </a:t>
            </a:r>
            <a:r>
              <a:rPr lang="cs-CZ" b="1" dirty="0"/>
              <a:t>Počasí</a:t>
            </a:r>
            <a:r>
              <a:rPr lang="cs-CZ" dirty="0"/>
              <a:t> a </a:t>
            </a:r>
            <a:r>
              <a:rPr lang="cs-CZ" b="1" dirty="0"/>
              <a:t>Fotoaparát</a:t>
            </a:r>
            <a:r>
              <a:rPr lang="cs-CZ" dirty="0"/>
              <a:t>, shromažďovat a využívat data informující o vaší poloze. </a:t>
            </a:r>
            <a:endParaRPr lang="cs-CZ" dirty="0" smtClean="0"/>
          </a:p>
          <a:p>
            <a:r>
              <a:rPr lang="cs-CZ" dirty="0" smtClean="0"/>
              <a:t>Zapnutí </a:t>
            </a:r>
            <a:r>
              <a:rPr lang="cs-CZ" dirty="0"/>
              <a:t>nebo vypnutí polohových služeb: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Nastavení </a:t>
            </a:r>
            <a:r>
              <a:rPr lang="cs-CZ" b="1" dirty="0"/>
              <a:t>&gt; Soukromí &gt; Polohové služby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16</a:t>
            </a:fld>
            <a:endParaRPr lang="cs-CZ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56215" y="5437621"/>
            <a:ext cx="10908255" cy="9461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Když budeme tablet vracet, vymažeme osobní údaje! </a:t>
            </a:r>
          </a:p>
          <a:p>
            <a:r>
              <a:rPr lang="cs-CZ" b="1" dirty="0"/>
              <a:t>Nastavení &gt; Obecné &gt; Obnovit &gt; Smazat data a nastavení</a:t>
            </a:r>
            <a:r>
              <a:rPr lang="cs-CZ" dirty="0"/>
              <a:t>.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201421" y="4398889"/>
            <a:ext cx="11762427" cy="845325"/>
            <a:chOff x="172546" y="4071485"/>
            <a:chExt cx="11762427" cy="845325"/>
          </a:xfrm>
        </p:grpSpPr>
        <p:sp>
          <p:nvSpPr>
            <p:cNvPr id="6" name="Nadpis 1"/>
            <p:cNvSpPr txBox="1">
              <a:spLocks/>
            </p:cNvSpPr>
            <p:nvPr/>
          </p:nvSpPr>
          <p:spPr>
            <a:xfrm>
              <a:off x="627340" y="4071485"/>
              <a:ext cx="10515600" cy="8453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002060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cs-CZ" dirty="0" smtClean="0"/>
                <a:t>Vracíme tablet…</a:t>
              </a:r>
              <a:endParaRPr lang="cs-CZ" dirty="0"/>
            </a:p>
          </p:txBody>
        </p:sp>
        <p:cxnSp>
          <p:nvCxnSpPr>
            <p:cNvPr id="7" name="Přímá spojnice 6"/>
            <p:cNvCxnSpPr/>
            <p:nvPr/>
          </p:nvCxnSpPr>
          <p:spPr>
            <a:xfrm flipV="1">
              <a:off x="172546" y="4737945"/>
              <a:ext cx="11762427" cy="17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231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Baterie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79449" y="5348724"/>
            <a:ext cx="7640525" cy="1131974"/>
          </a:xfrm>
        </p:spPr>
        <p:txBody>
          <a:bodyPr/>
          <a:lstStyle/>
          <a:p>
            <a:r>
              <a:rPr lang="cs-CZ" u="sng" dirty="0" smtClean="0"/>
              <a:t>Monitorování baterie:</a:t>
            </a:r>
          </a:p>
          <a:p>
            <a:r>
              <a:rPr lang="cs-CZ" b="1" dirty="0" smtClean="0"/>
              <a:t>Nastavení &gt; </a:t>
            </a:r>
            <a:r>
              <a:rPr lang="cs-CZ" b="1" dirty="0"/>
              <a:t>Obecné &gt; Využití </a:t>
            </a:r>
            <a:r>
              <a:rPr lang="cs-CZ" b="1" dirty="0" smtClean="0"/>
              <a:t>&gt; Využití </a:t>
            </a:r>
            <a:r>
              <a:rPr lang="cs-CZ" b="1" dirty="0"/>
              <a:t>baterie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17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1841" y="2233061"/>
            <a:ext cx="4137076" cy="2989684"/>
          </a:xfrm>
          <a:prstGeom prst="rect">
            <a:avLst/>
          </a:prstGeom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579449" y="1319828"/>
            <a:ext cx="7168887" cy="3377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u="sng" dirty="0" smtClean="0"/>
              <a:t>Dobíjení baterie:</a:t>
            </a:r>
          </a:p>
          <a:p>
            <a:r>
              <a:rPr lang="cs-CZ" dirty="0"/>
              <a:t>Při úplném vybití </a:t>
            </a:r>
            <a:r>
              <a:rPr lang="cs-CZ" dirty="0" err="1"/>
              <a:t>iPadu</a:t>
            </a:r>
            <a:r>
              <a:rPr lang="cs-CZ" dirty="0"/>
              <a:t> může být displej prázdný až dvě minuty a teprve poté se může objevit obrázek informující o nedostatku </a:t>
            </a:r>
            <a:r>
              <a:rPr lang="cs-CZ" dirty="0" smtClean="0"/>
              <a:t>energie.</a:t>
            </a:r>
          </a:p>
          <a:p>
            <a:endParaRPr lang="cs-CZ" dirty="0"/>
          </a:p>
          <a:p>
            <a:r>
              <a:rPr lang="cs-CZ" u="sng" dirty="0" smtClean="0"/>
              <a:t>Výměna baterie:</a:t>
            </a:r>
          </a:p>
          <a:p>
            <a:r>
              <a:rPr lang="cs-CZ" dirty="0" smtClean="0"/>
              <a:t>Pouze </a:t>
            </a:r>
            <a:r>
              <a:rPr lang="cs-CZ" dirty="0"/>
              <a:t>autorizovaný </a:t>
            </a:r>
            <a:r>
              <a:rPr lang="cs-CZ" dirty="0" smtClean="0"/>
              <a:t>servis.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036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Omezení sledování </a:t>
            </a:r>
            <a:r>
              <a:rPr lang="cs-CZ" dirty="0" smtClean="0"/>
              <a:t>reklam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215" y="1344706"/>
            <a:ext cx="10908255" cy="1225239"/>
          </a:xfrm>
        </p:spPr>
        <p:txBody>
          <a:bodyPr/>
          <a:lstStyle/>
          <a:p>
            <a:r>
              <a:rPr lang="cs-CZ" b="1" dirty="0"/>
              <a:t>Nastavení &gt; Soukromí &gt; Reklamy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18</a:t>
            </a:fld>
            <a:endParaRPr lang="cs-CZ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827441" y="5341007"/>
            <a:ext cx="10908255" cy="9461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 smtClean="0"/>
              <a:t>Nastavení &gt; Soukromí &gt; Reklamy</a:t>
            </a:r>
            <a:r>
              <a:rPr lang="cs-CZ" dirty="0" smtClean="0"/>
              <a:t>.</a:t>
            </a:r>
            <a:endParaRPr lang="cs-CZ" dirty="0"/>
          </a:p>
        </p:txBody>
      </p:sp>
      <p:grpSp>
        <p:nvGrpSpPr>
          <p:cNvPr id="10" name="Skupina 9"/>
          <p:cNvGrpSpPr/>
          <p:nvPr/>
        </p:nvGrpSpPr>
        <p:grpSpPr>
          <a:xfrm>
            <a:off x="201421" y="4398889"/>
            <a:ext cx="11762427" cy="845325"/>
            <a:chOff x="172546" y="4071485"/>
            <a:chExt cx="11762427" cy="845325"/>
          </a:xfrm>
        </p:grpSpPr>
        <p:sp>
          <p:nvSpPr>
            <p:cNvPr id="11" name="Nadpis 1"/>
            <p:cNvSpPr txBox="1">
              <a:spLocks/>
            </p:cNvSpPr>
            <p:nvPr/>
          </p:nvSpPr>
          <p:spPr>
            <a:xfrm>
              <a:off x="627340" y="4071485"/>
              <a:ext cx="10515600" cy="84532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kern="1200">
                  <a:solidFill>
                    <a:srgbClr val="002060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r>
                <a:rPr lang="cs-CZ" dirty="0"/>
                <a:t>Omezení sledování reklam</a:t>
              </a:r>
            </a:p>
          </p:txBody>
        </p:sp>
        <p:cxnSp>
          <p:nvCxnSpPr>
            <p:cNvPr id="12" name="Přímá spojnice 11"/>
            <p:cNvCxnSpPr/>
            <p:nvPr/>
          </p:nvCxnSpPr>
          <p:spPr>
            <a:xfrm flipV="1">
              <a:off x="172546" y="4737945"/>
              <a:ext cx="11762427" cy="178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540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12267" y="1149397"/>
            <a:ext cx="5051581" cy="5412229"/>
          </a:xfrm>
        </p:spPr>
        <p:txBody>
          <a:bodyPr>
            <a:normAutofit/>
          </a:bodyPr>
          <a:lstStyle/>
          <a:p>
            <a:r>
              <a:rPr lang="cs-CZ" dirty="0"/>
              <a:t>Mapy </a:t>
            </a:r>
            <a:r>
              <a:rPr lang="cs-CZ" dirty="0" smtClean="0"/>
              <a:t>posouváme, otáčíme dvěma </a:t>
            </a:r>
            <a:r>
              <a:rPr lang="cs-CZ" dirty="0"/>
              <a:t>prsty. </a:t>
            </a:r>
            <a:r>
              <a:rPr lang="cs-CZ" dirty="0" smtClean="0"/>
              <a:t>Sever</a:t>
            </a:r>
            <a:r>
              <a:rPr lang="cs-CZ" dirty="0"/>
              <a:t>, </a:t>
            </a:r>
            <a:r>
              <a:rPr lang="cs-CZ" dirty="0" smtClean="0"/>
              <a:t>klepneme na kompas . </a:t>
            </a:r>
          </a:p>
          <a:p>
            <a:endParaRPr lang="cs-CZ" dirty="0"/>
          </a:p>
          <a:p>
            <a:r>
              <a:rPr lang="cs-CZ" u="sng" dirty="0"/>
              <a:t>Zvětšení nebo zmenšení: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Poklepáním </a:t>
            </a:r>
            <a:r>
              <a:rPr lang="cs-CZ" dirty="0"/>
              <a:t>jedním prstem </a:t>
            </a:r>
            <a:r>
              <a:rPr lang="cs-CZ" dirty="0" smtClean="0"/>
              <a:t>zvětšíte</a:t>
            </a:r>
            <a:r>
              <a:rPr lang="cs-CZ" dirty="0"/>
              <a:t>, klepnutím dvěma </a:t>
            </a:r>
            <a:r>
              <a:rPr lang="cs-CZ" dirty="0" smtClean="0"/>
              <a:t>prsty zmenšíte</a:t>
            </a:r>
            <a:r>
              <a:rPr lang="cs-CZ" dirty="0"/>
              <a:t>. Nebo </a:t>
            </a:r>
            <a:r>
              <a:rPr lang="cs-CZ" dirty="0" smtClean="0"/>
              <a:t>rozevřete dva prsty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 smtClean="0"/>
          </a:p>
          <a:p>
            <a:r>
              <a:rPr lang="cs-CZ" u="sng" dirty="0" smtClean="0"/>
              <a:t>Míle </a:t>
            </a:r>
            <a:r>
              <a:rPr lang="cs-CZ" u="sng" dirty="0"/>
              <a:t>nebo </a:t>
            </a:r>
            <a:r>
              <a:rPr lang="cs-CZ" u="sng" dirty="0" smtClean="0"/>
              <a:t>kilometry: </a:t>
            </a:r>
            <a:br>
              <a:rPr lang="cs-CZ" u="sng" dirty="0" smtClean="0"/>
            </a:br>
            <a:r>
              <a:rPr lang="cs-CZ" b="1" dirty="0" smtClean="0"/>
              <a:t>Nastavení </a:t>
            </a:r>
            <a:r>
              <a:rPr lang="cs-CZ" b="1" dirty="0"/>
              <a:t>&gt; Mapy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19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r="2439"/>
          <a:stretch/>
        </p:blipFill>
        <p:spPr>
          <a:xfrm>
            <a:off x="-94749" y="1001881"/>
            <a:ext cx="6437798" cy="585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20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3" t="11628" r="4517" b="4727"/>
          <a:stretch/>
        </p:blipFill>
        <p:spPr bwMode="auto">
          <a:xfrm>
            <a:off x="0" y="12963"/>
            <a:ext cx="2393710" cy="5285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upload.wikimedia.org/wikipedia/de/thumb/2/24/Blaues_Apple-Logo.svg/427px-Blaues_Apple-Logo.svg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43" y="2145671"/>
            <a:ext cx="4015371" cy="451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32812" y="2740968"/>
            <a:ext cx="3793822" cy="2456147"/>
          </a:xfrm>
        </p:spPr>
        <p:txBody>
          <a:bodyPr anchor="ctr">
            <a:noAutofit/>
          </a:bodyPr>
          <a:lstStyle/>
          <a:p>
            <a:r>
              <a:rPr lang="cs-CZ" sz="15000" dirty="0" err="1" smtClean="0"/>
              <a:t>iPad</a:t>
            </a:r>
            <a:endParaRPr lang="cs-CZ" sz="15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1947" y="3752850"/>
            <a:ext cx="3417134" cy="2018922"/>
          </a:xfrm>
        </p:spPr>
        <p:txBody>
          <a:bodyPr anchor="ctr">
            <a:normAutofit/>
          </a:bodyPr>
          <a:lstStyle/>
          <a:p>
            <a:r>
              <a:rPr lang="cs-CZ" sz="2800" b="1" dirty="0" smtClean="0"/>
              <a:t>Úvodní seminář</a:t>
            </a:r>
          </a:p>
          <a:p>
            <a:r>
              <a:rPr lang="cs-CZ" sz="2800" b="1" dirty="0" smtClean="0"/>
              <a:t>pro práci</a:t>
            </a:r>
          </a:p>
          <a:p>
            <a:r>
              <a:rPr lang="cs-CZ" sz="2800" b="1" dirty="0" smtClean="0"/>
              <a:t>s </a:t>
            </a:r>
            <a:r>
              <a:rPr lang="cs-CZ" sz="2800" b="1" dirty="0" err="1" smtClean="0"/>
              <a:t>tabletem</a:t>
            </a:r>
            <a:r>
              <a:rPr lang="cs-CZ" sz="2800" b="1" dirty="0" smtClean="0"/>
              <a:t>.</a:t>
            </a:r>
            <a:endParaRPr lang="cs-CZ" sz="28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2</a:t>
            </a:fld>
            <a:endParaRPr lang="cs-CZ"/>
          </a:p>
        </p:txBody>
      </p:sp>
      <p:pic>
        <p:nvPicPr>
          <p:cNvPr id="5" name="Picture 2" descr="https://i.alza.cz/ImgW.ashx?fd=FotoAddOrig&amp;cd=NL201i4b-03&amp;i=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67" y="223650"/>
            <a:ext cx="3212191" cy="656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1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b="3091"/>
          <a:stretch/>
        </p:blipFill>
        <p:spPr>
          <a:xfrm>
            <a:off x="9952523" y="4956213"/>
            <a:ext cx="1868254" cy="170704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196" y="144379"/>
            <a:ext cx="11081273" cy="845325"/>
          </a:xfrm>
        </p:spPr>
        <p:txBody>
          <a:bodyPr/>
          <a:lstStyle/>
          <a:p>
            <a:pPr>
              <a:tabLst>
                <a:tab pos="10847388" algn="r"/>
              </a:tabLst>
            </a:pPr>
            <a:r>
              <a:rPr lang="cs-CZ" dirty="0" smtClean="0"/>
              <a:t>Safari 	</a:t>
            </a:r>
            <a:r>
              <a:rPr lang="cs-CZ" sz="3600" b="0" i="1" dirty="0" smtClean="0"/>
              <a:t>internetový prohlížeč</a:t>
            </a:r>
            <a:endParaRPr lang="cs-CZ" sz="3600" b="0" i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20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t="1534" b="1505"/>
          <a:stretch/>
        </p:blipFill>
        <p:spPr>
          <a:xfrm>
            <a:off x="809474" y="853534"/>
            <a:ext cx="6380598" cy="6004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33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196" y="144379"/>
            <a:ext cx="11081273" cy="845325"/>
          </a:xfrm>
        </p:spPr>
        <p:txBody>
          <a:bodyPr/>
          <a:lstStyle/>
          <a:p>
            <a:pPr>
              <a:tabLst>
                <a:tab pos="10847388" algn="r"/>
              </a:tabLst>
            </a:pPr>
            <a:r>
              <a:rPr lang="cs-CZ" dirty="0"/>
              <a:t>Safari 	</a:t>
            </a:r>
            <a:r>
              <a:rPr lang="cs-CZ" sz="3600" b="0" i="1" dirty="0"/>
              <a:t>internetový prohlížeč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215" y="1344706"/>
            <a:ext cx="10908255" cy="5277475"/>
          </a:xfrm>
        </p:spPr>
        <p:txBody>
          <a:bodyPr>
            <a:normAutofit/>
          </a:bodyPr>
          <a:lstStyle/>
          <a:p>
            <a:r>
              <a:rPr lang="cs-CZ" b="1" dirty="0"/>
              <a:t>Přidání aktuální stránky do </a:t>
            </a:r>
            <a:r>
              <a:rPr lang="cs-CZ" b="1" dirty="0" smtClean="0"/>
              <a:t>záložek: </a:t>
            </a:r>
            <a:br>
              <a:rPr lang="cs-CZ" b="1" dirty="0" smtClean="0"/>
            </a:br>
            <a:r>
              <a:rPr lang="pl-PL" dirty="0" smtClean="0"/>
              <a:t>Podržíme        – Přidat záložku – </a:t>
            </a:r>
            <a:r>
              <a:rPr lang="pl-PL" i="1" dirty="0" smtClean="0"/>
              <a:t>vložíme vlastní název </a:t>
            </a:r>
            <a:r>
              <a:rPr lang="pl-PL" dirty="0" smtClean="0"/>
              <a:t>– Uložit </a:t>
            </a:r>
          </a:p>
          <a:p>
            <a:endParaRPr lang="pl-PL" dirty="0"/>
          </a:p>
          <a:p>
            <a:r>
              <a:rPr lang="pl-PL" b="1" dirty="0"/>
              <a:t>Zobrazení vašich záložek: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Klepneme na          a pak zase na       .  </a:t>
            </a:r>
          </a:p>
          <a:p>
            <a:endParaRPr lang="pl-PL" dirty="0"/>
          </a:p>
          <a:p>
            <a:r>
              <a:rPr lang="cs-CZ" b="1" dirty="0"/>
              <a:t>Uložení </a:t>
            </a:r>
            <a:r>
              <a:rPr lang="cs-CZ" b="1" dirty="0" smtClean="0"/>
              <a:t>aktuální </a:t>
            </a:r>
            <a:r>
              <a:rPr lang="cs-CZ" b="1" dirty="0"/>
              <a:t>stránky na </a:t>
            </a:r>
            <a:r>
              <a:rPr lang="cs-CZ" b="1" dirty="0" smtClean="0"/>
              <a:t>Plochu</a:t>
            </a:r>
            <a:r>
              <a:rPr lang="cs-CZ" b="1" dirty="0"/>
              <a:t>: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dirty="0" smtClean="0"/>
              <a:t>Klepneme na         </a:t>
            </a:r>
            <a:r>
              <a:rPr lang="cs-CZ" dirty="0"/>
              <a:t>na a poté na „Přidat na plochu“. </a:t>
            </a:r>
            <a:endParaRPr lang="cs-CZ" dirty="0" smtClean="0"/>
          </a:p>
          <a:p>
            <a:endParaRPr lang="cs-CZ" dirty="0"/>
          </a:p>
          <a:p>
            <a:r>
              <a:rPr lang="cs-CZ" b="1" dirty="0"/>
              <a:t>Smazání </a:t>
            </a:r>
            <a:r>
              <a:rPr lang="cs-CZ" b="1" dirty="0" smtClean="0"/>
              <a:t>historie:</a:t>
            </a:r>
            <a:br>
              <a:rPr lang="cs-CZ" b="1" dirty="0" smtClean="0"/>
            </a:br>
            <a:r>
              <a:rPr lang="cs-CZ" dirty="0" smtClean="0"/>
              <a:t>Nastavení </a:t>
            </a:r>
            <a:r>
              <a:rPr lang="cs-CZ" dirty="0"/>
              <a:t>&gt; Safari &gt; </a:t>
            </a:r>
            <a:r>
              <a:rPr lang="cs-CZ" dirty="0" smtClean="0"/>
              <a:t>Smazat </a:t>
            </a:r>
            <a:r>
              <a:rPr lang="cs-CZ" dirty="0"/>
              <a:t>historii a data stránek.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21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425" y="1741822"/>
            <a:ext cx="457200" cy="3905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510" y="3178390"/>
            <a:ext cx="457200" cy="3905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451" y="3178390"/>
            <a:ext cx="457200" cy="3905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451" y="4531321"/>
            <a:ext cx="420554" cy="48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60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Odstranit novou ikonu z Plochy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Plocha – </a:t>
            </a:r>
            <a:r>
              <a:rPr lang="cs-CZ" i="1" dirty="0" smtClean="0"/>
              <a:t>držíme ikonu – začne se třást – klikneme do rohu ikony </a:t>
            </a:r>
            <a:r>
              <a:rPr lang="cs-CZ" dirty="0" smtClean="0"/>
              <a:t>– Smazat – </a:t>
            </a:r>
            <a:r>
              <a:rPr lang="cs-CZ" i="1" dirty="0" smtClean="0"/>
              <a:t>klik do hlavního tlačítka</a:t>
            </a:r>
            <a:r>
              <a:rPr lang="cs-CZ" dirty="0" smtClean="0"/>
              <a:t>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1841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Kalendář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7142" y="1482433"/>
            <a:ext cx="4456496" cy="4832257"/>
          </a:xfrm>
        </p:spPr>
        <p:txBody>
          <a:bodyPr/>
          <a:lstStyle/>
          <a:p>
            <a:r>
              <a:rPr lang="cs-CZ" b="1" dirty="0"/>
              <a:t>Přidání události: </a:t>
            </a:r>
            <a:r>
              <a:rPr lang="cs-CZ" dirty="0" smtClean="0"/>
              <a:t>tlačítko </a:t>
            </a:r>
            <a:r>
              <a:rPr lang="cs-CZ" sz="4000" dirty="0" smtClean="0"/>
              <a:t>+</a:t>
            </a:r>
          </a:p>
          <a:p>
            <a:endParaRPr lang="cs-CZ" b="1" dirty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23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751" y="462013"/>
            <a:ext cx="6252589" cy="634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34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Fotoaparát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216" y="1344706"/>
            <a:ext cx="5725334" cy="4832257"/>
          </a:xfrm>
        </p:spPr>
        <p:txBody>
          <a:bodyPr/>
          <a:lstStyle/>
          <a:p>
            <a:r>
              <a:rPr lang="cs-CZ" dirty="0" smtClean="0"/>
              <a:t>Fotíme: Plocha – Fotoaparát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24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7496"/>
          <a:stretch/>
        </p:blipFill>
        <p:spPr>
          <a:xfrm>
            <a:off x="5998036" y="989704"/>
            <a:ext cx="6177222" cy="571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854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/>
              <a:t>Přidat kontakt: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Plocha – Kontakty – </a:t>
            </a:r>
            <a:r>
              <a:rPr lang="cs-CZ" sz="4000" dirty="0" smtClean="0"/>
              <a:t>+</a:t>
            </a:r>
            <a:r>
              <a:rPr lang="cs-CZ" dirty="0" smtClean="0"/>
              <a:t> – Nový kontakt – </a:t>
            </a:r>
            <a:r>
              <a:rPr lang="cs-CZ" i="1" dirty="0" smtClean="0"/>
              <a:t>vyplníme údaje </a:t>
            </a:r>
            <a:r>
              <a:rPr lang="cs-CZ" dirty="0" smtClean="0"/>
              <a:t>– Hotovo</a:t>
            </a:r>
          </a:p>
          <a:p>
            <a:endParaRPr lang="cs-CZ" dirty="0"/>
          </a:p>
          <a:p>
            <a:r>
              <a:rPr lang="cs-CZ" u="sng" dirty="0" smtClean="0"/>
              <a:t>Zrušit kontakt:</a:t>
            </a:r>
          </a:p>
          <a:p>
            <a:r>
              <a:rPr lang="cs-CZ" dirty="0" smtClean="0"/>
              <a:t>Klikneme na kontakt – Upravit – </a:t>
            </a:r>
            <a:r>
              <a:rPr lang="cs-CZ" i="1" dirty="0" smtClean="0"/>
              <a:t>dole</a:t>
            </a:r>
            <a:r>
              <a:rPr lang="cs-CZ" dirty="0" smtClean="0"/>
              <a:t> Smazat kontakt</a:t>
            </a:r>
          </a:p>
          <a:p>
            <a:endParaRPr lang="cs-CZ" dirty="0"/>
          </a:p>
          <a:p>
            <a:r>
              <a:rPr lang="cs-CZ" u="sng" dirty="0" smtClean="0"/>
              <a:t>Nastavení kontaktů:</a:t>
            </a:r>
          </a:p>
          <a:p>
            <a:r>
              <a:rPr lang="cs-CZ" dirty="0"/>
              <a:t>Nastavení &gt; Pošta, kontakty, </a:t>
            </a:r>
            <a:r>
              <a:rPr lang="cs-CZ" dirty="0" smtClean="0"/>
              <a:t>kalendáře &gt; Třídění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4787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215" y="1344706"/>
            <a:ext cx="10908255" cy="1417745"/>
          </a:xfrm>
        </p:spPr>
        <p:txBody>
          <a:bodyPr/>
          <a:lstStyle/>
          <a:p>
            <a:r>
              <a:rPr lang="cs-CZ" dirty="0" smtClean="0"/>
              <a:t>Plocha – Hodiny.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26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9322" y="899912"/>
            <a:ext cx="4982678" cy="595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51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Budík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216" y="1344706"/>
            <a:ext cx="2837756" cy="4832257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27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7642" y="989704"/>
            <a:ext cx="6346206" cy="589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9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Poznámky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28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86" y="971801"/>
            <a:ext cx="8701237" cy="587402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18593" y="6410451"/>
            <a:ext cx="4745255" cy="505618"/>
          </a:xfrm>
        </p:spPr>
        <p:txBody>
          <a:bodyPr/>
          <a:lstStyle/>
          <a:p>
            <a:r>
              <a:rPr lang="cs-CZ" i="1" dirty="0" smtClean="0"/>
              <a:t>Poznámku můžeme nadiktovat.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35271493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Připomínky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02855" y="2473693"/>
            <a:ext cx="3161615" cy="370327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29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5" y="856385"/>
            <a:ext cx="6477802" cy="590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12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Uživatelská příručka pro </a:t>
            </a:r>
            <a:r>
              <a:rPr lang="cs-CZ" dirty="0" err="1" smtClean="0"/>
              <a:t>iPad</a:t>
            </a:r>
            <a:r>
              <a:rPr lang="cs-CZ" dirty="0"/>
              <a:t> </a:t>
            </a:r>
            <a:r>
              <a:rPr lang="cs-CZ" dirty="0" smtClean="0"/>
              <a:t>- help.apple.com.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950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197" y="144379"/>
            <a:ext cx="11490630" cy="845325"/>
          </a:xfrm>
        </p:spPr>
        <p:txBody>
          <a:bodyPr/>
          <a:lstStyle/>
          <a:p>
            <a:pPr>
              <a:tabLst>
                <a:tab pos="11214100" algn="r"/>
              </a:tabLst>
            </a:pPr>
            <a:r>
              <a:rPr lang="cs-CZ" dirty="0" err="1"/>
              <a:t>Photo</a:t>
            </a:r>
            <a:r>
              <a:rPr lang="cs-CZ" dirty="0"/>
              <a:t> </a:t>
            </a:r>
            <a:r>
              <a:rPr lang="cs-CZ" dirty="0" err="1" smtClean="0"/>
              <a:t>Booth</a:t>
            </a:r>
            <a:r>
              <a:rPr lang="cs-CZ" dirty="0" smtClean="0"/>
              <a:t>	</a:t>
            </a:r>
            <a:r>
              <a:rPr lang="cs-CZ" sz="3600" b="0" i="1" dirty="0" smtClean="0"/>
              <a:t>legrační fotografie</a:t>
            </a:r>
            <a:endParaRPr lang="cs-CZ" sz="3600" b="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93717" y="1498710"/>
            <a:ext cx="4272102" cy="4748085"/>
          </a:xfrm>
        </p:spPr>
        <p:txBody>
          <a:bodyPr/>
          <a:lstStyle/>
          <a:p>
            <a:r>
              <a:rPr lang="cs-CZ" u="sng" dirty="0"/>
              <a:t>Výběr efektu: </a:t>
            </a:r>
            <a:r>
              <a:rPr lang="cs-CZ" u="sng" dirty="0" smtClean="0"/>
              <a:t> </a:t>
            </a:r>
          </a:p>
          <a:p>
            <a:r>
              <a:rPr lang="cs-CZ" dirty="0" smtClean="0"/>
              <a:t>Klepněte požadovaný </a:t>
            </a:r>
            <a:r>
              <a:rPr lang="cs-CZ" dirty="0"/>
              <a:t>efekt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u="sng" dirty="0" smtClean="0"/>
              <a:t>Změna efektu</a:t>
            </a:r>
            <a:r>
              <a:rPr lang="cs-CZ" u="sng" dirty="0"/>
              <a:t>: </a:t>
            </a:r>
            <a:endParaRPr lang="cs-CZ" u="sng" dirty="0" smtClean="0"/>
          </a:p>
          <a:p>
            <a:r>
              <a:rPr lang="cs-CZ" dirty="0" smtClean="0"/>
              <a:t>Taháme prstem po obraze.</a:t>
            </a:r>
            <a:endParaRPr lang="cs-CZ" dirty="0"/>
          </a:p>
          <a:p>
            <a:endParaRPr lang="cs-CZ" dirty="0" smtClean="0"/>
          </a:p>
          <a:p>
            <a:r>
              <a:rPr lang="cs-CZ" u="sng" dirty="0" smtClean="0"/>
              <a:t>Návrat k výběru: </a:t>
            </a:r>
          </a:p>
          <a:p>
            <a:r>
              <a:rPr lang="cs-CZ" dirty="0" smtClean="0"/>
              <a:t>Klepneme na          . 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30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47" y="991151"/>
            <a:ext cx="6427733" cy="58668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1192" y="5038018"/>
            <a:ext cx="598100" cy="54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999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App</a:t>
            </a:r>
            <a:r>
              <a:rPr lang="cs-CZ" dirty="0"/>
              <a:t> </a:t>
            </a:r>
            <a:r>
              <a:rPr lang="cs-CZ" dirty="0" err="1"/>
              <a:t>Store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Prohlížení</a:t>
            </a:r>
            <a:r>
              <a:rPr lang="cs-CZ" dirty="0"/>
              <a:t>, nakupování a stahování aplikací vytvořených </a:t>
            </a:r>
            <a:r>
              <a:rPr lang="cs-CZ" dirty="0" smtClean="0"/>
              <a:t>pro </a:t>
            </a:r>
            <a:r>
              <a:rPr lang="cs-CZ" dirty="0" err="1" smtClean="0"/>
              <a:t>iPad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Potřebujete </a:t>
            </a:r>
            <a:r>
              <a:rPr lang="cs-CZ" b="1" dirty="0"/>
              <a:t>internet</a:t>
            </a:r>
            <a:r>
              <a:rPr lang="cs-CZ" dirty="0"/>
              <a:t>ové připojení a </a:t>
            </a:r>
            <a:r>
              <a:rPr lang="cs-CZ" b="1" dirty="0"/>
              <a:t>Apple ID</a:t>
            </a:r>
            <a:r>
              <a:rPr lang="cs-CZ" dirty="0"/>
              <a:t>. </a:t>
            </a:r>
            <a:endParaRPr lang="cs-CZ" dirty="0" smtClean="0"/>
          </a:p>
          <a:p>
            <a:endParaRPr lang="cs-CZ" dirty="0"/>
          </a:p>
          <a:p>
            <a:r>
              <a:rPr lang="cs-CZ" u="sng" dirty="0"/>
              <a:t>Stáhneme si nějaký </a:t>
            </a:r>
            <a:r>
              <a:rPr lang="cs-CZ" u="sng" dirty="0" smtClean="0"/>
              <a:t>program:</a:t>
            </a:r>
          </a:p>
          <a:p>
            <a:r>
              <a:rPr lang="cs-CZ" b="1" dirty="0" smtClean="0"/>
              <a:t>Plocha </a:t>
            </a:r>
            <a:r>
              <a:rPr lang="cs-CZ" b="1" dirty="0"/>
              <a:t>– </a:t>
            </a:r>
            <a:r>
              <a:rPr lang="cs-CZ" b="1" dirty="0" err="1"/>
              <a:t>App</a:t>
            </a:r>
            <a:r>
              <a:rPr lang="cs-CZ" b="1" dirty="0"/>
              <a:t> </a:t>
            </a:r>
            <a:r>
              <a:rPr lang="cs-CZ" b="1" dirty="0" err="1"/>
              <a:t>Store</a:t>
            </a:r>
            <a:r>
              <a:rPr lang="cs-CZ" b="1" dirty="0"/>
              <a:t> </a:t>
            </a:r>
          </a:p>
          <a:p>
            <a:r>
              <a:rPr lang="cs-CZ" dirty="0"/>
              <a:t>Do vyhledávacího okna (nahoře vpravo) zapíšeme, jaký program hledáme,</a:t>
            </a:r>
            <a:br>
              <a:rPr lang="cs-CZ" dirty="0"/>
            </a:br>
            <a:r>
              <a:rPr lang="cs-CZ" dirty="0" err="1"/>
              <a:t>např</a:t>
            </a:r>
            <a:r>
              <a:rPr lang="cs-CZ" dirty="0"/>
              <a:t> „slovník“ – vybereme si „Slovník do kapsy“.</a:t>
            </a:r>
          </a:p>
          <a:p>
            <a:r>
              <a:rPr lang="cs-CZ" dirty="0"/>
              <a:t>GET – INSTALL </a:t>
            </a:r>
            <a:r>
              <a:rPr lang="cs-CZ" dirty="0" smtClean="0"/>
              <a:t>–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31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406" y="925606"/>
            <a:ext cx="94297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807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196" y="144379"/>
            <a:ext cx="11461755" cy="845325"/>
          </a:xfrm>
        </p:spPr>
        <p:txBody>
          <a:bodyPr/>
          <a:lstStyle/>
          <a:p>
            <a:pPr>
              <a:tabLst>
                <a:tab pos="11126788" algn="r"/>
              </a:tabLst>
            </a:pPr>
            <a:r>
              <a:rPr lang="cs-CZ" dirty="0" smtClean="0"/>
              <a:t>Apple ID	</a:t>
            </a:r>
            <a:r>
              <a:rPr lang="cs-CZ" dirty="0"/>
              <a:t> </a:t>
            </a:r>
            <a:r>
              <a:rPr lang="cs-CZ" sz="3600" b="0" i="1" dirty="0"/>
              <a:t>uživatelské </a:t>
            </a:r>
            <a:r>
              <a:rPr lang="cs-CZ" sz="3600" b="0" i="1" dirty="0" smtClean="0"/>
              <a:t>jméno</a:t>
            </a:r>
            <a:endParaRPr lang="cs-CZ" sz="3600" b="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215" y="1344707"/>
            <a:ext cx="10908255" cy="3525676"/>
          </a:xfrm>
        </p:spPr>
        <p:txBody>
          <a:bodyPr>
            <a:normAutofit/>
          </a:bodyPr>
          <a:lstStyle/>
          <a:p>
            <a:r>
              <a:rPr lang="cs-CZ" dirty="0" smtClean="0"/>
              <a:t>Přístup pro </a:t>
            </a:r>
            <a:r>
              <a:rPr lang="cs-CZ" dirty="0"/>
              <a:t>všechny činnosti související se </a:t>
            </a:r>
            <a:r>
              <a:rPr lang="cs-CZ" dirty="0" smtClean="0"/>
              <a:t>společností </a:t>
            </a:r>
            <a:r>
              <a:rPr lang="cs-CZ" dirty="0"/>
              <a:t>Apple: </a:t>
            </a:r>
            <a:br>
              <a:rPr lang="cs-CZ" dirty="0"/>
            </a:br>
            <a:r>
              <a:rPr lang="cs-CZ" dirty="0" smtClean="0"/>
              <a:t>nakupování, </a:t>
            </a:r>
            <a:r>
              <a:rPr lang="cs-CZ" dirty="0"/>
              <a:t>služby </a:t>
            </a:r>
            <a:r>
              <a:rPr lang="cs-CZ" dirty="0" err="1"/>
              <a:t>iCloud</a:t>
            </a:r>
            <a:r>
              <a:rPr lang="cs-CZ" dirty="0"/>
              <a:t> </a:t>
            </a:r>
            <a:r>
              <a:rPr lang="cs-CZ" dirty="0" smtClean="0"/>
              <a:t>…</a:t>
            </a:r>
          </a:p>
          <a:p>
            <a:endParaRPr lang="cs-CZ" dirty="0" smtClean="0"/>
          </a:p>
          <a:p>
            <a:r>
              <a:rPr lang="cs-CZ" u="sng" dirty="0" smtClean="0"/>
              <a:t>Registrace Apple ID:</a:t>
            </a:r>
          </a:p>
          <a:p>
            <a:r>
              <a:rPr lang="cs-CZ" dirty="0"/>
              <a:t>Plocha </a:t>
            </a:r>
            <a:r>
              <a:rPr lang="cs-CZ" smtClean="0"/>
              <a:t>– Safari </a:t>
            </a:r>
            <a:r>
              <a:rPr lang="cs-CZ" dirty="0" smtClean="0"/>
              <a:t>– adresa: </a:t>
            </a:r>
            <a:r>
              <a:rPr lang="cs-CZ" b="1" dirty="0" smtClean="0"/>
              <a:t>appleid.apple.com/</a:t>
            </a:r>
            <a:r>
              <a:rPr lang="cs-CZ" b="1" dirty="0" err="1" smtClean="0"/>
              <a:t>cz</a:t>
            </a:r>
            <a:r>
              <a:rPr lang="cs-CZ" dirty="0" smtClean="0"/>
              <a:t> – Vytvořte </a:t>
            </a:r>
            <a:r>
              <a:rPr lang="cs-CZ" dirty="0"/>
              <a:t>A</a:t>
            </a:r>
            <a:r>
              <a:rPr lang="cs-CZ" dirty="0" smtClean="0"/>
              <a:t>pple ID</a:t>
            </a:r>
          </a:p>
          <a:p>
            <a:pPr>
              <a:spcBef>
                <a:spcPts val="1800"/>
              </a:spcBef>
            </a:pPr>
            <a:r>
              <a:rPr lang="cs-CZ" i="1" dirty="0" smtClean="0">
                <a:solidFill>
                  <a:srgbClr val="0070C0"/>
                </a:solidFill>
              </a:rPr>
              <a:t>Heslo: 8 znaků, z toho – minimálně jedna číslice a jedno velké písmeno</a:t>
            </a:r>
            <a:endParaRPr lang="cs-CZ" i="1" dirty="0">
              <a:solidFill>
                <a:srgbClr val="0070C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32</a:t>
            </a:fld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1761095" y="5751996"/>
            <a:ext cx="8091966" cy="1016260"/>
            <a:chOff x="1058778" y="5742371"/>
            <a:chExt cx="8091966" cy="1016260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 rotWithShape="1">
            <a:blip r:embed="rId2"/>
            <a:srcRect b="49718"/>
            <a:stretch/>
          </p:blipFill>
          <p:spPr>
            <a:xfrm>
              <a:off x="1058778" y="5742371"/>
              <a:ext cx="3965610" cy="1007834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 rotWithShape="1">
            <a:blip r:embed="rId2"/>
            <a:srcRect t="47734" b="4619"/>
            <a:stretch/>
          </p:blipFill>
          <p:spPr>
            <a:xfrm>
              <a:off x="4930775" y="5742371"/>
              <a:ext cx="4219969" cy="10162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7711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196" y="203761"/>
            <a:ext cx="11486299" cy="785943"/>
          </a:xfrm>
        </p:spPr>
        <p:txBody>
          <a:bodyPr/>
          <a:lstStyle/>
          <a:p>
            <a:pPr>
              <a:tabLst>
                <a:tab pos="11301413" algn="r"/>
              </a:tabLst>
            </a:pPr>
            <a:r>
              <a:rPr lang="cs-CZ" dirty="0" err="1" smtClean="0"/>
              <a:t>iPad</a:t>
            </a:r>
            <a:r>
              <a:rPr lang="cs-CZ" dirty="0" smtClean="0"/>
              <a:t>	</a:t>
            </a:r>
            <a:r>
              <a:rPr lang="cs-CZ" sz="3600" b="0" i="1" dirty="0" smtClean="0"/>
              <a:t>přední strana</a:t>
            </a:r>
            <a:endParaRPr lang="cs-CZ" sz="3600" b="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91351" y="4544568"/>
            <a:ext cx="1387873" cy="165986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4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570" y="1294589"/>
            <a:ext cx="7646860" cy="556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2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196" y="203761"/>
            <a:ext cx="11486299" cy="785943"/>
          </a:xfrm>
        </p:spPr>
        <p:txBody>
          <a:bodyPr/>
          <a:lstStyle/>
          <a:p>
            <a:pPr>
              <a:tabLst>
                <a:tab pos="11301413" algn="r"/>
              </a:tabLst>
            </a:pPr>
            <a:r>
              <a:rPr lang="cs-CZ" dirty="0" err="1" smtClean="0"/>
              <a:t>iPad</a:t>
            </a:r>
            <a:r>
              <a:rPr lang="cs-CZ" dirty="0" smtClean="0"/>
              <a:t>	</a:t>
            </a:r>
            <a:r>
              <a:rPr lang="cs-CZ" sz="3600" b="0" i="1" dirty="0" smtClean="0"/>
              <a:t>zadní strana</a:t>
            </a:r>
            <a:endParaRPr lang="cs-CZ" sz="3600" b="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55943" y="4857406"/>
            <a:ext cx="991633" cy="162329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5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60" y="906619"/>
            <a:ext cx="7955280" cy="59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7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Příslušenství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0772" y="1891521"/>
            <a:ext cx="3576739" cy="500730"/>
          </a:xfrm>
        </p:spPr>
        <p:txBody>
          <a:bodyPr/>
          <a:lstStyle/>
          <a:p>
            <a:r>
              <a:rPr lang="cs-CZ" dirty="0"/>
              <a:t>Síťový USB </a:t>
            </a:r>
            <a:r>
              <a:rPr lang="cs-CZ" dirty="0" smtClean="0"/>
              <a:t>adaptér: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6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5692" r="2530"/>
          <a:stretch/>
        </p:blipFill>
        <p:spPr>
          <a:xfrm>
            <a:off x="1027557" y="3294068"/>
            <a:ext cx="3807246" cy="174427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6877" y="3294068"/>
            <a:ext cx="4508596" cy="1951482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7350341" y="1891521"/>
            <a:ext cx="3576739" cy="50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Kabel </a:t>
            </a:r>
            <a:r>
              <a:rPr lang="cs-CZ" dirty="0" err="1" smtClean="0"/>
              <a:t>Lightning</a:t>
            </a:r>
            <a:r>
              <a:rPr lang="cs-CZ" dirty="0" smtClean="0"/>
              <a:t>-USB: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9992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3196" y="203761"/>
            <a:ext cx="11081273" cy="785943"/>
          </a:xfrm>
        </p:spPr>
        <p:txBody>
          <a:bodyPr/>
          <a:lstStyle/>
          <a:p>
            <a:pPr>
              <a:tabLst>
                <a:tab pos="10847388" algn="r"/>
              </a:tabLst>
            </a:pPr>
            <a:r>
              <a:rPr lang="cs-CZ" dirty="0" smtClean="0"/>
              <a:t>Plocha	</a:t>
            </a:r>
            <a:r>
              <a:rPr lang="cs-CZ" sz="3600" b="0" i="1" dirty="0" smtClean="0"/>
              <a:t>tlačítko plochy</a:t>
            </a:r>
            <a:endParaRPr lang="cs-CZ" sz="3600" b="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216" y="1344706"/>
            <a:ext cx="4743558" cy="2774907"/>
          </a:xfrm>
        </p:spPr>
        <p:txBody>
          <a:bodyPr/>
          <a:lstStyle/>
          <a:p>
            <a:r>
              <a:rPr lang="cs-CZ" dirty="0" smtClean="0"/>
              <a:t>Návrat na Plochu – kdykoliv.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7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987" y="1827001"/>
            <a:ext cx="4741861" cy="458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3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Manuál k používání </a:t>
            </a:r>
            <a:r>
              <a:rPr lang="cs-CZ" dirty="0" err="1" smtClean="0"/>
              <a:t>iPadu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6215" y="1344706"/>
            <a:ext cx="10908255" cy="647723"/>
          </a:xfrm>
        </p:spPr>
        <p:txBody>
          <a:bodyPr/>
          <a:lstStyle/>
          <a:p>
            <a:r>
              <a:rPr lang="cs-CZ" dirty="0" smtClean="0"/>
              <a:t>Plocha – Safari – </a:t>
            </a:r>
            <a:r>
              <a:rPr lang="cs-CZ" dirty="0" smtClean="0">
                <a:sym typeface="Wingdings" panose="05000000000000000000" pitchFamily="2" charset="2"/>
              </a:rPr>
              <a:t> – Vše – příručka </a:t>
            </a:r>
            <a:r>
              <a:rPr lang="cs-CZ" dirty="0" err="1" smtClean="0">
                <a:sym typeface="Wingdings" panose="05000000000000000000" pitchFamily="2" charset="2"/>
              </a:rPr>
              <a:t>iPad</a:t>
            </a:r>
            <a:r>
              <a:rPr lang="cs-CZ" dirty="0" smtClean="0">
                <a:sym typeface="Wingdings" panose="05000000000000000000" pitchFamily="2" charset="2"/>
              </a:rPr>
              <a:t> -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8</a:t>
            </a:fld>
            <a:endParaRPr lang="cs-CZ"/>
          </a:p>
        </p:txBody>
      </p:sp>
      <p:grpSp>
        <p:nvGrpSpPr>
          <p:cNvPr id="14" name="Skupina 13"/>
          <p:cNvGrpSpPr/>
          <p:nvPr/>
        </p:nvGrpSpPr>
        <p:grpSpPr>
          <a:xfrm>
            <a:off x="6997566" y="1421685"/>
            <a:ext cx="644893" cy="317633"/>
            <a:chOff x="8181474" y="1566064"/>
            <a:chExt cx="644893" cy="317633"/>
          </a:xfrm>
        </p:grpSpPr>
        <p:grpSp>
          <p:nvGrpSpPr>
            <p:cNvPr id="12" name="Skupina 11"/>
            <p:cNvGrpSpPr/>
            <p:nvPr/>
          </p:nvGrpSpPr>
          <p:grpSpPr>
            <a:xfrm>
              <a:off x="8181474" y="1566064"/>
              <a:ext cx="644893" cy="317633"/>
              <a:chOff x="7170821" y="1453415"/>
              <a:chExt cx="644893" cy="317633"/>
            </a:xfrm>
          </p:grpSpPr>
          <p:sp>
            <p:nvSpPr>
              <p:cNvPr id="5" name="Obdélník 4"/>
              <p:cNvSpPr/>
              <p:nvPr/>
            </p:nvSpPr>
            <p:spPr>
              <a:xfrm>
                <a:off x="7170821" y="1453415"/>
                <a:ext cx="644893" cy="31763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8" name="Přímá spojnice 7"/>
              <p:cNvCxnSpPr/>
              <p:nvPr/>
            </p:nvCxnSpPr>
            <p:spPr>
              <a:xfrm>
                <a:off x="7324825" y="1453415"/>
                <a:ext cx="0" cy="317633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Skupina 12"/>
            <p:cNvGrpSpPr/>
            <p:nvPr/>
          </p:nvGrpSpPr>
          <p:grpSpPr>
            <a:xfrm>
              <a:off x="8238697" y="1654082"/>
              <a:ext cx="39559" cy="188260"/>
              <a:chOff x="7215189" y="1495738"/>
              <a:chExt cx="39559" cy="188260"/>
            </a:xfrm>
          </p:grpSpPr>
          <p:sp>
            <p:nvSpPr>
              <p:cNvPr id="9" name="Ovál 8"/>
              <p:cNvSpPr/>
              <p:nvPr/>
            </p:nvSpPr>
            <p:spPr>
              <a:xfrm>
                <a:off x="7215189" y="1495738"/>
                <a:ext cx="36000" cy="360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0" name="Ovál 9"/>
              <p:cNvSpPr/>
              <p:nvPr/>
            </p:nvSpPr>
            <p:spPr>
              <a:xfrm>
                <a:off x="7218748" y="1558491"/>
                <a:ext cx="36000" cy="360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1" name="Ovál 10"/>
              <p:cNvSpPr/>
              <p:nvPr/>
            </p:nvSpPr>
            <p:spPr>
              <a:xfrm>
                <a:off x="7215189" y="1647998"/>
                <a:ext cx="36000" cy="36000"/>
              </a:xfrm>
              <a:prstGeom prst="ellips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</p:grpSp>
      <p:sp>
        <p:nvSpPr>
          <p:cNvPr id="15" name="Nadpis 1"/>
          <p:cNvSpPr txBox="1">
            <a:spLocks/>
          </p:cNvSpPr>
          <p:nvPr/>
        </p:nvSpPr>
        <p:spPr>
          <a:xfrm>
            <a:off x="656215" y="3214838"/>
            <a:ext cx="10515600" cy="845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cs-CZ" dirty="0"/>
              <a:t>Souběžné úlohy</a:t>
            </a:r>
          </a:p>
        </p:txBody>
      </p:sp>
      <p:cxnSp>
        <p:nvCxnSpPr>
          <p:cNvPr id="17" name="Přímá spojnice 16"/>
          <p:cNvCxnSpPr/>
          <p:nvPr/>
        </p:nvCxnSpPr>
        <p:spPr>
          <a:xfrm flipV="1">
            <a:off x="201421" y="3881298"/>
            <a:ext cx="11762427" cy="17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ástupný symbol pro obsah 2"/>
          <p:cNvSpPr txBox="1">
            <a:spLocks/>
          </p:cNvSpPr>
          <p:nvPr/>
        </p:nvSpPr>
        <p:spPr>
          <a:xfrm>
            <a:off x="656215" y="4176188"/>
            <a:ext cx="10908255" cy="647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Dvojité stisknutí </a:t>
            </a:r>
            <a:r>
              <a:rPr lang="cs-CZ" dirty="0"/>
              <a:t>tlačítka </a:t>
            </a:r>
            <a:r>
              <a:rPr lang="cs-CZ" dirty="0" smtClean="0"/>
              <a:t>Plochy.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921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Obrazovka </a:t>
            </a:r>
            <a:r>
              <a:rPr lang="cs-CZ" dirty="0" err="1"/>
              <a:t>Multi-Touch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7715" y="1671966"/>
            <a:ext cx="4117915" cy="3496800"/>
          </a:xfrm>
        </p:spPr>
        <p:txBody>
          <a:bodyPr>
            <a:normAutofit/>
          </a:bodyPr>
          <a:lstStyle/>
          <a:p>
            <a:r>
              <a:rPr lang="cs-CZ" b="1" dirty="0" smtClean="0"/>
              <a:t>Stačí používat gesta: </a:t>
            </a:r>
          </a:p>
          <a:p>
            <a:pPr marL="355600" indent="-2682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klepnutí </a:t>
            </a:r>
          </a:p>
          <a:p>
            <a:pPr marL="355600" indent="-2682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/>
              <a:t>t</a:t>
            </a:r>
            <a:r>
              <a:rPr lang="cs-CZ" dirty="0" smtClean="0"/>
              <a:t>ažení  </a:t>
            </a:r>
          </a:p>
          <a:p>
            <a:pPr marL="355600" indent="-2682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přejetí  </a:t>
            </a:r>
          </a:p>
          <a:p>
            <a:pPr marL="355600" indent="-2682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sevření – rozevření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8254B-7BB9-4F76-9EC3-EAF6A6BDF6DB}" type="slidenum">
              <a:rPr lang="cs-CZ" smtClean="0"/>
              <a:t>9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301" y="1224440"/>
            <a:ext cx="5630779" cy="543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62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2054</TotalTime>
  <Words>475</Words>
  <Application>Microsoft Office PowerPoint</Application>
  <PresentationFormat>Širokoúhlá obrazovka</PresentationFormat>
  <Paragraphs>152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Wingdings</vt:lpstr>
      <vt:lpstr>Motiv Office</vt:lpstr>
      <vt:lpstr>iPad Seminář KA 05</vt:lpstr>
      <vt:lpstr>iPad</vt:lpstr>
      <vt:lpstr>Zdroj informací</vt:lpstr>
      <vt:lpstr>iPad přední strana</vt:lpstr>
      <vt:lpstr>iPad zadní strana</vt:lpstr>
      <vt:lpstr>Příslušenství</vt:lpstr>
      <vt:lpstr>Plocha tlačítko plochy</vt:lpstr>
      <vt:lpstr>Manuál k používání iPadu</vt:lpstr>
      <vt:lpstr>Obrazovka Multi-Touch</vt:lpstr>
      <vt:lpstr>Doba automatického uzamčení</vt:lpstr>
      <vt:lpstr>Nastavení českého prostředí</vt:lpstr>
      <vt:lpstr>Ovládací centrum</vt:lpstr>
      <vt:lpstr>Uspořádání ikon</vt:lpstr>
      <vt:lpstr>Změna tapety</vt:lpstr>
      <vt:lpstr>Diktování</vt:lpstr>
      <vt:lpstr>Soukromí</vt:lpstr>
      <vt:lpstr>Baterie</vt:lpstr>
      <vt:lpstr>Omezení sledování reklam</vt:lpstr>
      <vt:lpstr>Mapy</vt:lpstr>
      <vt:lpstr>Safari  internetový prohlížeč</vt:lpstr>
      <vt:lpstr>Safari  internetový prohlížeč</vt:lpstr>
      <vt:lpstr>Odstranit novou ikonu z Plochy</vt:lpstr>
      <vt:lpstr>Kalendář</vt:lpstr>
      <vt:lpstr>Fotoaparát</vt:lpstr>
      <vt:lpstr>Kontakty</vt:lpstr>
      <vt:lpstr>Hodiny</vt:lpstr>
      <vt:lpstr>Budík</vt:lpstr>
      <vt:lpstr>Poznámky </vt:lpstr>
      <vt:lpstr>Připomínky </vt:lpstr>
      <vt:lpstr>Photo Booth legrační fotografie</vt:lpstr>
      <vt:lpstr>App Store</vt:lpstr>
      <vt:lpstr>Apple ID  uživatelské jméno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</dc:creator>
  <cp:lastModifiedBy>Hana</cp:lastModifiedBy>
  <cp:revision>260</cp:revision>
  <dcterms:created xsi:type="dcterms:W3CDTF">2015-01-15T18:34:44Z</dcterms:created>
  <dcterms:modified xsi:type="dcterms:W3CDTF">2015-06-11T21:20:22Z</dcterms:modified>
</cp:coreProperties>
</file>