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76" r:id="rId3"/>
    <p:sldId id="282" r:id="rId4"/>
    <p:sldId id="283" r:id="rId5"/>
    <p:sldId id="277" r:id="rId6"/>
    <p:sldId id="274" r:id="rId7"/>
    <p:sldId id="263" r:id="rId8"/>
    <p:sldId id="271" r:id="rId9"/>
    <p:sldId id="273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7" d="100"/>
          <a:sy n="107" d="100"/>
        </p:scale>
        <p:origin x="-306" y="12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1/11/2016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1/11/2016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1D8BD707-D9CF-40AE-B4C6-C98DA3205C09}" type="datetimeFigureOut">
              <a:rPr lang="en-US" smtClean="0"/>
              <a:pPr/>
              <a:t>1/11/2016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51488" y="533400"/>
            <a:ext cx="6248400" cy="3352799"/>
          </a:xfrm>
        </p:spPr>
        <p:txBody>
          <a:bodyPr>
            <a:noAutofit/>
          </a:bodyPr>
          <a:lstStyle/>
          <a:p>
            <a:r>
              <a:rPr lang="cs-CZ" sz="4800" dirty="0" err="1" smtClean="0"/>
              <a:t>Shadowing</a:t>
            </a:r>
            <a:endParaRPr lang="cs-CZ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51488" y="4419600"/>
            <a:ext cx="6182912" cy="1524000"/>
          </a:xfrm>
        </p:spPr>
        <p:txBody>
          <a:bodyPr>
            <a:normAutofit fontScale="92500" lnSpcReduction="20000"/>
          </a:bodyPr>
          <a:lstStyle/>
          <a:p>
            <a:r>
              <a:rPr lang="cs-CZ" dirty="0" smtClean="0"/>
              <a:t>UNI-PROJEKTING s.r.o. </a:t>
            </a:r>
          </a:p>
          <a:p>
            <a:r>
              <a:rPr lang="cs-CZ" dirty="0" smtClean="0"/>
              <a:t>PhDr</a:t>
            </a:r>
            <a:r>
              <a:rPr lang="cs-CZ" dirty="0" smtClean="0"/>
              <a:t>. René </a:t>
            </a:r>
            <a:r>
              <a:rPr lang="cs-CZ" dirty="0" err="1" smtClean="0"/>
              <a:t>Szotkowski</a:t>
            </a:r>
            <a:r>
              <a:rPr lang="cs-CZ" dirty="0" smtClean="0"/>
              <a:t>, PhD.</a:t>
            </a:r>
          </a:p>
          <a:p>
            <a:endParaRPr lang="cs-CZ" dirty="0" smtClean="0">
              <a:solidFill>
                <a:srgbClr val="0070C0"/>
              </a:solidFill>
            </a:endParaRPr>
          </a:p>
          <a:p>
            <a:r>
              <a:rPr lang="cs-CZ" sz="1800" dirty="0" smtClean="0">
                <a:solidFill>
                  <a:schemeClr val="tx1"/>
                </a:solidFill>
              </a:rPr>
              <a:t>Pedagog a tablety ve výuce</a:t>
            </a:r>
            <a:br>
              <a:rPr lang="cs-CZ" sz="1800" dirty="0" smtClean="0">
                <a:solidFill>
                  <a:schemeClr val="tx1"/>
                </a:solidFill>
              </a:rPr>
            </a:br>
            <a:r>
              <a:rPr lang="cs-CZ" sz="1200" dirty="0" err="1" smtClean="0">
                <a:solidFill>
                  <a:schemeClr val="tx1"/>
                </a:solidFill>
              </a:rPr>
              <a:t>reg</a:t>
            </a:r>
            <a:r>
              <a:rPr lang="cs-CZ" sz="1200" dirty="0" smtClean="0">
                <a:solidFill>
                  <a:schemeClr val="tx1"/>
                </a:solidFill>
              </a:rPr>
              <a:t>. č. CZ.1.07/1.3.00/51.0006</a:t>
            </a:r>
            <a:endParaRPr lang="cs-CZ" sz="1200" dirty="0">
              <a:solidFill>
                <a:schemeClr val="tx1"/>
              </a:solidFill>
            </a:endParaRPr>
          </a:p>
        </p:txBody>
      </p:sp>
      <p:pic>
        <p:nvPicPr>
          <p:cNvPr id="4" name="Picture 4" descr="OPVK_ver_zakladni_logolink_RGB_cz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9676" y="533400"/>
            <a:ext cx="1801812" cy="4770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Výsledek obrázku pro mraveniště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487"/>
            <a:ext cx="9144000" cy="6855513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0" y="990600"/>
            <a:ext cx="3429000" cy="1143000"/>
          </a:xfrm>
        </p:spPr>
        <p:txBody>
          <a:bodyPr/>
          <a:lstStyle/>
          <a:p>
            <a:r>
              <a:rPr lang="cs-CZ" dirty="0" smtClean="0"/>
              <a:t>Týmová práce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Role šéfa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Mít vizi o kvalitě svojí školy</a:t>
            </a:r>
          </a:p>
          <a:p>
            <a:r>
              <a:rPr lang="cs-CZ" dirty="0" smtClean="0"/>
              <a:t>Mít jasnou představu o procesu zlepšování kvality</a:t>
            </a:r>
          </a:p>
          <a:p>
            <a:r>
              <a:rPr lang="cs-CZ" dirty="0" smtClean="0"/>
              <a:t>Komunikovat o kvalitě</a:t>
            </a:r>
          </a:p>
          <a:p>
            <a:r>
              <a:rPr lang="cs-CZ" dirty="0" smtClean="0"/>
              <a:t>Zajistit, že potřeby dítěte jsou v centru zájmu školy!!!</a:t>
            </a:r>
          </a:p>
          <a:p>
            <a:r>
              <a:rPr lang="cs-CZ" dirty="0" smtClean="0"/>
              <a:t>Podporovat rozvoj pedagogického týmu!!!</a:t>
            </a:r>
          </a:p>
          <a:p>
            <a:r>
              <a:rPr lang="cs-CZ" dirty="0" smtClean="0"/>
              <a:t>Neobiňovat, když se něco nepovede</a:t>
            </a:r>
          </a:p>
          <a:p>
            <a:r>
              <a:rPr lang="cs-CZ" dirty="0" smtClean="0"/>
              <a:t>Odstraňovat bariéry mezi odděleními – budovat efektivní tým!!!</a:t>
            </a:r>
          </a:p>
          <a:p>
            <a:r>
              <a:rPr lang="cs-CZ" dirty="0" smtClean="0"/>
              <a:t>Naslouchat učitelům!!!</a:t>
            </a:r>
          </a:p>
          <a:p>
            <a:r>
              <a:rPr lang="cs-CZ" dirty="0" smtClean="0"/>
              <a:t>Poskytovat autonomii a dovolit riskovat</a:t>
            </a:r>
          </a:p>
          <a:p>
            <a:r>
              <a:rPr lang="cs-CZ" dirty="0" smtClean="0"/>
              <a:t>Zajistit rovnováhu mezi potřebami dítěte a učitele!!!</a:t>
            </a:r>
          </a:p>
          <a:p>
            <a:endParaRPr lang="cs-CZ" dirty="0" smtClean="0"/>
          </a:p>
          <a:p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52400"/>
            <a:ext cx="8839200" cy="487362"/>
          </a:xfrm>
        </p:spPr>
        <p:txBody>
          <a:bodyPr>
            <a:normAutofit fontScale="90000"/>
          </a:bodyPr>
          <a:lstStyle/>
          <a:p>
            <a:r>
              <a:rPr lang="cs-CZ" sz="2400" dirty="0" smtClean="0"/>
              <a:t>Systém celkového řízení kvality</a:t>
            </a:r>
            <a:endParaRPr lang="cs-CZ" sz="2400" dirty="0"/>
          </a:p>
        </p:txBody>
      </p:sp>
      <p:graphicFrame>
        <p:nvGraphicFramePr>
          <p:cNvPr id="3" name="Tabulk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2600203"/>
              </p:ext>
            </p:extLst>
          </p:nvPr>
        </p:nvGraphicFramePr>
        <p:xfrm>
          <a:off x="609599" y="609600"/>
          <a:ext cx="7848600" cy="555205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924300"/>
                <a:gridCol w="3924300"/>
              </a:tblGrid>
              <a:tr h="314913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cs-CZ" sz="1600">
                          <a:effectLst/>
                        </a:rPr>
                        <a:t>Týmové řízení</a:t>
                      </a:r>
                      <a:endParaRPr lang="cs-CZ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cs-CZ" sz="1600">
                          <a:effectLst/>
                        </a:rPr>
                        <a:t>Individuální řízení</a:t>
                      </a:r>
                      <a:endParaRPr lang="cs-CZ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961687">
                <a:tc>
                  <a:txBody>
                    <a:bodyPr/>
                    <a:lstStyle/>
                    <a:p>
                      <a:pPr marL="2286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Periodicky každá pracovní skupina hodnotí kvalitu výkonu každého člena týmu stejně jako celého týmu. Týmy hodnotí svou práci vzhledem k cílům a podmínkám. Skupina informuje o dosažených cílech a hodnotí dosažené výsledky. Sbírá a analyzuje data, reflektuje zkušenost, identifikuje výsledky. Redefinuje nebo potvrdí postup pro následující období. </a:t>
                      </a:r>
                      <a:endParaRPr lang="cs-CZ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286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Každý učitel definuje osobní cíle, svou odpovědnost a své osobní potřeby. Individuální kontrola umožňuje korekci vedoucí k dosažení kvalitních výsledků.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 </a:t>
                      </a:r>
                      <a:endParaRPr lang="cs-CZ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14913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cs-CZ" sz="1600">
                          <a:effectLst/>
                        </a:rPr>
                        <a:t>Management kontroly</a:t>
                      </a:r>
                      <a:endParaRPr lang="cs-CZ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cs-CZ" sz="1600">
                          <a:effectLst/>
                        </a:rPr>
                        <a:t>Externí zprávy</a:t>
                      </a:r>
                      <a:endParaRPr lang="cs-CZ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960537">
                <a:tc>
                  <a:txBody>
                    <a:bodyPr/>
                    <a:lstStyle/>
                    <a:p>
                      <a:pPr marL="2286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Prvotním úkolem managementu školy je zajistit, že stanovené cíle budou úspěšně a efektivně dosaženy. Úkolem managementu je syntetizovat všechna získaná data. </a:t>
                      </a:r>
                      <a:endParaRPr lang="cs-CZ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286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Důležité je získávání zpráv od externích partnerů. Není možné se spolehnout jen na vnitřní hodnocení kvality. Škola získává cíleně informace od zástupců praxe, </a:t>
                      </a:r>
                      <a:r>
                        <a:rPr lang="cs-CZ" sz="1600" dirty="0" smtClean="0">
                          <a:effectLst/>
                        </a:rPr>
                        <a:t>vyššího </a:t>
                      </a:r>
                      <a:r>
                        <a:rPr lang="cs-CZ" sz="1600" dirty="0">
                          <a:effectLst/>
                        </a:rPr>
                        <a:t>stupně škol, studentů, absolventů, </a:t>
                      </a:r>
                      <a:r>
                        <a:rPr lang="cs-CZ" sz="1600" dirty="0" smtClean="0">
                          <a:effectLst/>
                        </a:rPr>
                        <a:t>konzumentů</a:t>
                      </a:r>
                      <a:r>
                        <a:rPr lang="cs-CZ" sz="1600" dirty="0">
                          <a:effectLst/>
                        </a:rPr>
                        <a:t>, rodičů.</a:t>
                      </a:r>
                      <a:endParaRPr lang="cs-CZ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04800"/>
            <a:ext cx="8229600" cy="914400"/>
          </a:xfrm>
        </p:spPr>
        <p:txBody>
          <a:bodyPr>
            <a:normAutofit/>
          </a:bodyPr>
          <a:lstStyle/>
          <a:p>
            <a:r>
              <a:rPr lang="cs-CZ" sz="2800" dirty="0" smtClean="0"/>
              <a:t>Charakteristika úspěšné školy</a:t>
            </a:r>
            <a:endParaRPr lang="cs-CZ" sz="2800" dirty="0"/>
          </a:p>
        </p:txBody>
      </p:sp>
      <p:graphicFrame>
        <p:nvGraphicFramePr>
          <p:cNvPr id="3" name="Tabulk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6315843"/>
              </p:ext>
            </p:extLst>
          </p:nvPr>
        </p:nvGraphicFramePr>
        <p:xfrm>
          <a:off x="1694814" y="2338386"/>
          <a:ext cx="6229985" cy="391716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229985"/>
              </a:tblGrid>
              <a:tr h="78200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je orientovaná na žáka, má sloužit studentům, podporovat jejich tvořivost, aktivitu. Vysokou úroveň má interakce učitel-žák. Úspěšná škola nabízí bohatý vzdělávací program, má dokonale vypracované cíle v oblasti kognitivní, podporuje studentův rozvoj a provádí zpětnou vazbu.</a:t>
                      </a:r>
                      <a:endParaRPr lang="cs-CZ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17727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Výukou podporuje žákovo učení. Učitelé věří, že se žáci mohou naučit a cítí se odpovědni za dosažené výsledky. Učitelé jsou otevření ke studentovu očekávání, snaží se uspokojovat jeho potřeby, adaptují výuku pro potřeby studentů, anticipují a opravují žákovo neporozumění učební látce, používají různé vyučovací strategie. Obecně – úspěšná škola má vysoký standard, pravidelně sleduje výkony a usiluje o dosažení úspěchu.</a:t>
                      </a:r>
                      <a:endParaRPr lang="cs-CZ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8200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Má pozitivní školní klima charakterizované soustavou cílů, hodnot a standardů výkonů. Má vysoký optimismus a očekávání ke studentovu učení (věří v možnosti žáka, důvěřuje mu). Vytváří otevřené, přátelské, kulturní prostředí, pozitivní přístup k disciplíně, má poznatky o etické identitě žáka.</a:t>
                      </a:r>
                      <a:endParaRPr lang="cs-CZ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8436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Podporuje kolegiální interakce, vytváří profesionální prostředí pro učitele, má pochopení pro jejich potřeby, dobré podmínky pro práci. Učitelé reflektují svoji práci, vzájemně spolupracují. </a:t>
                      </a:r>
                      <a:endParaRPr lang="cs-CZ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8436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Má dobrého ředitele, ten užívá efektivního stylu řízení, řeší problémy týmově, zná sbor, komunikuje s ním, adekvátně hodnotí učitele a žáky, pečuje o odborný růst učitelů. Úspěšná škola komunikuje s rodiči a společností.</a:t>
                      </a:r>
                      <a:endParaRPr lang="cs-CZ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grpSp>
        <p:nvGrpSpPr>
          <p:cNvPr id="4" name="Group 1"/>
          <p:cNvGrpSpPr>
            <a:grpSpLocks/>
          </p:cNvGrpSpPr>
          <p:nvPr/>
        </p:nvGrpSpPr>
        <p:grpSpPr bwMode="auto">
          <a:xfrm>
            <a:off x="1619250" y="1447800"/>
            <a:ext cx="6305550" cy="879475"/>
            <a:chOff x="1298" y="249"/>
            <a:chExt cx="8963" cy="1161"/>
          </a:xfrm>
        </p:grpSpPr>
        <p:sp>
          <p:nvSpPr>
            <p:cNvPr id="5" name="Vývojový diagram: postup 2"/>
            <p:cNvSpPr>
              <a:spLocks noChangeArrowheads="1"/>
            </p:cNvSpPr>
            <p:nvPr/>
          </p:nvSpPr>
          <p:spPr bwMode="auto">
            <a:xfrm>
              <a:off x="7875" y="249"/>
              <a:ext cx="405" cy="720"/>
            </a:xfrm>
            <a:prstGeom prst="flowChartProcess">
              <a:avLst/>
            </a:prstGeom>
            <a:solidFill>
              <a:srgbClr val="5B9BD5"/>
            </a:solidFill>
            <a:ln w="12700">
              <a:solidFill>
                <a:srgbClr val="1F4D78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6" name="Rovnoramenný trojúhelník 1"/>
            <p:cNvSpPr>
              <a:spLocks noChangeArrowheads="1"/>
            </p:cNvSpPr>
            <p:nvPr/>
          </p:nvSpPr>
          <p:spPr bwMode="auto">
            <a:xfrm>
              <a:off x="1298" y="390"/>
              <a:ext cx="8963" cy="1020"/>
            </a:xfrm>
            <a:prstGeom prst="triangle">
              <a:avLst>
                <a:gd name="adj" fmla="val 50000"/>
              </a:avLst>
            </a:prstGeom>
            <a:solidFill>
              <a:srgbClr val="5B9BD5"/>
            </a:solidFill>
            <a:ln w="12700">
              <a:solidFill>
                <a:srgbClr val="1F4D78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Výzkum nespokojenosti učitelů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Nedostatečné ocenění práce (veřejnost </a:t>
            </a:r>
            <a:r>
              <a:rPr lang="cs-CZ" dirty="0" smtClean="0">
                <a:sym typeface="Wingdings" pitchFamily="2" charset="2"/>
              </a:rPr>
              <a:t>)</a:t>
            </a:r>
          </a:p>
          <a:p>
            <a:r>
              <a:rPr lang="cs-CZ" dirty="0" smtClean="0">
                <a:sym typeface="Wingdings" pitchFamily="2" charset="2"/>
              </a:rPr>
              <a:t>Způsoby řízení školy (požadavky neberoucí ohled na názory nebo možnosti U)</a:t>
            </a:r>
          </a:p>
          <a:p>
            <a:r>
              <a:rPr lang="cs-CZ" dirty="0" smtClean="0">
                <a:sym typeface="Wingdings" pitchFamily="2" charset="2"/>
              </a:rPr>
              <a:t>Přetížení a nárazové zvýšení úkolů</a:t>
            </a:r>
          </a:p>
          <a:p>
            <a:r>
              <a:rPr lang="cs-CZ" dirty="0" smtClean="0">
                <a:sym typeface="Wingdings" pitchFamily="2" charset="2"/>
              </a:rPr>
              <a:t>Nedostatky v chování žáků, za něž U zodpovídá </a:t>
            </a:r>
          </a:p>
          <a:p>
            <a:r>
              <a:rPr lang="cs-CZ" dirty="0" smtClean="0">
                <a:sym typeface="Wingdings" pitchFamily="2" charset="2"/>
              </a:rPr>
              <a:t>Nejasné požadavky kladené na 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Děkuji za pozornost. 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743200"/>
            <a:ext cx="8229600" cy="3382963"/>
          </a:xfrm>
        </p:spPr>
        <p:txBody>
          <a:bodyPr/>
          <a:lstStyle/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Shadowing</a:t>
            </a:r>
            <a:r>
              <a:rPr lang="cs-CZ" dirty="0" smtClean="0"/>
              <a:t> jako příklad hodnocení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sz="2600" b="1" dirty="0" err="1" smtClean="0"/>
              <a:t>Shadowing</a:t>
            </a:r>
            <a:r>
              <a:rPr lang="cs-CZ" sz="2600" dirty="0" smtClean="0"/>
              <a:t> (stínování</a:t>
            </a:r>
            <a:r>
              <a:rPr lang="cs-CZ" sz="2600" dirty="0"/>
              <a:t>) je proces, kdy na základě dohody jeden pracovník sleduje druhého pracovníka na jeho pracovišti během jeho pracovního </a:t>
            </a:r>
            <a:r>
              <a:rPr lang="cs-CZ" sz="2600" dirty="0" smtClean="0"/>
              <a:t>dne a </a:t>
            </a:r>
            <a:r>
              <a:rPr lang="cs-CZ" sz="2600" dirty="0"/>
              <a:t>na závěr poskytne sledovanému pracovníku zpětnou vazbu. </a:t>
            </a:r>
            <a:endParaRPr lang="cs-CZ" sz="2600" dirty="0" smtClean="0"/>
          </a:p>
          <a:p>
            <a:r>
              <a:rPr lang="cs-CZ" sz="2600" b="1" dirty="0" smtClean="0"/>
              <a:t>pozorování</a:t>
            </a:r>
            <a:r>
              <a:rPr lang="cs-CZ" sz="2600" dirty="0" smtClean="0"/>
              <a:t> (bez zásahu pozorovatele, předem stanovená pravidla),</a:t>
            </a:r>
          </a:p>
          <a:p>
            <a:r>
              <a:rPr lang="cs-CZ" sz="2600" b="1" dirty="0" smtClean="0"/>
              <a:t>zpětnovazební diskuse </a:t>
            </a:r>
            <a:r>
              <a:rPr lang="cs-CZ" sz="2600" dirty="0" smtClean="0"/>
              <a:t>-  získání nových poznatků, vnímání sebe sama a své práce z jiného úhlu pohledu, uvědomění </a:t>
            </a:r>
            <a:r>
              <a:rPr lang="cs-CZ" sz="2600" dirty="0"/>
              <a:t>si </a:t>
            </a:r>
            <a:r>
              <a:rPr lang="cs-CZ" sz="2600" dirty="0" smtClean="0"/>
              <a:t>silných </a:t>
            </a:r>
            <a:r>
              <a:rPr lang="cs-CZ" sz="2600" dirty="0"/>
              <a:t>a </a:t>
            </a:r>
            <a:r>
              <a:rPr lang="cs-CZ" sz="2600" dirty="0" smtClean="0"/>
              <a:t>slabých stránek, posun na </a:t>
            </a:r>
            <a:r>
              <a:rPr lang="cs-CZ" sz="2600" dirty="0"/>
              <a:t>vyšší profesionální úroveň. </a:t>
            </a:r>
          </a:p>
          <a:p>
            <a:endParaRPr lang="cs-CZ" sz="2600" dirty="0"/>
          </a:p>
          <a:p>
            <a:r>
              <a:rPr lang="cs-CZ" sz="2600" b="1" dirty="0"/>
              <a:t>Job-</a:t>
            </a:r>
            <a:r>
              <a:rPr lang="cs-CZ" sz="2600" b="1" dirty="0" err="1"/>
              <a:t>shadowing</a:t>
            </a:r>
            <a:r>
              <a:rPr lang="cs-CZ" sz="2600" dirty="0"/>
              <a:t> - stáže nebo hospitace ve škole nebo jiné vhodné instituci (začínající učitel, hospitace, nevládní organizace, zahraniční pobyty aj.).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16377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Pozitivní komunikace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525963"/>
          </a:xfrm>
        </p:spPr>
        <p:txBody>
          <a:bodyPr/>
          <a:lstStyle/>
          <a:p>
            <a:r>
              <a:rPr lang="cs-CZ" altLang="cs-CZ" dirty="0"/>
              <a:t>Kontingence reakcí,</a:t>
            </a:r>
          </a:p>
          <a:p>
            <a:r>
              <a:rPr lang="cs-CZ" altLang="cs-CZ" dirty="0"/>
              <a:t>kognitivní přizpůsobování,</a:t>
            </a:r>
          </a:p>
          <a:p>
            <a:r>
              <a:rPr lang="cs-CZ" altLang="cs-CZ" dirty="0"/>
              <a:t>zájem o druhého,</a:t>
            </a:r>
          </a:p>
          <a:p>
            <a:r>
              <a:rPr lang="cs-CZ" altLang="cs-CZ" dirty="0"/>
              <a:t>reciprocita,</a:t>
            </a:r>
          </a:p>
          <a:p>
            <a:r>
              <a:rPr lang="cs-CZ" altLang="cs-CZ" dirty="0"/>
              <a:t>humor,</a:t>
            </a:r>
          </a:p>
          <a:p>
            <a:r>
              <a:rPr lang="cs-CZ" altLang="cs-CZ" dirty="0"/>
              <a:t>třikrát ne,</a:t>
            </a:r>
          </a:p>
          <a:p>
            <a:r>
              <a:rPr lang="cs-CZ" altLang="cs-CZ" dirty="0"/>
              <a:t>podpora vývoje a flexibility,</a:t>
            </a:r>
          </a:p>
          <a:p>
            <a:r>
              <a:rPr lang="cs-CZ" altLang="cs-CZ" dirty="0"/>
              <a:t>konzistence </a:t>
            </a:r>
            <a:r>
              <a:rPr lang="cs-CZ" altLang="cs-CZ" dirty="0" smtClean="0"/>
              <a:t>interakcí</a:t>
            </a:r>
            <a:r>
              <a:rPr lang="cs-CZ" altLang="cs-CZ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8811098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Pravidla asertivity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133600"/>
            <a:ext cx="8229600" cy="4525963"/>
          </a:xfrm>
        </p:spPr>
        <p:txBody>
          <a:bodyPr/>
          <a:lstStyle/>
          <a:p>
            <a:r>
              <a:rPr lang="cs-CZ" altLang="cs-CZ" dirty="0" smtClean="0"/>
              <a:t>Nebojte </a:t>
            </a:r>
            <a:r>
              <a:rPr lang="cs-CZ" altLang="cs-CZ" dirty="0"/>
              <a:t>se uchýlit k tzv. feeling talk – vyjadřování svých pocitů, jasně a spontánně vyjádřit, co cítíte,</a:t>
            </a:r>
          </a:p>
          <a:p>
            <a:r>
              <a:rPr lang="cs-CZ" altLang="cs-CZ" dirty="0"/>
              <a:t>vaše mimika má odrážet, co cítíte,</a:t>
            </a:r>
          </a:p>
          <a:p>
            <a:r>
              <a:rPr lang="cs-CZ" altLang="cs-CZ" dirty="0"/>
              <a:t>nebojte se říct „ne“, nemějte strach odmítnout,</a:t>
            </a:r>
          </a:p>
          <a:p>
            <a:r>
              <a:rPr lang="cs-CZ" altLang="cs-CZ" dirty="0"/>
              <a:t>nemluvte za skupinu, užívejte „já“, vyjadřujte se za sebe, neschovávejte se za „my“, nemluvte obecně,</a:t>
            </a:r>
          </a:p>
          <a:p>
            <a:r>
              <a:rPr lang="cs-CZ" altLang="cs-CZ" dirty="0"/>
              <a:t>jste-li chváleni, nedělejte kolem toho okolky, dejte průchod své radosti a pochvalu přijměte. 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227673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>
                <a:effectLst/>
              </a:rPr>
              <a:t>Shadowing</a:t>
            </a:r>
            <a:r>
              <a:rPr lang="cs-CZ" dirty="0">
                <a:effectLst/>
              </a:rPr>
              <a:t> v rámci mapování práce s </a:t>
            </a:r>
            <a:r>
              <a:rPr lang="cs-CZ" dirty="0" smtClean="0">
                <a:effectLst/>
              </a:rPr>
              <a:t>tablety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Jakými způsoby by mohl probíhat </a:t>
            </a:r>
            <a:r>
              <a:rPr lang="cs-CZ" dirty="0" err="1" smtClean="0"/>
              <a:t>shadowing</a:t>
            </a:r>
            <a:r>
              <a:rPr lang="cs-CZ" dirty="0" smtClean="0"/>
              <a:t> na vašem pracovišti?</a:t>
            </a:r>
          </a:p>
          <a:p>
            <a:r>
              <a:rPr lang="cs-CZ" dirty="0" smtClean="0"/>
              <a:t>Jaké podmínky byste nastavili?</a:t>
            </a:r>
          </a:p>
          <a:p>
            <a:r>
              <a:rPr lang="cs-CZ" dirty="0" smtClean="0"/>
              <a:t>Na které faktory je třeba upozornit pozorovatele?</a:t>
            </a:r>
          </a:p>
          <a:p>
            <a:r>
              <a:rPr lang="cs-CZ" dirty="0" smtClean="0"/>
              <a:t>Jaký prospěch z toho mohou mít učitelé?</a:t>
            </a:r>
          </a:p>
        </p:txBody>
      </p:sp>
    </p:spTree>
    <p:extLst>
      <p:ext uri="{BB962C8B-B14F-4D97-AF65-F5344CB8AC3E}">
        <p14:creationId xmlns:p14="http://schemas.microsoft.com/office/powerpoint/2010/main" val="1555057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cs-CZ" dirty="0" smtClean="0"/>
              <a:t>Kdo hodnotí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95400"/>
            <a:ext cx="8915400" cy="5562600"/>
          </a:xfrm>
        </p:spPr>
        <p:txBody>
          <a:bodyPr>
            <a:normAutofit/>
          </a:bodyPr>
          <a:lstStyle/>
          <a:p>
            <a:r>
              <a:rPr lang="cs-CZ" dirty="0" smtClean="0"/>
              <a:t>Interní evaluace </a:t>
            </a:r>
          </a:p>
          <a:p>
            <a:pPr lvl="1"/>
            <a:r>
              <a:rPr lang="cs-CZ" sz="2000" dirty="0" smtClean="0"/>
              <a:t>Škola</a:t>
            </a:r>
          </a:p>
          <a:p>
            <a:pPr lvl="1"/>
            <a:r>
              <a:rPr lang="cs-CZ" sz="2000" dirty="0" smtClean="0"/>
              <a:t>Méně formální</a:t>
            </a:r>
          </a:p>
          <a:p>
            <a:pPr lvl="1"/>
            <a:r>
              <a:rPr lang="cs-CZ" sz="2000" dirty="0" smtClean="0"/>
              <a:t>Hodnocení slabých a silných stránek</a:t>
            </a:r>
          </a:p>
          <a:p>
            <a:pPr lvl="1"/>
            <a:r>
              <a:rPr lang="cs-CZ" sz="2000" dirty="0" smtClean="0"/>
              <a:t>Sebehodnotící studie – může být (ale nemusí) veřejná</a:t>
            </a:r>
          </a:p>
          <a:p>
            <a:pPr lvl="1"/>
            <a:endParaRPr lang="cs-CZ" dirty="0" smtClean="0"/>
          </a:p>
          <a:p>
            <a:r>
              <a:rPr lang="cs-CZ" dirty="0" smtClean="0"/>
              <a:t>Externí evaluace</a:t>
            </a:r>
          </a:p>
          <a:p>
            <a:pPr lvl="1"/>
            <a:r>
              <a:rPr lang="cs-CZ" sz="2000" dirty="0" smtClean="0"/>
              <a:t>Externí odborníci (např. ČŠI)</a:t>
            </a:r>
          </a:p>
          <a:p>
            <a:pPr lvl="1"/>
            <a:r>
              <a:rPr lang="cs-CZ" sz="2000" dirty="0" smtClean="0"/>
              <a:t>Považována za vysoce validní (</a:t>
            </a:r>
            <a:r>
              <a:rPr lang="cs-CZ" sz="2000" dirty="0" smtClean="0">
                <a:sym typeface="Wingdings" pitchFamily="2" charset="2"/>
              </a:rPr>
              <a:t>)</a:t>
            </a:r>
          </a:p>
          <a:p>
            <a:pPr lvl="1"/>
            <a:r>
              <a:rPr lang="cs-CZ" sz="2000" dirty="0" smtClean="0">
                <a:sym typeface="Wingdings" pitchFamily="2" charset="2"/>
              </a:rPr>
              <a:t>Výsledkem je oficiální zpráva o efektivitě vzdělávací činnosti školy</a:t>
            </a:r>
            <a:endParaRPr lang="cs-CZ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cs-CZ" dirty="0" smtClean="0"/>
              <a:t>Fáze autoevaluace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257800"/>
          </a:xfrm>
        </p:spPr>
        <p:txBody>
          <a:bodyPr>
            <a:normAutofit/>
          </a:bodyPr>
          <a:lstStyle/>
          <a:p>
            <a:r>
              <a:rPr lang="cs-CZ" dirty="0" smtClean="0"/>
              <a:t>Motivační fáze</a:t>
            </a:r>
          </a:p>
          <a:p>
            <a:pPr lvl="1"/>
            <a:r>
              <a:rPr lang="cs-CZ" dirty="0" smtClean="0"/>
              <a:t>Přesvědčit tým kolegů o užitečnosti a důležitosti</a:t>
            </a:r>
          </a:p>
          <a:p>
            <a:r>
              <a:rPr lang="cs-CZ" dirty="0" smtClean="0"/>
              <a:t>Přípravná fáze</a:t>
            </a:r>
          </a:p>
          <a:p>
            <a:pPr lvl="1"/>
            <a:r>
              <a:rPr lang="cs-CZ" dirty="0" smtClean="0"/>
              <a:t>Stanovení oblastí, cílů, podmínek a pravidel, kritérií a indikátorů</a:t>
            </a:r>
          </a:p>
          <a:p>
            <a:r>
              <a:rPr lang="cs-CZ" dirty="0" smtClean="0"/>
              <a:t>Realizační fáze</a:t>
            </a:r>
          </a:p>
          <a:p>
            <a:pPr lvl="1"/>
            <a:r>
              <a:rPr lang="cs-CZ" dirty="0" smtClean="0"/>
              <a:t>Časová náročnost – pozor na formálnost</a:t>
            </a:r>
          </a:p>
          <a:p>
            <a:r>
              <a:rPr lang="cs-CZ" dirty="0" smtClean="0"/>
              <a:t>Evaluační fáze</a:t>
            </a:r>
          </a:p>
          <a:p>
            <a:pPr lvl="1"/>
            <a:r>
              <a:rPr lang="cs-CZ" dirty="0" smtClean="0"/>
              <a:t>Zpracování informací</a:t>
            </a:r>
          </a:p>
          <a:p>
            <a:r>
              <a:rPr lang="cs-CZ" dirty="0" smtClean="0"/>
              <a:t>Korektivní fáze</a:t>
            </a:r>
          </a:p>
          <a:p>
            <a:pPr lvl="1"/>
            <a:r>
              <a:rPr lang="cs-CZ" dirty="0" smtClean="0"/>
              <a:t>Výběr problémů, volba vhodných metod k odstranění nedostatků, motivace kolegů, realizace nápravy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Podmínky pro úspěšnou autoevaluaci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Efektivitu ovlivňují tyto oblasti:</a:t>
            </a:r>
          </a:p>
          <a:p>
            <a:endParaRPr lang="cs-CZ" dirty="0" smtClean="0"/>
          </a:p>
          <a:p>
            <a:pPr lvl="1"/>
            <a:r>
              <a:rPr lang="cs-CZ" sz="2400" dirty="0" smtClean="0"/>
              <a:t>Jakou funkci má evaluační záměr?</a:t>
            </a:r>
          </a:p>
          <a:p>
            <a:pPr lvl="1"/>
            <a:r>
              <a:rPr lang="cs-CZ" sz="2400" dirty="0" smtClean="0"/>
              <a:t>Kdo evaluaci plánuje a provádí?</a:t>
            </a:r>
          </a:p>
          <a:p>
            <a:pPr lvl="1"/>
            <a:r>
              <a:rPr lang="cs-CZ" sz="2400" dirty="0" smtClean="0"/>
              <a:t>Kdo obdrží výsledky a kdo z nich učiní závěry?</a:t>
            </a:r>
          </a:p>
          <a:p>
            <a:pPr lvl="1"/>
            <a:r>
              <a:rPr lang="cs-CZ" sz="2400" dirty="0" smtClean="0"/>
              <a:t>Kdo bude s výsledky dále pracovat?</a:t>
            </a:r>
          </a:p>
          <a:p>
            <a:pPr lvl="1">
              <a:buNone/>
            </a:pP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Zkusme se zamyslet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Font typeface="Arial" pitchFamily="34" charset="0"/>
              <a:buChar char="•"/>
            </a:pPr>
            <a:r>
              <a:rPr lang="cs-CZ" sz="2400" dirty="0" smtClean="0"/>
              <a:t>Máte jasnou vizi Vaší školy? Jaká je její filozofie?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cs-CZ" sz="2400" dirty="0" smtClean="0"/>
              <a:t>Zkuste vyjmenovat 5 zákazníků škol. Jak ovlivní Váš evaluační záměr?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cs-CZ" sz="2400" dirty="0" smtClean="0"/>
              <a:t>Můžeme porovnávat školy mezi sebou? Jak?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kutivní">
  <a:themeElements>
    <a:clrScheme name="Exekutivní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kutivní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kutivní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240</TotalTime>
  <Words>834</Words>
  <Application>Microsoft Office PowerPoint</Application>
  <PresentationFormat>Předvádění na obrazovce (4:3)</PresentationFormat>
  <Paragraphs>99</Paragraphs>
  <Slides>15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6" baseType="lpstr">
      <vt:lpstr>Exekutivní</vt:lpstr>
      <vt:lpstr>Shadowing</vt:lpstr>
      <vt:lpstr>Shadowing jako příklad hodnocení</vt:lpstr>
      <vt:lpstr>Pozitivní komunikace</vt:lpstr>
      <vt:lpstr>Pravidla asertivity</vt:lpstr>
      <vt:lpstr>Shadowing v rámci mapování práce s tablety</vt:lpstr>
      <vt:lpstr>Kdo hodnotí</vt:lpstr>
      <vt:lpstr>Fáze autoevaluace</vt:lpstr>
      <vt:lpstr>Podmínky pro úspěšnou autoevaluaci</vt:lpstr>
      <vt:lpstr>Zkusme se zamyslet</vt:lpstr>
      <vt:lpstr>Týmová práce</vt:lpstr>
      <vt:lpstr>Role šéfa</vt:lpstr>
      <vt:lpstr>Systém celkového řízení kvality</vt:lpstr>
      <vt:lpstr>Charakteristika úspěšné školy</vt:lpstr>
      <vt:lpstr>Výzkum nespokojenosti učitelů</vt:lpstr>
      <vt:lpstr>Děkuji za pozornost.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Hodnocení kvality školy - autoevaluační aktivity</dc:title>
  <dc:creator>Stolinská Dominika</dc:creator>
  <cp:lastModifiedBy>blazkova</cp:lastModifiedBy>
  <cp:revision>49</cp:revision>
  <dcterms:created xsi:type="dcterms:W3CDTF">2006-08-16T00:00:00Z</dcterms:created>
  <dcterms:modified xsi:type="dcterms:W3CDTF">2016-01-11T11:04:32Z</dcterms:modified>
</cp:coreProperties>
</file>