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3" r:id="rId3"/>
    <p:sldId id="313" r:id="rId4"/>
    <p:sldId id="284" r:id="rId5"/>
    <p:sldId id="311" r:id="rId6"/>
    <p:sldId id="310" r:id="rId7"/>
    <p:sldId id="289" r:id="rId8"/>
    <p:sldId id="290" r:id="rId9"/>
    <p:sldId id="29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žáková Dana" initials="PD" lastIdx="4" clrIdx="0">
    <p:extLst>
      <p:ext uri="{19B8F6BF-5375-455C-9EA6-DF929625EA0E}">
        <p15:presenceInfo xmlns:p15="http://schemas.microsoft.com/office/powerpoint/2012/main" userId="S-1-5-21-1086798987-9118719-3790444343-20670" providerId="AD"/>
      </p:ext>
    </p:extLst>
  </p:cmAuthor>
  <p:cmAuthor id="2" name="Holec Jakub" initials="HJ" lastIdx="3" clrIdx="1">
    <p:extLst>
      <p:ext uri="{19B8F6BF-5375-455C-9EA6-DF929625EA0E}">
        <p15:presenceInfo xmlns:p15="http://schemas.microsoft.com/office/powerpoint/2012/main" userId="Holec Jak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DC525-E650-4752-8F40-591C270B4865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5C401-FE1B-4EE4-A999-947CC8015AD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67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Poděkování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Jednání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minikonference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sloužit k formulacím doporučení pro jiné školy a pro systém v tematice digitální gramotnosti.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 umožňují dobře popsat cíle vzdělávání rozvíjející digitální gramotnost a na konkrétních materiálech nabídnout možné postupy vedoucí k jejich dosahování s žáky.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C401-FE1B-4EE4-A999-947CC8015AD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58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Přehlednější stavba portálu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Modernější design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Zaměření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uživatele -  základní a pokročilý uživatel</a:t>
            </a:r>
          </a:p>
          <a:p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užitečné moduly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RS, PU21, PS21</a:t>
            </a:r>
            <a:endParaRPr lang="cs-CZ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29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6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19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431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6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6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7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54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4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88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F106-8132-4FDF-BCEB-67D782B1535D}" type="datetimeFigureOut">
              <a:rPr lang="cs-CZ" smtClean="0"/>
              <a:t>10.12.2018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D3E6-BD46-4C70-9AF6-A78AD129B94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27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amotnosti.pro/web/BL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pro/web/kolekce01.priroda" TargetMode="External"/><Relationship Id="rId2" Type="http://schemas.openxmlformats.org/officeDocument/2006/relationships/hyperlink" Target="https://gramotnosti.pro/web/DISKU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DigComp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akub.holec@nuv.cz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0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6341806" y="27975"/>
            <a:ext cx="5850193" cy="6839857"/>
            <a:chOff x="0" y="14787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14787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523268" y="2653850"/>
              <a:ext cx="5454955" cy="2495925"/>
              <a:chOff x="6466868" y="5079272"/>
              <a:chExt cx="5454955" cy="2495925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599023" y="5283126"/>
                <a:ext cx="5322800" cy="199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Aktuální informace</a:t>
                </a:r>
                <a:br>
                  <a:rPr lang="cs-CZ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</a:br>
                <a:r>
                  <a:rPr lang="cs-CZ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z projektu PPUČ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466868" y="5079272"/>
                <a:ext cx="685800" cy="685801"/>
                <a:chOff x="6079518" y="4736371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079518" y="4736371"/>
                  <a:ext cx="0" cy="685801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079518" y="4736371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1135044" y="6871089"/>
                <a:ext cx="673119" cy="704108"/>
                <a:chOff x="6092487" y="2368902"/>
                <a:chExt cx="673119" cy="704108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092487" y="238721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 rot="10800000" flipH="1">
                  <a:off x="6109446" y="2368902"/>
                  <a:ext cx="656160" cy="18308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768350" y="6468584"/>
              <a:ext cx="4864100" cy="106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Jakub Holec</a:t>
              </a:r>
            </a:p>
            <a:p>
              <a:pPr algn="r"/>
              <a:r>
                <a:rPr lang="cs-CZ" sz="20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Národní ústav pro vzdělávání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" y="14677"/>
            <a:ext cx="5714660" cy="68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74" y="175491"/>
            <a:ext cx="5094889" cy="65705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19" y="3474720"/>
            <a:ext cx="2938640" cy="16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79897" y="5249137"/>
            <a:ext cx="1137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logové příspěvky 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>
                <a:hlinkClick r:id="rId2"/>
              </a:rPr>
              <a:t>https://gramotnosti.pro/web/BLOG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7" y="704386"/>
            <a:ext cx="6277000" cy="30664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97" y="3770858"/>
            <a:ext cx="6271511" cy="111176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855" y="704386"/>
            <a:ext cx="5181599" cy="438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8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947" y="2279104"/>
            <a:ext cx="10624206" cy="3669633"/>
          </a:xfrm>
        </p:spPr>
        <p:txBody>
          <a:bodyPr>
            <a:normAutofit/>
          </a:bodyPr>
          <a:lstStyle/>
          <a:p>
            <a:pPr marL="0" algn="ctr">
              <a:spcBef>
                <a:spcPts val="1800"/>
              </a:spcBef>
              <a:buNone/>
            </a:pPr>
            <a:r>
              <a:rPr lang="cs-CZ" sz="2400" dirty="0"/>
              <a:t>Zveme učitele MŠ a ZŠ a jejich mentory/podporovatele do online skupiny </a:t>
            </a:r>
            <a:r>
              <a:rPr lang="cs-CZ" sz="2400" dirty="0">
                <a:hlinkClick r:id="rId2"/>
              </a:rPr>
              <a:t>https://gramotnosti.pro/web/DISKUSE</a:t>
            </a:r>
            <a:r>
              <a:rPr lang="cs-CZ" sz="2400" dirty="0"/>
              <a:t> (</a:t>
            </a:r>
            <a:r>
              <a:rPr lang="cs-CZ" sz="2400" dirty="0" err="1"/>
              <a:t>Facebook</a:t>
            </a:r>
            <a:r>
              <a:rPr lang="cs-CZ" sz="2400" dirty="0" smtClean="0"/>
              <a:t>)</a:t>
            </a:r>
            <a:endParaRPr lang="cs-CZ" sz="2400" u="sng" dirty="0"/>
          </a:p>
          <a:p>
            <a:pPr marL="0" algn="ctr">
              <a:spcBef>
                <a:spcPts val="1800"/>
              </a:spcBef>
              <a:buNone/>
            </a:pPr>
            <a:r>
              <a:rPr lang="cs-CZ" sz="2400" dirty="0" smtClean="0"/>
              <a:t>Pilotně rozjíždíme KOLEKCE </a:t>
            </a:r>
            <a:r>
              <a:rPr lang="cs-CZ" sz="2400" dirty="0"/>
              <a:t>kvalitních existujících materiálů na rozvoj </a:t>
            </a:r>
            <a:r>
              <a:rPr lang="cs-CZ" sz="2400" dirty="0" smtClean="0"/>
              <a:t>gramotností</a:t>
            </a:r>
            <a:br>
              <a:rPr lang="cs-CZ" sz="2400" dirty="0" smtClean="0"/>
            </a:br>
            <a:r>
              <a:rPr lang="cs-CZ" sz="2400" dirty="0" smtClean="0"/>
              <a:t>v oborech. Ambasadorem </a:t>
            </a:r>
            <a:r>
              <a:rPr lang="cs-CZ" sz="2400" dirty="0"/>
              <a:t>KOLEKCE je konkrétní učitel/praktik/odborník/člen společenství</a:t>
            </a:r>
            <a:r>
              <a:rPr lang="cs-CZ" sz="2400" dirty="0" smtClean="0"/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000" dirty="0" smtClean="0"/>
              <a:t>Kolekce materiálů pro přírodovědnou výuku ve škole a v terénu pohledem gramotností</a:t>
            </a:r>
            <a:br>
              <a:rPr lang="cs-CZ" sz="2000" dirty="0" smtClean="0"/>
            </a:br>
            <a:r>
              <a:rPr lang="cs-CZ" sz="2000" dirty="0" smtClean="0"/>
              <a:t>(přírodopis</a:t>
            </a:r>
            <a:r>
              <a:rPr lang="cs-CZ" sz="2000" dirty="0"/>
              <a:t>, </a:t>
            </a:r>
            <a:r>
              <a:rPr lang="cs-CZ" sz="2000" dirty="0" smtClean="0"/>
              <a:t>přírodověda)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gramotnosti.pro/web/kolekce01.priroda</a:t>
            </a:r>
            <a:endParaRPr lang="cs-CZ" sz="20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545" y="559301"/>
            <a:ext cx="10520988" cy="1195821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SPOLEČENTVÍ PRAXE</a:t>
            </a:r>
            <a:br>
              <a:rPr lang="cs-CZ" sz="28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p</a:t>
            </a:r>
            <a:r>
              <a:rPr lang="cs-CZ" sz="28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odporujeme setkávání učitelů nad tématem gramotností v oborech</a:t>
            </a:r>
            <a:br>
              <a:rPr lang="cs-CZ" sz="28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a online diskuze</a:t>
            </a:r>
            <a:endParaRPr lang="cs-CZ" sz="2800" b="1" dirty="0">
              <a:solidFill>
                <a:srgbClr val="2BC3E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28748" y="1451429"/>
            <a:ext cx="1041400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2133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133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1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643915" y="2370995"/>
            <a:ext cx="4492171" cy="421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2133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21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2133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2133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Dokončili jsme překlad </a:t>
            </a:r>
            <a:r>
              <a:rPr lang="cs-CZ" sz="21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Evropského rámce digitálních kompetencí 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pedagogů (</a:t>
            </a:r>
            <a:r>
              <a:rPr lang="cs-CZ" sz="213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DigCompEdu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cs-CZ" sz="2133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Pilot 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od března 2019.</a:t>
            </a:r>
          </a:p>
          <a:p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133" b="1" u="sng" dirty="0">
                <a:hlinkClick r:id="rId3"/>
              </a:rPr>
              <a:t>gramotnosti.pro/web/</a:t>
            </a:r>
            <a:r>
              <a:rPr lang="cs-CZ" sz="2133" b="1" u="sng" dirty="0" err="1">
                <a:hlinkClick r:id="rId3"/>
              </a:rPr>
              <a:t>DigCompEDU</a:t>
            </a:r>
            <a:endParaRPr lang="cs-CZ" sz="2667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8748" y="3023121"/>
            <a:ext cx="4118778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2133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21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inspiraci. Spouštíme prosinec 2018.</a:t>
            </a:r>
            <a:endParaRPr lang="cs-CZ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46800" y="54610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8748" y="5799554"/>
            <a:ext cx="310482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133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42462"/>
            <a:ext cx="1625600" cy="16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391" y="242469"/>
            <a:ext cx="5006627" cy="62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6511636" y="6391563"/>
            <a:ext cx="221673" cy="138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8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/>
          <p:nvPr/>
        </p:nvGrpSpPr>
        <p:grpSpPr>
          <a:xfrm>
            <a:off x="303531" y="4164477"/>
            <a:ext cx="457200" cy="457200"/>
            <a:chOff x="6324600" y="4114799"/>
            <a:chExt cx="685800" cy="685800"/>
          </a:xfrm>
        </p:grpSpPr>
        <p:cxnSp>
          <p:nvCxnSpPr>
            <p:cNvPr id="14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7"/>
          <p:cNvGrpSpPr/>
          <p:nvPr/>
        </p:nvGrpSpPr>
        <p:grpSpPr>
          <a:xfrm rot="10800000">
            <a:off x="5426655" y="4621677"/>
            <a:ext cx="466903" cy="457200"/>
            <a:chOff x="6324600" y="4114799"/>
            <a:chExt cx="685800" cy="685800"/>
          </a:xfrm>
        </p:grpSpPr>
        <p:cxnSp>
          <p:nvCxnSpPr>
            <p:cNvPr id="17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"/>
          <p:cNvSpPr txBox="1"/>
          <p:nvPr/>
        </p:nvSpPr>
        <p:spPr>
          <a:xfrm>
            <a:off x="-916943" y="421214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</a:t>
            </a:r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pozornost</a:t>
            </a:r>
            <a:endParaRPr lang="en-US" sz="44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37300" y="5439724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Mgr. Jakub Holec</a:t>
            </a:r>
            <a:endParaRPr lang="cs-CZ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j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akub.holec@nuv.cz</a:t>
            </a:r>
            <a:endParaRPr lang="cs-CZ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5715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340707"/>
            <a:ext cx="9062384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33" dirty="0" err="1">
                <a:latin typeface="Arial" panose="020B0604020202020204" pitchFamily="34" charset="0"/>
              </a:rPr>
              <a:t>Podpora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budování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kapacit</a:t>
            </a:r>
            <a:r>
              <a:rPr lang="en-US" sz="1733" dirty="0">
                <a:latin typeface="Arial" panose="020B0604020202020204" pitchFamily="34" charset="0"/>
              </a:rPr>
              <a:t> pro </a:t>
            </a:r>
            <a:r>
              <a:rPr lang="en-US" sz="1733" dirty="0" err="1">
                <a:latin typeface="Arial" panose="020B0604020202020204" pitchFamily="34" charset="0"/>
              </a:rPr>
              <a:t>rozvoj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základních</a:t>
            </a:r>
            <a:r>
              <a:rPr lang="en-US" sz="1733" dirty="0">
                <a:latin typeface="Arial" panose="020B0604020202020204" pitchFamily="34" charset="0"/>
              </a:rPr>
              <a:t> pre/</a:t>
            </a:r>
            <a:r>
              <a:rPr lang="en-US" sz="1733" dirty="0" err="1">
                <a:latin typeface="Arial" panose="020B0604020202020204" pitchFamily="34" charset="0"/>
              </a:rPr>
              <a:t>gramotností</a:t>
            </a:r>
            <a:r>
              <a:rPr lang="en-US" sz="1733" dirty="0">
                <a:latin typeface="Arial" panose="020B0604020202020204" pitchFamily="34" charset="0"/>
              </a:rPr>
              <a:t> v </a:t>
            </a:r>
            <a:r>
              <a:rPr lang="en-US" sz="1733" dirty="0" err="1">
                <a:latin typeface="Arial" panose="020B0604020202020204" pitchFamily="34" charset="0"/>
              </a:rPr>
              <a:t>předškolním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cs-CZ" sz="1733" dirty="0">
                <a:latin typeface="Arial" panose="020B0604020202020204" pitchFamily="34" charset="0"/>
              </a:rPr>
              <a:t/>
            </a:r>
            <a:br>
              <a:rPr lang="cs-CZ" sz="1733" dirty="0">
                <a:latin typeface="Arial" panose="020B0604020202020204" pitchFamily="34" charset="0"/>
              </a:rPr>
            </a:br>
            <a:r>
              <a:rPr lang="en-US" sz="1733" dirty="0">
                <a:latin typeface="Arial" panose="020B0604020202020204" pitchFamily="34" charset="0"/>
              </a:rPr>
              <a:t>a </a:t>
            </a:r>
            <a:r>
              <a:rPr lang="en-US" sz="1733" dirty="0" err="1">
                <a:latin typeface="Arial" panose="020B0604020202020204" pitchFamily="34" charset="0"/>
              </a:rPr>
              <a:t>základním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vzdělávání</a:t>
            </a:r>
            <a:r>
              <a:rPr lang="en-US" sz="1733" dirty="0">
                <a:latin typeface="Arial" panose="020B0604020202020204" pitchFamily="34" charset="0"/>
              </a:rPr>
              <a:t> - </a:t>
            </a:r>
            <a:r>
              <a:rPr lang="en-US" sz="1733" dirty="0" err="1">
                <a:latin typeface="Arial" panose="020B0604020202020204" pitchFamily="34" charset="0"/>
              </a:rPr>
              <a:t>Podpora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práce</a:t>
            </a:r>
            <a:r>
              <a:rPr lang="en-US" sz="1733" dirty="0">
                <a:latin typeface="Arial" panose="020B0604020202020204" pitchFamily="34" charset="0"/>
              </a:rPr>
              <a:t> </a:t>
            </a:r>
            <a:r>
              <a:rPr lang="en-US" sz="1733" dirty="0" err="1">
                <a:latin typeface="Arial" panose="020B0604020202020204" pitchFamily="34" charset="0"/>
              </a:rPr>
              <a:t>učitelů</a:t>
            </a:r>
            <a:r>
              <a:rPr lang="en-US" sz="1733" dirty="0">
                <a:latin typeface="Arial" panose="020B0604020202020204" pitchFamily="34" charset="0"/>
              </a:rPr>
              <a:t> (PPUČ)</a:t>
            </a:r>
            <a:r>
              <a:rPr lang="cs-CZ" sz="1733" dirty="0">
                <a:latin typeface="Arial" panose="020B0604020202020204" pitchFamily="34" charset="0"/>
              </a:rPr>
              <a:t> je financován Evropskou unií.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195</Words>
  <Application>Microsoft Office PowerPoint</Application>
  <PresentationFormat>Širokoúhlá obrazovka</PresentationFormat>
  <Paragraphs>33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Lato Semibold</vt:lpstr>
      <vt:lpstr>Roboto Condensed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SPOLEČENTVÍ PRAXE podporujeme setkávání učitelů nad tématem gramotností v oborech a online diskuze</vt:lpstr>
      <vt:lpstr>Inovujeme Metodický portál RVP.CZ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šablon II pro podporu rozvoje gramotností</dc:title>
  <dc:creator>Holec Jakub</dc:creator>
  <cp:lastModifiedBy>Koubek Petr</cp:lastModifiedBy>
  <cp:revision>159</cp:revision>
  <dcterms:created xsi:type="dcterms:W3CDTF">2018-08-28T20:19:39Z</dcterms:created>
  <dcterms:modified xsi:type="dcterms:W3CDTF">2018-12-10T10:30:13Z</dcterms:modified>
</cp:coreProperties>
</file>