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57" r:id="rId4"/>
    <p:sldId id="259" r:id="rId5"/>
    <p:sldId id="260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6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18774-B6FD-4EC1-8030-ADFFC1D6A481}" type="datetimeFigureOut">
              <a:rPr lang="cs-CZ" smtClean="0"/>
              <a:pPr/>
              <a:t>11.11.2015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E0E10-FC8E-4551-9E88-F03EA2E3E47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>
            <a:noAutofit/>
          </a:bodyPr>
          <a:lstStyle/>
          <a:p>
            <a:r>
              <a:rPr lang="cs-CZ" sz="5400" b="1" dirty="0" smtClean="0"/>
              <a:t>uprchlíci: </a:t>
            </a:r>
            <a:br>
              <a:rPr lang="cs-CZ" sz="5400" b="1" dirty="0" smtClean="0"/>
            </a:br>
            <a:r>
              <a:rPr lang="cs-CZ" sz="5400" b="1" dirty="0" smtClean="0"/>
              <a:t>právo </a:t>
            </a:r>
            <a:r>
              <a:rPr lang="cs-CZ" sz="5400" b="1" dirty="0" smtClean="0"/>
              <a:t>a bezpečí, </a:t>
            </a:r>
            <a:r>
              <a:rPr lang="cs-CZ" sz="5400" b="1" dirty="0" smtClean="0"/>
              <a:t/>
            </a:r>
            <a:br>
              <a:rPr lang="cs-CZ" sz="5400" b="1" dirty="0" smtClean="0"/>
            </a:br>
            <a:r>
              <a:rPr lang="cs-CZ" sz="5400" b="1" dirty="0" smtClean="0"/>
              <a:t>i </a:t>
            </a:r>
            <a:r>
              <a:rPr lang="cs-CZ" sz="5400" b="1" dirty="0" smtClean="0"/>
              <a:t>těch, kdo je hostí</a:t>
            </a:r>
            <a:endParaRPr lang="cs-CZ" sz="5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Koubek, </a:t>
            </a:r>
            <a:r>
              <a:rPr lang="cs-CZ" dirty="0" err="1" smtClean="0"/>
              <a:t>Všenory</a:t>
            </a:r>
            <a:r>
              <a:rPr lang="cs-CZ" dirty="0" smtClean="0"/>
              <a:t>, 12. 11. 2015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úmluvy a protokolu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otevřená metoda koordinace – řídí úřad, země ale operacionalizují politiky, ale mají povinnost dávat každoroční přesně strukturovaná hlášení, která jsou dále „komunikována“ s úřadem komisaře </a:t>
            </a:r>
          </a:p>
          <a:p>
            <a:r>
              <a:rPr lang="cs-CZ" dirty="0" smtClean="0"/>
              <a:t>v ČR má koordinaci politik mezinárodního práva pro uprchlíky na starost Ministerstvo vnitra, které předává informace UNHCR ve spolupráci s MZV, včetně kompletních statistických a legislativních informací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úmluvy a protokolu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spory řeší </a:t>
            </a:r>
            <a:r>
              <a:rPr lang="cs-CZ" b="1" i="1" dirty="0" smtClean="0"/>
              <a:t>Mezinárodní soudní dvůr </a:t>
            </a:r>
            <a:r>
              <a:rPr lang="cs-CZ" dirty="0" smtClean="0"/>
              <a:t>(vysoká právní instance OSN se sídlem v Nizozemsku, v Haagu, je nejvyšší právní autoritou mezinárodního veřejného práva)</a:t>
            </a:r>
          </a:p>
          <a:p>
            <a:r>
              <a:rPr lang="cs-CZ" dirty="0" smtClean="0"/>
              <a:t>členské země se musí přihlásit generálnímu tajemníkovi, úmluva je nástrojem nejvyšší reprezentace</a:t>
            </a:r>
          </a:p>
          <a:p>
            <a:r>
              <a:rPr lang="cs-CZ" dirty="0" smtClean="0"/>
              <a:t>pro unitární státy, federace a konfederace platí stejná pravidla transmise a dodržování – gen. tajemníkovi OSN odpovídají federální vlády a úřady, které mají členské země federace vést metodicky; ale v souladu s ústavou má legislativní pravomoc federální země (viz dnešní problém v SRN!); federace o tom informuje gen. taj. 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úmluva - odstoupení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err="1" smtClean="0"/>
              <a:t>Čl.IX</a:t>
            </a:r>
            <a:r>
              <a:rPr lang="cs-CZ" dirty="0" smtClean="0"/>
              <a:t> Odstoupení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Kterákoliv smluvní strana má možnost kdykoliv odstoupit od tohoto protokolu oznámením adresovaným Generálnímu tajemníkovi Spojených národů.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Toto odstoupení nabývá účinnosti pro danou smluvní stranu rok po dni, kdy je obdržel Generální tajemník Spojených národů.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cs-CZ" dirty="0" smtClean="0"/>
              <a:t>Uprchlík podle úmluvy: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>Definice pojmu "uprchlík" </a:t>
            </a:r>
          </a:p>
          <a:p>
            <a:pPr marL="514350" indent="-514350">
              <a:buAutoNum type="alphaUcPeriod"/>
            </a:pPr>
            <a:r>
              <a:rPr lang="cs-CZ" dirty="0" smtClean="0"/>
              <a:t>Pro </a:t>
            </a:r>
            <a:r>
              <a:rPr lang="cs-CZ" dirty="0" smtClean="0"/>
              <a:t>účely této úmluvy pojem "uprchlík" se vztahuje na kteroukoliv osobu , jež: </a:t>
            </a:r>
          </a:p>
          <a:p>
            <a:pPr marL="514350" indent="-514350">
              <a:buAutoNum type="arabicPeriod"/>
            </a:pPr>
            <a:r>
              <a:rPr lang="cs-CZ" dirty="0" smtClean="0"/>
              <a:t>byla považována za uprchlíka dle dohod z 12. května 1926 a 30. června 1928, nebo podle úmluv z 28. října 1933 a 10. února 1938 a podle protokolu ze 14. září 1939 nebo též podle ustanovení Stanov Mezinárodní organizace pro uprchlíky; </a:t>
            </a:r>
          </a:p>
          <a:p>
            <a:pPr marL="514350" indent="-514350">
              <a:buNone/>
            </a:pPr>
            <a:r>
              <a:rPr lang="cs-CZ" dirty="0" smtClean="0"/>
              <a:t>Rozhodnutí o odepření postavení uprchlíka učiněná Mezinárodní organizací pro uprchlíky během činnosti této organizace nezabraňuje udělení uprchlického postavení osobám, které splňují podmínky odstavce 2 tohoto článku;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v důsledku událostí, které nastaly před 1. lednem 1951, se nachází mimo svou vlast a má oprávněné obavy před pronásledováním z důvodů rasových, náboženských nebo národnostních nebo z důvodů příslušnosti k určitým společenským vrstvám nebo i zastávání určitých politických názorů, je neschopna přijmout, nebo vzhledem ke shora uvedeným obavám, odmítá ochranu své vlasti;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totéž platí pro osobu bez státní příslušnosti nacházející se mimo zemi svého dosavadního pobytu následkem shora zmíněných událostí, a která vzhledem ke shora uvedeným obavám se tam nechce nebo nemůže vrátit. </a:t>
            </a:r>
          </a:p>
          <a:p>
            <a:r>
              <a:rPr lang="cs-CZ" dirty="0" smtClean="0"/>
              <a:t>V případě osoby mající několik státních občanství, pojem "země jeho státního občanství" se týká všech zemí, jejichž je státním občanem; žádná osoba však nebude považována za zbavenou ochrany země své příslušnosti, pokud se bez závažného důvodu založeného na oprávněných obavách vzdala ochrany jedné ze zemí svého státního občanství.</a:t>
            </a:r>
          </a:p>
          <a:p>
            <a:r>
              <a:rPr lang="cs-CZ" dirty="0" smtClean="0"/>
              <a:t>…</a:t>
            </a:r>
          </a:p>
          <a:p>
            <a:r>
              <a:rPr lang="cs-CZ" dirty="0" smtClean="0"/>
              <a:t>úmluva je postavena původně na potřebě řešit složitou humanitární situaci v poválečné Evropě; následně se rozšířila na globální úmluvu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/>
          <a:lstStyle/>
          <a:p>
            <a:r>
              <a:rPr lang="cs-CZ" dirty="0" smtClean="0"/>
              <a:t>Jak je to s ukončením pomoci?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 smtClean="0"/>
              <a:t>C. Tato úmluva </a:t>
            </a:r>
            <a:r>
              <a:rPr lang="cs-CZ" b="1" i="1" dirty="0" smtClean="0"/>
              <a:t>pozbývá platnosti pro jakoukoli osobu </a:t>
            </a:r>
            <a:r>
              <a:rPr lang="cs-CZ" dirty="0" smtClean="0"/>
              <a:t>spadající pod podmínky odstavce A, jestliže: </a:t>
            </a:r>
          </a:p>
          <a:p>
            <a:r>
              <a:rPr lang="cs-CZ" dirty="0" smtClean="0"/>
              <a:t>1. se dobrovolně znovu postavila pod ochranu země své státní příslušnosti; nebo </a:t>
            </a:r>
          </a:p>
          <a:p>
            <a:r>
              <a:rPr lang="cs-CZ" dirty="0" smtClean="0"/>
              <a:t>2. potom, co ztratila státní příslušnost znovu ji dobrovolně nabyla; nebo </a:t>
            </a:r>
          </a:p>
          <a:p>
            <a:r>
              <a:rPr lang="cs-CZ" dirty="0" smtClean="0"/>
              <a:t>3. nabyla novou státní příslušnost a nachází se pod ochranou země své nové státní příslušnosti; nebo</a:t>
            </a:r>
          </a:p>
          <a:p>
            <a:r>
              <a:rPr lang="cs-CZ" dirty="0" smtClean="0"/>
              <a:t>4. dobrovolně se znovu usadila v zemi, kterou opustila, nebo do které se nevrátila z obav před pronásledováním; nebo </a:t>
            </a:r>
          </a:p>
          <a:p>
            <a:r>
              <a:rPr lang="cs-CZ" dirty="0" smtClean="0"/>
              <a:t>5. nemůže dále odmítat ochranu země své státní příslušnosti, poněvadž okolnosti, pro které byla uznána uprchlíkem, tam přestaly existovat. </a:t>
            </a:r>
          </a:p>
          <a:p>
            <a:r>
              <a:rPr lang="cs-CZ" dirty="0" smtClean="0"/>
              <a:t>Tento odstavec se nevztahuje na uprchlíka spadajícího pod odstavec A/1/ tohoto článku, který </a:t>
            </a:r>
            <a:r>
              <a:rPr lang="cs-CZ" b="1" i="1" dirty="0" smtClean="0"/>
              <a:t>je schopen uvést pro odmítnutí ochrany země své státní příslušnosti naléhavé důvody </a:t>
            </a:r>
            <a:r>
              <a:rPr lang="cs-CZ" dirty="0" smtClean="0"/>
              <a:t>podložené předcházejícím pronásledováním. 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6. je-li osobou bez státní příslušnosti, je uprchlík schopen vrátit se do země svého bývalého pobytu, poněvadž okolnosti, pro které byl uznán uprchlíkem, tam přestaly existovat. </a:t>
            </a:r>
          </a:p>
          <a:p>
            <a:r>
              <a:rPr lang="cs-CZ" dirty="0" smtClean="0"/>
              <a:t>Tento odstavec se nevztahuje na uprchlíka spadajícího pod odstavec A/1/ tohoto článku, který je schopen uvést naléhavé důvody podložené předchozím pronásledováním pro odmítnutí návratu do země svého bývalého pobytu.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důležité…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Čl.2 Všeobecné závazky </a:t>
            </a:r>
          </a:p>
          <a:p>
            <a:r>
              <a:rPr lang="cs-CZ" dirty="0" smtClean="0"/>
              <a:t>Každý uprchlík má </a:t>
            </a:r>
            <a:r>
              <a:rPr lang="cs-CZ" b="1" i="1" dirty="0" smtClean="0"/>
              <a:t>povinnosti vůči zemi, ve které se nachází</a:t>
            </a:r>
            <a:r>
              <a:rPr lang="cs-CZ" dirty="0" smtClean="0"/>
              <a:t>, což znamená v zásadě, že se musí podrobit zákonům a nařízením, jakož i předpisům týkajícím se udržování veřejného pořádku této země. </a:t>
            </a:r>
          </a:p>
          <a:p>
            <a:r>
              <a:rPr lang="cs-CZ" dirty="0" smtClean="0"/>
              <a:t>Čl.3 Zákaz diskriminace </a:t>
            </a:r>
          </a:p>
          <a:p>
            <a:r>
              <a:rPr lang="cs-CZ" dirty="0" smtClean="0"/>
              <a:t>Smluvní státy se zavazují dodržovat ustanovení této úmluvy vůči uprchlíkům </a:t>
            </a:r>
            <a:r>
              <a:rPr lang="cs-CZ" b="1" i="1" dirty="0" smtClean="0"/>
              <a:t>bez rozlišování rasy, náboženství nebo země původu</a:t>
            </a:r>
            <a:r>
              <a:rPr lang="cs-CZ" dirty="0" smtClean="0"/>
              <a:t>. </a:t>
            </a:r>
          </a:p>
          <a:p>
            <a:r>
              <a:rPr lang="cs-CZ" dirty="0" smtClean="0"/>
              <a:t>smluvní státy mohou svá práva vůči běžencům rozšířit a tato práva jsou pak pro uprchlíky </a:t>
            </a:r>
            <a:r>
              <a:rPr lang="cs-CZ" b="1" i="1" dirty="0" smtClean="0"/>
              <a:t>nezadatelná</a:t>
            </a:r>
            <a:r>
              <a:rPr lang="cs-CZ" dirty="0" smtClean="0"/>
              <a:t>; státy je ale mohou upravovat… (viz dnešní diskuse v EU)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Reciprocita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uprchlíci požívají po dobu 3 let od registrace práv vždy alespoň stejných jako cizinci žijící na území smluvního státu; a výhodnější, pokud tak stanoví tato úmluva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66738"/>
          </a:xfrm>
        </p:spPr>
        <p:txBody>
          <a:bodyPr/>
          <a:lstStyle/>
          <a:p>
            <a:r>
              <a:rPr lang="cs-CZ" dirty="0" smtClean="0"/>
              <a:t>Osobní postavení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7332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Čl.12</a:t>
            </a:r>
          </a:p>
          <a:p>
            <a:r>
              <a:rPr lang="cs-CZ" dirty="0" smtClean="0"/>
              <a:t>1. Osobní postavení uprchlíka se řídí zákony země jeho původu, pobytu, nebo, nemá-li je, zákony země, ve které se nachází. </a:t>
            </a:r>
          </a:p>
          <a:p>
            <a:r>
              <a:rPr lang="cs-CZ" dirty="0" smtClean="0"/>
              <a:t>2. Práva, která uprchlík dříve </a:t>
            </a:r>
            <a:r>
              <a:rPr lang="cs-CZ" dirty="0" smtClean="0"/>
              <a:t>nabyl </a:t>
            </a:r>
            <a:r>
              <a:rPr lang="cs-CZ" dirty="0" smtClean="0"/>
              <a:t>a která se vztahují k osobnímu postavení, zvláště práva týkající se sňatku, jsou smluvním státem respektována, za předpokladu, pokud je to nezbytné, že to odpovídá formalitám požadovaným zákony tohoto smluvního státu i v případě, že by nebyl uznán za uprchlíka. </a:t>
            </a:r>
          </a:p>
          <a:p>
            <a:r>
              <a:rPr lang="cs-CZ" b="1" i="1" dirty="0" smtClean="0"/>
              <a:t>další práva se obecně přidělují minimálně na úrovni ostatních cizinců; právo na spravedlivý proces je na roveň občanů hostující země</a:t>
            </a:r>
            <a:endParaRPr lang="cs-CZ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://cdn.i0.cz/public-data/8a/3d/2fe91680313f872a4cdf9f158025_w720_h474_gb3f27ca6f4b011e481bd0025900fea04.jpg?hash=3801099cad6c8d89d7bf5539711da11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8" name="AutoShape 4" descr="http://cdn.i0.cz/public-data/8a/3d/2fe91680313f872a4cdf9f158025_w720_h474_gb3f27ca6f4b011e481bd0025900fea04.jpg?hash=3801099cad6c8d89d7bf5539711da11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30" name="AutoShape 6" descr="http://cdn.i0.cz/public-data/8a/3d/2fe91680313f872a4cdf9f158025_w720_h474_gb3f27ca6f4b011e481bd0025900fea04.jpg?hash=3801099cad6c8d89d7bf5539711da11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32" name="AutoShape 8" descr="http://cdn.i0.cz/public-data/8a/3d/2fe91680313f872a4cdf9f158025_w720_h474_gb3f27ca6f4b011e481bd0025900fea04.jpg?hash=3801099cad6c8d89d7bf5539711da11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218" y="404664"/>
            <a:ext cx="9151218" cy="6025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dirty="0" smtClean="0"/>
              <a:t>práce a mzda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>Čl. 17</a:t>
            </a:r>
          </a:p>
          <a:p>
            <a:pPr>
              <a:buNone/>
            </a:pPr>
            <a:r>
              <a:rPr lang="cs-CZ" dirty="0" smtClean="0"/>
              <a:t>…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Omezující opatření platná pro cizince nebo pro zaměstnávání cizinců s ohledem na ochranu vnitrostátního pracovního trhu, nebudou v žádném případě uplatňována na uprchlíka, který z nich byl vyňat již v době vstupu této úmluvy v platnost pro příslušný smluvní stát, nebo který splňuje jednu z následujících podmínek: </a:t>
            </a:r>
          </a:p>
          <a:p>
            <a:pPr marL="514350" indent="-514350">
              <a:buFont typeface="+mj-lt"/>
              <a:buAutoNum type="alphaLcParenR"/>
            </a:pPr>
            <a:r>
              <a:rPr lang="cs-CZ" b="1" i="1" dirty="0" smtClean="0"/>
              <a:t>dokončil tři roky trvalého pobytu v zemi</a:t>
            </a:r>
            <a:r>
              <a:rPr lang="cs-CZ" dirty="0" smtClean="0"/>
              <a:t>,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nachází se v manželském svazku se státním příslušníkem země svého pobytu; uprchlík však nemůže vyžadovat výhody tohoto ustanovení, jestliže opustil svého partnera,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má jedno nebo více dětí, která jsou státními příslušníky země jeho trvalého pobytu...</a:t>
            </a:r>
          </a:p>
          <a:p>
            <a:pPr marL="514350" indent="-514350">
              <a:buFont typeface="+mj-lt"/>
              <a:buAutoNum type="alphaLcParenR"/>
            </a:pP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Vítem že státy EU chtějí nyní integrovat </a:t>
            </a:r>
            <a:r>
              <a:rPr lang="cs-CZ" b="1" i="1" dirty="0" smtClean="0"/>
              <a:t>co nejdříve </a:t>
            </a:r>
            <a:r>
              <a:rPr lang="cs-CZ" dirty="0" smtClean="0"/>
              <a:t>po registraci, což představuje posílení práv běžence (ale také populismus – protože to řada uprchlíků nebude umět efektivně využít…)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Úmluva a „Bělá-Jezová“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Čl.21 Bydlení </a:t>
            </a:r>
          </a:p>
          <a:p>
            <a:r>
              <a:rPr lang="cs-CZ" dirty="0" smtClean="0"/>
              <a:t>Pokud jde o bydlení, smluvní státy, je-li tato oblast upravena zákony nebo předpisy nebo je předmětem kontroly veřejných úřadů, poskytnou uprchlíkům zákonně se nacházejícím na jejich území </a:t>
            </a:r>
            <a:r>
              <a:rPr lang="cs-CZ" b="1" i="1" dirty="0" smtClean="0"/>
              <a:t>co nejpříznivější zacházení, a v žádném případě ne méně příznivé, než jaké je poskytováno obecně cizincům za stejných okolností. </a:t>
            </a:r>
            <a:endParaRPr lang="cs-CZ" b="1" i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Podnikání, vzdělávání, péče…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stejné principy viz výše…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/>
          <a:lstStyle/>
          <a:p>
            <a:r>
              <a:rPr lang="cs-CZ" dirty="0" smtClean="0"/>
              <a:t>Zabezpečení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Čl.24 Pracovní zákonodárství a sociální zabezpečení </a:t>
            </a:r>
          </a:p>
          <a:p>
            <a:r>
              <a:rPr lang="cs-CZ" dirty="0" smtClean="0"/>
              <a:t>1. Smluvní státy se zavazují zaručit uprchlíkům, kteří se zákonně nacházejí na jejich území, stejné zacházení jako svým vlastním občanům v následujících případech: </a:t>
            </a:r>
          </a:p>
          <a:p>
            <a:r>
              <a:rPr lang="cs-CZ" dirty="0" smtClean="0"/>
              <a:t>a) pokud jsou tyto záležitosti podrobeny zákonům a nařízením nebo podléhají kontrole správních úřadů: plat, včetně rodinných přídavků, pokud jsou obsaženy v platu, pracovní doba, práce přes čas, placená dovolená, omezení domácké práce, minimální věková hranice pro vstup do zaměstnání, učňovské školství a výcvik, práce žen a mladistvých a využívání výhod kolektivního vyjednávání; …</a:t>
            </a:r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b) sociální zabezpečení (zákonná ustanovení se zřetelem na pracovní úrazy, nemoci z povolání, mateřské dovolené, pracovní neschopnost, zabezpečení ve stáří, smrt, nezaměstnanost, rodinné povinnosti a všechny ostatní možné případy, které spadají podle vnitrostátních zákonů nebo nařízení pod sociální zabezpečení) s výjimkou následujících omezení: </a:t>
            </a:r>
          </a:p>
          <a:p>
            <a:r>
              <a:rPr lang="cs-CZ" dirty="0" smtClean="0"/>
              <a:t>i) příslušná opatření týkající se zachování práv již nabytých či jejich nabývání, </a:t>
            </a:r>
          </a:p>
          <a:p>
            <a:r>
              <a:rPr lang="cs-CZ" dirty="0" err="1" smtClean="0"/>
              <a:t>ii</a:t>
            </a:r>
            <a:r>
              <a:rPr lang="cs-CZ" dirty="0" smtClean="0"/>
              <a:t>) zákony nebo nařízení země pobytu mohou stanovit zvláštní opatření týkající se výhod či částečných výhod, jež mohou být plně hrazeny z veřejných prostředků, jakož i příspěvků poskytovaných osobám, které nesplnily všechny požadované podmínky předepsané k vyplácení normálního důchodu. </a:t>
            </a:r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…</a:t>
            </a:r>
          </a:p>
          <a:p>
            <a:pPr>
              <a:buNone/>
            </a:pPr>
            <a:r>
              <a:rPr lang="cs-CZ" dirty="0" smtClean="0"/>
              <a:t>3. Smluvní státy se zavazují rozšířit na uprchlíky výhody vyplývající z dohod již uzavřených mezi nimi nebo těch, které by mohly být v budoucnu uzavřeny, jež se týkají zachování práv již nabytých nebo nabývaných v oblasti sociálního zabezpečení, pokud uprchlíci splňují podmínky vztahující se na občany států, které podepsaly dotyčné dohody. </a:t>
            </a:r>
          </a:p>
          <a:p>
            <a:pPr>
              <a:buNone/>
            </a:pPr>
            <a:r>
              <a:rPr lang="cs-CZ" dirty="0" smtClean="0"/>
              <a:t>4. Smluvní státy budou příznivě posuzovat možnost co největšího rozšíření výhod, vyplývajících z dohod platných v kteroukoliv dobu mezi nimi a státy, které nejsou smluvními stranami Úmluvy, na uprchlíky. </a:t>
            </a: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0106"/>
          </a:xfrm>
        </p:spPr>
        <p:txBody>
          <a:bodyPr/>
          <a:lstStyle/>
          <a:p>
            <a:r>
              <a:rPr lang="cs-CZ" dirty="0" smtClean="0"/>
              <a:t>Nelegitimní a nelegální….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Čl.31 Uprchlíci, kteří se nezákonně zdržují v zemi, do které se uchýlili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Smluvní státy se zavazují, že nebudou stíhat pro nezákonný vstup nebo přítomnost takové uprchlíky, kteří přicházejíce </a:t>
            </a:r>
            <a:r>
              <a:rPr lang="cs-CZ" b="1" i="1" dirty="0" smtClean="0"/>
              <a:t>přímo z území, kde jejich život nebo svoboda byly ohroženy ve smyslu článku 1</a:t>
            </a:r>
            <a:r>
              <a:rPr lang="cs-CZ" dirty="0" smtClean="0"/>
              <a:t>, vstoupí nebo jsou přítomni na jejich území bez povolení, za předpokladu, že se </a:t>
            </a:r>
            <a:r>
              <a:rPr lang="cs-CZ" b="1" i="1" dirty="0" smtClean="0"/>
              <a:t>sami přihlásí </a:t>
            </a:r>
            <a:r>
              <a:rPr lang="cs-CZ" dirty="0" smtClean="0"/>
              <a:t>bez prodlení úřadům a </a:t>
            </a:r>
            <a:r>
              <a:rPr lang="cs-CZ" b="1" i="1" dirty="0" err="1" smtClean="0"/>
              <a:t>prokáží</a:t>
            </a:r>
            <a:r>
              <a:rPr lang="cs-CZ" b="1" i="1" dirty="0" smtClean="0"/>
              <a:t> dobrý důvod </a:t>
            </a:r>
            <a:r>
              <a:rPr lang="cs-CZ" dirty="0" smtClean="0"/>
              <a:t>pro svůj nezákonný vstup nebo přítomnost.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Smluvní státy nebudou na pohyb takových uprchlíků uplatňovat jiná omezení, než jaká jsou nezbytná, a taková </a:t>
            </a:r>
            <a:r>
              <a:rPr lang="cs-CZ" b="1" i="1" dirty="0" smtClean="0"/>
              <a:t>omezení budou uplatněna pouze do té doby, než jejich postavení v zemi bude upraveno, nebo než obdrží povolení vstupu do jiné země</a:t>
            </a:r>
            <a:r>
              <a:rPr lang="cs-CZ" dirty="0" smtClean="0"/>
              <a:t>. Smluvní státy povolí takovým uprchlíkům rozumnou lhůtu a poskytnou všechny potřebné prostředky k získání povolení vstupu do jiné země. </a:t>
            </a:r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Čl.32 Vyhoštění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Smluvní státy nesmí vyhostit uprchlíka zákonně se nacházejícího na jejich území, kromě případů odůvodněných státní bezpečností nebo veřejným pořádkem.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Vyhoštění takového uprchlíka bude provedeno pouze na základě rozhodnutí přijatého </a:t>
            </a:r>
            <a:r>
              <a:rPr lang="cs-CZ" b="1" dirty="0" smtClean="0"/>
              <a:t>zákonnou cestou</a:t>
            </a:r>
            <a:r>
              <a:rPr lang="cs-CZ" dirty="0" smtClean="0"/>
              <a:t>. S výjimkou závažných důvodů vyžadovaných státní bezpečností, bude uprchlíkovi dána možnost předložit důkazy o jeho nevině, odvolat se a být právně zastoupen před oprávněným úřadem nebo osobou či osobami zvláště tímto úřadem ustanovenými.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Smluvní státy umožní takovému uprchlíkovi dostatečnou lhůtu k získání zákonného povolení vstupu do jiné země. Během této lhůty mohou smluvní státy uplatnit jakákoliv vnitřní opatření, jež mohou být potřebná. </a:t>
            </a:r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Čl.33 Zákaz vyhoštění a navracení (</a:t>
            </a:r>
            <a:r>
              <a:rPr lang="cs-CZ" dirty="0" err="1" smtClean="0"/>
              <a:t>refoulement</a:t>
            </a:r>
            <a:r>
              <a:rPr lang="cs-CZ" dirty="0" smtClean="0"/>
              <a:t>) </a:t>
            </a:r>
          </a:p>
          <a:p>
            <a:pPr marL="514350" indent="-514350">
              <a:buAutoNum type="arabicPeriod"/>
            </a:pPr>
            <a:r>
              <a:rPr lang="cs-CZ" dirty="0" smtClean="0"/>
              <a:t>Žádný smluvní stát nevyhostí jakýmkoli způsobem nebo nevrátí uprchlíka </a:t>
            </a:r>
            <a:r>
              <a:rPr lang="cs-CZ" b="1" i="1" dirty="0" smtClean="0"/>
              <a:t>na hranice zemí, ve kterých by jeho život či osobní svoboda byly ohroženy </a:t>
            </a:r>
            <a:r>
              <a:rPr lang="cs-CZ" dirty="0" smtClean="0"/>
              <a:t>na základě jeho rasy, náboženství, národnosti, příslušnosti k určité společenské vrstvě či politického přesvědčení. </a:t>
            </a:r>
          </a:p>
          <a:p>
            <a:pPr marL="514350" indent="-514350">
              <a:buAutoNum type="arabicPeriod"/>
            </a:pPr>
            <a:r>
              <a:rPr lang="cs-CZ" dirty="0" smtClean="0"/>
              <a:t>Výhody tohoto ustanovení však </a:t>
            </a:r>
            <a:r>
              <a:rPr lang="cs-CZ" u="sng" dirty="0" smtClean="0"/>
              <a:t>nemohou být požadovány uprchlíkem</a:t>
            </a:r>
            <a:r>
              <a:rPr lang="cs-CZ" dirty="0" smtClean="0"/>
              <a:t>, který z vážných důvodů může být považován za </a:t>
            </a:r>
            <a:r>
              <a:rPr lang="cs-CZ" b="1" i="1" dirty="0" smtClean="0"/>
              <a:t>nebezpečného</a:t>
            </a:r>
            <a:r>
              <a:rPr lang="cs-CZ" dirty="0" smtClean="0"/>
              <a:t> v zemi, ve které se nachází, nebo který poté, co byl </a:t>
            </a:r>
            <a:r>
              <a:rPr lang="cs-CZ" b="1" i="1" dirty="0" smtClean="0"/>
              <a:t>usvědčen konečným rozsudkem ze zvláště těžkého trestného činu</a:t>
            </a:r>
            <a:r>
              <a:rPr lang="cs-CZ" dirty="0" smtClean="0"/>
              <a:t>, představuje nebezpečí pro společnost této země. </a:t>
            </a:r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Čl.34 Udělení státní příslušnosti </a:t>
            </a:r>
            <a:endParaRPr lang="cs-CZ" dirty="0" smtClean="0"/>
          </a:p>
          <a:p>
            <a:r>
              <a:rPr lang="cs-CZ" dirty="0" smtClean="0"/>
              <a:t>Smluvní </a:t>
            </a:r>
            <a:r>
              <a:rPr lang="cs-CZ" dirty="0" smtClean="0"/>
              <a:t>státy se zavazují co nejvíce usnadňovat uprchlíkům asimilaci a udělení státního občanství. </a:t>
            </a:r>
            <a:r>
              <a:rPr lang="cs-CZ" b="1" i="1" dirty="0" smtClean="0"/>
              <a:t>Vyvinou zejména veškerou snahu o urychlení řízení o udělení státního občanství </a:t>
            </a:r>
            <a:r>
              <a:rPr lang="cs-CZ" dirty="0" smtClean="0"/>
              <a:t>a o co možná největší snížení poplatků a nákladů tohoto řízení. 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Mezinárodněprávní ochrana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Kořeny:</a:t>
            </a:r>
          </a:p>
          <a:p>
            <a:pPr lvl="1"/>
            <a:r>
              <a:rPr lang="cs-CZ" dirty="0" smtClean="0"/>
              <a:t>VŠEOBECNÁ DEKLARACE LIDSKÝCH </a:t>
            </a:r>
            <a:r>
              <a:rPr lang="cs-CZ" dirty="0" err="1" smtClean="0"/>
              <a:t>LIDSKÝCH</a:t>
            </a:r>
            <a:r>
              <a:rPr lang="cs-CZ" dirty="0" smtClean="0"/>
              <a:t> PRÁV  (1948)</a:t>
            </a:r>
            <a:endParaRPr lang="cs-CZ" dirty="0"/>
          </a:p>
          <a:p>
            <a:pPr lvl="1"/>
            <a:r>
              <a:rPr lang="cs-CZ" dirty="0" smtClean="0"/>
              <a:t>článek 14 (1) Každý má právo </a:t>
            </a:r>
            <a:r>
              <a:rPr lang="cs-CZ" b="1" i="1" dirty="0" smtClean="0"/>
              <a:t>vyhledat si před pronásledováním útočiště v jiných zemích </a:t>
            </a:r>
            <a:r>
              <a:rPr lang="cs-CZ" dirty="0" smtClean="0"/>
              <a:t>a požívat tam azylu. (2) Toto právo nelze uplatnit v případě stíhání skutečně odůvodněného nepolitickými zločiny nebo činy, které jsou v rozporu s cíli a zásadami Spojených národů. </a:t>
            </a:r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Cesty „z toho ven“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asimilace, kvalitní integrační politika, sociální práce a pozitivní akce (</a:t>
            </a:r>
            <a:r>
              <a:rPr lang="cs-CZ" i="1" dirty="0" smtClean="0"/>
              <a:t>positive action</a:t>
            </a:r>
            <a:r>
              <a:rPr lang="cs-CZ" dirty="0" smtClean="0"/>
              <a:t>) na trhu vzdělávání a práce</a:t>
            </a:r>
          </a:p>
          <a:p>
            <a:r>
              <a:rPr lang="cs-CZ" dirty="0" smtClean="0"/>
              <a:t>snaha registrovat a dotáhnout integrační proces až k </a:t>
            </a:r>
            <a:r>
              <a:rPr lang="cs-CZ" dirty="0" err="1" smtClean="0"/>
              <a:t>zplnoprávnění</a:t>
            </a:r>
            <a:r>
              <a:rPr lang="cs-CZ" dirty="0" smtClean="0"/>
              <a:t> občanství </a:t>
            </a:r>
            <a:r>
              <a:rPr lang="cs-CZ" dirty="0" smtClean="0"/>
              <a:t>uprchlíka (Dublinský systém… viz dále)</a:t>
            </a:r>
            <a:endParaRPr lang="cs-CZ" dirty="0" smtClean="0"/>
          </a:p>
          <a:p>
            <a:r>
              <a:rPr lang="cs-CZ" dirty="0" smtClean="0"/>
              <a:t>řešení za hranicemi a na místě válečného konfliktu či genocidy!</a:t>
            </a:r>
          </a:p>
          <a:p>
            <a:r>
              <a:rPr lang="cs-CZ" dirty="0" smtClean="0"/>
              <a:t>diskuse o průvodních jevech jako je </a:t>
            </a:r>
            <a:r>
              <a:rPr lang="cs-CZ" b="1" i="1" dirty="0" err="1" smtClean="0"/>
              <a:t>převaděčství</a:t>
            </a:r>
            <a:r>
              <a:rPr lang="cs-CZ" dirty="0" smtClean="0"/>
              <a:t> a spolupráce států a koordinace ochrany území a oprávněných zájmů (domácí a evropská agenda…)</a:t>
            </a:r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„Dublinský systém – </a:t>
            </a:r>
            <a:r>
              <a:rPr lang="cs-CZ" dirty="0" err="1" smtClean="0"/>
              <a:t>uprachlická</a:t>
            </a:r>
            <a:r>
              <a:rPr lang="cs-CZ" dirty="0" smtClean="0"/>
              <a:t> politika EU“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25780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 </a:t>
            </a:r>
            <a:r>
              <a:rPr lang="cs-CZ" dirty="0" smtClean="0"/>
              <a:t>rámci členských států Evropské unie, a dále Norska, Islandu, Lichtenštejnska a Švýcarska </a:t>
            </a:r>
            <a:r>
              <a:rPr lang="cs-CZ" dirty="0" smtClean="0"/>
              <a:t>určuje </a:t>
            </a:r>
            <a:r>
              <a:rPr lang="cs-CZ" b="1" i="1" dirty="0" smtClean="0"/>
              <a:t>jediný stát, který projedná žádost cizince o mezinárodní ochranu </a:t>
            </a:r>
            <a:r>
              <a:rPr lang="cs-CZ" dirty="0" smtClean="0"/>
              <a:t>a ve věci </a:t>
            </a:r>
            <a:r>
              <a:rPr lang="cs-CZ" dirty="0" smtClean="0"/>
              <a:t>rozhodne</a:t>
            </a:r>
          </a:p>
          <a:p>
            <a:r>
              <a:rPr lang="cs-CZ" dirty="0" smtClean="0"/>
              <a:t>cílem je:</a:t>
            </a:r>
          </a:p>
          <a:p>
            <a:pPr lvl="1"/>
            <a:r>
              <a:rPr lang="cs-CZ" dirty="0" smtClean="0"/>
              <a:t>eliminovat </a:t>
            </a:r>
            <a:r>
              <a:rPr lang="cs-CZ" dirty="0" smtClean="0"/>
              <a:t>jev zvaný </a:t>
            </a:r>
            <a:r>
              <a:rPr lang="cs-CZ" b="1" i="1" dirty="0" smtClean="0"/>
              <a:t>„</a:t>
            </a:r>
            <a:r>
              <a:rPr lang="cs-CZ" b="1" i="1" dirty="0" err="1" smtClean="0"/>
              <a:t>asylum</a:t>
            </a:r>
            <a:r>
              <a:rPr lang="cs-CZ" b="1" i="1" dirty="0" smtClean="0"/>
              <a:t> </a:t>
            </a:r>
            <a:r>
              <a:rPr lang="cs-CZ" b="1" i="1" dirty="0" err="1" smtClean="0"/>
              <a:t>shopping</a:t>
            </a:r>
            <a:r>
              <a:rPr lang="cs-CZ" b="1" i="1" dirty="0" smtClean="0"/>
              <a:t>“ </a:t>
            </a:r>
            <a:r>
              <a:rPr lang="cs-CZ" dirty="0" smtClean="0"/>
              <a:t>(řízení v různých státech současně, cizinec se účelově přemísťuje</a:t>
            </a:r>
          </a:p>
          <a:p>
            <a:pPr lvl="1"/>
            <a:r>
              <a:rPr lang="cs-CZ" dirty="0" smtClean="0"/>
              <a:t>předejít </a:t>
            </a:r>
            <a:r>
              <a:rPr lang="cs-CZ" dirty="0" smtClean="0"/>
              <a:t>situaci označované jako „</a:t>
            </a:r>
            <a:r>
              <a:rPr lang="cs-CZ" dirty="0" err="1" smtClean="0"/>
              <a:t>refugee</a:t>
            </a:r>
            <a:r>
              <a:rPr lang="cs-CZ" dirty="0" smtClean="0"/>
              <a:t> in orbit“, </a:t>
            </a:r>
            <a:r>
              <a:rPr lang="cs-CZ" dirty="0" smtClean="0"/>
              <a:t>žádný stát se k cizinci nehlásí; při tom aplikují </a:t>
            </a:r>
            <a:r>
              <a:rPr lang="cs-CZ" b="1" i="1" dirty="0" smtClean="0"/>
              <a:t>princip třetí bezpečné země </a:t>
            </a:r>
            <a:r>
              <a:rPr lang="cs-CZ" dirty="0" smtClean="0"/>
              <a:t>na členské státy Evropské unie, ve kterých žadatel o mezinárodní ochranu pobýval před příchodem do státu, který nyní žádost </a:t>
            </a:r>
            <a:r>
              <a:rPr lang="cs-CZ" dirty="0" smtClean="0"/>
              <a:t>hodnotí</a:t>
            </a:r>
          </a:p>
          <a:p>
            <a:r>
              <a:rPr lang="cs-CZ" dirty="0" smtClean="0"/>
              <a:t>pro </a:t>
            </a:r>
            <a:r>
              <a:rPr lang="cs-CZ" dirty="0" smtClean="0"/>
              <a:t>žadatele o </a:t>
            </a:r>
            <a:r>
              <a:rPr lang="cs-CZ" dirty="0" smtClean="0"/>
              <a:t>azyl v EU systém znamená</a:t>
            </a:r>
            <a:r>
              <a:rPr lang="cs-CZ" dirty="0" smtClean="0"/>
              <a:t>, že má právo na meritorní posouzení jeho žádosti o mezinárodní ochranu </a:t>
            </a:r>
            <a:r>
              <a:rPr lang="cs-CZ" b="1" i="1" dirty="0" smtClean="0"/>
              <a:t>pouze v jednom členském státě Evropské unie</a:t>
            </a:r>
            <a:r>
              <a:rPr lang="cs-CZ" dirty="0" smtClean="0"/>
              <a:t> (tzv. „</a:t>
            </a:r>
            <a:r>
              <a:rPr lang="cs-CZ" dirty="0" err="1" smtClean="0"/>
              <a:t>one</a:t>
            </a:r>
            <a:r>
              <a:rPr lang="cs-CZ" dirty="0" smtClean="0"/>
              <a:t>-</a:t>
            </a:r>
            <a:r>
              <a:rPr lang="cs-CZ" dirty="0" err="1" smtClean="0"/>
              <a:t>chance</a:t>
            </a:r>
            <a:r>
              <a:rPr lang="cs-CZ" dirty="0" smtClean="0"/>
              <a:t>-</a:t>
            </a:r>
            <a:r>
              <a:rPr lang="cs-CZ" dirty="0" err="1" smtClean="0"/>
              <a:t>only</a:t>
            </a:r>
            <a:r>
              <a:rPr lang="cs-CZ" dirty="0" smtClean="0"/>
              <a:t> princip“).</a:t>
            </a:r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Právním základem dublinského systému je v </a:t>
            </a:r>
            <a:r>
              <a:rPr lang="cs-CZ" dirty="0" smtClean="0"/>
              <a:t>současnosti</a:t>
            </a:r>
            <a:r>
              <a:rPr lang="cs-CZ" dirty="0" smtClean="0"/>
              <a:t> </a:t>
            </a:r>
            <a:r>
              <a:rPr lang="cs-CZ" b="1" dirty="0" smtClean="0"/>
              <a:t>Nařízení Evropského parlamentu a Rady (EU) č. 604/2013 ze dne 26. června 2013</a:t>
            </a:r>
            <a:r>
              <a:rPr lang="cs-CZ" dirty="0" smtClean="0"/>
              <a:t>, kterým se stanoví kritéria a postupy pro určení členského státu příslušného k posuzování žádosti o mezinárodní ochranu podané státním příslušníkem třetí země nebo osobou bez státní příslušnosti v některém z členských států  (tzv. Nařízení Dublin III</a:t>
            </a:r>
            <a:r>
              <a:rPr lang="cs-CZ" dirty="0" smtClean="0"/>
              <a:t>). </a:t>
            </a:r>
          </a:p>
          <a:p>
            <a:pPr>
              <a:buNone/>
            </a:pPr>
            <a:r>
              <a:rPr lang="cs-CZ" dirty="0" smtClean="0"/>
              <a:t>Stanoví </a:t>
            </a:r>
            <a:r>
              <a:rPr lang="cs-CZ" b="1" i="1" dirty="0" smtClean="0"/>
              <a:t>soubor kritérií, podle nichž je určen jeden členský stát, který je příslušný k rozhodnutí o podané žádosti o azyl</a:t>
            </a:r>
            <a:r>
              <a:rPr lang="cs-CZ" dirty="0" smtClean="0"/>
              <a:t>. Např.: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Kritéria k určení příslušného státu: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733256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 smtClean="0"/>
              <a:t>Rodinné vazby:</a:t>
            </a:r>
            <a:r>
              <a:rPr lang="cs-CZ" dirty="0" smtClean="0"/>
              <a:t> Příslušný je ten stát, ve kterém se </a:t>
            </a:r>
            <a:r>
              <a:rPr lang="cs-CZ" dirty="0" smtClean="0">
                <a:solidFill>
                  <a:srgbClr val="FF0000"/>
                </a:solidFill>
              </a:rPr>
              <a:t>oprávněně</a:t>
            </a:r>
            <a:r>
              <a:rPr lang="cs-CZ" dirty="0" smtClean="0"/>
              <a:t> zdržuje člen rodiny žadatele o mezinárodní ochranu. Důraz je zvláště kladen na situaci </a:t>
            </a:r>
            <a:r>
              <a:rPr lang="cs-CZ" dirty="0" smtClean="0">
                <a:solidFill>
                  <a:srgbClr val="FF0000"/>
                </a:solidFill>
              </a:rPr>
              <a:t>nezletilých</a:t>
            </a:r>
            <a:r>
              <a:rPr lang="cs-CZ" dirty="0" smtClean="0"/>
              <a:t> žadatelů o mezinárodní ochranu bez doprovodu zákonných zástupců.</a:t>
            </a:r>
          </a:p>
          <a:p>
            <a:r>
              <a:rPr lang="cs-CZ" b="1" dirty="0" smtClean="0"/>
              <a:t>Vydané vízum či povolení k pobytu:</a:t>
            </a:r>
            <a:r>
              <a:rPr lang="cs-CZ" dirty="0" smtClean="0"/>
              <a:t> Příslušný je ten stát, který žadateli vydal povolení k pobytu či vízum.</a:t>
            </a:r>
          </a:p>
          <a:p>
            <a:r>
              <a:rPr lang="cs-CZ" b="1" dirty="0" smtClean="0"/>
              <a:t>Neoprávněný vstup a pobyt:</a:t>
            </a:r>
            <a:r>
              <a:rPr lang="cs-CZ" dirty="0" smtClean="0"/>
              <a:t> Příslušný je ten stát, jehož státní hranici neoprávněně žadatel překročil přicházeje ze třetího státu či kde alespoň 5 měsíců neoprávněně pobýval, </a:t>
            </a:r>
            <a:r>
              <a:rPr lang="cs-CZ" dirty="0" smtClean="0">
                <a:solidFill>
                  <a:srgbClr val="FF0000"/>
                </a:solidFill>
              </a:rPr>
              <a:t>nelze-li ji zjistit, jak na území členských států přicestoval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Bezvízový styk:</a:t>
            </a:r>
            <a:r>
              <a:rPr lang="cs-CZ" dirty="0" smtClean="0"/>
              <a:t> Příslušný je ten stát, kam žadatel vstoupil a je osvobozen od vízové povinnosti.  </a:t>
            </a:r>
          </a:p>
          <a:p>
            <a:r>
              <a:rPr lang="cs-CZ" b="1" dirty="0" smtClean="0"/>
              <a:t>První podaná žádost o azyl:</a:t>
            </a:r>
            <a:r>
              <a:rPr lang="cs-CZ" dirty="0" smtClean="0"/>
              <a:t> Příslušným je ten členský stát, </a:t>
            </a:r>
            <a:r>
              <a:rPr lang="cs-CZ" dirty="0" smtClean="0">
                <a:solidFill>
                  <a:srgbClr val="FF0000"/>
                </a:solidFill>
              </a:rPr>
              <a:t>kde žadatel požádal o mezinárodní ochranu poprvé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Výjimky: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Každý členský stát současně </a:t>
            </a:r>
            <a:r>
              <a:rPr lang="cs-CZ" dirty="0" smtClean="0">
                <a:solidFill>
                  <a:srgbClr val="FF0000"/>
                </a:solidFill>
              </a:rPr>
              <a:t>může</a:t>
            </a:r>
            <a:r>
              <a:rPr lang="cs-CZ" dirty="0" smtClean="0"/>
              <a:t> z humanitárních důvodů, na žádost jiného členského státu nebo z vlastního rozhodnutí z jakéhokoli důvodu </a:t>
            </a:r>
            <a:r>
              <a:rPr lang="cs-CZ" dirty="0" smtClean="0">
                <a:solidFill>
                  <a:srgbClr val="FF0000"/>
                </a:solidFill>
              </a:rPr>
              <a:t>převzít</a:t>
            </a:r>
            <a:r>
              <a:rPr lang="cs-CZ" dirty="0" smtClean="0"/>
              <a:t> žadatele o azyl a posoudit jeho žádost o mezinárodní ochranu, i když není příslušný podle výše uvedených kritérií.</a:t>
            </a:r>
          </a:p>
          <a:p>
            <a:r>
              <a:rPr lang="cs-CZ" dirty="0" smtClean="0"/>
              <a:t>Členský </a:t>
            </a:r>
            <a:r>
              <a:rPr lang="cs-CZ" dirty="0" smtClean="0"/>
              <a:t>stát příslušný </a:t>
            </a:r>
            <a:r>
              <a:rPr lang="cs-CZ" dirty="0" smtClean="0"/>
              <a:t>k posuzování </a:t>
            </a:r>
            <a:r>
              <a:rPr lang="cs-CZ" dirty="0" smtClean="0"/>
              <a:t>žádosti </a:t>
            </a:r>
            <a:r>
              <a:rPr lang="cs-CZ" dirty="0" smtClean="0"/>
              <a:t>je následně </a:t>
            </a:r>
            <a:r>
              <a:rPr lang="cs-CZ" dirty="0" smtClean="0">
                <a:solidFill>
                  <a:srgbClr val="FF0000"/>
                </a:solidFill>
              </a:rPr>
              <a:t>povinen</a:t>
            </a:r>
            <a:r>
              <a:rPr lang="cs-CZ" dirty="0" smtClean="0"/>
              <a:t> </a:t>
            </a:r>
            <a:r>
              <a:rPr lang="cs-CZ" dirty="0" smtClean="0"/>
              <a:t>převzít na své území žadatele o mezinárodní ochranu, který podal žádost v jiném členském státě a dokončit posuzování jeho žádosti o azyl, případně převzít zpět na své území žadatele o mezinárodní ochranu, který na něm podal žádost a následně území opustil.</a:t>
            </a:r>
          </a:p>
          <a:p>
            <a:r>
              <a:rPr lang="cs-CZ" dirty="0" smtClean="0"/>
              <a:t>Povinnost členského státu převzít žadatele </a:t>
            </a:r>
            <a:r>
              <a:rPr lang="cs-CZ" dirty="0" smtClean="0">
                <a:solidFill>
                  <a:srgbClr val="FF0000"/>
                </a:solidFill>
              </a:rPr>
              <a:t>zaniká</a:t>
            </a:r>
            <a:r>
              <a:rPr lang="cs-CZ" dirty="0" smtClean="0"/>
              <a:t> v případě, že jiný členský stát vydal žadateli vízum či povolení k pobytu, a dále v případě, že žadatel </a:t>
            </a:r>
            <a:r>
              <a:rPr lang="cs-CZ" dirty="0" smtClean="0">
                <a:solidFill>
                  <a:srgbClr val="FF0000"/>
                </a:solidFill>
              </a:rPr>
              <a:t>prokazatelně vycestoval z území členských států EU na dobu delší, než jsou tři měsíce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Nařízení též upravuje: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vzájemnou </a:t>
            </a:r>
            <a:r>
              <a:rPr lang="cs-CZ" dirty="0" smtClean="0">
                <a:solidFill>
                  <a:srgbClr val="FF0000"/>
                </a:solidFill>
              </a:rPr>
              <a:t>komunikaci mezi státy </a:t>
            </a:r>
            <a:r>
              <a:rPr lang="cs-CZ" dirty="0" smtClean="0"/>
              <a:t> za </a:t>
            </a:r>
            <a:r>
              <a:rPr lang="cs-CZ" dirty="0" smtClean="0"/>
              <a:t>účelem dublinského řízení, </a:t>
            </a:r>
            <a:endParaRPr lang="cs-CZ" dirty="0" smtClean="0"/>
          </a:p>
          <a:p>
            <a:r>
              <a:rPr lang="cs-CZ" dirty="0" smtClean="0"/>
              <a:t>lhůty </a:t>
            </a:r>
            <a:r>
              <a:rPr lang="cs-CZ" dirty="0" smtClean="0"/>
              <a:t>pro jednotlivé úkony v rámci řízení, </a:t>
            </a:r>
            <a:endParaRPr lang="cs-CZ" dirty="0" smtClean="0"/>
          </a:p>
          <a:p>
            <a:r>
              <a:rPr lang="cs-CZ" dirty="0" smtClean="0"/>
              <a:t>pravidla </a:t>
            </a:r>
            <a:r>
              <a:rPr lang="cs-CZ" dirty="0" smtClean="0"/>
              <a:t>a lhůty pro provádění transferů osob mezi členskými </a:t>
            </a:r>
            <a:r>
              <a:rPr lang="cs-CZ" dirty="0" smtClean="0"/>
              <a:t>státy… </a:t>
            </a:r>
          </a:p>
          <a:p>
            <a:r>
              <a:rPr lang="cs-CZ" dirty="0" smtClean="0"/>
              <a:t>otázku </a:t>
            </a:r>
            <a:r>
              <a:rPr lang="cs-CZ" dirty="0" smtClean="0"/>
              <a:t>počítání lhůt, </a:t>
            </a:r>
            <a:endParaRPr lang="cs-CZ" dirty="0" smtClean="0"/>
          </a:p>
          <a:p>
            <a:r>
              <a:rPr lang="cs-CZ" dirty="0" smtClean="0"/>
              <a:t>používání </a:t>
            </a:r>
            <a:r>
              <a:rPr lang="cs-CZ" dirty="0" smtClean="0"/>
              <a:t>důkazních prostředků, </a:t>
            </a:r>
            <a:endParaRPr lang="cs-CZ" dirty="0" smtClean="0"/>
          </a:p>
          <a:p>
            <a:r>
              <a:rPr lang="cs-CZ" dirty="0" smtClean="0"/>
              <a:t>odkladný </a:t>
            </a:r>
            <a:r>
              <a:rPr lang="cs-CZ" dirty="0" smtClean="0"/>
              <a:t>účinek opravných prostředků proti rozhodnutím o transferu žadatele </a:t>
            </a:r>
            <a:endParaRPr lang="cs-CZ" dirty="0" smtClean="0"/>
          </a:p>
          <a:p>
            <a:r>
              <a:rPr lang="cs-CZ" dirty="0" smtClean="0"/>
              <a:t>otázky </a:t>
            </a:r>
            <a:r>
              <a:rPr lang="cs-CZ" dirty="0" smtClean="0"/>
              <a:t>spolupráce a komunikace členských států při aplikaci </a:t>
            </a:r>
            <a:r>
              <a:rPr lang="cs-CZ" dirty="0" smtClean="0"/>
              <a:t>nařízení  </a:t>
            </a:r>
          </a:p>
          <a:p>
            <a:r>
              <a:rPr lang="cs-CZ" dirty="0" smtClean="0"/>
              <a:t>právo </a:t>
            </a:r>
            <a:r>
              <a:rPr lang="cs-CZ" dirty="0" smtClean="0"/>
              <a:t>žadatele na informace</a:t>
            </a:r>
            <a:r>
              <a:rPr lang="cs-CZ" dirty="0" smtClean="0"/>
              <a:t>.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Nařízení </a:t>
            </a:r>
            <a:r>
              <a:rPr lang="cs-CZ" dirty="0" smtClean="0"/>
              <a:t>zakotvuje </a:t>
            </a:r>
            <a:r>
              <a:rPr lang="cs-CZ" dirty="0" smtClean="0"/>
              <a:t>též možnost </a:t>
            </a:r>
            <a:r>
              <a:rPr lang="cs-CZ" dirty="0" smtClean="0"/>
              <a:t>států </a:t>
            </a:r>
            <a:r>
              <a:rPr lang="cs-CZ" dirty="0" smtClean="0">
                <a:solidFill>
                  <a:srgbClr val="FF0000"/>
                </a:solidFill>
              </a:rPr>
              <a:t>získávat informace </a:t>
            </a:r>
            <a:r>
              <a:rPr lang="cs-CZ" dirty="0" smtClean="0">
                <a:solidFill>
                  <a:srgbClr val="FF0000"/>
                </a:solidFill>
              </a:rPr>
              <a:t>o žadateli o azyl z jiného členského </a:t>
            </a:r>
            <a:r>
              <a:rPr lang="cs-CZ" dirty="0" smtClean="0">
                <a:solidFill>
                  <a:srgbClr val="FF0000"/>
                </a:solidFill>
              </a:rPr>
              <a:t>státu </a:t>
            </a:r>
            <a:r>
              <a:rPr lang="cs-CZ" dirty="0" smtClean="0"/>
              <a:t>a </a:t>
            </a:r>
            <a:r>
              <a:rPr lang="cs-CZ" dirty="0" smtClean="0"/>
              <a:t>specifikuje, které informace lze od členského státu získat bez souhlasu </a:t>
            </a:r>
            <a:r>
              <a:rPr lang="cs-CZ" dirty="0" smtClean="0"/>
              <a:t>žadatele, </a:t>
            </a:r>
            <a:r>
              <a:rPr lang="cs-CZ" dirty="0" smtClean="0"/>
              <a:t>a </a:t>
            </a:r>
            <a:r>
              <a:rPr lang="cs-CZ" dirty="0" smtClean="0"/>
              <a:t>ke </a:t>
            </a:r>
            <a:r>
              <a:rPr lang="cs-CZ" dirty="0" smtClean="0"/>
              <a:t>kterým je třeba výslovného souhlasu žadatele o azyl</a:t>
            </a:r>
            <a:r>
              <a:rPr lang="cs-CZ" dirty="0" smtClean="0"/>
              <a:t>.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bg1">
                    <a:lumMod val="95000"/>
                  </a:schemeClr>
                </a:solidFill>
              </a:rPr>
              <a:t>Práva a procesy jsou tedy stanoveny.</a:t>
            </a:r>
            <a:br>
              <a:rPr lang="cs-CZ" b="1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cs-CZ" b="1" dirty="0" smtClean="0">
                <a:solidFill>
                  <a:schemeClr val="bg1">
                    <a:lumMod val="95000"/>
                  </a:schemeClr>
                </a:solidFill>
              </a:rPr>
              <a:t>Tak proč je v EU takový zmatek?</a:t>
            </a:r>
            <a:endParaRPr lang="cs-CZ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861048"/>
            <a:ext cx="8229600" cy="2265115"/>
          </a:xfrm>
        </p:spPr>
        <p:txBody>
          <a:bodyPr/>
          <a:lstStyle/>
          <a:p>
            <a:r>
              <a:rPr lang="cs-CZ" b="1" dirty="0" smtClean="0">
                <a:solidFill>
                  <a:schemeClr val="bg1">
                    <a:lumMod val="95000"/>
                  </a:schemeClr>
                </a:solidFill>
              </a:rPr>
              <a:t>Prostor pro společnou diskusi…</a:t>
            </a:r>
            <a:endParaRPr lang="cs-CZ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cs-CZ" dirty="0" smtClean="0"/>
              <a:t>VDLP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článek 28 Každý má právo na to, aby vládl takový sociální a mezinárodní řád, ve kterém by práva a svobody stanovené v této deklaraci byly plně uplatněny</a:t>
            </a:r>
          </a:p>
          <a:p>
            <a:r>
              <a:rPr lang="cs-CZ" dirty="0" smtClean="0"/>
              <a:t>článek 29 (1) Každý má povinnosti vůči společnosti, v níž jediné může volně a plně rozvinout svou osobnost. (2) Každý je při výkonu svých práv a svobod podroben </a:t>
            </a:r>
            <a:r>
              <a:rPr lang="cs-CZ" b="1" i="1" dirty="0" smtClean="0"/>
              <a:t>jen takovým omezením, která stanoví zákon výhradně za tím účelem, aby bylo zajištěno uznávání a zachovávání práv a svobod ostatních </a:t>
            </a:r>
            <a:r>
              <a:rPr lang="cs-CZ" dirty="0" smtClean="0"/>
              <a:t>a vyhověno spravedlivým požadavkům morálky, veřejného pořádku a obecného blaha v demokratické společnosti.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VDLP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článek 30 </a:t>
            </a:r>
            <a:endParaRPr lang="cs-CZ" dirty="0" smtClean="0"/>
          </a:p>
          <a:p>
            <a:r>
              <a:rPr lang="cs-CZ" dirty="0" smtClean="0"/>
              <a:t>Nic </a:t>
            </a:r>
            <a:r>
              <a:rPr lang="cs-CZ" dirty="0" smtClean="0"/>
              <a:t>v této deklaraci nemůže být vykládáno jako by dávalo kterémukoli státu, kterékoli skupině nebo osobě jakékoli právo vyvíjet činnost nebo dopouštět se činů, které by směřovaly k potlačení některého z práv nebo některé ze svobod v této deklaraci uvedených. 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Mezinárodně právní úmluvy a uprchlíci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/>
              <a:t>Předpisy mezinárodního uprchlického práva</a:t>
            </a:r>
          </a:p>
          <a:p>
            <a:r>
              <a:rPr lang="cs-CZ" dirty="0"/>
              <a:t>Úmluva o právním postavení uprchlíků z roku 1951</a:t>
            </a:r>
          </a:p>
          <a:p>
            <a:r>
              <a:rPr lang="cs-CZ" dirty="0"/>
              <a:t>Protokol O</a:t>
            </a:r>
            <a:r>
              <a:rPr lang="cs-CZ" dirty="0" smtClean="0"/>
              <a:t>SN z </a:t>
            </a:r>
            <a:r>
              <a:rPr lang="cs-CZ" dirty="0"/>
              <a:t>roku 1967</a:t>
            </a:r>
          </a:p>
          <a:p>
            <a:r>
              <a:rPr lang="cs-CZ" dirty="0"/>
              <a:t>Úmluva o právním postavení osob bez státní příslušnosti ze dne 28. září 1954</a:t>
            </a:r>
          </a:p>
          <a:p>
            <a:r>
              <a:rPr lang="cs-CZ" dirty="0"/>
              <a:t>Úmluva o omezení případů bezdomovectví z roku 1961</a:t>
            </a:r>
          </a:p>
          <a:p>
            <a:r>
              <a:rPr lang="cs-CZ" dirty="0"/>
              <a:t>Úmluva Organizace africké jednoty upravující zvláštní stránky uprchlických problémů v Africe z roku </a:t>
            </a:r>
            <a:r>
              <a:rPr lang="cs-CZ" dirty="0" smtClean="0"/>
              <a:t>1969</a:t>
            </a:r>
            <a:endParaRPr lang="cs-CZ" dirty="0"/>
          </a:p>
          <a:p>
            <a:r>
              <a:rPr lang="cs-CZ" dirty="0" err="1"/>
              <a:t>Kartagenská</a:t>
            </a:r>
            <a:r>
              <a:rPr lang="cs-CZ" dirty="0"/>
              <a:t> deklarace o uprchlících z roku 1984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Kartagenská</a:t>
            </a:r>
            <a:r>
              <a:rPr lang="cs-CZ" dirty="0" smtClean="0"/>
              <a:t> deklarace…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úmluva kolokvia OSN ratifikovaná členskými státy; kolokvium se odehrálo v listopadu 1984 </a:t>
            </a:r>
            <a:br>
              <a:rPr lang="cs-CZ" dirty="0" smtClean="0"/>
            </a:br>
            <a:r>
              <a:rPr lang="cs-CZ" dirty="0" smtClean="0"/>
              <a:t>v Kolumbii</a:t>
            </a:r>
          </a:p>
          <a:p>
            <a:r>
              <a:rPr lang="cs-CZ" dirty="0" smtClean="0"/>
              <a:t>zajistila právní ochranu uprchlíků uvnitř hostujících států</a:t>
            </a:r>
          </a:p>
          <a:p>
            <a:r>
              <a:rPr lang="cs-CZ" dirty="0" smtClean="0"/>
              <a:t>sjednotila proces jejich posuzování, internování (detence v centrálních oblastech zemí, nikoliv na hranicích…) a integračních kroků států – nevytvářet ztracenou generaci trvale nezaměstnaných a frustrovaných osob</a:t>
            </a:r>
          </a:p>
          <a:p>
            <a:r>
              <a:rPr lang="cs-CZ" dirty="0" smtClean="0"/>
              <a:t>uznává se právo na ochranu od přechodu hranice (zabránění vracení a odmítání na hranicích)</a:t>
            </a:r>
          </a:p>
          <a:p>
            <a:r>
              <a:rPr lang="cs-CZ" dirty="0" smtClean="0"/>
              <a:t>navracení uprchlíků je jejich právem, nikoliv povinností – a to za předpokladu míru a bezpečí v zemi původu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Kartagenská</a:t>
            </a:r>
            <a:r>
              <a:rPr lang="cs-CZ" dirty="0" smtClean="0"/>
              <a:t> deklarace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i="1" dirty="0" smtClean="0"/>
              <a:t>fundamentálním principem uprchlictví je sjednocování rodin (</a:t>
            </a:r>
            <a:r>
              <a:rPr lang="cs-CZ" b="1" i="1" dirty="0" err="1" smtClean="0"/>
              <a:t>reunifikace</a:t>
            </a:r>
            <a:r>
              <a:rPr lang="cs-CZ" b="1" i="1" dirty="0" smtClean="0"/>
              <a:t>) </a:t>
            </a:r>
            <a:r>
              <a:rPr lang="cs-CZ" dirty="0" smtClean="0"/>
              <a:t>– platí jak pro pobyt v hostující zemi, tak pro repatriaci</a:t>
            </a:r>
          </a:p>
          <a:p>
            <a:r>
              <a:rPr lang="cs-CZ" dirty="0" smtClean="0"/>
              <a:t>spolupráce vlád a NGO při podpoře azylantů – podpora má být koordinována politickými nástroji a ty mají být v konkordanci s dohodami v rámci úřadu uprchlického komisaře OSN (</a:t>
            </a:r>
            <a:r>
              <a:rPr lang="cs-CZ" i="1" dirty="0" smtClean="0"/>
              <a:t>High </a:t>
            </a:r>
            <a:r>
              <a:rPr lang="cs-CZ" i="1" dirty="0" err="1" smtClean="0"/>
              <a:t>Commissioner</a:t>
            </a:r>
            <a:r>
              <a:rPr lang="cs-CZ" i="1" dirty="0" smtClean="0"/>
              <a:t> </a:t>
            </a:r>
            <a:r>
              <a:rPr lang="cs-CZ" i="1" dirty="0" err="1" smtClean="0"/>
              <a:t>for</a:t>
            </a:r>
            <a:r>
              <a:rPr lang="cs-CZ" i="1" dirty="0" smtClean="0"/>
              <a:t> </a:t>
            </a:r>
            <a:r>
              <a:rPr lang="cs-CZ" i="1" dirty="0" err="1" smtClean="0"/>
              <a:t>Refugees</a:t>
            </a:r>
            <a:r>
              <a:rPr lang="cs-CZ" i="1" dirty="0" smtClean="0"/>
              <a:t> of the UN: UNHCR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Dokument úřadu vysokého komisaře – „Úmluva OSN o uprchlících 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28. 6. 1951</a:t>
            </a:r>
          </a:p>
          <a:p>
            <a:r>
              <a:rPr lang="cs-CZ" dirty="0" smtClean="0"/>
              <a:t>princip sdílení odpovědnosti (odlehčení mezinárodním instancím) mezi státy</a:t>
            </a:r>
          </a:p>
          <a:p>
            <a:r>
              <a:rPr lang="cs-CZ" dirty="0" smtClean="0"/>
              <a:t>cílem </a:t>
            </a:r>
            <a:r>
              <a:rPr lang="cs-CZ" dirty="0"/>
              <a:t>Úmluvy z roku 1951 není řešit příčiny útěku: porušování lidských práv, politický či ozbrojený konflikt v zemi jejich </a:t>
            </a:r>
            <a:r>
              <a:rPr lang="cs-CZ" dirty="0" smtClean="0"/>
              <a:t>původu</a:t>
            </a:r>
          </a:p>
          <a:p>
            <a:r>
              <a:rPr lang="cs-CZ" dirty="0" smtClean="0"/>
              <a:t>úmluva </a:t>
            </a:r>
            <a:r>
              <a:rPr lang="cs-CZ" dirty="0"/>
              <a:t>vznikla, aby zmírňovala následky těchto problémů tím, že nabídne obětem mezinárodní právní ochranu a další podporu, případně jim pomůže začít nový </a:t>
            </a:r>
            <a:r>
              <a:rPr lang="cs-CZ" dirty="0" smtClean="0"/>
              <a:t>život</a:t>
            </a:r>
          </a:p>
          <a:p>
            <a:r>
              <a:rPr lang="cs-CZ" dirty="0" smtClean="0"/>
              <a:t>prováděcí protokol z 31. 1. 1967 je základní prováděcí předpis úmluvy a je účinný pro celé globální společenství států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2447</Words>
  <Application>Microsoft Office PowerPoint</Application>
  <PresentationFormat>Předvádění na obrazovce (4:3)</PresentationFormat>
  <Paragraphs>152</Paragraphs>
  <Slides>36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37" baseType="lpstr">
      <vt:lpstr>Motiv sady Office</vt:lpstr>
      <vt:lpstr>uprchlíci:  právo a bezpečí,  i těch, kdo je hostí</vt:lpstr>
      <vt:lpstr>Snímek 2</vt:lpstr>
      <vt:lpstr>Mezinárodněprávní ochrana</vt:lpstr>
      <vt:lpstr>VDLP</vt:lpstr>
      <vt:lpstr>VDLP</vt:lpstr>
      <vt:lpstr>Mezinárodně právní úmluvy a uprchlíci</vt:lpstr>
      <vt:lpstr>Kartagenská deklarace…</vt:lpstr>
      <vt:lpstr>Kartagenská deklarace</vt:lpstr>
      <vt:lpstr>Dokument úřadu vysokého komisaře – „Úmluva OSN o uprchlících “</vt:lpstr>
      <vt:lpstr>Principy úmluvy a protokolu</vt:lpstr>
      <vt:lpstr>principy úmluvy a protokolu</vt:lpstr>
      <vt:lpstr>úmluva - odstoupení</vt:lpstr>
      <vt:lpstr>Uprchlík podle úmluvy:</vt:lpstr>
      <vt:lpstr>Snímek 14</vt:lpstr>
      <vt:lpstr>Jak je to s ukončením pomoci?</vt:lpstr>
      <vt:lpstr>…</vt:lpstr>
      <vt:lpstr>Co je důležité…</vt:lpstr>
      <vt:lpstr>Reciprocita</vt:lpstr>
      <vt:lpstr>Osobní postavení</vt:lpstr>
      <vt:lpstr>práce a mzda</vt:lpstr>
      <vt:lpstr>Úmluva a „Bělá-Jezová“</vt:lpstr>
      <vt:lpstr>Podnikání, vzdělávání, péče…</vt:lpstr>
      <vt:lpstr>Zabezpečení</vt:lpstr>
      <vt:lpstr>Snímek 24</vt:lpstr>
      <vt:lpstr>Snímek 25</vt:lpstr>
      <vt:lpstr>Nelegitimní a nelegální….</vt:lpstr>
      <vt:lpstr>Snímek 27</vt:lpstr>
      <vt:lpstr>Snímek 28</vt:lpstr>
      <vt:lpstr>Snímek 29</vt:lpstr>
      <vt:lpstr>Cesty „z toho ven“</vt:lpstr>
      <vt:lpstr>„Dublinský systém – uprachlická politika EU“</vt:lpstr>
      <vt:lpstr>Snímek 32</vt:lpstr>
      <vt:lpstr>Kritéria k určení příslušného státu:</vt:lpstr>
      <vt:lpstr>Výjimky:</vt:lpstr>
      <vt:lpstr>Snímek 35</vt:lpstr>
      <vt:lpstr>Práva a procesy jsou tedy stanoveny. Tak proč je v EU takový zmatek?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uprchlíci – právo a bezpečí, i těch, kdo je hostí</dc:title>
  <dc:creator>petr.koubek</dc:creator>
  <cp:lastModifiedBy>petr.koubek</cp:lastModifiedBy>
  <cp:revision>17</cp:revision>
  <dcterms:created xsi:type="dcterms:W3CDTF">2015-11-10T20:18:27Z</dcterms:created>
  <dcterms:modified xsi:type="dcterms:W3CDTF">2015-11-11T13:16:58Z</dcterms:modified>
</cp:coreProperties>
</file>