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598416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202571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8936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6872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66216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470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3965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4116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1907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4745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0293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04911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0958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177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4587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 lvl="2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 lvl="3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 lvl="4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 lvl="5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 lvl="6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 lvl="7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 lvl="8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cs" sz="1300">
                <a:solidFill>
                  <a:schemeClr val="lt1"/>
                </a:solidFill>
              </a:rPr>
              <a:t>‹#›</a:t>
            </a:fld>
            <a:endParaRPr lang="cs" sz="1300">
              <a:solidFill>
                <a:schemeClr val="lt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ctrTitle"/>
          </p:nvPr>
        </p:nvSpPr>
        <p:spPr>
          <a:xfrm>
            <a:off x="751115" y="1206194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 dirty="0"/>
              <a:t>Organizace agendy</a:t>
            </a:r>
          </a:p>
          <a:p>
            <a:pPr lvl="0">
              <a:spcBef>
                <a:spcPts val="0"/>
              </a:spcBef>
              <a:buNone/>
            </a:pPr>
            <a:r>
              <a:rPr lang="cs" dirty="0"/>
              <a:t>v Google Kalendáři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subTitle" idx="1"/>
          </p:nvPr>
        </p:nvSpPr>
        <p:spPr>
          <a:xfrm>
            <a:off x="685800" y="6027636"/>
            <a:ext cx="7772400" cy="682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 sz="1400" dirty="0"/>
              <a:t>PhDr. Jiří Leipert, Ph.D.</a:t>
            </a:r>
          </a:p>
          <a:p>
            <a:pPr lvl="0">
              <a:spcBef>
                <a:spcPts val="1000"/>
              </a:spcBef>
              <a:buNone/>
            </a:pPr>
            <a:r>
              <a:rPr lang="cs" sz="1100" dirty="0"/>
              <a:t>© 2015</a:t>
            </a:r>
          </a:p>
        </p:txBody>
      </p:sp>
      <p:pic>
        <p:nvPicPr>
          <p:cNvPr id="36" name="Shape 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00400" y="3277050"/>
            <a:ext cx="2743200" cy="2647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575" y="19365"/>
            <a:ext cx="3931168" cy="96022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Vyhledat čas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457200" y="991100"/>
            <a:ext cx="8498100" cy="5576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volba Vyhledat čas dovolí nahlédnout do primárních kalendářů VŠECH nebo povinných hostů</a:t>
            </a:r>
          </a:p>
        </p:txBody>
      </p:sp>
      <p:grpSp>
        <p:nvGrpSpPr>
          <p:cNvPr id="134" name="Shape 134"/>
          <p:cNvGrpSpPr/>
          <p:nvPr/>
        </p:nvGrpSpPr>
        <p:grpSpPr>
          <a:xfrm>
            <a:off x="0" y="2631125"/>
            <a:ext cx="9143999" cy="3936774"/>
            <a:chOff x="0" y="2631125"/>
            <a:chExt cx="9143999" cy="3936774"/>
          </a:xfrm>
        </p:grpSpPr>
        <p:pic>
          <p:nvPicPr>
            <p:cNvPr id="135" name="Shape 13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2688654"/>
              <a:ext cx="9143999" cy="387924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6" name="Shape 136"/>
            <p:cNvSpPr/>
            <p:nvPr/>
          </p:nvSpPr>
          <p:spPr>
            <a:xfrm>
              <a:off x="1097275" y="2631125"/>
              <a:ext cx="849599" cy="376799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Tipy pro efektivní práci s kalendářem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457200" y="1073675"/>
            <a:ext cx="8229600" cy="5494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cs"/>
              <a:t>vyhledávat událost dle klíčového slova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rychlý pohyb díky P, N, T, W, M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pracovat s Úkoly - přidat Datum splnění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volit vhodná Upozornění na událost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adekvátní aplikace na mobilním zařízení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publikování “public” kalendáře na webu/IS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zvaní hostů na událost krze pozvánku na G+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43" name="Shape 1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8887" y="3265550"/>
            <a:ext cx="3590925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Tipy pro efektivní práci s kalendářem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457200" y="1073675"/>
            <a:ext cx="8229600" cy="5494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cs"/>
              <a:t>pozvání hostů na hangout pomocí události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plánování konzultací přes Úseky schůzek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provázání projektových kroků s přílohami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cs"/>
              <a:t>v otevřeném e-mailu tlačítko Další:</a:t>
            </a:r>
          </a:p>
          <a:p>
            <a:pPr marL="914400" lvl="1" indent="-368300" rtl="0">
              <a:spcBef>
                <a:spcPts val="0"/>
              </a:spcBef>
              <a:buSzPct val="100000"/>
            </a:pPr>
            <a:r>
              <a:rPr lang="cs" sz="2200"/>
              <a:t>Přidat do úkolů + nastavit Termín splnění</a:t>
            </a:r>
          </a:p>
          <a:p>
            <a:pPr marL="914400" lvl="1" indent="-368300" rtl="0">
              <a:spcBef>
                <a:spcPts val="0"/>
              </a:spcBef>
              <a:buSzPct val="100000"/>
            </a:pPr>
            <a:r>
              <a:rPr lang="cs" sz="2200"/>
              <a:t>Vytvořit událost + přidat hosty nebo ve sdíleném kalendáři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50" name="Shape 150"/>
          <p:cNvGrpSpPr/>
          <p:nvPr/>
        </p:nvGrpSpPr>
        <p:grpSpPr>
          <a:xfrm>
            <a:off x="3543300" y="3980650"/>
            <a:ext cx="2057400" cy="1676400"/>
            <a:chOff x="6127450" y="3942200"/>
            <a:chExt cx="2057400" cy="1676400"/>
          </a:xfrm>
        </p:grpSpPr>
        <p:pic>
          <p:nvPicPr>
            <p:cNvPr id="151" name="Shape 151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127450" y="3942200"/>
              <a:ext cx="2057400" cy="16764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2" name="Shape 152"/>
            <p:cNvSpPr/>
            <p:nvPr/>
          </p:nvSpPr>
          <p:spPr>
            <a:xfrm>
              <a:off x="6319400" y="4645800"/>
              <a:ext cx="1067699" cy="2115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3" name="Shape 153"/>
            <p:cNvSpPr/>
            <p:nvPr/>
          </p:nvSpPr>
          <p:spPr>
            <a:xfrm>
              <a:off x="6319400" y="5009806"/>
              <a:ext cx="1067699" cy="2115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Tipy pro efektivní práci s kalendářem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457200" y="1073675"/>
            <a:ext cx="8229600" cy="5494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cs"/>
              <a:t>ve sdíleném kalendáři vytvořit soukromou událost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ve sdíleném kalendáři vytvořit událost se změněnou zaneprázdněností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změnit barvu dané události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opakování události - např. první pondělí v každém druhém měsíci</a:t>
            </a:r>
          </a:p>
        </p:txBody>
      </p:sp>
      <p:grpSp>
        <p:nvGrpSpPr>
          <p:cNvPr id="160" name="Shape 160"/>
          <p:cNvGrpSpPr/>
          <p:nvPr/>
        </p:nvGrpSpPr>
        <p:grpSpPr>
          <a:xfrm>
            <a:off x="989225" y="4554600"/>
            <a:ext cx="2511925" cy="2154974"/>
            <a:chOff x="989225" y="4554600"/>
            <a:chExt cx="2511925" cy="2154974"/>
          </a:xfrm>
        </p:grpSpPr>
        <p:pic>
          <p:nvPicPr>
            <p:cNvPr id="161" name="Shape 161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89225" y="4554600"/>
              <a:ext cx="2511925" cy="21549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2" name="Shape 162"/>
            <p:cNvSpPr/>
            <p:nvPr/>
          </p:nvSpPr>
          <p:spPr>
            <a:xfrm>
              <a:off x="1385075" y="5347900"/>
              <a:ext cx="1962300" cy="2115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3" name="Shape 163"/>
            <p:cNvSpPr/>
            <p:nvPr/>
          </p:nvSpPr>
          <p:spPr>
            <a:xfrm>
              <a:off x="1433150" y="4932806"/>
              <a:ext cx="2024100" cy="2115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64" name="Shape 164"/>
          <p:cNvGrpSpPr/>
          <p:nvPr/>
        </p:nvGrpSpPr>
        <p:grpSpPr>
          <a:xfrm>
            <a:off x="4961500" y="4554600"/>
            <a:ext cx="2756022" cy="2154975"/>
            <a:chOff x="4961500" y="4554600"/>
            <a:chExt cx="2756022" cy="2154975"/>
          </a:xfrm>
        </p:grpSpPr>
        <p:pic>
          <p:nvPicPr>
            <p:cNvPr id="165" name="Shape 16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961500" y="4554600"/>
              <a:ext cx="2756022" cy="21549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6" name="Shape 166"/>
            <p:cNvSpPr/>
            <p:nvPr/>
          </p:nvSpPr>
          <p:spPr>
            <a:xfrm>
              <a:off x="5415225" y="4969781"/>
              <a:ext cx="641699" cy="2115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7" name="Shape 167"/>
            <p:cNvSpPr/>
            <p:nvPr/>
          </p:nvSpPr>
          <p:spPr>
            <a:xfrm>
              <a:off x="6056925" y="4969775"/>
              <a:ext cx="1614300" cy="9744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Orientace v prostředí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43" name="Shape 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949795"/>
            <a:ext cx="9144001" cy="5908209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Shape 44"/>
          <p:cNvSpPr/>
          <p:nvPr/>
        </p:nvSpPr>
        <p:spPr>
          <a:xfrm>
            <a:off x="5165150" y="1510100"/>
            <a:ext cx="2039100" cy="1346700"/>
          </a:xfrm>
          <a:prstGeom prst="wedgeRoundRectCallout">
            <a:avLst>
              <a:gd name="adj1" fmla="val 31717"/>
              <a:gd name="adj2" fmla="val -66637"/>
              <a:gd name="adj3" fmla="val 0"/>
            </a:avLst>
          </a:prstGeom>
          <a:solidFill>
            <a:srgbClr val="FFFF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přepínání mezi pohledy na kalendář:</a:t>
            </a:r>
            <a:br>
              <a:rPr lang="cs"/>
            </a:br>
            <a:r>
              <a:rPr lang="cs" b="1"/>
              <a:t>D</a:t>
            </a:r>
            <a:r>
              <a:rPr lang="cs"/>
              <a:t> - day - den</a:t>
            </a:r>
            <a:br>
              <a:rPr lang="cs"/>
            </a:br>
            <a:r>
              <a:rPr lang="cs" b="1"/>
              <a:t>W</a:t>
            </a:r>
            <a:r>
              <a:rPr lang="cs"/>
              <a:t> - week - týden</a:t>
            </a:r>
            <a:br>
              <a:rPr lang="cs"/>
            </a:br>
            <a:r>
              <a:rPr lang="cs" b="1"/>
              <a:t>M</a:t>
            </a:r>
            <a:r>
              <a:rPr lang="cs"/>
              <a:t> - month - měsíc</a:t>
            </a:r>
          </a:p>
        </p:txBody>
      </p:sp>
      <p:sp>
        <p:nvSpPr>
          <p:cNvPr id="45" name="Shape 45"/>
          <p:cNvSpPr/>
          <p:nvPr/>
        </p:nvSpPr>
        <p:spPr>
          <a:xfrm>
            <a:off x="1442775" y="1922075"/>
            <a:ext cx="2972400" cy="1346700"/>
          </a:xfrm>
          <a:prstGeom prst="wedgeRoundRectCallout">
            <a:avLst>
              <a:gd name="adj1" fmla="val -34566"/>
              <a:gd name="adj2" fmla="val -105877"/>
              <a:gd name="adj3" fmla="val 0"/>
            </a:avLst>
          </a:prstGeom>
          <a:solidFill>
            <a:srgbClr val="FFFF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/>
              <a:t>další nebo předcházející blok (den × týden × měsíc) s klávesami </a:t>
            </a:r>
            <a:r>
              <a:rPr lang="cs" b="1"/>
              <a:t>N</a:t>
            </a:r>
            <a:r>
              <a:rPr lang="cs"/>
              <a:t>ext - Další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cs"/>
              <a:t>nebo </a:t>
            </a:r>
            <a:r>
              <a:rPr lang="cs" b="1"/>
              <a:t>P</a:t>
            </a:r>
            <a:r>
              <a:rPr lang="cs"/>
              <a:t>revious - Předchozí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cs" b="1"/>
              <a:t>+ T</a:t>
            </a:r>
            <a:r>
              <a:rPr lang="cs"/>
              <a:t>oday - návrat na dnešek</a:t>
            </a:r>
          </a:p>
        </p:txBody>
      </p:sp>
      <p:sp>
        <p:nvSpPr>
          <p:cNvPr id="46" name="Shape 46"/>
          <p:cNvSpPr/>
          <p:nvPr/>
        </p:nvSpPr>
        <p:spPr>
          <a:xfrm>
            <a:off x="2036500" y="3938675"/>
            <a:ext cx="2622900" cy="1074900"/>
          </a:xfrm>
          <a:prstGeom prst="wedgeRoundRectCallout">
            <a:avLst>
              <a:gd name="adj1" fmla="val -90307"/>
              <a:gd name="adj2" fmla="val -126642"/>
              <a:gd name="adj3" fmla="val 0"/>
            </a:avLst>
          </a:prstGeom>
          <a:solidFill>
            <a:srgbClr val="FFFF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/>
              <a:t>primární je kalendář se jménem uživatele (do toho mohou vidět spolupracovníci po nasdílení)</a:t>
            </a:r>
          </a:p>
        </p:txBody>
      </p:sp>
      <p:sp>
        <p:nvSpPr>
          <p:cNvPr id="47" name="Shape 47"/>
          <p:cNvSpPr/>
          <p:nvPr/>
        </p:nvSpPr>
        <p:spPr>
          <a:xfrm>
            <a:off x="6824575" y="1722700"/>
            <a:ext cx="1956599" cy="566699"/>
          </a:xfrm>
          <a:prstGeom prst="wedgeRoundRectCallout">
            <a:avLst>
              <a:gd name="adj1" fmla="val 51658"/>
              <a:gd name="adj2" fmla="val -135376"/>
              <a:gd name="adj3" fmla="val 0"/>
            </a:avLst>
          </a:prstGeom>
          <a:solidFill>
            <a:srgbClr val="FFFF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/>
              <a:t>užitečná nastavení kalendáře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3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4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3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Nastavení kalendáře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168075"/>
            <a:ext cx="8229600" cy="5399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cs"/>
              <a:t>týden začíná dnem: </a:t>
            </a:r>
            <a:r>
              <a:rPr lang="cs" b="1"/>
              <a:t>pondělí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jazykové prostředí a formáty času a data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 b="1"/>
              <a:t>Laboratoř</a:t>
            </a:r>
            <a:r>
              <a:rPr lang="cs"/>
              <a:t>:</a:t>
            </a:r>
          </a:p>
          <a:p>
            <a:pPr marL="914400" lvl="1" indent="-228600" rtl="0">
              <a:spcBef>
                <a:spcPts val="0"/>
              </a:spcBef>
            </a:pPr>
            <a:r>
              <a:rPr lang="cs"/>
              <a:t>skrýt ranní a noční hodiny</a:t>
            </a:r>
          </a:p>
          <a:p>
            <a:pPr marL="914400" lvl="1" indent="-228600" rtl="0">
              <a:spcBef>
                <a:spcPts val="0"/>
              </a:spcBef>
            </a:pPr>
            <a:r>
              <a:rPr lang="cs"/>
              <a:t>přílohy událostí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>
              <a:spcBef>
                <a:spcPts val="0"/>
              </a:spcBef>
            </a:pPr>
            <a:r>
              <a:rPr lang="cs"/>
              <a:t>Vytvoření kalendáře:</a:t>
            </a:r>
          </a:p>
        </p:txBody>
      </p:sp>
      <p:grpSp>
        <p:nvGrpSpPr>
          <p:cNvPr id="54" name="Shape 54"/>
          <p:cNvGrpSpPr/>
          <p:nvPr/>
        </p:nvGrpSpPr>
        <p:grpSpPr>
          <a:xfrm>
            <a:off x="786675" y="3071487"/>
            <a:ext cx="8120950" cy="3590925"/>
            <a:chOff x="786675" y="3071487"/>
            <a:chExt cx="8120950" cy="3590925"/>
          </a:xfrm>
        </p:grpSpPr>
        <p:grpSp>
          <p:nvGrpSpPr>
            <p:cNvPr id="55" name="Shape 55"/>
            <p:cNvGrpSpPr/>
            <p:nvPr/>
          </p:nvGrpSpPr>
          <p:grpSpPr>
            <a:xfrm>
              <a:off x="786675" y="3071487"/>
              <a:ext cx="8120950" cy="3590925"/>
              <a:chOff x="786675" y="3071487"/>
              <a:chExt cx="8120950" cy="3590925"/>
            </a:xfrm>
          </p:grpSpPr>
          <p:grpSp>
            <p:nvGrpSpPr>
              <p:cNvPr id="56" name="Shape 56"/>
              <p:cNvGrpSpPr/>
              <p:nvPr/>
            </p:nvGrpSpPr>
            <p:grpSpPr>
              <a:xfrm>
                <a:off x="786675" y="5044975"/>
                <a:ext cx="3505200" cy="990600"/>
                <a:chOff x="786675" y="5044975"/>
                <a:chExt cx="3505200" cy="990600"/>
              </a:xfrm>
            </p:grpSpPr>
            <p:pic>
              <p:nvPicPr>
                <p:cNvPr id="57" name="Shape 57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>
                  <a:off x="786675" y="5044975"/>
                  <a:ext cx="3505200" cy="9906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58" name="Shape 58"/>
                <p:cNvSpPr/>
                <p:nvPr/>
              </p:nvSpPr>
              <p:spPr>
                <a:xfrm>
                  <a:off x="827200" y="5068950"/>
                  <a:ext cx="1635299" cy="298199"/>
                </a:xfrm>
                <a:prstGeom prst="roundRect">
                  <a:avLst>
                    <a:gd name="adj" fmla="val 16667"/>
                  </a:avLst>
                </a:prstGeom>
                <a:noFill/>
                <a:ln w="381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91425" tIns="91425" rIns="91425" bIns="91425" anchor="ctr" anchorCtr="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endParaRPr/>
                </a:p>
              </p:txBody>
            </p:sp>
          </p:grpSp>
          <p:grpSp>
            <p:nvGrpSpPr>
              <p:cNvPr id="59" name="Shape 59"/>
              <p:cNvGrpSpPr/>
              <p:nvPr/>
            </p:nvGrpSpPr>
            <p:grpSpPr>
              <a:xfrm>
                <a:off x="5173825" y="3071487"/>
                <a:ext cx="3733800" cy="3590925"/>
                <a:chOff x="5173825" y="3071487"/>
                <a:chExt cx="3733800" cy="3590925"/>
              </a:xfrm>
            </p:grpSpPr>
            <p:pic>
              <p:nvPicPr>
                <p:cNvPr id="60" name="Shape 60"/>
                <p:cNvPicPr preferRelativeResize="0"/>
                <p:nvPr/>
              </p:nvPicPr>
              <p:blipFill>
                <a:blip r:embed="rId4">
                  <a:alphaModFix/>
                </a:blip>
                <a:stretch>
                  <a:fillRect/>
                </a:stretch>
              </p:blipFill>
              <p:spPr>
                <a:xfrm>
                  <a:off x="5173825" y="3071487"/>
                  <a:ext cx="3733800" cy="359092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61" name="Shape 61"/>
                <p:cNvSpPr/>
                <p:nvPr/>
              </p:nvSpPr>
              <p:spPr>
                <a:xfrm>
                  <a:off x="5221375" y="3470775"/>
                  <a:ext cx="1635299" cy="298199"/>
                </a:xfrm>
                <a:prstGeom prst="roundRect">
                  <a:avLst>
                    <a:gd name="adj" fmla="val 16667"/>
                  </a:avLst>
                </a:prstGeom>
                <a:noFill/>
                <a:ln w="381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91425" tIns="91425" rIns="91425" bIns="91425" anchor="ctr" anchorCtr="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endParaRPr/>
                </a:p>
              </p:txBody>
            </p:sp>
          </p:grpSp>
          <p:cxnSp>
            <p:nvCxnSpPr>
              <p:cNvPr id="62" name="Shape 62"/>
              <p:cNvCxnSpPr>
                <a:endCxn id="61" idx="1"/>
              </p:cNvCxnSpPr>
              <p:nvPr/>
            </p:nvCxnSpPr>
            <p:spPr>
              <a:xfrm rot="10800000" flipH="1">
                <a:off x="2492875" y="3619874"/>
                <a:ext cx="2728500" cy="1966500"/>
              </a:xfrm>
              <a:prstGeom prst="bentConnector3">
                <a:avLst>
                  <a:gd name="adj1" fmla="val 79061"/>
                </a:avLst>
              </a:pr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 type="none" w="lg" len="lg"/>
                <a:tailEnd type="triangle" w="lg" len="lg"/>
              </a:ln>
            </p:spPr>
          </p:cxnSp>
        </p:grpSp>
        <p:sp>
          <p:nvSpPr>
            <p:cNvPr id="63" name="Shape 63"/>
            <p:cNvSpPr/>
            <p:nvPr/>
          </p:nvSpPr>
          <p:spPr>
            <a:xfrm>
              <a:off x="6542600" y="3459700"/>
              <a:ext cx="315299" cy="315299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2167100" y="5067125"/>
              <a:ext cx="315299" cy="315299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Práce s více (vlastními) kalendáři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57200" y="1183075"/>
            <a:ext cx="8229600" cy="5384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cs"/>
              <a:t>zobrazení či skrytí konkrétního kalendáře kliknutím na jeho název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zobrazení jen jednoho kalendáře: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 sz="800"/>
          </a:p>
          <a:p>
            <a:pPr marL="457200" lvl="0" indent="-228600">
              <a:spcBef>
                <a:spcPts val="0"/>
              </a:spcBef>
            </a:pPr>
            <a:r>
              <a:rPr lang="cs"/>
              <a:t>při vytváření vlastní události volím do jakého patří kalendáře:</a:t>
            </a:r>
          </a:p>
        </p:txBody>
      </p:sp>
      <p:pic>
        <p:nvPicPr>
          <p:cNvPr id="71" name="Shape 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19823" y="4837950"/>
            <a:ext cx="3372225" cy="16041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2" name="Shape 72"/>
          <p:cNvGrpSpPr/>
          <p:nvPr/>
        </p:nvGrpSpPr>
        <p:grpSpPr>
          <a:xfrm>
            <a:off x="4624737" y="2839025"/>
            <a:ext cx="3562350" cy="1008387"/>
            <a:chOff x="4624737" y="2839025"/>
            <a:chExt cx="3562350" cy="1008387"/>
          </a:xfrm>
        </p:grpSpPr>
        <p:pic>
          <p:nvPicPr>
            <p:cNvPr id="73" name="Shape 7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624737" y="2866337"/>
              <a:ext cx="3562350" cy="9810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4" name="Shape 74"/>
            <p:cNvSpPr/>
            <p:nvPr/>
          </p:nvSpPr>
          <p:spPr>
            <a:xfrm>
              <a:off x="5972800" y="2839025"/>
              <a:ext cx="315299" cy="315299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Sdílení kalendáře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202000" y="1125375"/>
            <a:ext cx="8484899" cy="544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 b="1">
                <a:solidFill>
                  <a:srgbClr val="FF9900"/>
                </a:solidFill>
              </a:rPr>
              <a:t>neosobně:</a:t>
            </a:r>
          </a:p>
          <a:p>
            <a:pPr marL="914400" lvl="0" indent="-228600" rtl="0">
              <a:spcBef>
                <a:spcPts val="0"/>
              </a:spcBef>
            </a:pPr>
            <a:r>
              <a:rPr lang="cs"/>
              <a:t>sdílím veřejně </a:t>
            </a:r>
          </a:p>
          <a:p>
            <a:pPr marL="1371600" lvl="1" indent="-228600" rtl="0">
              <a:spcBef>
                <a:spcPts val="0"/>
              </a:spcBef>
            </a:pPr>
            <a:r>
              <a:rPr lang="cs"/>
              <a:t>lze vidět jen dostupnost/nedostupnost</a:t>
            </a:r>
          </a:p>
          <a:p>
            <a:pPr marL="914400" lvl="0" indent="-228600" rtl="0">
              <a:spcBef>
                <a:spcPts val="0"/>
              </a:spcBef>
            </a:pPr>
            <a:r>
              <a:rPr lang="cs"/>
              <a:t>sdílím s kýmkoli v doméně</a:t>
            </a:r>
          </a:p>
          <a:p>
            <a:pPr marL="1371600" lvl="1" indent="-228600" rtl="0">
              <a:spcBef>
                <a:spcPts val="0"/>
              </a:spcBef>
            </a:pPr>
            <a:r>
              <a:rPr lang="cs"/>
              <a:t>volím zda jsou vidět podrobnosti či jen dostupnost</a:t>
            </a:r>
          </a:p>
          <a:p>
            <a:pPr lvl="0" rtl="0">
              <a:spcBef>
                <a:spcPts val="0"/>
              </a:spcBef>
              <a:buNone/>
            </a:pPr>
            <a:endParaRPr sz="900" b="1">
              <a:solidFill>
                <a:srgbClr val="FF9900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cs" b="1">
                <a:solidFill>
                  <a:srgbClr val="FF9900"/>
                </a:solidFill>
              </a:rPr>
              <a:t>s konkrétními uživateli:</a:t>
            </a:r>
          </a:p>
          <a:p>
            <a:pPr marL="914400" lvl="0" indent="-228600" rtl="0">
              <a:spcBef>
                <a:spcPts val="0"/>
              </a:spcBef>
            </a:pPr>
            <a:r>
              <a:rPr lang="cs"/>
              <a:t>u každé osoby volím úroveň přístupu:</a:t>
            </a:r>
          </a:p>
          <a:p>
            <a:pPr marL="1371600" lvl="1" indent="-228600" rtl="0">
              <a:spcBef>
                <a:spcPts val="0"/>
              </a:spcBef>
            </a:pPr>
            <a:r>
              <a:rPr lang="cs"/>
              <a:t>zda jsou pouze vidět podrobnosti či jen dostupnost</a:t>
            </a:r>
          </a:p>
          <a:p>
            <a:pPr marL="1371600" lvl="1" indent="-228600" rtl="0">
              <a:spcBef>
                <a:spcPts val="0"/>
              </a:spcBef>
            </a:pPr>
            <a:r>
              <a:rPr lang="cs"/>
              <a:t>umožnit Provádět změny událostí</a:t>
            </a:r>
          </a:p>
          <a:p>
            <a:pPr marL="1371600" lvl="1" indent="-228600" rtl="0">
              <a:spcBef>
                <a:spcPts val="0"/>
              </a:spcBef>
            </a:pPr>
            <a:r>
              <a:rPr lang="cs"/>
              <a:t>Provádět změny událostí a spravovat sdílení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cs" sz="1800">
                <a:solidFill>
                  <a:srgbClr val="FF9900"/>
                </a:solidFill>
              </a:rPr>
              <a:t>(nejvyšší úroveň - zařadí se mezi Moje kalendáře u dané osoby)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Událost v kalendáři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019550"/>
            <a:ext cx="8229600" cy="5548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 celodenní </a:t>
            </a:r>
            <a:r>
              <a:rPr lang="cs">
                <a:solidFill>
                  <a:srgbClr val="FF0000"/>
                </a:solidFill>
              </a:rPr>
              <a:t>×</a:t>
            </a:r>
            <a:r>
              <a:rPr lang="cs"/>
              <a:t> část dne</a:t>
            </a:r>
          </a:p>
          <a:p>
            <a:pPr lvl="0" rtl="0">
              <a:spcBef>
                <a:spcPts val="0"/>
              </a:spcBef>
              <a:buNone/>
            </a:pPr>
            <a:r>
              <a:rPr lang="cs"/>
              <a:t> </a:t>
            </a:r>
            <a:r>
              <a:rPr lang="cs">
                <a:solidFill>
                  <a:srgbClr val="FF0000"/>
                </a:solidFill>
              </a:rPr>
              <a:t>×</a:t>
            </a:r>
            <a:r>
              <a:rPr lang="cs"/>
              <a:t> vícedenní </a:t>
            </a:r>
            <a:r>
              <a:rPr lang="cs">
                <a:solidFill>
                  <a:srgbClr val="FF0000"/>
                </a:solidFill>
              </a:rPr>
              <a:t>×</a:t>
            </a:r>
            <a:r>
              <a:rPr lang="cs"/>
              <a:t> úkoly</a:t>
            </a:r>
            <a:br>
              <a:rPr lang="cs"/>
            </a:br>
            <a:r>
              <a:rPr lang="cs"/>
              <a:t> </a:t>
            </a:r>
            <a:r>
              <a:rPr lang="cs">
                <a:solidFill>
                  <a:srgbClr val="FF0000"/>
                </a:solidFill>
              </a:rPr>
              <a:t>×</a:t>
            </a:r>
            <a:r>
              <a:rPr lang="cs"/>
              <a:t> narozeniny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cs" b="1"/>
              <a:t>Vytvoření události nebo úkolu:</a:t>
            </a:r>
          </a:p>
          <a:p>
            <a:pPr lvl="0">
              <a:spcBef>
                <a:spcPts val="0"/>
              </a:spcBef>
              <a:buNone/>
            </a:pPr>
            <a:r>
              <a:rPr lang="cs"/>
              <a:t>klepnutí do záhlaví </a:t>
            </a:r>
            <a:r>
              <a:rPr lang="cs">
                <a:solidFill>
                  <a:srgbClr val="FF0000"/>
                </a:solidFill>
              </a:rPr>
              <a:t>×</a:t>
            </a:r>
            <a:r>
              <a:rPr lang="cs"/>
              <a:t> tažení v rámci hodin dne</a:t>
            </a:r>
          </a:p>
        </p:txBody>
      </p:sp>
      <p:pic>
        <p:nvPicPr>
          <p:cNvPr id="87" name="Shape 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4362" y="1167487"/>
            <a:ext cx="4162425" cy="1724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Shape 8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0750" y="4492475"/>
            <a:ext cx="3151324" cy="20752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Shape 8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98450" y="4492475"/>
            <a:ext cx="3411740" cy="207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Podrobnosti události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57200" y="1269650"/>
            <a:ext cx="8229600" cy="5298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cs"/>
              <a:t>při vytváření události klikněte na odkaz “Upravit událost”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 sz="1100"/>
          </a:p>
          <a:p>
            <a:pPr marL="457200" lvl="0" indent="-228600">
              <a:spcBef>
                <a:spcPts val="0"/>
              </a:spcBef>
            </a:pPr>
            <a:r>
              <a:rPr lang="cs"/>
              <a:t>pro změnu již existující události klikněte přímo na název události</a:t>
            </a:r>
          </a:p>
        </p:txBody>
      </p:sp>
      <p:grpSp>
        <p:nvGrpSpPr>
          <p:cNvPr id="96" name="Shape 96"/>
          <p:cNvGrpSpPr/>
          <p:nvPr/>
        </p:nvGrpSpPr>
        <p:grpSpPr>
          <a:xfrm>
            <a:off x="4520725" y="2019550"/>
            <a:ext cx="2510425" cy="1498949"/>
            <a:chOff x="4520725" y="2019550"/>
            <a:chExt cx="2510425" cy="1498949"/>
          </a:xfrm>
        </p:grpSpPr>
        <p:pic>
          <p:nvPicPr>
            <p:cNvPr id="97" name="Shape 97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520725" y="2019550"/>
              <a:ext cx="2510425" cy="14989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8" name="Shape 98"/>
            <p:cNvSpPr/>
            <p:nvPr/>
          </p:nvSpPr>
          <p:spPr>
            <a:xfrm>
              <a:off x="5367125" y="2943275"/>
              <a:ext cx="740700" cy="2115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99" name="Shape 99"/>
          <p:cNvGrpSpPr/>
          <p:nvPr/>
        </p:nvGrpSpPr>
        <p:grpSpPr>
          <a:xfrm>
            <a:off x="5496655" y="4358705"/>
            <a:ext cx="2720049" cy="1845249"/>
            <a:chOff x="5496655" y="4358705"/>
            <a:chExt cx="2720049" cy="1845249"/>
          </a:xfrm>
        </p:grpSpPr>
        <p:pic>
          <p:nvPicPr>
            <p:cNvPr id="100" name="Shape 100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496655" y="4358705"/>
              <a:ext cx="2720049" cy="1845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1" name="Shape 101"/>
            <p:cNvSpPr/>
            <p:nvPr/>
          </p:nvSpPr>
          <p:spPr>
            <a:xfrm rot="-7885774">
              <a:off x="6095485" y="5091634"/>
              <a:ext cx="1028715" cy="533280"/>
            </a:xfrm>
            <a:prstGeom prst="rightArrow">
              <a:avLst>
                <a:gd name="adj1" fmla="val 26219"/>
                <a:gd name="adj2" fmla="val 66662"/>
              </a:avLst>
            </a:prstGeom>
            <a:solidFill>
              <a:srgbClr val="FF0000"/>
            </a:solidFill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457200" y="165018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Podrobnosti události</a:t>
            </a:r>
          </a:p>
        </p:txBody>
      </p:sp>
      <p:pic>
        <p:nvPicPr>
          <p:cNvPr id="107" name="Shape 10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846403"/>
            <a:ext cx="9144000" cy="601159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/>
          <p:nvPr/>
        </p:nvSpPr>
        <p:spPr>
          <a:xfrm>
            <a:off x="2818225" y="2164150"/>
            <a:ext cx="2414100" cy="856200"/>
          </a:xfrm>
          <a:prstGeom prst="wedgeRoundRectCallout">
            <a:avLst>
              <a:gd name="adj1" fmla="val -96218"/>
              <a:gd name="adj2" fmla="val -43258"/>
              <a:gd name="adj3" fmla="val 0"/>
            </a:avLst>
          </a:prstGeom>
          <a:solidFill>
            <a:srgbClr val="FFFF00"/>
          </a:solidFill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cs"/>
              <a:t>Možnost událost opakovat denně, týdně, do určitého data či třeba osmkrát...</a:t>
            </a:r>
          </a:p>
        </p:txBody>
      </p:sp>
      <p:sp>
        <p:nvSpPr>
          <p:cNvPr id="109" name="Shape 109"/>
          <p:cNvSpPr/>
          <p:nvPr/>
        </p:nvSpPr>
        <p:spPr>
          <a:xfrm>
            <a:off x="3124025" y="3260450"/>
            <a:ext cx="2267999" cy="1022399"/>
          </a:xfrm>
          <a:prstGeom prst="wedgeRoundRectCallout">
            <a:avLst>
              <a:gd name="adj1" fmla="val -113871"/>
              <a:gd name="adj2" fmla="val -58470"/>
              <a:gd name="adj3" fmla="val 0"/>
            </a:avLst>
          </a:prstGeom>
          <a:solidFill>
            <a:srgbClr val="FFFF00"/>
          </a:solidFill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/>
              <a:t>Lze přidat adresu a tu pak zobrazit. Na mobilu se lze rovnou na danou adresu navigovat...</a:t>
            </a:r>
          </a:p>
        </p:txBody>
      </p:sp>
      <p:sp>
        <p:nvSpPr>
          <p:cNvPr id="110" name="Shape 110"/>
          <p:cNvSpPr/>
          <p:nvPr/>
        </p:nvSpPr>
        <p:spPr>
          <a:xfrm>
            <a:off x="2960700" y="1784625"/>
            <a:ext cx="3222600" cy="964500"/>
          </a:xfrm>
          <a:prstGeom prst="wedgeRoundRectCallout">
            <a:avLst>
              <a:gd name="adj1" fmla="val -87321"/>
              <a:gd name="adj2" fmla="val 111161"/>
              <a:gd name="adj3" fmla="val 0"/>
            </a:avLst>
          </a:prstGeom>
          <a:solidFill>
            <a:srgbClr val="FFFF00"/>
          </a:solidFill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/>
              <a:t>Událost může proběhnout prostřednictvím videokonference...</a:t>
            </a:r>
          </a:p>
        </p:txBody>
      </p:sp>
      <p:sp>
        <p:nvSpPr>
          <p:cNvPr id="111" name="Shape 111"/>
          <p:cNvSpPr/>
          <p:nvPr/>
        </p:nvSpPr>
        <p:spPr>
          <a:xfrm>
            <a:off x="2987725" y="3610325"/>
            <a:ext cx="3095999" cy="1521900"/>
          </a:xfrm>
          <a:prstGeom prst="wedgeRoundRectCallout">
            <a:avLst>
              <a:gd name="adj1" fmla="val 69197"/>
              <a:gd name="adj2" fmla="val -77129"/>
              <a:gd name="adj3" fmla="val 0"/>
            </a:avLst>
          </a:prstGeom>
          <a:solidFill>
            <a:srgbClr val="FFFF00"/>
          </a:solidFill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/>
              <a:t>Můžeme přidat hosty - Ti obdrží pozvánku do mailu i zobrazenou událost do kalendáře a mohou hned odpovědět zdali se zúčastní volbami: </a:t>
            </a:r>
            <a:r>
              <a:rPr lang="cs" b="1"/>
              <a:t>Ano, Ne, Možná</a:t>
            </a:r>
          </a:p>
        </p:txBody>
      </p:sp>
      <p:sp>
        <p:nvSpPr>
          <p:cNvPr id="112" name="Shape 112"/>
          <p:cNvSpPr/>
          <p:nvPr/>
        </p:nvSpPr>
        <p:spPr>
          <a:xfrm>
            <a:off x="6335900" y="4164950"/>
            <a:ext cx="2807999" cy="15339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3510425" y="5794225"/>
            <a:ext cx="2414100" cy="856200"/>
          </a:xfrm>
          <a:prstGeom prst="wedgeRoundRectCallout">
            <a:avLst>
              <a:gd name="adj1" fmla="val 71928"/>
              <a:gd name="adj2" fmla="val 24290"/>
              <a:gd name="adj3" fmla="val 0"/>
            </a:avLst>
          </a:prstGeom>
          <a:solidFill>
            <a:srgbClr val="FFFF00"/>
          </a:solidFill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/>
              <a:t>Hosté mohou mít práva změny události i pozvat další hosty...</a:t>
            </a:r>
          </a:p>
        </p:txBody>
      </p:sp>
      <p:sp>
        <p:nvSpPr>
          <p:cNvPr id="114" name="Shape 114"/>
          <p:cNvSpPr/>
          <p:nvPr/>
        </p:nvSpPr>
        <p:spPr>
          <a:xfrm>
            <a:off x="3580225" y="2926150"/>
            <a:ext cx="2755800" cy="1238700"/>
          </a:xfrm>
          <a:prstGeom prst="wedgeRoundRectCallout">
            <a:avLst>
              <a:gd name="adj1" fmla="val -107989"/>
              <a:gd name="adj2" fmla="val 107159"/>
              <a:gd name="adj3" fmla="val 0"/>
            </a:avLst>
          </a:prstGeom>
          <a:solidFill>
            <a:srgbClr val="FFFF00"/>
          </a:solidFill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/>
              <a:t>Do události je vhodné dopsat všechny potřebné detaily a instrukce a případně připojit jednu či více příloh...</a:t>
            </a:r>
          </a:p>
        </p:txBody>
      </p:sp>
      <p:sp>
        <p:nvSpPr>
          <p:cNvPr id="115" name="Shape 115"/>
          <p:cNvSpPr/>
          <p:nvPr/>
        </p:nvSpPr>
        <p:spPr>
          <a:xfrm>
            <a:off x="3280050" y="4392612"/>
            <a:ext cx="2559899" cy="1158600"/>
          </a:xfrm>
          <a:prstGeom prst="wedgeRoundRectCallout">
            <a:avLst>
              <a:gd name="adj1" fmla="val -72585"/>
              <a:gd name="adj2" fmla="val 87177"/>
              <a:gd name="adj3" fmla="val 0"/>
            </a:avLst>
          </a:prstGeom>
          <a:solidFill>
            <a:srgbClr val="FFFF00"/>
          </a:solidFill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/>
              <a:t>Nad rámec barvy kalendáře může mít specifická událost vlastní barvu pro zvýraznění...</a:t>
            </a:r>
          </a:p>
        </p:txBody>
      </p:sp>
      <p:sp>
        <p:nvSpPr>
          <p:cNvPr id="116" name="Shape 116"/>
          <p:cNvSpPr/>
          <p:nvPr/>
        </p:nvSpPr>
        <p:spPr>
          <a:xfrm>
            <a:off x="6335900" y="5616200"/>
            <a:ext cx="1357800" cy="376799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/>
          <p:nvPr/>
        </p:nvSpPr>
        <p:spPr>
          <a:xfrm>
            <a:off x="1320475" y="2364178"/>
            <a:ext cx="1357800" cy="376799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/>
          <p:nvPr/>
        </p:nvSpPr>
        <p:spPr>
          <a:xfrm>
            <a:off x="1438575" y="1132650"/>
            <a:ext cx="6099899" cy="5840399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cs" sz="40000" b="1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4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3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9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Navrhované časy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457200" y="920300"/>
            <a:ext cx="8229600" cy="5647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po stisknu “Navrhované časy” se zobrazí jen takové termíny, kdy mohou VŠICHNI navrhovaní účastníci...</a:t>
            </a:r>
          </a:p>
        </p:txBody>
      </p:sp>
      <p:grpSp>
        <p:nvGrpSpPr>
          <p:cNvPr id="125" name="Shape 125"/>
          <p:cNvGrpSpPr/>
          <p:nvPr/>
        </p:nvGrpSpPr>
        <p:grpSpPr>
          <a:xfrm>
            <a:off x="1575550" y="2733752"/>
            <a:ext cx="5992900" cy="3739649"/>
            <a:chOff x="2300150" y="2667052"/>
            <a:chExt cx="5992900" cy="3739649"/>
          </a:xfrm>
        </p:grpSpPr>
        <p:pic>
          <p:nvPicPr>
            <p:cNvPr id="126" name="Shape 12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300150" y="2667052"/>
              <a:ext cx="5992900" cy="37396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7" name="Shape 127"/>
            <p:cNvSpPr/>
            <p:nvPr/>
          </p:nvSpPr>
          <p:spPr>
            <a:xfrm>
              <a:off x="4766681" y="4743105"/>
              <a:ext cx="1675499" cy="48360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ark-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504</Words>
  <Application>Microsoft Office PowerPoint</Application>
  <PresentationFormat>Předvádění na obrazovce (4:3)</PresentationFormat>
  <Paragraphs>87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Arial</vt:lpstr>
      <vt:lpstr>dark-gradient</vt:lpstr>
      <vt:lpstr>Organizace agendy v Google Kalendáři</vt:lpstr>
      <vt:lpstr>Orientace v prostředí</vt:lpstr>
      <vt:lpstr>Nastavení kalendáře</vt:lpstr>
      <vt:lpstr>Práce s více (vlastními) kalendáři</vt:lpstr>
      <vt:lpstr>Sdílení kalendáře</vt:lpstr>
      <vt:lpstr>Událost v kalendáři</vt:lpstr>
      <vt:lpstr>Podrobnosti události</vt:lpstr>
      <vt:lpstr>Podrobnosti události</vt:lpstr>
      <vt:lpstr>Navrhované časy</vt:lpstr>
      <vt:lpstr>Vyhledat čas</vt:lpstr>
      <vt:lpstr>Tipy pro efektivní práci s kalendářem</vt:lpstr>
      <vt:lpstr>Tipy pro efektivní práci s kalendářem</vt:lpstr>
      <vt:lpstr>Tipy pro efektivní práci s kalendářem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Organizace agendy v Google Kalendáři</dc:title>
  <cp:lastModifiedBy>Katka Ostřížková</cp:lastModifiedBy>
  <cp:revision>1</cp:revision>
  <dcterms:modified xsi:type="dcterms:W3CDTF">2016-01-13T09:55:54Z</dcterms:modified>
</cp:coreProperties>
</file>