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2" r:id="rId1"/>
    <p:sldMasterId id="2147483663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48B2F5-21B0-42C5-AF2A-29A78213AD95}">
  <a:tblStyle styleId="{FA48B2F5-21B0-42C5-AF2A-29A78213AD95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22526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83388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51789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0" name="Shape 2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16180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21748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97737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55990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6" name="Shape 2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44855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22762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53" name="Shape 2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70389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66145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74" name="Shape 2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3505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8992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7478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6467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70107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0476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4115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74332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978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4" name="Shape 84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5" name="Shape 85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Shape 89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90" name="Shape 90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300">
                <a:solidFill>
                  <a:srgbClr val="FFFFFF"/>
                </a:solidFill>
              </a:rPr>
              <a:t>‹#›</a:t>
            </a:fld>
            <a:endParaRPr lang="cs-CZ" sz="130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4" name="Shape 24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" name="Shape 31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Shape 43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44" name="Shape 44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300">
                <a:solidFill>
                  <a:srgbClr val="FFFFFF"/>
                </a:solidFill>
              </a:rPr>
              <a:t>‹#›</a:t>
            </a:fld>
            <a:r>
              <a:rPr lang="cs-CZ" sz="1300">
                <a:solidFill>
                  <a:srgbClr val="FFFFFF"/>
                </a:solidFill>
              </a:rPr>
              <a:t> z 19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1" name="Shape 61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4" name="Shape 64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0" name="Shape 70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" name="Shape 71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cs-CZ"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cs-CZ" sz="13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cs-CZ"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cs-CZ" sz="13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goo.gl/faIOH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gif"/><Relationship Id="rId4" Type="http://schemas.openxmlformats.org/officeDocument/2006/relationships/image" Target="../media/image18.gi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ctrTitle"/>
          </p:nvPr>
        </p:nvSpPr>
        <p:spPr>
          <a:xfrm>
            <a:off x="397061" y="2269538"/>
            <a:ext cx="8572500" cy="2923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3600" b="1" i="0" u="none" strike="noStrike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Elementaristika</a:t>
            </a:r>
            <a:r>
              <a:rPr lang="cs-CZ" sz="36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elektronických informací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90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VII. </a:t>
            </a:r>
            <a:r>
              <a:rPr lang="cs-CZ" sz="290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Tabulkový procesor</a:t>
            </a:r>
            <a:r>
              <a:rPr lang="cs-CZ" sz="2900" b="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2900" b="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900" b="0" i="1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adresace, podmíněné formátování, funkce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subTitle" idx="1"/>
          </p:nvPr>
        </p:nvSpPr>
        <p:spPr>
          <a:xfrm>
            <a:off x="1330511" y="5500647"/>
            <a:ext cx="6705599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Jiří </a:t>
            </a:r>
            <a:r>
              <a:rPr lang="cs-CZ" sz="2600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Leipert</a:t>
            </a:r>
            <a:endParaRPr lang="cs-CZ" sz="260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432" y="126061"/>
            <a:ext cx="5209462" cy="127245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</a:p>
        </p:txBody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logická funkce s kořenem dle splnění podmínky</a:t>
            </a:r>
          </a:p>
        </p:txBody>
      </p:sp>
      <p:sp>
        <p:nvSpPr>
          <p:cNvPr id="195" name="Shape 195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96" name="Shape 19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38287" y="2311400"/>
            <a:ext cx="6067425" cy="4295775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Shape 197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10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/>
          <p:nvPr/>
        </p:nvSpPr>
        <p:spPr>
          <a:xfrm>
            <a:off x="936446" y="3861389"/>
            <a:ext cx="7413599" cy="736499"/>
          </a:xfrm>
          <a:prstGeom prst="wedgeRoundRectCallout">
            <a:avLst>
              <a:gd name="adj1" fmla="val 29874"/>
              <a:gd name="adj2" fmla="val -111414"/>
              <a:gd name="adj3" fmla="val 16667"/>
            </a:avLst>
          </a:prstGeom>
          <a:solidFill>
            <a:srgbClr val="FFFF99"/>
          </a:solidFill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KDYŽ(B4&lt;100;“dvouciferné“;“víceciferné“)</a:t>
            </a:r>
          </a:p>
        </p:txBody>
      </p:sp>
      <p:sp>
        <p:nvSpPr>
          <p:cNvPr id="203" name="Shape 203"/>
          <p:cNvSpPr/>
          <p:nvPr/>
        </p:nvSpPr>
        <p:spPr>
          <a:xfrm>
            <a:off x="441789" y="4880225"/>
            <a:ext cx="8301599" cy="667799"/>
          </a:xfrm>
          <a:prstGeom prst="wedgeRoundRectCallout">
            <a:avLst>
              <a:gd name="adj1" fmla="val -1649"/>
              <a:gd name="adj2" fmla="val -106106"/>
              <a:gd name="adj3" fmla="val 16667"/>
            </a:avLst>
          </a:prstGeom>
          <a:solidFill>
            <a:srgbClr val="FFFF99"/>
          </a:solidFill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319087" lvl="0" algn="ctr" rtl="0">
              <a:spcBef>
                <a:spcPts val="700"/>
              </a:spcBef>
              <a:buNone/>
            </a:pPr>
            <a:r>
              <a:rPr lang="cs-CZ" sz="1800" b="1">
                <a:solidFill>
                  <a:schemeClr val="dk1"/>
                </a:solidFill>
              </a:rPr>
              <a:t>=KDYŽ(B4&lt;10;“jednociferné“;</a:t>
            </a:r>
            <a:r>
              <a:rPr lang="cs-CZ" sz="1800" b="1">
                <a:solidFill>
                  <a:srgbClr val="FF0000"/>
                </a:solidFill>
              </a:rPr>
              <a:t>KDYŽ(B4&lt;100;“dvouciferné“;“víceciferné“)</a:t>
            </a:r>
            <a:r>
              <a:rPr lang="cs-CZ" sz="1800" b="1">
                <a:solidFill>
                  <a:schemeClr val="dk1"/>
                </a:solidFill>
              </a:rPr>
              <a:t>)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další funkci KDYŽ vnořujeme do stávajícího argumentu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Ano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nebo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</a:t>
            </a: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(lze větvit do obou argumentů zároveň)</a:t>
            </a: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KDYŽ(B4&lt;10;“jednociferné“;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“víceciferné“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7" marR="0" lvl="0" indent="-319087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800" b="1" i="1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7" marR="0" lvl="0" indent="-319087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400" b="1" i="1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(podmínky jsou uvažovány v oboru přirozených čísel)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Vnořování 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KDYŽ</a:t>
            </a:r>
          </a:p>
        </p:txBody>
      </p:sp>
      <p:sp>
        <p:nvSpPr>
          <p:cNvPr id="206" name="Shape 206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sp>
        <p:nvSpPr>
          <p:cNvPr id="207" name="Shape 207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11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NEBO</a:t>
            </a:r>
          </a:p>
        </p:txBody>
      </p:sp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výhodné je využití těchto funkcí jakožto argumentu podmínky ve funkci KDYŽ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umožňují zadat více podmínek (až 255)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vrátí hodnotu PRAVDA, pouze jsou-li všechny podmínky pravdivé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NEBO</a:t>
            </a: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vrátí hodnotu PRAVDA, je-li alespoň jedna z podmínek pravdivá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4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A(5&lt;6;C2=D$6;7=&gt;8;C3&lt;-12)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Shape 214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sp>
        <p:nvSpPr>
          <p:cNvPr id="215" name="Shape 215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12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RANK</a:t>
            </a:r>
          </a:p>
        </p:txBody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vyhodnocuje pořadí hodnoty v daném rozmezí hodnot (sestupně či vzestupně) 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RANK(B3;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3: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9;</a:t>
            </a:r>
            <a:r>
              <a:rPr lang="cs-CZ" sz="2600" b="1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</p:txBody>
      </p:sp>
      <p:sp>
        <p:nvSpPr>
          <p:cNvPr id="222" name="Shape 222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223" name="Shape 2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1475" y="2557463"/>
            <a:ext cx="8401050" cy="415290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Shape 224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13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Funkce </a:t>
            </a:r>
            <a:r>
              <a:rPr lang="cs-CZ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COUNTIF</a:t>
            </a:r>
          </a:p>
        </p:txBody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COUNTIF(C2:C14;"&lt;=35")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vrátí počet buněk 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v oblasti, které splňují požadované kritérium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232" name="Shape 2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38237" y="3008313"/>
            <a:ext cx="6867525" cy="340995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Shape 233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14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Další funkce</a:t>
            </a:r>
          </a:p>
        </p:txBody>
      </p:sp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SUMIF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sečte buňky splňující dané kritérium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MODE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vrátí nejčastější hodnotu v oblasti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PRŮMODCHYLKA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vrátí průměrnou odchylku 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 oblasti od jejího aritmetického průměru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MEDIAN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vrátí střední hodnotu z oblasti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VAR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vypočte rozptyl základní oblasti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ZAOKROUHLIT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zaokrouhlí číslo na daný počet číslic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ZAOKR.NAHORU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zaokrouhlí na celé číslo nebo na nejbližší násobek zadané hodnoty</a:t>
            </a:r>
          </a:p>
        </p:txBody>
      </p:sp>
      <p:sp>
        <p:nvSpPr>
          <p:cNvPr id="240" name="Shape 240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241" name="Shape 2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68013" y="811213"/>
            <a:ext cx="1285875" cy="1562100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Shape 242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15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Další funkce 2</a:t>
            </a:r>
          </a:p>
        </p:txBody>
      </p:sp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ABS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vrátí absolutní hodnotu čísla (bez znaménka)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POWER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umocní číslo na zadaný exponent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ODMOCNINA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vrátí druhou odmocninu čísla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PI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vrátí hodnotu </a:t>
            </a:r>
            <a:r>
              <a:rPr lang="cs-CZ" sz="2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π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 přesností na 15 čísel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NÁHČÍSLO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vrátí náhodné číslo mezi 0 a 1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RANDBETWEEN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vrátí náhodné číslo mezi zadaným minimem a maximem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ROMAN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převede číslo na římské číslice (4 varianty)</a:t>
            </a:r>
          </a:p>
        </p:txBody>
      </p:sp>
      <p:sp>
        <p:nvSpPr>
          <p:cNvPr id="249" name="Shape 24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sp>
        <p:nvSpPr>
          <p:cNvPr id="250" name="Shape 250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16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Tabulky - funkce</a:t>
            </a:r>
          </a:p>
        </p:txBody>
      </p:sp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vložení funkce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přes tlačítko Sum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Vložit -&gt; Funkce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zápisem do řádku vzorců/buňky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Zobrazit =&gt; Panel vzorců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seznam funkcí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 EN (&gt;300)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editace funkce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zápis do řádku vzorců či do buňky (CZ help)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označování buněk ve výrazu, </a:t>
            </a:r>
            <a:r>
              <a:rPr lang="cs-CZ" b="1">
                <a:latin typeface="Arial"/>
                <a:ea typeface="Arial"/>
                <a:cs typeface="Arial"/>
                <a:sym typeface="Arial"/>
              </a:rPr>
              <a:t>F2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cs-CZ" b="1">
                <a:latin typeface="Arial"/>
                <a:ea typeface="Arial"/>
                <a:cs typeface="Arial"/>
                <a:sym typeface="Arial"/>
              </a:rPr>
              <a:t> F4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práce s úchytem</a:t>
            </a:r>
          </a:p>
        </p:txBody>
      </p:sp>
      <p:pic>
        <p:nvPicPr>
          <p:cNvPr id="257" name="Shape 2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23125" y="1462498"/>
            <a:ext cx="2076450" cy="2333625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Shape 258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17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Tabulky - specifika</a:t>
            </a:r>
          </a:p>
        </p:txBody>
      </p:sp>
      <p:sp>
        <p:nvSpPr>
          <p:cNvPr id="264" name="Shape 264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pojmenování oblasti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Data =&gt; Pojmenované rozsahy... 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s pravým tlačítkem myši Pojmenovat…</a:t>
            </a:r>
          </a:p>
          <a:p>
            <a:pPr marL="457200" marR="0" lvl="0" indent="-39370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nastavení tabulky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po importu (převedení) sešitu zkontrolovat</a:t>
            </a:r>
          </a:p>
        </p:txBody>
      </p:sp>
      <p:sp>
        <p:nvSpPr>
          <p:cNvPr id="265" name="Shape 265"/>
          <p:cNvSpPr txBox="1">
            <a:spLocks noGrp="1"/>
          </p:cNvSpPr>
          <p:nvPr>
            <p:ph type="ftr" idx="11"/>
          </p:nvPr>
        </p:nvSpPr>
        <p:spPr>
          <a:xfrm>
            <a:off x="612775" y="6308675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grpSp>
        <p:nvGrpSpPr>
          <p:cNvPr id="266" name="Shape 266"/>
          <p:cNvGrpSpPr/>
          <p:nvPr/>
        </p:nvGrpSpPr>
        <p:grpSpPr>
          <a:xfrm>
            <a:off x="354035" y="4223896"/>
            <a:ext cx="8435929" cy="2241778"/>
            <a:chOff x="354035" y="4223896"/>
            <a:chExt cx="8435929" cy="2241778"/>
          </a:xfrm>
        </p:grpSpPr>
        <p:pic>
          <p:nvPicPr>
            <p:cNvPr id="267" name="Shape 267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54035" y="4223896"/>
              <a:ext cx="3846000" cy="22417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8" name="Shape 26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943964" y="4223900"/>
              <a:ext cx="3846000" cy="22417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9" name="Shape 269"/>
            <p:cNvSpPr/>
            <p:nvPr/>
          </p:nvSpPr>
          <p:spPr>
            <a:xfrm>
              <a:off x="4278600" y="5143500"/>
              <a:ext cx="586800" cy="449100"/>
            </a:xfrm>
            <a:prstGeom prst="rightArrow">
              <a:avLst>
                <a:gd name="adj1" fmla="val 50000"/>
                <a:gd name="adj2" fmla="val 67373"/>
              </a:avLst>
            </a:prstGeom>
            <a:solidFill>
              <a:srgbClr val="FF0000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270" name="Shape 27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80350" y="1133450"/>
            <a:ext cx="1706425" cy="2103974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Shape 271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18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Google Tabulky - názvy funkcí</a:t>
            </a:r>
          </a:p>
        </p:txBody>
      </p:sp>
      <p:graphicFrame>
        <p:nvGraphicFramePr>
          <p:cNvPr id="277" name="Shape 277"/>
          <p:cNvGraphicFramePr/>
          <p:nvPr/>
        </p:nvGraphicFramePr>
        <p:xfrm>
          <a:off x="945575" y="1464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{FA48B2F5-21B0-42C5-AF2A-29A78213AD95}</a:tableStyleId>
              </a:tblPr>
              <a:tblGrid>
                <a:gridCol w="3633325"/>
                <a:gridCol w="3619500"/>
              </a:tblGrid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cs-CZ" sz="1800" b="1"/>
                        <a:t>MS Excel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cs-CZ" sz="1800" b="1"/>
                        <a:t>Google Tabulky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SUMA - součet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SUM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PRŮMĚR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AVERAGE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POČET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COUNT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ODMOCNINA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SQRT (square root)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NÁHČÍSLO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RAND (RANDBETWEEN)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cs-CZ">
                          <a:solidFill>
                            <a:schemeClr val="dk1"/>
                          </a:solidFill>
                        </a:rPr>
                        <a:t>ZAOKROUHLIT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ROUND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cs-CZ">
                          <a:solidFill>
                            <a:schemeClr val="dk1"/>
                          </a:solidFill>
                        </a:rPr>
                        <a:t>ZAOKR.NAHORU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ROUNDUP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cs-CZ">
                          <a:solidFill>
                            <a:schemeClr val="dk1"/>
                          </a:solidFill>
                        </a:rPr>
                        <a:t>ZAOKR.DOLU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ROUNDDOWN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KDYŽ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IF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AND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NEBO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cs-CZ"/>
                        <a:t>OR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278" name="Shape 278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19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Adresace buněk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je-li v buňce editovaný vzorec (začíná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je v ní textový kurzor), pak označování buňky nebo bloku buněk zapisuje jejich adresy do vzorce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relativní adresace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při kopírování/vyplnění vzorce do dalších buněk dochází k přírůstkům adres buněk v něm adresovaných dle „souřadnic“ 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absolutní adresace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$B$4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adresa buňky ve vzorci je „uzamčená“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smíšená adresace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(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$B4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B$4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zámek sloupce/řádku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cs-CZ"/>
              <a:t>2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Adresace buněk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je-li v buňce editovaná adresa buňky (adresa je označena blokem či kurzorem), klávesa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F4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cyklicky mění způsob zápisu adresy: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absolutní → relativní → smíšený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vyplnění vzorce tažením úchytu buňky E2 dolů: 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cs-CZ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relativní adresace C2	 </a:t>
            </a:r>
            <a:r>
              <a:rPr lang="cs-CZ" sz="240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lang="cs-CZ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absolutní adresace C2</a:t>
            </a:r>
          </a:p>
        </p:txBody>
      </p:sp>
      <p:pic>
        <p:nvPicPr>
          <p:cNvPr id="122" name="Shape 1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2675" y="4341812"/>
            <a:ext cx="3057525" cy="1790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Shape 1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84750" y="4341812"/>
            <a:ext cx="3095625" cy="180975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sp>
        <p:nvSpPr>
          <p:cNvPr id="125" name="Shape 125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3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Práce s oblastí buněk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vytvoření - označením výběru buněk a pojmenováním v poli názvů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výběr – z pole názvů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oblast ve vzorci je adresovaná absolutně:</a:t>
            </a:r>
          </a:p>
          <a:p>
            <a:pPr marL="776287" marR="0" lvl="0" indent="1052512" algn="l" rtl="0">
              <a:spcBef>
                <a:spcPts val="700"/>
              </a:spcBef>
              <a:spcAft>
                <a:spcPts val="0"/>
              </a:spcAft>
              <a:buNone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RANK(C3;průměry;1)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33" name="Shape 1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59462" y="2235200"/>
            <a:ext cx="2705100" cy="105727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Shape 134"/>
          <p:cNvSpPr/>
          <p:nvPr/>
        </p:nvSpPr>
        <p:spPr>
          <a:xfrm>
            <a:off x="5181341" y="2265104"/>
            <a:ext cx="619200" cy="1731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9050" cap="flat" cmpd="sng">
            <a:solidFill>
              <a:srgbClr val="3C3D6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35" name="Shape 1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87625" y="3390900"/>
            <a:ext cx="2933700" cy="126682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Shape 136"/>
          <p:cNvSpPr/>
          <p:nvPr/>
        </p:nvSpPr>
        <p:spPr>
          <a:xfrm rot="1676046">
            <a:off x="1324245" y="3316981"/>
            <a:ext cx="1285927" cy="22385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9050" cap="flat" cmpd="sng">
            <a:solidFill>
              <a:srgbClr val="3C3D6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4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Mocniny, odmocniny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=A3*A3	(druhá mocnina obsahu buňky A3)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=A3^2	(stříška - caret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AltGr+š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=POWER(A3;2)	(druhá mocnina funkcí POWER)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40384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=ODMOCNINA(A3)	(druhá odmocnina buňky A3)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=A3^(1/2)	(druhá odmocnina buňky A3)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=A3^0,5	(druhá odmocnina buňky A3)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=A3^(1/3)	(třetí odmocnina buňky A3)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=POWER(A3;1/3)	(třetí odmocnina buňky A3)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40384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Shape 144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5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Podmíněné formátování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formátuje buňku dle splnění podmínky na její obsah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možnost nastavení více pravidel které se realizují 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 zadaném pořadí (možno změnit ve Správě prav.)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jednotlivé podmínky se nesmí logicky překrývat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podmiňovat lze pouze danou buňku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Shape 152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53" name="Shape 1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17662" y="4368800"/>
            <a:ext cx="5867400" cy="1857375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Shape 154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6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Vkládání funkcí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přes nabídku „rychlých“ funkcí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 zadání „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 do buňky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zápisem či výběrem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r>
              <a:rPr lang="cs-CZ" sz="2600" b="1" i="0" u="none" strike="noStrike" cap="none" baseline="-25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r>
              <a:rPr lang="cs-CZ" sz="2600" b="1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 řádku vzorců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Struktura funkce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NÁZEV</a:t>
            </a:r>
            <a:r>
              <a:rPr lang="cs-CZ" sz="2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argument</a:t>
            </a:r>
            <a:r>
              <a:rPr lang="cs-CZ" sz="2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argument2</a:t>
            </a:r>
            <a:r>
              <a:rPr lang="cs-CZ" sz="2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	KDYŽ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cs-CZ" sz="2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C2&gt;=2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r>
              <a:rPr lang="cs-CZ" sz="2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“platí“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r>
              <a:rPr lang="cs-CZ" sz="2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$H$3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62" name="Shape 1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53225" y="1698625"/>
            <a:ext cx="1285875" cy="156210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Shape 163"/>
          <p:cNvSpPr/>
          <p:nvPr/>
        </p:nvSpPr>
        <p:spPr>
          <a:xfrm rot="2147717">
            <a:off x="4560887" y="2824163"/>
            <a:ext cx="1747836" cy="20954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9050" cap="flat" cmpd="sng">
            <a:solidFill>
              <a:srgbClr val="3C3D6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/>
          <p:nvPr/>
        </p:nvSpPr>
        <p:spPr>
          <a:xfrm>
            <a:off x="5770562" y="1808163"/>
            <a:ext cx="620711" cy="17303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9050" cap="flat" cmpd="sng">
            <a:solidFill>
              <a:srgbClr val="3C3D6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65" name="Shape 1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98562" y="5524500"/>
            <a:ext cx="3943350" cy="10001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6" name="Shape 166"/>
          <p:cNvGrpSpPr/>
          <p:nvPr/>
        </p:nvGrpSpPr>
        <p:grpSpPr>
          <a:xfrm>
            <a:off x="5823787" y="3513762"/>
            <a:ext cx="2514600" cy="2411626"/>
            <a:chOff x="5823787" y="3513762"/>
            <a:chExt cx="2514600" cy="2411626"/>
          </a:xfrm>
        </p:grpSpPr>
        <p:pic>
          <p:nvPicPr>
            <p:cNvPr id="167" name="Shape 167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5823787" y="3563189"/>
              <a:ext cx="2514600" cy="2362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8" name="Shape 168"/>
            <p:cNvSpPr/>
            <p:nvPr/>
          </p:nvSpPr>
          <p:spPr>
            <a:xfrm>
              <a:off x="7551504" y="3513762"/>
              <a:ext cx="318498" cy="339046"/>
            </a:xfrm>
            <a:prstGeom prst="ellipse">
              <a:avLst/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9" name="Shape 169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7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Editace buňky</a:t>
            </a: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poklepem do buňky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klepnutím do řádku vzorců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stisknutím klávesy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F2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40384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40384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při editaci výrazu v buňce jsou barevně označeny adresy s ohraničeními buněk, při výběru buňky či oblasti se patřičná adresa zapisuje do výrazu – zdroj častých chyb/překlepů/nepozornosti</a:t>
            </a:r>
          </a:p>
        </p:txBody>
      </p:sp>
      <p:sp>
        <p:nvSpPr>
          <p:cNvPr id="176" name="Shape 176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77" name="Shape 1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22825" y="2663825"/>
            <a:ext cx="3943350" cy="1000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Shape 17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11737" y="1549400"/>
            <a:ext cx="3724275" cy="695325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Shape 179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8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Vkládání a editace funkce</a:t>
            </a:r>
          </a:p>
        </p:txBody>
      </p:sp>
      <p:sp>
        <p:nvSpPr>
          <p:cNvPr id="185" name="Shape 185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r>
              <a:rPr lang="cs-CZ"/>
              <a:t> </a:t>
            </a:r>
          </a:p>
        </p:txBody>
      </p:sp>
      <p:pic>
        <p:nvPicPr>
          <p:cNvPr id="186" name="Shape 1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1975" y="1717675"/>
            <a:ext cx="5480050" cy="13954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Shape 18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25625" y="3382962"/>
            <a:ext cx="5492750" cy="3278186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7836450" y="6613500"/>
            <a:ext cx="1307399" cy="244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-CZ"/>
              <a:t>9</a:t>
            </a:fld>
            <a:r>
              <a:rPr lang="cs-CZ"/>
              <a:t> z 19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641</Words>
  <Application>Microsoft Office PowerPoint</Application>
  <PresentationFormat>Předvádění na obrazovce (4:3)</PresentationFormat>
  <Paragraphs>169</Paragraphs>
  <Slides>19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Courier New</vt:lpstr>
      <vt:lpstr>Times New Roman</vt:lpstr>
      <vt:lpstr>Trebuchet MS</vt:lpstr>
      <vt:lpstr>Wingdings</vt:lpstr>
      <vt:lpstr>Custom Theme</vt:lpstr>
      <vt:lpstr>Custom Theme</vt:lpstr>
      <vt:lpstr>Elementaristika elektronických informací  VII. Tabulkový procesor   adresace, podmíněné formátování, funkce</vt:lpstr>
      <vt:lpstr>Adresace buněk</vt:lpstr>
      <vt:lpstr>Adresace buněk</vt:lpstr>
      <vt:lpstr>Práce s oblastí buněk</vt:lpstr>
      <vt:lpstr>Mocniny, odmocniny</vt:lpstr>
      <vt:lpstr>Podmíněné formátování</vt:lpstr>
      <vt:lpstr>Vkládání funkcí</vt:lpstr>
      <vt:lpstr>Editace buňky</vt:lpstr>
      <vt:lpstr>Vkládání a editace funkce</vt:lpstr>
      <vt:lpstr>Funkce KDYŽ</vt:lpstr>
      <vt:lpstr>Vnořování funkce KDYŽ</vt:lpstr>
      <vt:lpstr>Funkce A a NEBO</vt:lpstr>
      <vt:lpstr>Funkce RANK</vt:lpstr>
      <vt:lpstr>Funkce COUNTIF</vt:lpstr>
      <vt:lpstr>Další funkce</vt:lpstr>
      <vt:lpstr>Další funkce 2</vt:lpstr>
      <vt:lpstr>Google Tabulky - funkce</vt:lpstr>
      <vt:lpstr>Google Tabulky - specifika</vt:lpstr>
      <vt:lpstr>Google Tabulky - názvy funkcí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Elementaristika elektronických informací  VII. Tabulkový procesor   adresace, podmíněné formátování, funkce</dc:title>
  <cp:lastModifiedBy>Katka Ostřížková</cp:lastModifiedBy>
  <cp:revision>1</cp:revision>
  <dcterms:modified xsi:type="dcterms:W3CDTF">2016-01-13T09:48:21Z</dcterms:modified>
</cp:coreProperties>
</file>