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3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95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91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0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99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1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91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67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30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2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9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A5F0-904B-40C0-848C-A9A2FC9D042C}" type="datetimeFigureOut">
              <a:rPr lang="cs-CZ" smtClean="0"/>
              <a:pPr/>
              <a:t>30.12.2012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8A9A-7245-48F0-A814-BE869ACD0D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70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601917"/>
            <a:ext cx="7772400" cy="1470025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Bioplynová stanice</a:t>
            </a:r>
            <a:br>
              <a:rPr lang="cs-CZ" sz="3600" b="1" dirty="0" smtClean="0"/>
            </a:br>
            <a:r>
              <a:rPr lang="cs-CZ" sz="3600" b="1" dirty="0" smtClean="0"/>
              <a:t>Příloha učebního listu 09</a:t>
            </a:r>
            <a:endParaRPr lang="cs-CZ" sz="3600" b="1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067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214414" y="1288965"/>
            <a:ext cx="6572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1600" b="1" dirty="0" smtClean="0"/>
              <a:t>Projekt CZ.1.07/1.1.00/08.0094 Vzdělávání pro udržitelný rozvoj v environmentálních a ekonomických souvislostech</a:t>
            </a:r>
            <a:endParaRPr lang="cs-CZ" sz="1600" dirty="0" smtClean="0"/>
          </a:p>
          <a:p>
            <a:pPr algn="ctr">
              <a:spcBef>
                <a:spcPts val="600"/>
              </a:spcBef>
            </a:pPr>
            <a:r>
              <a:rPr lang="cs-CZ" sz="1600" dirty="0" smtClean="0"/>
              <a:t>Asociace pedagogů základního školství České republiky</a:t>
            </a:r>
          </a:p>
          <a:p>
            <a:pPr algn="ctr">
              <a:spcBef>
                <a:spcPts val="600"/>
              </a:spcBef>
            </a:pPr>
            <a:r>
              <a:rPr lang="cs-CZ" sz="1600" dirty="0" smtClean="0"/>
              <a:t>www.</a:t>
            </a:r>
            <a:r>
              <a:rPr lang="cs-CZ" sz="1600" dirty="0" err="1" smtClean="0"/>
              <a:t>vcele.eu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42976" y="4000504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9225" algn="l"/>
              </a:tabLst>
            </a:pPr>
            <a:r>
              <a:rPr lang="cs-CZ" sz="1600" dirty="0" smtClean="0"/>
              <a:t>Ročník:	9</a:t>
            </a:r>
          </a:p>
          <a:p>
            <a:pPr>
              <a:tabLst>
                <a:tab pos="2689225" algn="l"/>
              </a:tabLst>
            </a:pPr>
            <a:r>
              <a:rPr lang="cs-CZ" sz="1600" dirty="0" smtClean="0"/>
              <a:t>Doporučený počet hodin: 	1</a:t>
            </a:r>
          </a:p>
          <a:p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tabLst>
                <a:tab pos="2689225" algn="l"/>
              </a:tabLst>
            </a:pPr>
            <a:r>
              <a:rPr lang="cs-CZ" sz="1600" dirty="0" smtClean="0"/>
              <a:t>Autor:	PaedDr. Karel Tomek</a:t>
            </a:r>
          </a:p>
          <a:p>
            <a:r>
              <a:rPr lang="cs-CZ" sz="1600" dirty="0" smtClean="0"/>
              <a:t> </a:t>
            </a:r>
          </a:p>
          <a:p>
            <a:r>
              <a:rPr lang="cs-CZ" sz="1600" dirty="0" smtClean="0"/>
              <a:t>© 2011 Asociace pedagogů základního školství České republiky</a:t>
            </a:r>
          </a:p>
          <a:p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4348" y="5621553"/>
            <a:ext cx="7715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Tento projekt je spolufinancován z Evropského sociálního fondu a státního rozpočtu České republiky</a:t>
            </a:r>
          </a:p>
        </p:txBody>
      </p:sp>
      <p:pic>
        <p:nvPicPr>
          <p:cNvPr id="1028" name="Obrázek 15"/>
          <p:cNvPicPr>
            <a:picLocks noChangeAspect="1" noChangeArrowheads="1"/>
          </p:cNvPicPr>
          <p:nvPr/>
        </p:nvPicPr>
        <p:blipFill>
          <a:blip r:embed="rId3"/>
          <a:srcRect l="2" r="-15527"/>
          <a:stretch>
            <a:fillRect/>
          </a:stretch>
        </p:blipFill>
        <p:spPr bwMode="auto">
          <a:xfrm>
            <a:off x="2628898" y="5857892"/>
            <a:ext cx="1657350" cy="762000"/>
          </a:xfrm>
          <a:prstGeom prst="rect">
            <a:avLst/>
          </a:prstGeom>
          <a:noFill/>
        </p:spPr>
      </p:pic>
      <p:pic>
        <p:nvPicPr>
          <p:cNvPr id="1027" name="Obrázek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881710"/>
            <a:ext cx="1600200" cy="762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0" y="5570552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Čerpadla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484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Kogenerační jednotka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4870"/>
            <a:ext cx="7632847" cy="5724635"/>
          </a:xfrm>
        </p:spPr>
      </p:pic>
      <p:sp>
        <p:nvSpPr>
          <p:cNvPr id="5" name="TextovéPole 4"/>
          <p:cNvSpPr txBox="1"/>
          <p:nvPr/>
        </p:nvSpPr>
        <p:spPr>
          <a:xfrm>
            <a:off x="1629600" y="1835532"/>
            <a:ext cx="13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Přívod plynu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15554" y="57332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Motor poháněný plynem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84168" y="49394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Generátor elektrické energie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6" y="19168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Kabely pro odvod vyrobené elektrické energie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2043646" y="4365104"/>
            <a:ext cx="87217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5" idx="2"/>
          </p:cNvCxnSpPr>
          <p:nvPr/>
        </p:nvCxnSpPr>
        <p:spPr>
          <a:xfrm flipH="1">
            <a:off x="1763688" y="2204864"/>
            <a:ext cx="559917" cy="502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499992" y="2378497"/>
            <a:ext cx="1296144" cy="5464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7" idx="1"/>
          </p:cNvCxnSpPr>
          <p:nvPr/>
        </p:nvCxnSpPr>
        <p:spPr>
          <a:xfrm flipH="1" flipV="1">
            <a:off x="4788025" y="4509120"/>
            <a:ext cx="1296143" cy="753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Kogenerační jednotka 2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2882"/>
            <a:ext cx="7488831" cy="5616623"/>
          </a:xfrm>
        </p:spPr>
      </p:pic>
    </p:spTree>
    <p:extLst>
      <p:ext uri="{BB962C8B-B14F-4D97-AF65-F5344CB8AC3E}">
        <p14:creationId xmlns:p14="http://schemas.microsoft.com/office/powerpoint/2010/main" val="4038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Obrazovka řídícího a kontrolního panelu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49309"/>
            <a:ext cx="7344815" cy="5715673"/>
          </a:xfrm>
        </p:spPr>
      </p:pic>
      <p:sp>
        <p:nvSpPr>
          <p:cNvPr id="7" name="TextovéPole 6"/>
          <p:cNvSpPr txBox="1"/>
          <p:nvPr/>
        </p:nvSpPr>
        <p:spPr>
          <a:xfrm>
            <a:off x="4355976" y="48691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Tato hodnota nás zajímá především 400 kW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3851920" y="5330825"/>
            <a:ext cx="504056" cy="762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1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Podpora z Evropské unie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4" y="1268760"/>
            <a:ext cx="8321279" cy="5208653"/>
          </a:xfrm>
        </p:spPr>
      </p:pic>
    </p:spTree>
    <p:extLst>
      <p:ext uri="{BB962C8B-B14F-4D97-AF65-F5344CB8AC3E}">
        <p14:creationId xmlns:p14="http://schemas.microsoft.com/office/powerpoint/2010/main" val="34625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Silážní žlab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0" y="1196752"/>
            <a:ext cx="7371663" cy="5528747"/>
          </a:xfrm>
        </p:spPr>
      </p:pic>
      <p:sp>
        <p:nvSpPr>
          <p:cNvPr id="5" name="TextovéPole 4"/>
          <p:cNvSpPr txBox="1"/>
          <p:nvPr/>
        </p:nvSpPr>
        <p:spPr>
          <a:xfrm>
            <a:off x="3491880" y="283962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Rozřezaná kukuřice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Pěchování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32240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Navážení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7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Zakládání </a:t>
            </a:r>
            <a:r>
              <a:rPr lang="cs-CZ" sz="3200" dirty="0" smtClean="0"/>
              <a:t>zkvašené </a:t>
            </a:r>
            <a:r>
              <a:rPr lang="cs-CZ" sz="3200" dirty="0" smtClean="0"/>
              <a:t>kukuřice do denního zásobníku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87620" cy="5240715"/>
          </a:xfrm>
        </p:spPr>
      </p:pic>
      <p:sp>
        <p:nvSpPr>
          <p:cNvPr id="5" name="TextovéPole 4"/>
          <p:cNvSpPr txBox="1"/>
          <p:nvPr/>
        </p:nvSpPr>
        <p:spPr>
          <a:xfrm>
            <a:off x="1907704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nakladač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zásobník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Dopravník do 2 fermentačních nádrží 1. stupně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789909" cy="5092432"/>
          </a:xfrm>
        </p:spPr>
      </p:pic>
      <p:sp>
        <p:nvSpPr>
          <p:cNvPr id="5" name="TextovéPole 4"/>
          <p:cNvSpPr txBox="1"/>
          <p:nvPr/>
        </p:nvSpPr>
        <p:spPr>
          <a:xfrm>
            <a:off x="2339752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dopravník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42930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Fermentační nádrž 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39752" y="42930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Fermentační nádrž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7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Jímka na prasečí kejdu (tekuté výkaly prasat)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3491880" y="39957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Podzemní jímka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31887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Míchadlo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6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Jedna ze dvou fermentačních nádrží 1. stupně, ve které startuje rozklad organické hmoty na bioplyn 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2267744" y="43651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Fermentační nádrž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2564904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Plynové potrubí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3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Fermentační nádrž s kopulí, ve které se hromadí bioplyn – 2. stupeň 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1475656" y="4653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Fermentační nádrž 2. stupně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71800" y="21446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Kopule s membránou, ve které se hromadí bioplyn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2956302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Plynové potrubí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0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Vyhnívací nádrž – uskladnění zbytků, které poslouží k hnojení polí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2555776" y="42210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Vyhnívací nádrž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Ventily a regulace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742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160</Words>
  <Application>Microsoft Office PowerPoint</Application>
  <PresentationFormat>Předvádění na obrazovce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Bioplynová stanice Příloha učebního listu 09</vt:lpstr>
      <vt:lpstr>Silážní žlab</vt:lpstr>
      <vt:lpstr>Zakládání zkvašené kukuřice do denního zásobníku</vt:lpstr>
      <vt:lpstr>Dopravník do 2 fermentačních nádrží 1. stupně</vt:lpstr>
      <vt:lpstr>Jímka na prasečí kejdu (tekuté výkaly prasat)</vt:lpstr>
      <vt:lpstr>Jedna ze dvou fermentačních nádrží 1. stupně, ve které startuje rozklad organické hmoty na bioplyn </vt:lpstr>
      <vt:lpstr>Fermentační nádrž s kopulí, ve které se hromadí bioplyn – 2. stupeň </vt:lpstr>
      <vt:lpstr>Vyhnívací nádrž – uskladnění zbytků, které poslouží k hnojení polí</vt:lpstr>
      <vt:lpstr>Ventily a regulace</vt:lpstr>
      <vt:lpstr>Čerpadla</vt:lpstr>
      <vt:lpstr>Kogenerační jednotka</vt:lpstr>
      <vt:lpstr>Kogenerační jednotka 2</vt:lpstr>
      <vt:lpstr>Obrazovka řídícího a kontrolního panelu</vt:lpstr>
      <vt:lpstr>Podpora z Evropské unie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Bioplynová stanice</dc:title>
  <dc:creator>Karel Tomek</dc:creator>
  <cp:lastModifiedBy>Karel Tomek</cp:lastModifiedBy>
  <cp:revision>8</cp:revision>
  <dcterms:created xsi:type="dcterms:W3CDTF">2012-10-26T09:15:32Z</dcterms:created>
  <dcterms:modified xsi:type="dcterms:W3CDTF">2012-12-30T20:08:50Z</dcterms:modified>
</cp:coreProperties>
</file>