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29"/>
  </p:notesMasterIdLst>
  <p:handoutMasterIdLst>
    <p:handoutMasterId r:id="rId30"/>
  </p:handoutMasterIdLst>
  <p:sldIdLst>
    <p:sldId id="324" r:id="rId2"/>
    <p:sldId id="785" r:id="rId3"/>
    <p:sldId id="677" r:id="rId4"/>
    <p:sldId id="788" r:id="rId5"/>
    <p:sldId id="790" r:id="rId6"/>
    <p:sldId id="786" r:id="rId7"/>
    <p:sldId id="791" r:id="rId8"/>
    <p:sldId id="751" r:id="rId9"/>
    <p:sldId id="779" r:id="rId10"/>
    <p:sldId id="767" r:id="rId11"/>
    <p:sldId id="768" r:id="rId12"/>
    <p:sldId id="769" r:id="rId13"/>
    <p:sldId id="780" r:id="rId14"/>
    <p:sldId id="771" r:id="rId15"/>
    <p:sldId id="772" r:id="rId16"/>
    <p:sldId id="781" r:id="rId17"/>
    <p:sldId id="782" r:id="rId18"/>
    <p:sldId id="783" r:id="rId19"/>
    <p:sldId id="784" r:id="rId20"/>
    <p:sldId id="773" r:id="rId21"/>
    <p:sldId id="774" r:id="rId22"/>
    <p:sldId id="775" r:id="rId23"/>
    <p:sldId id="752" r:id="rId24"/>
    <p:sldId id="763" r:id="rId25"/>
    <p:sldId id="765" r:id="rId26"/>
    <p:sldId id="778" r:id="rId27"/>
    <p:sldId id="792" r:id="rId28"/>
  </p:sldIdLst>
  <p:sldSz cx="18288000" cy="10287000"/>
  <p:notesSz cx="6797675" cy="9926638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ato Semibold" panose="020B0604020202020204" charset="0"/>
      <p:bold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Roboto Condensed" panose="020B0604020202020204" charset="0"/>
      <p:regular r:id="rId41"/>
      <p:bold r:id="rId42"/>
      <p:italic r:id="rId43"/>
      <p:boldItalic r:id="rId44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BE3"/>
    <a:srgbClr val="2BC3E1"/>
    <a:srgbClr val="F2B800"/>
    <a:srgbClr val="4FA7EF"/>
    <a:srgbClr val="F250F2"/>
    <a:srgbClr val="45E33D"/>
    <a:srgbClr val="E642DE"/>
    <a:srgbClr val="64D4EA"/>
    <a:srgbClr val="4CCCE6"/>
    <a:srgbClr val="6C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96305" autoAdjust="0"/>
  </p:normalViewPr>
  <p:slideViewPr>
    <p:cSldViewPr>
      <p:cViewPr varScale="1">
        <p:scale>
          <a:sx n="46" d="100"/>
          <a:sy n="46" d="100"/>
        </p:scale>
        <p:origin x="732" y="66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8AA8D-6205-44E4-B388-0667340868B9}" type="datetimeFigureOut">
              <a:rPr lang="cs-CZ" smtClean="0"/>
              <a:t>11.02.2020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1E60E-905E-4AE8-A38B-9539B0865FE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400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97675" cy="330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595750"/>
            <a:ext cx="6796102" cy="330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73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952500" y="2095500"/>
            <a:ext cx="16497300" cy="662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>
                <a:solidFill>
                  <a:schemeClr val="bg2">
                    <a:lumMod val="8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PPUČ</a:t>
            </a:r>
            <a:endParaRPr lang="en-US" sz="2800" dirty="0" smtClean="0">
              <a:solidFill>
                <a:schemeClr val="bg2">
                  <a:lumMod val="85000"/>
                </a:schemeClr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030D-9467-4494-A94E-F94369AF68EE}" type="datetimeFigureOut">
              <a:rPr lang="cs-CZ" smtClean="0"/>
              <a:pPr/>
              <a:t>11.02.2020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C287A-60B9-4F2B-B47A-7DCE107255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13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1_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4763" y="0"/>
            <a:ext cx="182880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4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clanky.rvp.cz/clanek/s/Z/20651/VYUZITI-ICT-TECHNOLOGII-V-BEZNE-VYUCE-HUDEBNI-VYCHOVY-NA-ZAKLADNICH-SKOLACH.ht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clanky.rvp.cz/clanek/s/Z/20669/JAK-SE-PROMENUJE-OBSAH-VYTVARNE-VYCHOVY-V-DUSLEDKU-UPLATNENI-NOVYCH-MEDII-A-JAK-JE-MOZNE-VYUZIVAT-INFORMACNI-A-KOMUNIKACNI-TECHNOLOGIE-ICT-VE-VYUCE-VV.html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ky.rvp.cz/clanek/c/Z/21389/METODICKE-KOMENTARE-A-ULOHY-KE-STANDARDUM-ZV---HUDEBNI-VYCHOVA.html/" TargetMode="External"/><Relationship Id="rId2" Type="http://schemas.openxmlformats.org/officeDocument/2006/relationships/hyperlink" Target="https://clanky.rvp.cz/clanek/c/Z/21762/vyukove-aktivity-pro-rozvoj-ctenarske-matematicke-a-digitalni-gramotnosti-na-1.-stupni-zs.ht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nky.rvp.cz/clanek/c/Z/21383/METODICKE-KOMENTARE-A-ULOHY-KE-STANDARDUM-ZV---VYTVARNA-VYCHOVA.html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web.cz/b/muzeum-moderniho-umeni" TargetMode="External"/><Relationship Id="rId2" Type="http://schemas.openxmlformats.org/officeDocument/2006/relationships/hyperlink" Target="http://www.hollein.com/ger/Architektur/Chronologisch/1990-1999/Museum-Moderner-Kuns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q=elementary+school+hans+hollein&amp;rlz=1C1GCEA_enCZ817CZ817&amp;tbm=isch&amp;source=iu&amp;ictx=1&amp;fir=BXQCIXB0ec0P7M%253A%252Ci0vfCcsiLKqyyM%252C_&amp;vet=1&amp;usg=AI4_-kTKYIXcVBtmRmAOmKnXxan8iP-qWA&amp;sa=X&amp;ved=2ahUKEwiHjYHK8aPnAhWHmBQKHXSRBDcQ9QEwAHoECAcQBQ#imgrc=YQmljHXTLJecwM:&amp;vet=1" TargetMode="External"/><Relationship Id="rId4" Type="http://schemas.openxmlformats.org/officeDocument/2006/relationships/hyperlink" Target="https://www.archinform.net/projekte/1362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ier+bonnard&amp;rlz=1C1GCEA_enCZ817CZ817&amp;oq=pier&amp;aqs=chrome.1.69i57j69i59l2.3844j0j8&amp;sourceid=chrome&amp;ie=UTF-8" TargetMode="External"/><Relationship Id="rId2" Type="http://schemas.openxmlformats.org/officeDocument/2006/relationships/hyperlink" Target="http://www.artmuseum.cz/umelec.php?art_id=16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V a gramotnosti – čtenářská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6629400"/>
          </a:xfrm>
        </p:spPr>
        <p:txBody>
          <a:bodyPr/>
          <a:lstStyle/>
          <a:p>
            <a:pPr marL="0" lvl="0" indent="0">
              <a:lnSpc>
                <a:spcPct val="120000"/>
              </a:lnSpc>
              <a:buNone/>
            </a:pPr>
            <a:r>
              <a:rPr lang="cs-CZ" sz="3600" dirty="0" smtClean="0"/>
              <a:t>Rozvíjení čtenářské gramotnosti ve všech hudebních činnostech</a:t>
            </a:r>
            <a:endParaRPr lang="cs-CZ" sz="3600" b="1" dirty="0" smtClean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Čtení textů vokálních kompozic </a:t>
            </a:r>
            <a:r>
              <a:rPr lang="cs-CZ" sz="3600" dirty="0" smtClean="0"/>
              <a:t>a následná hudební realizace – uspořádání hlasů ve vokálních partiturách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Čtením not a hudebních značek – </a:t>
            </a:r>
            <a:r>
              <a:rPr lang="cs-CZ" sz="3600" dirty="0" smtClean="0"/>
              <a:t>vztah mezi textem a zapsanou hudbou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Texty z hudební historie – </a:t>
            </a:r>
            <a:r>
              <a:rPr lang="cs-CZ" sz="3600" dirty="0" smtClean="0"/>
              <a:t>kritické čtení a vnímání různých mediálních sdělení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600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5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V a gramotnosti – matematická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66294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sz="3600" dirty="0" smtClean="0"/>
              <a:t>Rozvíjení matematické gramotnosti </a:t>
            </a:r>
            <a:r>
              <a:rPr lang="cs-CZ" sz="3600" dirty="0"/>
              <a:t>v činnostech receptivních, tak i produktivních (interpretačních i tvůrčích). </a:t>
            </a:r>
            <a:endParaRPr lang="cs-CZ" sz="3600" b="1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Orientace </a:t>
            </a:r>
            <a:r>
              <a:rPr lang="cs-CZ" sz="3600" b="1" dirty="0"/>
              <a:t>v metrorytmických strukturách </a:t>
            </a:r>
            <a:r>
              <a:rPr lang="cs-CZ" sz="3600" dirty="0"/>
              <a:t>písně, skladby, kompozice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/>
              <a:t>Vnímání rozdílnosti rytmů – </a:t>
            </a:r>
            <a:r>
              <a:rPr lang="cs-CZ" sz="3600" dirty="0"/>
              <a:t>pravidelné/nepravidelné metrum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/>
              <a:t>Vnímání logiky stavby hudebního díla </a:t>
            </a:r>
            <a:r>
              <a:rPr lang="cs-CZ" sz="3600" dirty="0"/>
              <a:t>– schémata reflektující průběh skladby, grafické partitury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V a gramotnosti – digitální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1562100"/>
            <a:ext cx="14249400" cy="76962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sz="3600" dirty="0"/>
              <a:t>R</a:t>
            </a:r>
            <a:r>
              <a:rPr lang="cs-CZ" sz="3600" dirty="0" smtClean="0"/>
              <a:t>ozvíjejí </a:t>
            </a:r>
            <a:r>
              <a:rPr lang="cs-CZ" sz="3600" dirty="0"/>
              <a:t>digitální gramotnost využíváním digitálních technologií v hudbě především</a:t>
            </a:r>
            <a:r>
              <a:rPr lang="cs-CZ" sz="3600" b="1" dirty="0"/>
              <a:t> </a:t>
            </a:r>
            <a:r>
              <a:rPr lang="cs-CZ" sz="3600" dirty="0"/>
              <a:t>v produktivních a tvořivých činnostech </a:t>
            </a:r>
            <a:endParaRPr lang="cs-CZ" sz="3600" b="1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E</a:t>
            </a:r>
            <a:r>
              <a:rPr lang="cs-CZ" sz="3600" dirty="0" smtClean="0"/>
              <a:t>lementární </a:t>
            </a:r>
            <a:r>
              <a:rPr lang="cs-CZ" sz="3600" dirty="0"/>
              <a:t>improvizace, komponování a tvorbu hudebních a zvukových objektů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Z</a:t>
            </a:r>
            <a:r>
              <a:rPr lang="cs-CZ" sz="3600" dirty="0" smtClean="0"/>
              <a:t>vukové </a:t>
            </a:r>
            <a:r>
              <a:rPr lang="cs-CZ" sz="3600" dirty="0"/>
              <a:t>instalace, záznam a uchováním hudby v digitalizované podobě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N</a:t>
            </a:r>
            <a:r>
              <a:rPr lang="cs-CZ" sz="3600" dirty="0" smtClean="0"/>
              <a:t>otační </a:t>
            </a:r>
            <a:r>
              <a:rPr lang="cs-CZ" sz="3600" dirty="0"/>
              <a:t>programy - </a:t>
            </a:r>
            <a:r>
              <a:rPr lang="cs-CZ" sz="3600" dirty="0" smtClean="0"/>
              <a:t>přepis</a:t>
            </a:r>
            <a:r>
              <a:rPr lang="cs-CZ" sz="3600" dirty="0"/>
              <a:t>, remix, vlastní tvůrčí aktivity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U</a:t>
            </a:r>
            <a:r>
              <a:rPr lang="cs-CZ" sz="3600" dirty="0" smtClean="0"/>
              <a:t>kládání </a:t>
            </a:r>
            <a:r>
              <a:rPr lang="cs-CZ" sz="3600" dirty="0"/>
              <a:t>hudby na digitální úložiště, správa digitální identity, reprodukování hudby  </a:t>
            </a:r>
            <a:endParaRPr lang="cs-CZ" sz="3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>
                <a:hlinkClick r:id="rId2"/>
              </a:rPr>
              <a:t>Využití ICT technologií v běžné výuce HV na ZŠ</a:t>
            </a: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>
                <a:hlinkClick r:id="rId2"/>
              </a:rPr>
              <a:t>Využití ICT technologií v běžné výuce HV na ZŠ</a:t>
            </a: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10287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kona inspir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8"/>
            <a:ext cx="714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Oblast Umění a kultura – obory DV, F/AV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914400" y="1485900"/>
            <a:ext cx="17373600" cy="7543800"/>
          </a:xfrm>
        </p:spPr>
        <p:txBody>
          <a:bodyPr/>
          <a:lstStyle/>
          <a:p>
            <a:pPr marL="0" indent="0" fontAlgn="base">
              <a:buNone/>
            </a:pPr>
            <a:r>
              <a:rPr lang="cs-CZ" sz="3600" b="1" dirty="0"/>
              <a:t>Dramatická výchova </a:t>
            </a:r>
            <a:endParaRPr lang="cs-CZ" sz="3600" b="1" dirty="0" smtClean="0"/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Základní předpoklady dramatického jednání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Proces dramatické a inscenační tvorby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Recepce a reflexe dramatického umění</a:t>
            </a:r>
          </a:p>
          <a:p>
            <a:pPr marL="0" indent="0" fontAlgn="base">
              <a:lnSpc>
                <a:spcPct val="120000"/>
              </a:lnSpc>
              <a:buNone/>
            </a:pPr>
            <a:endParaRPr lang="cs-CZ" sz="36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cs-CZ" sz="3600" b="1" dirty="0" smtClean="0"/>
              <a:t>Filmová/Audiovizuální </a:t>
            </a:r>
            <a:r>
              <a:rPr lang="cs-CZ" sz="3600" b="1" dirty="0"/>
              <a:t>výchova 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Uplatnění subjektivity, pozorování, smyslového vnímání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Uplatnění kreativity, fantazie a senzibility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Komunikace, posilování a prohlubování  komunikačních schopností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719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4314" y="350838"/>
            <a:ext cx="13944600" cy="906462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V a gramotnosti – čtenářská (I)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1562100"/>
            <a:ext cx="14249400" cy="76962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Práce </a:t>
            </a:r>
            <a:r>
              <a:rPr lang="cs-CZ" dirty="0"/>
              <a:t>s textem v procesu dramatické výchovy jsou založeny </a:t>
            </a:r>
            <a:r>
              <a:rPr lang="cs-CZ" dirty="0" smtClean="0"/>
              <a:t>na:</a:t>
            </a:r>
          </a:p>
          <a:p>
            <a:pPr marL="0" indent="0">
              <a:buNone/>
            </a:pPr>
            <a:endParaRPr lang="cs-CZ" dirty="0"/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motivaci a zájem s textem pracovat,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potřebě prostřednictvím textu objevovat významy, které korespondují se světem žáka a sdílení těchto významů (se spolužáky, učitelem, diváky, posluchači),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potřebě prostřednictvím textu objevovat a sdělovat důležitá témata a sdělení,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kona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8"/>
            <a:ext cx="714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66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4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6600" y="915769"/>
            <a:ext cx="13944600" cy="646331"/>
          </a:xfrm>
        </p:spPr>
        <p:txBody>
          <a:bodyPr/>
          <a:lstStyle/>
          <a:p>
            <a:r>
              <a:rPr lang="cs-CZ" dirty="0" smtClean="0"/>
              <a:t>   DV a gramotnosti – čtenářská (II)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1562100"/>
            <a:ext cx="14249400" cy="76962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Práce </a:t>
            </a:r>
            <a:r>
              <a:rPr lang="cs-CZ" dirty="0"/>
              <a:t>s textem v procesu dramatické výchovy jsou založeny </a:t>
            </a:r>
            <a:r>
              <a:rPr lang="cs-CZ" dirty="0" smtClean="0"/>
              <a:t>na:</a:t>
            </a:r>
          </a:p>
          <a:p>
            <a:pPr marL="0" indent="0">
              <a:buNone/>
            </a:pPr>
            <a:endParaRPr lang="cs-CZ" dirty="0"/>
          </a:p>
          <a:p>
            <a:pPr lvl="0"/>
            <a:r>
              <a:rPr lang="cs-CZ" dirty="0" smtClean="0"/>
              <a:t>aktivní práci </a:t>
            </a:r>
            <a:r>
              <a:rPr lang="cs-CZ" dirty="0"/>
              <a:t>s textem, </a:t>
            </a:r>
            <a:r>
              <a:rPr lang="cs-CZ" dirty="0" smtClean="0"/>
              <a:t>tvůrčím procesu, kdy žák </a:t>
            </a:r>
            <a:r>
              <a:rPr lang="cs-CZ" dirty="0" err="1" smtClean="0"/>
              <a:t>ja</a:t>
            </a:r>
            <a:r>
              <a:rPr lang="cs-CZ" dirty="0" smtClean="0"/>
              <a:t>  spolu/tvůrce,</a:t>
            </a:r>
            <a:endParaRPr lang="cs-CZ" dirty="0"/>
          </a:p>
          <a:p>
            <a:pPr lvl="0"/>
            <a:r>
              <a:rPr lang="cs-CZ" dirty="0" smtClean="0"/>
              <a:t>potřebě </a:t>
            </a:r>
            <a:r>
              <a:rPr lang="cs-CZ" dirty="0"/>
              <a:t>uplatňovat </a:t>
            </a:r>
            <a:r>
              <a:rPr lang="cs-CZ" dirty="0" smtClean="0"/>
              <a:t>v procesu vlastní tvorby skutečnosti nalezené </a:t>
            </a:r>
            <a:r>
              <a:rPr lang="cs-CZ" dirty="0"/>
              <a:t>v </a:t>
            </a:r>
            <a:r>
              <a:rPr lang="cs-CZ" dirty="0" smtClean="0"/>
              <a:t>textu,</a:t>
            </a:r>
            <a:endParaRPr lang="cs-CZ" dirty="0"/>
          </a:p>
          <a:p>
            <a:pPr lvl="0"/>
            <a:r>
              <a:rPr lang="cs-CZ" dirty="0" smtClean="0"/>
              <a:t>ústrojném </a:t>
            </a:r>
            <a:r>
              <a:rPr lang="cs-CZ" dirty="0"/>
              <a:t>propojování roviny </a:t>
            </a:r>
            <a:r>
              <a:rPr lang="cs-CZ" dirty="0" err="1"/>
              <a:t>diegetické</a:t>
            </a:r>
            <a:r>
              <a:rPr lang="cs-CZ" dirty="0"/>
              <a:t> (vyprávěcí), herní (dramatické) a reflektivní.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kona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8"/>
            <a:ext cx="714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66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F/AV a gramotnosti - čtenářská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66294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Verbální a následně písemná reflexe zhlédnutých filmů a audiovizuálních děl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Písemná příprava nutná k realizaci vlastních audiovizuálních tvůrčích pokusů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Sledování audiovizuálních děl inspirovaných literaturou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F/AV a gramotnosti - matematická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78486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Organizace vizuálních prvků v kompozici obrazu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Individuální nastavení základních funkcí přístrojů / např.: nastavení ohniskové vzdálenosti, světelné clony, odhad vzdálenosti, vztah clonového čísla k délce osvitu </a:t>
            </a:r>
            <a:endParaRPr lang="cs-CZ" sz="3600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 smtClean="0"/>
              <a:t>Střihová </a:t>
            </a:r>
            <a:r>
              <a:rPr lang="cs-CZ" sz="3600" dirty="0"/>
              <a:t>skladba obrazu </a:t>
            </a:r>
            <a:r>
              <a:rPr lang="cs-CZ" sz="3600" dirty="0" smtClean="0"/>
              <a:t>(schopnost </a:t>
            </a:r>
            <a:r>
              <a:rPr lang="cs-CZ" sz="3600" dirty="0"/>
              <a:t>vyjádření kombinací, variací a permutací matematickými pojmy a </a:t>
            </a:r>
            <a:r>
              <a:rPr lang="cs-CZ" sz="3600" dirty="0" smtClean="0"/>
              <a:t>vzorci).</a:t>
            </a:r>
            <a:endParaRPr lang="cs-CZ" sz="36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F/AV a gramotnosti -digitální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7848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sz="3600" dirty="0"/>
              <a:t>Poučené užívání digitální technologie, techniky a přístrojů, při němž se žák nespoléhá na automatické funkce, ale na jejich individuální ovládání a nastavení v zájmu dosažení zamýšleného výsledku a efektu, prohlubuje významně digitální gramotnost. </a:t>
            </a:r>
            <a:endParaRPr lang="cs-CZ" sz="3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3600" dirty="0" smtClean="0"/>
              <a:t>Žák </a:t>
            </a:r>
            <a:r>
              <a:rPr lang="cs-CZ" sz="3600" dirty="0"/>
              <a:t>vlastní praxí prohlubuje kognitivní a technické dovednosti a chápe podstatu digitální technologie v komunikačních procesech a při vytváření, hodnocení a sdílení informací.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Oblast Umění a kultura – obory TPV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914400" y="1562100"/>
            <a:ext cx="17373600" cy="7543800"/>
          </a:xfrm>
        </p:spPr>
        <p:txBody>
          <a:bodyPr/>
          <a:lstStyle/>
          <a:p>
            <a:pPr marL="0" lvl="0" indent="0" fontAlgn="base">
              <a:lnSpc>
                <a:spcPct val="120000"/>
              </a:lnSpc>
              <a:buNone/>
            </a:pPr>
            <a:endParaRPr lang="cs-CZ" sz="3600" dirty="0"/>
          </a:p>
          <a:p>
            <a:pPr marL="0" indent="0" fontAlgn="base">
              <a:buNone/>
            </a:pPr>
            <a:r>
              <a:rPr lang="cs-CZ" sz="3600" b="1" dirty="0"/>
              <a:t>Taneční a pohybová výchova </a:t>
            </a:r>
            <a:endParaRPr lang="cs-CZ" sz="3600" b="1" dirty="0" smtClean="0"/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Pohybová průprava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Prostorové cítění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Vzájemné vztahy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Pohyb s předmětem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Hudba a tanec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Improvizace/Improvizace a tvorba </a:t>
            </a:r>
          </a:p>
          <a:p>
            <a:pPr lvl="0"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814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8873837" y="27215"/>
            <a:ext cx="9414165" cy="10259786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91425" tIns="45713" rIns="91425" bIns="45713" anchor="ctr" anchorCtr="0">
              <a:noAutofit/>
            </a:bodyPr>
            <a:lstStyle/>
            <a:p>
              <a:pPr algn="ctr"/>
              <a:endParaRPr sz="280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37138" tIns="68550" rIns="137138" bIns="68550" anchor="t" anchorCtr="0">
                <a:noAutofit/>
              </a:bodyPr>
              <a:lstStyle/>
              <a:p>
                <a:pPr algn="ctr"/>
                <a:r>
                  <a:rPr lang="cs-CZ" sz="6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6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38" tIns="68550" rIns="137138" bIns="68550" anchor="t" anchorCtr="0">
              <a:noAutofit/>
            </a:bodyPr>
            <a:lstStyle/>
            <a:p>
              <a:pPr algn="ctr"/>
              <a: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</a:t>
              </a:r>
              <a:r>
                <a:rPr lang="cs-CZ" sz="48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</a:t>
              </a:r>
              <a: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/gramotností </a:t>
              </a:r>
              <a:b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4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r"/>
              <a:endParaRPr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858" y="27215"/>
            <a:ext cx="9105390" cy="10259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411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6600" y="915769"/>
            <a:ext cx="13944600" cy="646331"/>
          </a:xfrm>
        </p:spPr>
        <p:txBody>
          <a:bodyPr/>
          <a:lstStyle/>
          <a:p>
            <a:r>
              <a:rPr lang="cs-CZ" dirty="0" smtClean="0"/>
              <a:t>TPV (I):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1562100"/>
            <a:ext cx="14249400" cy="76962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sz="3600" b="1" dirty="0"/>
              <a:t>1/ harmonizuje tělesný i psychický vývoj </a:t>
            </a:r>
            <a:r>
              <a:rPr lang="cs-CZ" sz="3600" b="1" dirty="0" smtClean="0"/>
              <a:t>dítěte/žáka </a:t>
            </a:r>
            <a:r>
              <a:rPr lang="cs-CZ" sz="3600" dirty="0" smtClean="0"/>
              <a:t>(</a:t>
            </a:r>
            <a:r>
              <a:rPr lang="cs-CZ" sz="3600" dirty="0"/>
              <a:t>základna pro čtenářskou, matematickou i digitální </a:t>
            </a:r>
            <a:r>
              <a:rPr lang="cs-CZ" sz="3600" dirty="0" smtClean="0"/>
              <a:t>gramotnost</a:t>
            </a:r>
            <a:r>
              <a:rPr lang="cs-CZ" sz="3600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/>
              <a:t>2/ je prevencí tělesných i duševních disharmonií </a:t>
            </a:r>
            <a:r>
              <a:rPr lang="cs-CZ" sz="3600" dirty="0"/>
              <a:t>(základna pro čtenářskou, matematickou, i digitální gramotnost včetně obrany proti jejím eventuálním negativním vlivům)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/>
              <a:t>3/ </a:t>
            </a:r>
            <a:r>
              <a:rPr lang="cs-CZ" sz="3600" b="1" dirty="0"/>
              <a:t>vede k sebepoznání a autenticitě </a:t>
            </a:r>
            <a:r>
              <a:rPr lang="cs-CZ" sz="3600" dirty="0"/>
              <a:t>(základna pro čtenářskou, matematickou, i digitální gramotnost)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/>
              <a:t>4</a:t>
            </a:r>
            <a:r>
              <a:rPr lang="cs-CZ" sz="3600" b="1" dirty="0" smtClean="0"/>
              <a:t>/ </a:t>
            </a:r>
            <a:r>
              <a:rPr lang="cs-CZ" sz="3600" b="1" dirty="0"/>
              <a:t>probouzí prostorovou představivost </a:t>
            </a:r>
            <a:r>
              <a:rPr lang="cs-CZ" sz="3600" dirty="0"/>
              <a:t>(základna pro matematickou, čtenářskou, i digitální gramotnost) 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kona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8"/>
            <a:ext cx="714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7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6600" y="915769"/>
            <a:ext cx="13944600" cy="646331"/>
          </a:xfrm>
        </p:spPr>
        <p:txBody>
          <a:bodyPr/>
          <a:lstStyle/>
          <a:p>
            <a:r>
              <a:rPr lang="cs-CZ" dirty="0" smtClean="0"/>
              <a:t>TPV (II):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1562100"/>
            <a:ext cx="14249400" cy="76962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/>
              <a:t>5/ </a:t>
            </a:r>
            <a:r>
              <a:rPr lang="cs-CZ" sz="3600" b="1" dirty="0"/>
              <a:t>zvyšuje nároky na fyzickou činnost, učí pozitivnímu vztahu k fyzické práci </a:t>
            </a:r>
            <a:r>
              <a:rPr lang="cs-CZ" sz="3600" dirty="0"/>
              <a:t>(přináší efekt hlubšího soustředění na duševní výkon)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/>
              <a:t>6</a:t>
            </a:r>
            <a:r>
              <a:rPr lang="cs-CZ" sz="3600" b="1" dirty="0" smtClean="0"/>
              <a:t>/ </a:t>
            </a:r>
            <a:r>
              <a:rPr lang="cs-CZ" sz="3600" b="1" dirty="0"/>
              <a:t>přináší přirozenou radost, pozitivně motivuje </a:t>
            </a:r>
            <a:r>
              <a:rPr lang="cs-CZ" sz="3600" dirty="0" smtClean="0"/>
              <a:t>(důležité </a:t>
            </a:r>
            <a:r>
              <a:rPr lang="cs-CZ" sz="3600" dirty="0"/>
              <a:t>pro všechny prioritní gramotnosti - čtenářskou, matematickou, i digitální)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/>
              <a:t>7/ </a:t>
            </a:r>
            <a:r>
              <a:rPr lang="cs-CZ" sz="3600" b="1" dirty="0"/>
              <a:t>svou podstatou učí pospolitosti a sdílení </a:t>
            </a:r>
            <a:r>
              <a:rPr lang="cs-CZ" sz="3600" dirty="0"/>
              <a:t>(čtenářská, matematická, digitální gramotnost)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kona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8"/>
            <a:ext cx="714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1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6600" y="915769"/>
            <a:ext cx="13944600" cy="646331"/>
          </a:xfrm>
        </p:spPr>
        <p:txBody>
          <a:bodyPr/>
          <a:lstStyle/>
          <a:p>
            <a:r>
              <a:rPr lang="cs-CZ" dirty="0" smtClean="0"/>
              <a:t>TPV (III):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1562100"/>
            <a:ext cx="14249400" cy="76962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/>
              <a:t>8/ </a:t>
            </a:r>
            <a:r>
              <a:rPr lang="cs-CZ" sz="3600" b="1" dirty="0"/>
              <a:t>vede k hlubokému citovému </a:t>
            </a:r>
            <a:r>
              <a:rPr lang="cs-CZ" sz="3600" b="1" dirty="0" smtClean="0"/>
              <a:t>prožitku, přináší schopnost empatie </a:t>
            </a:r>
            <a:r>
              <a:rPr lang="cs-CZ" sz="3600" dirty="0"/>
              <a:t>(čtenářská gramotnost)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/>
              <a:t>9</a:t>
            </a:r>
            <a:r>
              <a:rPr lang="cs-CZ" sz="3600" b="1" dirty="0" smtClean="0"/>
              <a:t>/ </a:t>
            </a:r>
            <a:r>
              <a:rPr lang="cs-CZ" sz="3600" b="1" dirty="0"/>
              <a:t>učí zdravé sebedůvěře </a:t>
            </a:r>
            <a:r>
              <a:rPr lang="cs-CZ" sz="3600" dirty="0"/>
              <a:t>(čtenářská, matematická, digitální gramotnost</a:t>
            </a:r>
            <a:r>
              <a:rPr lang="cs-CZ" sz="3600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cs-CZ" sz="3600" dirty="0"/>
          </a:p>
          <a:p>
            <a:pPr marL="0" indent="0">
              <a:lnSpc>
                <a:spcPct val="120000"/>
              </a:lnSpc>
              <a:buNone/>
            </a:pPr>
            <a:endParaRPr lang="cs-CZ" sz="3600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/>
              <a:t>10/rozvíjí </a:t>
            </a:r>
            <a:r>
              <a:rPr lang="cs-CZ" sz="3600" b="1" dirty="0"/>
              <a:t>tělesnou inteligenci, spoluvytváří a rozšiřuje  základnu pro duševní činnosti obecně.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sz="3600" b="1" dirty="0"/>
              <a:t> 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 smtClean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  <a:p>
            <a:pPr marL="0" indent="0">
              <a:lnSpc>
                <a:spcPct val="120000"/>
              </a:lnSpc>
              <a:buNone/>
            </a:pPr>
            <a:endParaRPr lang="cs-CZ" sz="36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59350"/>
            <a:ext cx="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kona inspir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8"/>
            <a:ext cx="71437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VV a gramotnosti – čtenářská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66294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Interpretace vztahu obrazu  textu</a:t>
            </a:r>
            <a:r>
              <a:rPr lang="cs-CZ" sz="3600" dirty="0" smtClean="0"/>
              <a:t>: popis obrazu; tvorba obrazu na základě slovního vyjádření; popis postupu a způsobu užití vizuálních prostředků.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Kritické čtení informací </a:t>
            </a:r>
            <a:r>
              <a:rPr lang="cs-CZ" sz="3600" dirty="0" smtClean="0"/>
              <a:t>týkajících se historie umění, interpretace výtvarných děl, aktuálních událostí ve světě výtvarného/vizuálního umění.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b="1" dirty="0" smtClean="0"/>
              <a:t>Obraz</a:t>
            </a:r>
            <a:r>
              <a:rPr lang="cs-CZ" sz="3600" dirty="0" smtClean="0"/>
              <a:t> jako osobní paměťový záznam (nejen vizuálního vnímání) – </a:t>
            </a:r>
            <a:r>
              <a:rPr lang="cs-CZ" sz="3600" b="1" dirty="0" smtClean="0"/>
              <a:t>jeho slovní vyjádření</a:t>
            </a:r>
            <a:endParaRPr lang="cs-CZ" sz="36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VV a gramotnosti – digitální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81915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sz="3600" b="1" dirty="0" smtClean="0"/>
              <a:t>Zásadním průnikem digitální gramotnosti s výtvarnou výchovou je tvůrčí práce s obrazem. Užití digitálních médií  zakládá mimořádné komunikační účinky obrazu.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 smtClean="0"/>
              <a:t>Digitální technologie přináší žákům další/nové možnosti tvůrčích činností – vytvářet a digitálně upravovat obrazy založené na jeho vlastních prožitcích a zkušenostech.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 smtClean="0"/>
              <a:t>Digitální obraz není konkurence „klasických výtvarných prostředků.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b="1" dirty="0" smtClean="0">
                <a:hlinkClick r:id="rId2"/>
              </a:rPr>
              <a:t>Jak </a:t>
            </a:r>
            <a:r>
              <a:rPr lang="cs-CZ" sz="2400" b="1" dirty="0">
                <a:hlinkClick r:id="rId2"/>
              </a:rPr>
              <a:t>se proměňuje obsah výtvarné výchovy v důsledku uplatnění nových médií a jak je možné využívat informační a komunikační technologie (ICT) ve výuce VV</a:t>
            </a:r>
            <a:endParaRPr lang="cs-CZ" sz="2400" b="1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VV a gramotnosti – matematická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505200" y="2095500"/>
            <a:ext cx="14249400" cy="662940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Obraz v klasickém provedení: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600" dirty="0"/>
              <a:t>  proporční vztahy, rytmická seskupení, pravidelnost </a:t>
            </a:r>
          </a:p>
          <a:p>
            <a:pPr marL="0" indent="0">
              <a:lnSpc>
                <a:spcPct val="100000"/>
              </a:lnSpc>
              <a:buNone/>
            </a:pPr>
            <a:endParaRPr lang="cs-CZ" sz="36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3600" dirty="0" smtClean="0"/>
              <a:t>Obraz jako vztahové pole obrazových elementů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600" dirty="0" smtClean="0"/>
              <a:t>  (</a:t>
            </a:r>
            <a:r>
              <a:rPr lang="cs-CZ" sz="3600" dirty="0" err="1" smtClean="0"/>
              <a:t>Cezanne</a:t>
            </a:r>
            <a:r>
              <a:rPr lang="cs-CZ" sz="3600" dirty="0" smtClean="0"/>
              <a:t>) – analýza typu elementů, vzájemné poměry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600" dirty="0" smtClean="0"/>
              <a:t>  jejich možností, různé typy jejich vztahů apod.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004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495300"/>
            <a:ext cx="16687800" cy="646331"/>
          </a:xfrm>
        </p:spPr>
        <p:txBody>
          <a:bodyPr/>
          <a:lstStyle/>
          <a:p>
            <a:r>
              <a:rPr lang="cs-CZ" dirty="0" smtClean="0"/>
              <a:t>Odkazy- výběr: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762000" y="1141631"/>
            <a:ext cx="16992600" cy="758326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cs-CZ" sz="32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 smtClean="0"/>
              <a:t>Výukové </a:t>
            </a:r>
            <a:r>
              <a:rPr lang="cs-CZ" sz="3200" b="1" dirty="0"/>
              <a:t>aktivity pro rozvoj čtenářské, matematické a digitální gramotnosti na 1. stupni ZŠ</a:t>
            </a:r>
            <a:endParaRPr lang="cs-CZ" sz="32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3200" u="sng" dirty="0">
                <a:hlinkClick r:id="rId2"/>
              </a:rPr>
              <a:t>https://clanky.rvp.cz/clanek/c/Z/21762/vyukove-aktivity-pro-rozvoj-ctenarske-matematicke-a-digitalni-gramotnosti-na-1.-stupni-zs.html</a:t>
            </a:r>
            <a:r>
              <a:rPr lang="cs-CZ" sz="3200" u="sng" dirty="0" smtClean="0">
                <a:hlinkClick r:id="rId2"/>
              </a:rPr>
              <a:t>/</a:t>
            </a:r>
            <a:endParaRPr lang="cs-CZ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/>
              <a:t>Metodické komentáře a úlohy ke Standardům ZV – Hudební výchova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dirty="0">
                <a:hlinkClick r:id="rId3"/>
              </a:rPr>
              <a:t>https://clanky.rvp.cz/clanek/c/Z/21389/METODICKE-KOMENTARE-A-ULOHY-KE-STANDARDUM-ZV---HUDEBNI-VYCHOVA.html</a:t>
            </a:r>
            <a:r>
              <a:rPr lang="cs-CZ" sz="3200" dirty="0" smtClean="0">
                <a:hlinkClick r:id="rId3"/>
              </a:rPr>
              <a:t>/</a:t>
            </a:r>
            <a:endParaRPr lang="cs-CZ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3200" b="1" dirty="0"/>
              <a:t>Metodické komentáře a úlohy ke Standardům ZV – Výtvarná výchova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3200" dirty="0" smtClean="0">
                <a:hlinkClick r:id="rId4"/>
              </a:rPr>
              <a:t>https</a:t>
            </a:r>
            <a:r>
              <a:rPr lang="cs-CZ" sz="3200" dirty="0">
                <a:hlinkClick r:id="rId4"/>
              </a:rPr>
              <a:t>://clanky.rvp.cz/clanek/c/Z/21383/METODICKE-KOMENTARE-A-ULOHY-KE-STANDARDUM-ZV---VYTVARNA-VYCHOVA.html</a:t>
            </a:r>
            <a:r>
              <a:rPr lang="cs-CZ" sz="3200" dirty="0" smtClean="0">
                <a:hlinkClick r:id="rId4"/>
              </a:rPr>
              <a:t>/</a:t>
            </a:r>
            <a:endParaRPr lang="cs-CZ" sz="32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36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3600" dirty="0"/>
              <a:t/>
            </a:r>
            <a:br>
              <a:rPr lang="cs-CZ" sz="3600" dirty="0"/>
            </a:br>
            <a:endParaRPr lang="cs-CZ" sz="3600" dirty="0" smtClean="0"/>
          </a:p>
        </p:txBody>
      </p:sp>
    </p:spTree>
    <p:extLst>
      <p:ext uri="{BB962C8B-B14F-4D97-AF65-F5344CB8AC3E}">
        <p14:creationId xmlns:p14="http://schemas.microsoft.com/office/powerpoint/2010/main" val="30915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1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5559504"/>
            <a:ext cx="15773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Gramotnosti ve vzdělávací oblasti umění  kultura</a:t>
            </a:r>
          </a:p>
          <a:p>
            <a:pPr algn="ctr"/>
            <a:endParaRPr lang="cs-CZ" sz="6600" b="1" dirty="0" smtClean="0">
              <a:solidFill>
                <a:srgbClr val="29ABE3"/>
              </a:solidFill>
              <a:latin typeface="Verdana" panose="020B060403050404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cs-CZ" sz="4000" b="1" dirty="0" smtClean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Markéta Pastorová</a:t>
            </a:r>
          </a:p>
          <a:p>
            <a:r>
              <a:rPr lang="cs-CZ" sz="4000" b="1" dirty="0" smtClean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Nikola Čulík</a:t>
            </a:r>
            <a:endParaRPr lang="en-US" sz="4000" b="1" dirty="0">
              <a:solidFill>
                <a:srgbClr val="29ABE3"/>
              </a:solidFill>
              <a:latin typeface="Verdana" panose="020B060403050404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73" y="419100"/>
            <a:ext cx="358438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42" y="410554"/>
            <a:ext cx="7750359" cy="99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915" y="1410336"/>
            <a:ext cx="5742599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3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Oblast Umění a kultura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914400" y="1485900"/>
            <a:ext cx="17373600" cy="7543800"/>
          </a:xfrm>
        </p:spPr>
        <p:txBody>
          <a:bodyPr/>
          <a:lstStyle/>
          <a:p>
            <a:r>
              <a:rPr lang="cs-CZ" sz="1800" dirty="0"/>
              <a:t> </a:t>
            </a:r>
          </a:p>
          <a:p>
            <a:pPr marL="0" lvl="0" indent="0">
              <a:buNone/>
            </a:pPr>
            <a:r>
              <a:rPr lang="cs-CZ" sz="3600" b="1" dirty="0" smtClean="0"/>
              <a:t>Vzdělávací </a:t>
            </a:r>
            <a:r>
              <a:rPr lang="cs-CZ" sz="3600" b="1" dirty="0"/>
              <a:t>oblast Umění a kultura a příležitosti pro rozvoj gramotností </a:t>
            </a:r>
            <a:r>
              <a:rPr lang="cs-CZ" sz="3600" dirty="0"/>
              <a:t>– úvodní vstup, ve kterém společně objevujeme obsah </a:t>
            </a:r>
            <a:r>
              <a:rPr lang="cs-CZ" sz="3600" dirty="0" smtClean="0"/>
              <a:t>tématu</a:t>
            </a:r>
          </a:p>
          <a:p>
            <a:pPr lvl="0"/>
            <a:endParaRPr lang="cs-CZ" sz="3600" dirty="0"/>
          </a:p>
          <a:p>
            <a:pPr marL="0" indent="0">
              <a:buNone/>
            </a:pPr>
            <a:r>
              <a:rPr lang="cs-CZ" sz="2800" dirty="0"/>
              <a:t>Kde se jednotlivé obory oblasti Umění a kultura a gramotnosti setkávají? K jakým oborům a gramotnostem inklinujeme sami za sebe a čím se rádi ve výuce zabýváme? Co naopak považujeme za obtížné a proč? </a:t>
            </a:r>
          </a:p>
          <a:p>
            <a:r>
              <a:rPr lang="cs-CZ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8063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Oblast Umění a kultura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914400" y="1485900"/>
            <a:ext cx="17373600" cy="7543800"/>
          </a:xfrm>
        </p:spPr>
        <p:txBody>
          <a:bodyPr/>
          <a:lstStyle/>
          <a:p>
            <a:pPr marL="114300" indent="0">
              <a:spcAft>
                <a:spcPts val="800"/>
              </a:spcAft>
              <a:buNone/>
            </a:pPr>
            <a:r>
              <a:rPr lang="cs-CZ" sz="3600" b="1" dirty="0" smtClean="0"/>
              <a:t>Vidět</a:t>
            </a:r>
            <a:r>
              <a:rPr lang="cs-CZ" sz="3600" b="1" dirty="0"/>
              <a:t>, vnímat, vědět – tvorba se neobejde bez naší zkušenosti. I zdánlivě velmi jednoduché věci v sobě obsahují nebývalé inspirace k tomu, abychom svět kolem nás viděli </a:t>
            </a:r>
            <a:r>
              <a:rPr lang="cs-CZ" sz="3600" b="1" dirty="0" smtClean="0"/>
              <a:t>bohatší</a:t>
            </a:r>
            <a:endParaRPr lang="cs-CZ" sz="3600" b="1" dirty="0"/>
          </a:p>
          <a:p>
            <a:pPr marL="114300" indent="0">
              <a:spcAft>
                <a:spcPts val="800"/>
              </a:spcAft>
              <a:buNone/>
            </a:pPr>
            <a:r>
              <a:rPr lang="cs-CZ" sz="3600" b="1" dirty="0" smtClean="0"/>
              <a:t>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cs-CZ" sz="2800" dirty="0" smtClean="0"/>
              <a:t>Blok </a:t>
            </a:r>
            <a:r>
              <a:rPr lang="cs-CZ" sz="2800" dirty="0"/>
              <a:t>v sobě zahrnuje dvě tvůrčí etudy zaměřené na výtvarný obor </a:t>
            </a:r>
          </a:p>
          <a:p>
            <a:pPr lvl="0"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cs-CZ" sz="2800" dirty="0"/>
              <a:t>Vizuálně obrazné prostředky – barvy, tvary, plochy a linie v interiéru významného architektonického díla postmoderny – interiéry Muzea moderního umění ve Frankfurtu nad Mohanem jako zdroj inspirace </a:t>
            </a:r>
          </a:p>
          <a:p>
            <a:pPr lvl="0"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cs-CZ" sz="2800" dirty="0"/>
              <a:t>sdílená imaginace – interiéry v malbě Pierra Bonnarda – barvy tvary a světlo v prostoru –</a:t>
            </a:r>
          </a:p>
          <a:p>
            <a:pPr lvl="0">
              <a:spcAft>
                <a:spcPts val="300"/>
              </a:spcAft>
              <a:buFont typeface="Arial" panose="020B0604020202020204" pitchFamily="34" charset="0"/>
              <a:buChar char="-"/>
            </a:pPr>
            <a:r>
              <a:rPr lang="cs-CZ" sz="3600" dirty="0"/>
              <a:t> </a:t>
            </a:r>
          </a:p>
          <a:p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37816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Oblast Umění a kultura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914400" y="1485900"/>
            <a:ext cx="17373600" cy="7543800"/>
          </a:xfrm>
        </p:spPr>
        <p:txBody>
          <a:bodyPr/>
          <a:lstStyle/>
          <a:p>
            <a:r>
              <a:rPr lang="cs-CZ" sz="2800" b="1" dirty="0"/>
              <a:t>PROSTOR JAKO INSPIRACE</a:t>
            </a:r>
          </a:p>
          <a:p>
            <a:pPr lvl="0"/>
            <a:r>
              <a:rPr lang="cs-CZ" sz="1800" b="1" dirty="0"/>
              <a:t>Muzeum moderního umění ve Frankfurtu nad Mohanem</a:t>
            </a:r>
            <a:r>
              <a:rPr lang="cs-CZ" sz="1800" dirty="0"/>
              <a:t>, architekt Han s Hollein rakouský architekt (1934 – 2014)</a:t>
            </a:r>
          </a:p>
          <a:p>
            <a:r>
              <a:rPr lang="cs-CZ" sz="1800" u="sng" dirty="0">
                <a:hlinkClick r:id="rId2"/>
              </a:rPr>
              <a:t>http://www.hollein.com/ger/Architektur/Chronologisch/1990-1999/Museum-Moderner-Kunst</a:t>
            </a:r>
            <a:endParaRPr lang="cs-CZ" sz="1800" dirty="0"/>
          </a:p>
          <a:p>
            <a:r>
              <a:rPr lang="cs-CZ" sz="1800" u="sng" dirty="0">
                <a:hlinkClick r:id="rId3"/>
              </a:rPr>
              <a:t>https://www.archiweb.cz/b/muzeum-moderniho-umeni</a:t>
            </a:r>
            <a:endParaRPr lang="cs-CZ" sz="1800" dirty="0"/>
          </a:p>
          <a:p>
            <a:r>
              <a:rPr lang="cs-CZ" sz="1800" dirty="0"/>
              <a:t> </a:t>
            </a:r>
          </a:p>
          <a:p>
            <a:r>
              <a:rPr lang="cs-CZ" sz="1800" dirty="0"/>
              <a:t>Škola ve Vídni s celodenním provozem, postavena na místě 100 leté budovy 1977 – </a:t>
            </a:r>
            <a:r>
              <a:rPr lang="cs-CZ" sz="1800" dirty="0" smtClean="0"/>
              <a:t>1990, škola </a:t>
            </a:r>
            <a:r>
              <a:rPr lang="cs-CZ" sz="1800" dirty="0"/>
              <a:t>nepřestala být po dobu výstavby v provozu, zachovány byly i staré stromy</a:t>
            </a:r>
          </a:p>
          <a:p>
            <a:r>
              <a:rPr lang="cs-CZ" sz="1800" u="sng" dirty="0" smtClean="0">
                <a:hlinkClick r:id="rId4"/>
              </a:rPr>
              <a:t>https</a:t>
            </a:r>
            <a:r>
              <a:rPr lang="cs-CZ" sz="1800" u="sng" dirty="0">
                <a:hlinkClick r:id="rId4"/>
              </a:rPr>
              <a:t>://</a:t>
            </a:r>
            <a:r>
              <a:rPr lang="cs-CZ" sz="1800" u="sng" dirty="0" smtClean="0">
                <a:hlinkClick r:id="rId4"/>
              </a:rPr>
              <a:t>www.archinform.net/projekte/1362.htm</a:t>
            </a:r>
            <a:r>
              <a:rPr lang="cs-CZ" sz="1800" dirty="0"/>
              <a:t> </a:t>
            </a:r>
          </a:p>
          <a:p>
            <a:r>
              <a:rPr lang="cs-CZ" sz="1800" u="sng" dirty="0">
                <a:hlinkClick r:id="rId5"/>
              </a:rPr>
              <a:t>https://www.google.com/search?q=elementary+school+hans+hollein&amp;rlz=1C1GCEA_enCZ817CZ817&amp;tbm=isch&amp;source=iu&amp;ictx=1&amp;fir=BXQCIXB0ec0P7M%253A%252Ci0vfCcsiLKqyyM%252C_&amp;vet=1&amp;usg=AI4_-kTKYIXcVBtmRmAOmKnXxan8iP-qWA&amp;sa=X&amp;ved=2ahUKEwiHjYHK8aPnAhWHmBQKHXSRBDcQ9QEwAHoECAcQBQ#imgrc=YQmljHXTLJecwM:&amp;vet=1</a:t>
            </a:r>
            <a:endParaRPr lang="cs-CZ" sz="1800" dirty="0"/>
          </a:p>
          <a:p>
            <a:r>
              <a:rPr lang="cs-CZ" sz="1800" dirty="0"/>
              <a:t> </a:t>
            </a:r>
          </a:p>
          <a:p>
            <a:pPr marL="0" lvl="0" indent="0" fontAlgn="base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301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Oblast Umění a kultura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914400" y="1485900"/>
            <a:ext cx="17373600" cy="7543800"/>
          </a:xfrm>
        </p:spPr>
        <p:txBody>
          <a:bodyPr/>
          <a:lstStyle/>
          <a:p>
            <a:pPr lvl="0"/>
            <a:r>
              <a:rPr lang="cs-CZ" b="1" dirty="0" smtClean="0"/>
              <a:t>„Makro/Mikro“ </a:t>
            </a:r>
            <a:r>
              <a:rPr lang="cs-CZ" b="1" dirty="0"/>
              <a:t>měřítko v interiéru</a:t>
            </a:r>
            <a:endParaRPr lang="cs-CZ" dirty="0"/>
          </a:p>
          <a:p>
            <a:pPr marL="0" indent="0">
              <a:buNone/>
            </a:pPr>
            <a:r>
              <a:rPr lang="cs-CZ" sz="2800" dirty="0"/>
              <a:t>Inspirace: </a:t>
            </a:r>
            <a:r>
              <a:rPr lang="cs-CZ" sz="2800" dirty="0" err="1"/>
              <a:t>Pierre</a:t>
            </a:r>
            <a:r>
              <a:rPr lang="cs-CZ" sz="2800" dirty="0"/>
              <a:t> </a:t>
            </a:r>
            <a:r>
              <a:rPr lang="cs-CZ" sz="2800" dirty="0" err="1"/>
              <a:t>Bonnard</a:t>
            </a:r>
            <a:r>
              <a:rPr lang="cs-CZ" sz="2800" dirty="0"/>
              <a:t> 1867 – 1947</a:t>
            </a:r>
          </a:p>
          <a:p>
            <a:r>
              <a:rPr lang="cs-CZ" sz="2800" u="sng" dirty="0">
                <a:hlinkClick r:id="rId2"/>
              </a:rPr>
              <a:t>http://www.artmuseum.cz/umelec.php?art_id=168</a:t>
            </a:r>
            <a:r>
              <a:rPr lang="cs-CZ" sz="2800" dirty="0"/>
              <a:t> </a:t>
            </a:r>
          </a:p>
          <a:p>
            <a:pPr marL="0" indent="0">
              <a:buNone/>
            </a:pPr>
            <a:r>
              <a:rPr lang="cs-CZ" sz="2800" dirty="0" err="1"/>
              <a:t>Nabis</a:t>
            </a:r>
            <a:r>
              <a:rPr lang="cs-CZ" sz="2800" dirty="0"/>
              <a:t> – hebrejské </a:t>
            </a:r>
            <a:r>
              <a:rPr lang="cs-CZ" sz="2800" dirty="0" err="1"/>
              <a:t>nabiim</a:t>
            </a:r>
            <a:r>
              <a:rPr lang="cs-CZ" sz="2800" dirty="0"/>
              <a:t> – prorok, „posedlý“ nebo ,,ten, kdo je v kontaktu s jiným světem“</a:t>
            </a:r>
          </a:p>
          <a:p>
            <a:r>
              <a:rPr lang="cs-CZ" sz="2800" dirty="0" err="1"/>
              <a:t>Nabisté</a:t>
            </a:r>
            <a:r>
              <a:rPr lang="cs-CZ" sz="2800" dirty="0"/>
              <a:t> vyjadřovali expresi pomocí harmonie barev a tvarů, než prostřednictvím tématu. Ovlivněni japonským uměním.</a:t>
            </a:r>
          </a:p>
          <a:p>
            <a:pPr marL="0" indent="0">
              <a:buNone/>
            </a:pPr>
            <a:r>
              <a:rPr lang="cs-CZ" sz="2800" dirty="0"/>
              <a:t>Zdůrazňovali barevnou plochu a souvislé kontury. Modelace a prostorové hodnoty malby ustupují do pozadí.</a:t>
            </a:r>
          </a:p>
          <a:p>
            <a:r>
              <a:rPr lang="cs-CZ" sz="2800" u="sng" dirty="0">
                <a:hlinkClick r:id="rId3"/>
              </a:rPr>
              <a:t>https://www.google.com/search?q=pier+bonnard&amp;rlz=1C1GCEA_enCZ817CZ817&amp;oq=pier&amp;aqs=chrome.1.69i57j69</a:t>
            </a:r>
            <a:r>
              <a:rPr lang="cs-CZ" u="sng" dirty="0">
                <a:hlinkClick r:id="rId3"/>
              </a:rPr>
              <a:t>i59l2.3844j0j8&amp;sourceid=chrome&amp;ie=UTF-8</a:t>
            </a:r>
            <a:endParaRPr lang="cs-CZ" dirty="0"/>
          </a:p>
          <a:p>
            <a:pPr marL="0" lvl="0" indent="0" fontAlgn="base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592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12349947" y="43543"/>
            <a:ext cx="5867400" cy="10287000"/>
            <a:chOff x="-1633614" y="424543"/>
            <a:chExt cx="8044015" cy="10287000"/>
          </a:xfrm>
        </p:grpSpPr>
        <p:sp>
          <p:nvSpPr>
            <p:cNvPr id="18" name="Rectangle 4"/>
            <p:cNvSpPr/>
            <p:nvPr/>
          </p:nvSpPr>
          <p:spPr>
            <a:xfrm>
              <a:off x="-1633614" y="424543"/>
              <a:ext cx="8044015" cy="10287000"/>
            </a:xfrm>
            <a:prstGeom prst="rect">
              <a:avLst/>
            </a:prstGeom>
            <a:solidFill>
              <a:srgbClr val="29ABE3">
                <a:alpha val="74902"/>
              </a:srgb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 smtClean="0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" name="TextBox 6"/>
            <p:cNvSpPr txBox="1"/>
            <p:nvPr/>
          </p:nvSpPr>
          <p:spPr>
            <a:xfrm>
              <a:off x="-1014412" y="2130504"/>
              <a:ext cx="68056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4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Vzdělávací oblast </a:t>
              </a:r>
            </a:p>
            <a:p>
              <a:pPr algn="ctr"/>
              <a:r>
                <a:rPr lang="cs-CZ" sz="4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Roboto Condensed" panose="02000000000000000000" pitchFamily="2" charset="0"/>
                  <a:cs typeface="Arial" panose="020B0604020202020204" pitchFamily="34" charset="0"/>
                </a:rPr>
                <a:t>Umění a kultura</a:t>
              </a:r>
              <a:endPara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Lato Semibold" panose="020F050202020403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994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200" y="495300"/>
            <a:ext cx="13944600" cy="646331"/>
          </a:xfrm>
        </p:spPr>
        <p:txBody>
          <a:bodyPr/>
          <a:lstStyle/>
          <a:p>
            <a:r>
              <a:rPr lang="cs-CZ" dirty="0" smtClean="0"/>
              <a:t>Oblast Umění a kultura – obory HV, VV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914400" y="1485900"/>
            <a:ext cx="17373600" cy="7543800"/>
          </a:xfrm>
        </p:spPr>
        <p:txBody>
          <a:bodyPr/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cs-CZ" sz="3600" b="1" dirty="0"/>
              <a:t>Hudební výchova 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Vokální činnosti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Instrumentální činnosti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Hudebně pohybové činnosti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Poslechové </a:t>
            </a:r>
            <a:r>
              <a:rPr lang="cs-CZ" sz="3600" dirty="0" smtClean="0"/>
              <a:t>činnosti</a:t>
            </a:r>
            <a:endParaRPr lang="cs-CZ" sz="36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cs-CZ" sz="3600" b="1" dirty="0"/>
              <a:t>Výtvarná výchova 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Rozvíjení smyslové citlivosti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Uplatňování subjektivity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600" dirty="0"/>
              <a:t>Ověřování komunikačních účinků</a:t>
            </a:r>
          </a:p>
          <a:p>
            <a:pPr marL="0" lvl="0" indent="0" fontAlgn="base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30941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10464</TotalTime>
  <Words>718</Words>
  <Application>Microsoft Office PowerPoint</Application>
  <PresentationFormat>Vlastní</PresentationFormat>
  <Paragraphs>226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Lato Semibold</vt:lpstr>
      <vt:lpstr>Wingdings</vt:lpstr>
      <vt:lpstr>Verdana</vt:lpstr>
      <vt:lpstr>Roboto Condensed</vt:lpstr>
      <vt:lpstr>GENARAL LAYOUTS</vt:lpstr>
      <vt:lpstr>Prezentace aplikace PowerPoint</vt:lpstr>
      <vt:lpstr>Prezentace aplikace PowerPoint</vt:lpstr>
      <vt:lpstr>Prezentace aplikace PowerPoint</vt:lpstr>
      <vt:lpstr>Oblast Umění a kultura</vt:lpstr>
      <vt:lpstr>Oblast Umění a kultura</vt:lpstr>
      <vt:lpstr>Oblast Umění a kultura</vt:lpstr>
      <vt:lpstr>Oblast Umění a kultura</vt:lpstr>
      <vt:lpstr>Prezentace aplikace PowerPoint</vt:lpstr>
      <vt:lpstr>Oblast Umění a kultura – obory HV, VV</vt:lpstr>
      <vt:lpstr>HV a gramotnosti – čtenářská</vt:lpstr>
      <vt:lpstr>HV a gramotnosti – matematická</vt:lpstr>
      <vt:lpstr>HV a gramotnosti – digitální</vt:lpstr>
      <vt:lpstr>Oblast Umění a kultura – obory DV, F/AV</vt:lpstr>
      <vt:lpstr>DV a gramotnosti – čtenářská (I)</vt:lpstr>
      <vt:lpstr>   DV a gramotnosti – čtenářská (II)</vt:lpstr>
      <vt:lpstr>F/AV a gramotnosti - čtenářská</vt:lpstr>
      <vt:lpstr>F/AV a gramotnosti - matematická</vt:lpstr>
      <vt:lpstr>F/AV a gramotnosti -digitální</vt:lpstr>
      <vt:lpstr>Oblast Umění a kultura – obory TPV</vt:lpstr>
      <vt:lpstr>TPV (I):</vt:lpstr>
      <vt:lpstr>TPV (II):</vt:lpstr>
      <vt:lpstr>TPV (III):</vt:lpstr>
      <vt:lpstr>VV a gramotnosti – čtenářská</vt:lpstr>
      <vt:lpstr>VV a gramotnosti – digitální</vt:lpstr>
      <vt:lpstr>VV a gramotnosti – matematická</vt:lpstr>
      <vt:lpstr>Odkazy- výběr: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Adéla Zehringerová</cp:lastModifiedBy>
  <cp:revision>1205</cp:revision>
  <cp:lastPrinted>2018-10-15T08:59:54Z</cp:lastPrinted>
  <dcterms:created xsi:type="dcterms:W3CDTF">2015-01-20T11:47:48Z</dcterms:created>
  <dcterms:modified xsi:type="dcterms:W3CDTF">2020-02-11T15:45:29Z</dcterms:modified>
</cp:coreProperties>
</file>