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68982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576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793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4384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4384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461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04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31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734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88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323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800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337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637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151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66433" y="2269538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V. Textový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sloupce, oddíly, tabulky, úpravy struktury textu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39842" y="5360688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</a:t>
            </a:r>
            <a:r>
              <a:rPr lang="cs-CZ" sz="2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Leipert</a:t>
            </a:r>
            <a:endParaRPr lang="cs-CZ" sz="2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91" y="0"/>
            <a:ext cx="5570903" cy="136074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 struktury textu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462" y="2014538"/>
            <a:ext cx="5191125" cy="376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9350" y="3567537"/>
            <a:ext cx="3219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418650" y="3567537"/>
            <a:ext cx="1834200" cy="15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7087525" y="3510812"/>
            <a:ext cx="478800" cy="50879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5764650" y="4019612"/>
            <a:ext cx="478800" cy="50879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Úpravy/náhrady textu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odstranění přebytečných mezer, tabulátorů, konců odstavce apod.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 mezer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záměna mezery za pevnou mezeru   v           v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°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substituce signifikantních prvků formátování (zachování formátovacího prvku před následným odstraněním dalších souvisejících nevhodných forem)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vyhledání použitého formátování a jeho náhrada za adekvátní styl znaku 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3470184" y="2704300"/>
            <a:ext cx="1157291" cy="254000"/>
            <a:chOff x="3400171" y="2794000"/>
            <a:chExt cx="1157985" cy="254000"/>
          </a:xfrm>
        </p:grpSpPr>
        <p:sp>
          <p:nvSpPr>
            <p:cNvPr id="152" name="Shape 152"/>
            <p:cNvSpPr/>
            <p:nvPr/>
          </p:nvSpPr>
          <p:spPr>
            <a:xfrm>
              <a:off x="3590671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3877055" y="2794000"/>
              <a:ext cx="382269" cy="254000"/>
            </a:xfrm>
            <a:prstGeom prst="rightArrow">
              <a:avLst>
                <a:gd name="adj1" fmla="val 20278"/>
                <a:gd name="adj2" fmla="val 80936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4450207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3400171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56" name="Shape 156"/>
          <p:cNvGrpSpPr/>
          <p:nvPr/>
        </p:nvGrpSpPr>
        <p:grpSpPr>
          <a:xfrm>
            <a:off x="6334136" y="3233056"/>
            <a:ext cx="1269999" cy="254000"/>
            <a:chOff x="6333871" y="3279775"/>
            <a:chExt cx="1269999" cy="254000"/>
          </a:xfrm>
        </p:grpSpPr>
        <p:sp>
          <p:nvSpPr>
            <p:cNvPr id="157" name="Shape 157"/>
            <p:cNvSpPr/>
            <p:nvPr/>
          </p:nvSpPr>
          <p:spPr>
            <a:xfrm>
              <a:off x="6333871" y="3343910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676771" y="3343910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7495921" y="335343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972681" y="3279775"/>
              <a:ext cx="382269" cy="254000"/>
            </a:xfrm>
            <a:prstGeom prst="rightArrow">
              <a:avLst>
                <a:gd name="adj1" fmla="val 20278"/>
                <a:gd name="adj2" fmla="val 80936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7150" y="3074307"/>
            <a:ext cx="186690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150" y="1700213"/>
            <a:ext cx="6610350" cy="486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2095500" y="2400300"/>
            <a:ext cx="70485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3508750" y="3458900"/>
            <a:ext cx="1329375" cy="2372434"/>
          </a:xfrm>
          <a:custGeom>
            <a:avLst/>
            <a:gdLst/>
            <a:ahLst/>
            <a:cxnLst/>
            <a:rect l="0" t="0" r="0" b="0"/>
            <a:pathLst>
              <a:path w="53175" h="91706" extrusionOk="0">
                <a:moveTo>
                  <a:pt x="0" y="0"/>
                </a:moveTo>
                <a:cubicBezTo>
                  <a:pt x="8838" y="6844"/>
                  <a:pt x="50704" y="25784"/>
                  <a:pt x="53030" y="41069"/>
                </a:cubicBezTo>
                <a:cubicBezTo>
                  <a:pt x="55355" y="56353"/>
                  <a:pt x="20467" y="83266"/>
                  <a:pt x="13955" y="9170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78" name="Shape 178"/>
          <p:cNvGrpSpPr/>
          <p:nvPr/>
        </p:nvGrpSpPr>
        <p:grpSpPr>
          <a:xfrm>
            <a:off x="714375" y="3024188"/>
            <a:ext cx="3448050" cy="2085975"/>
            <a:chOff x="714375" y="3024188"/>
            <a:chExt cx="3448050" cy="2085975"/>
          </a:xfrm>
        </p:grpSpPr>
        <p:pic>
          <p:nvPicPr>
            <p:cNvPr id="179" name="Shape 1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14375" y="3024188"/>
              <a:ext cx="3448050" cy="2085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Shape 180"/>
            <p:cNvSpPr/>
            <p:nvPr/>
          </p:nvSpPr>
          <p:spPr>
            <a:xfrm>
              <a:off x="1190625" y="46577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90625" y="37814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190625" y="35528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3" name="Shape 183"/>
          <p:cNvGrpSpPr/>
          <p:nvPr/>
        </p:nvGrpSpPr>
        <p:grpSpPr>
          <a:xfrm>
            <a:off x="5295900" y="1709738"/>
            <a:ext cx="3086100" cy="4867275"/>
            <a:chOff x="5295900" y="1709738"/>
            <a:chExt cx="3086100" cy="4867275"/>
          </a:xfrm>
        </p:grpSpPr>
        <p:grpSp>
          <p:nvGrpSpPr>
            <p:cNvPr id="184" name="Shape 184"/>
            <p:cNvGrpSpPr/>
            <p:nvPr/>
          </p:nvGrpSpPr>
          <p:grpSpPr>
            <a:xfrm>
              <a:off x="5295900" y="1709738"/>
              <a:ext cx="2171700" cy="4867275"/>
              <a:chOff x="5295900" y="1709738"/>
              <a:chExt cx="2171700" cy="4867275"/>
            </a:xfrm>
          </p:grpSpPr>
          <p:pic>
            <p:nvPicPr>
              <p:cNvPr id="185" name="Shape 18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295900" y="1709738"/>
                <a:ext cx="2171700" cy="48672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6" name="Shape 186"/>
              <p:cNvSpPr/>
              <p:nvPr/>
            </p:nvSpPr>
            <p:spPr>
              <a:xfrm>
                <a:off x="5381625" y="174307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5381625" y="1981200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5381625" y="32861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5381625" y="35147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5381625" y="50387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5381625" y="5695950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192" name="Shape 192"/>
            <p:cNvSpPr/>
            <p:nvPr/>
          </p:nvSpPr>
          <p:spPr>
            <a:xfrm>
              <a:off x="6410325" y="1847850"/>
              <a:ext cx="1971675" cy="1514474"/>
            </a:xfrm>
            <a:prstGeom prst="arc">
              <a:avLst>
                <a:gd name="adj1" fmla="val 15898086"/>
                <a:gd name="adj2" fmla="val 5729539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7761318" y="2057400"/>
              <a:ext cx="515906" cy="10156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cs-CZ" sz="6000" b="1" i="0" u="none" strike="noStrike" cap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×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nacházení výskytů slova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posloupnosti znaků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     v dokumentu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 zobrazit všechny výskyty najednou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 nahradit za jiný řetězec znaků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vyhledávání formátování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vyhledávání speciálních znaků </a:t>
            </a:r>
            <a:r>
              <a:rPr lang="cs-CZ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redukce, záměna znaků = substituce/“schování“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Enterů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formátování výskytu stylem znaku i odstavce!</a:t>
            </a:r>
          </a:p>
        </p:txBody>
      </p:sp>
      <p:sp>
        <p:nvSpPr>
          <p:cNvPr id="200" name="Shape 200"/>
          <p:cNvSpPr/>
          <p:nvPr/>
        </p:nvSpPr>
        <p:spPr>
          <a:xfrm rot="10800000">
            <a:off x="6710237" y="3947124"/>
            <a:ext cx="374699" cy="292200"/>
          </a:xfrm>
          <a:prstGeom prst="bentArrow">
            <a:avLst>
              <a:gd name="adj1" fmla="val 22843"/>
              <a:gd name="adj2" fmla="val 19689"/>
              <a:gd name="adj3" fmla="val 34420"/>
              <a:gd name="adj4" fmla="val 1967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614250" y="3956725"/>
            <a:ext cx="369900" cy="272999"/>
          </a:xfrm>
          <a:prstGeom prst="rightArrow">
            <a:avLst>
              <a:gd name="adj1" fmla="val 27824"/>
              <a:gd name="adj2" fmla="val 8094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3075" y="238575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15500" y="1749275"/>
            <a:ext cx="83129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– jednosloupcový sazební obrazec – je určen jen okraji od fyzického rozměru „papíru“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vícesloupcová sazba: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definování počtu sloupců, jejich šířek + mezer mezi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definovatelnost pro dokument nebo oddíly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se zalomením sloupce/stránky/oddílu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práce/kontrola na vodorovném pravítku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textového pole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(řetězení, otočení textu)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sloupců v (neviditelné)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tabulce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4437" y="431456"/>
            <a:ext cx="4822825" cy="60483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/>
          <p:nvPr/>
        </p:nvSpPr>
        <p:spPr>
          <a:xfrm>
            <a:off x="7691100" y="5222125"/>
            <a:ext cx="1171500" cy="561599"/>
          </a:xfrm>
          <a:prstGeom prst="arc">
            <a:avLst>
              <a:gd name="adj1" fmla="val 16200000"/>
              <a:gd name="adj2" fmla="val 631499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– jednosloupcový sazební obrazec – je určen jen okraji od fyzického rozměru „papíru“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vícesloupcová sazba: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definování počtu sloupců, jejich šířek + mezer mezi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definovatelnost pro dokument nebo oddíly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se zalomením sloupce/stránky/oddílu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práce/kontrola na vodorovném pravítku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textového pole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(řetězení, otočení textu)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sloupců v (neviditelné)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tabulce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4287" y="338137"/>
            <a:ext cx="4822825" cy="60483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7591425" y="5305425"/>
            <a:ext cx="1171575" cy="571500"/>
          </a:xfrm>
          <a:prstGeom prst="arc">
            <a:avLst>
              <a:gd name="adj1" fmla="val 16200000"/>
              <a:gd name="adj2" fmla="val 5729539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7" y="0"/>
            <a:ext cx="9130097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Shape 76"/>
          <p:cNvGrpSpPr/>
          <p:nvPr/>
        </p:nvGrpSpPr>
        <p:grpSpPr>
          <a:xfrm>
            <a:off x="1409700" y="2447925"/>
            <a:ext cx="7419975" cy="3611562"/>
            <a:chOff x="1409700" y="2447925"/>
            <a:chExt cx="7419975" cy="3611562"/>
          </a:xfrm>
        </p:grpSpPr>
        <p:cxnSp>
          <p:nvCxnSpPr>
            <p:cNvPr id="77" name="Shape 77"/>
            <p:cNvCxnSpPr/>
            <p:nvPr/>
          </p:nvCxnSpPr>
          <p:spPr>
            <a:xfrm>
              <a:off x="1409700" y="4495800"/>
              <a:ext cx="2514599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5667375" y="2447925"/>
              <a:ext cx="885825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>
              <a:off x="5124450" y="6057900"/>
              <a:ext cx="1476375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0" name="Shape 80"/>
            <p:cNvCxnSpPr/>
            <p:nvPr/>
          </p:nvCxnSpPr>
          <p:spPr>
            <a:xfrm>
              <a:off x="6791325" y="6057900"/>
              <a:ext cx="1019174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1" name="Shape 81"/>
            <p:cNvCxnSpPr/>
            <p:nvPr/>
          </p:nvCxnSpPr>
          <p:spPr>
            <a:xfrm>
              <a:off x="7915275" y="6057900"/>
              <a:ext cx="914400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2" name="Shape 82"/>
            <p:cNvCxnSpPr/>
            <p:nvPr/>
          </p:nvCxnSpPr>
          <p:spPr>
            <a:xfrm>
              <a:off x="6296025" y="5501482"/>
              <a:ext cx="295275" cy="3175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3" name="Shape 83"/>
            <p:cNvCxnSpPr/>
            <p:nvPr/>
          </p:nvCxnSpPr>
          <p:spPr>
            <a:xfrm>
              <a:off x="7496175" y="5501482"/>
              <a:ext cx="295275" cy="3175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4" name="Shape 84"/>
            <p:cNvCxnSpPr/>
            <p:nvPr/>
          </p:nvCxnSpPr>
          <p:spPr>
            <a:xfrm rot="10800000">
              <a:off x="6810375" y="5502276"/>
              <a:ext cx="304799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5" name="Shape 85"/>
            <p:cNvCxnSpPr/>
            <p:nvPr/>
          </p:nvCxnSpPr>
          <p:spPr>
            <a:xfrm rot="10800000">
              <a:off x="7924800" y="5502276"/>
              <a:ext cx="304799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Oddíly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běžný dokument je jednooddílový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parametru oddílu v dokumentu: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stránkové oddíly: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okraje stránky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stránky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 a zápatí (vazba na předchozí oddíl)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průběžné oddíly: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5312" y="76200"/>
            <a:ext cx="3862387" cy="10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Oddíly průběžné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běžný dokument je jednooddílový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parametru oddílu v dokumentu: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 stránkové oddíly: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okraje stránky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stránky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 a zápatí (vazba na předchozí oddíl)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 průběžné oddíly: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548" y="1596590"/>
            <a:ext cx="8724900" cy="5124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Adresování textové informace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775" y="13716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znaku či „slova“ je v textovém dokumentu jednodimenzionální – poloha/vzdálenost od počátku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znaku či „slova“ je v tabulce dvojdimenzionální – sloupec + řádek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v řádkovém a sloupcovém režimu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lang="cs-CZ" sz="8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1950" y="4127500"/>
            <a:ext cx="3719512" cy="249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3675" y="4264025"/>
            <a:ext cx="1684337" cy="218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 struktury textu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2212" y="1809750"/>
            <a:ext cx="6124575" cy="425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Text ➔ seznam ➔ tabulka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hledání oddělovače textu (mezerník, tabulátor)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➔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Seřadit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Převést text na tabulku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úprava parametrů tabulky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sloupce, řádku,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tabulky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Převést tabulku na text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oddělovače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3212" y="2443700"/>
            <a:ext cx="2332036" cy="3028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Tvorba tabulky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zadáním dimenzí (počtu řádků, sloupců)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vytvořením ve dvou krocích: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narýsování „obvodu“ tabulky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vytvořením členění vnitřku tabulky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prvky formátování v pásu (panelu) nástrojů Tabulka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312" y="4248150"/>
            <a:ext cx="814387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Předvádění na obrazovce (4:3)</PresentationFormat>
  <Paragraphs>95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Trebuchet MS</vt:lpstr>
      <vt:lpstr>Wingdings</vt:lpstr>
      <vt:lpstr>Custom Theme</vt:lpstr>
      <vt:lpstr>Elementaristika elektronických informací  V. Textový procesor   sloupce, oddíly, tabulky, úpravy struktury textu</vt:lpstr>
      <vt:lpstr>Sloupce</vt:lpstr>
      <vt:lpstr>Sloupce</vt:lpstr>
      <vt:lpstr>Oddíly</vt:lpstr>
      <vt:lpstr>Oddíly průběžné</vt:lpstr>
      <vt:lpstr>Adresování textové informace</vt:lpstr>
      <vt:lpstr>Úpravy struktury textu</vt:lpstr>
      <vt:lpstr>Text ➔ seznam ➔ tabulka </vt:lpstr>
      <vt:lpstr>Tvorba tabulky</vt:lpstr>
      <vt:lpstr>Úpravy struktury textu</vt:lpstr>
      <vt:lpstr>Úpravy/náhrady textu</vt:lpstr>
      <vt:lpstr>Nástroj Najít/Nahradit  Ctrl+H</vt:lpstr>
      <vt:lpstr>Nástroj Najít/Nahradit  Ctrl+H</vt:lpstr>
      <vt:lpstr>Nástroj Najít/Nahradit  Ctrl+H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V. Textový procesor   sloupce, oddíly, tabulky, úpravy struktury textu</dc:title>
  <cp:lastModifiedBy>Katka Ostřížková</cp:lastModifiedBy>
  <cp:revision>1</cp:revision>
  <dcterms:modified xsi:type="dcterms:W3CDTF">2016-01-13T09:47:19Z</dcterms:modified>
</cp:coreProperties>
</file>