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5"/>
  </p:notesMasterIdLst>
  <p:handoutMasterIdLst>
    <p:handoutMasterId r:id="rId46"/>
  </p:handoutMasterIdLst>
  <p:sldIdLst>
    <p:sldId id="288" r:id="rId5"/>
    <p:sldId id="271" r:id="rId6"/>
    <p:sldId id="272" r:id="rId7"/>
    <p:sldId id="273" r:id="rId8"/>
    <p:sldId id="289" r:id="rId9"/>
    <p:sldId id="341" r:id="rId10"/>
    <p:sldId id="324" r:id="rId11"/>
    <p:sldId id="325" r:id="rId12"/>
    <p:sldId id="342" r:id="rId13"/>
    <p:sldId id="326" r:id="rId14"/>
    <p:sldId id="331" r:id="rId15"/>
    <p:sldId id="343" r:id="rId16"/>
    <p:sldId id="327" r:id="rId17"/>
    <p:sldId id="328" r:id="rId18"/>
    <p:sldId id="329" r:id="rId19"/>
    <p:sldId id="330" r:id="rId20"/>
    <p:sldId id="332" r:id="rId21"/>
    <p:sldId id="344" r:id="rId22"/>
    <p:sldId id="333" r:id="rId23"/>
    <p:sldId id="334" r:id="rId24"/>
    <p:sldId id="335" r:id="rId25"/>
    <p:sldId id="345" r:id="rId26"/>
    <p:sldId id="336" r:id="rId27"/>
    <p:sldId id="337" r:id="rId28"/>
    <p:sldId id="339" r:id="rId29"/>
    <p:sldId id="338" r:id="rId30"/>
    <p:sldId id="304" r:id="rId31"/>
    <p:sldId id="305" r:id="rId32"/>
    <p:sldId id="306" r:id="rId33"/>
    <p:sldId id="307" r:id="rId34"/>
    <p:sldId id="309" r:id="rId35"/>
    <p:sldId id="346" r:id="rId36"/>
    <p:sldId id="302" r:id="rId37"/>
    <p:sldId id="303" r:id="rId38"/>
    <p:sldId id="300" r:id="rId39"/>
    <p:sldId id="301" r:id="rId40"/>
    <p:sldId id="321" r:id="rId41"/>
    <p:sldId id="340" r:id="rId42"/>
    <p:sldId id="296" r:id="rId43"/>
    <p:sldId id="270"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FE3"/>
    <a:srgbClr val="969491"/>
    <a:srgbClr val="8397B0"/>
    <a:srgbClr val="00C996"/>
    <a:srgbClr val="FA9E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95" autoAdjust="0"/>
    <p:restoredTop sz="96265" autoAdjust="0"/>
  </p:normalViewPr>
  <p:slideViewPr>
    <p:cSldViewPr snapToGrid="0">
      <p:cViewPr varScale="1">
        <p:scale>
          <a:sx n="87" d="100"/>
          <a:sy n="87" d="100"/>
        </p:scale>
        <p:origin x="642" y="84"/>
      </p:cViewPr>
      <p:guideLst>
        <p:guide orient="horz" pos="2160"/>
        <p:guide pos="3840"/>
      </p:guideLst>
    </p:cSldViewPr>
  </p:slideViewPr>
  <p:outlineViewPr>
    <p:cViewPr>
      <p:scale>
        <a:sx n="33" d="100"/>
        <a:sy n="33" d="100"/>
      </p:scale>
      <p:origin x="0" y="-253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303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cs-CZ" dirty="0" smtClean="0"/>
              <a:t>Upravte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309713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380" name="Google Shape;3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410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7316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9144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1421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2106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030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05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431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8170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3952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581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185" name="Google Shape;1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092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0344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1850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1679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8357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ctr"/>
            <a:r>
              <a:rPr lang="cs-CZ" b="1" i="1" dirty="0" err="1" smtClean="0"/>
              <a:t>Click</a:t>
            </a:r>
            <a:r>
              <a:rPr lang="cs-CZ" b="1" i="1" dirty="0" smtClean="0"/>
              <a:t> bite </a:t>
            </a:r>
            <a:r>
              <a:rPr lang="cs-CZ" b="1" i="1" dirty="0" err="1" smtClean="0"/>
              <a:t>policy</a:t>
            </a:r>
            <a:endParaRPr lang="cs-CZ" b="1" i="1" dirty="0"/>
          </a:p>
        </p:txBody>
      </p:sp>
      <p:sp>
        <p:nvSpPr>
          <p:cNvPr id="5" name="Zástupný symbol pro záhlaví 4"/>
          <p:cNvSpPr>
            <a:spLocks noGrp="1"/>
          </p:cNvSpPr>
          <p:nvPr>
            <p:ph type="hdr" sz="quarter" idx="10"/>
          </p:nvPr>
        </p:nvSpPr>
        <p:spPr/>
        <p:txBody>
          <a:bodyPr/>
          <a:lstStyle/>
          <a:p>
            <a:endParaRPr lang="uk-UA"/>
          </a:p>
        </p:txBody>
      </p:sp>
    </p:spTree>
    <p:extLst>
      <p:ext uri="{BB962C8B-B14F-4D97-AF65-F5344CB8AC3E}">
        <p14:creationId xmlns:p14="http://schemas.microsoft.com/office/powerpoint/2010/main" val="2831676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5" name="Zástupný symbol pro záhlaví 4"/>
          <p:cNvSpPr>
            <a:spLocks noGrp="1"/>
          </p:cNvSpPr>
          <p:nvPr>
            <p:ph type="hdr" sz="quarter" idx="10"/>
          </p:nvPr>
        </p:nvSpPr>
        <p:spPr/>
        <p:txBody>
          <a:bodyPr/>
          <a:lstStyle/>
          <a:p>
            <a:endParaRPr lang="uk-UA"/>
          </a:p>
        </p:txBody>
      </p:sp>
    </p:spTree>
    <p:extLst>
      <p:ext uri="{BB962C8B-B14F-4D97-AF65-F5344CB8AC3E}">
        <p14:creationId xmlns:p14="http://schemas.microsoft.com/office/powerpoint/2010/main" val="3454734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5" name="Zástupný symbol pro záhlaví 4"/>
          <p:cNvSpPr>
            <a:spLocks noGrp="1"/>
          </p:cNvSpPr>
          <p:nvPr>
            <p:ph type="hdr" sz="quarter" idx="10"/>
          </p:nvPr>
        </p:nvSpPr>
        <p:spPr/>
        <p:txBody>
          <a:bodyPr/>
          <a:lstStyle/>
          <a:p>
            <a:endParaRPr lang="uk-UA"/>
          </a:p>
        </p:txBody>
      </p:sp>
    </p:spTree>
    <p:extLst>
      <p:ext uri="{BB962C8B-B14F-4D97-AF65-F5344CB8AC3E}">
        <p14:creationId xmlns:p14="http://schemas.microsoft.com/office/powerpoint/2010/main" val="331985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931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87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7135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929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4951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43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dirty="0">
                <a:latin typeface="Arial" panose="020B0604020202020204" pitchFamily="34" charset="0"/>
                <a:cs typeface="Arial" panose="020B0604020202020204" pitchFamily="34" charset="0"/>
              </a:rPr>
              <a:t>Co je charakteristické pro děti na všech třech obrázcích? Jakými slovy se dá charakterizovat to, co obrázky zobrazují?</a:t>
            </a:r>
            <a:endParaRPr dirty="0">
              <a:latin typeface="Arial" panose="020B0604020202020204" pitchFamily="34" charset="0"/>
              <a:cs typeface="Arial" panose="020B0604020202020204" pitchFamily="34" charset="0"/>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490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392463"/>
            <a:ext cx="5988723" cy="2106704"/>
          </a:xfrm>
        </p:spPr>
        <p:txBody>
          <a:bodyPr anchor="t" anchorCtr="0">
            <a:normAutofit/>
          </a:bodyPr>
          <a:lstStyle>
            <a:lvl1pPr algn="r">
              <a:lnSpc>
                <a:spcPct val="70000"/>
              </a:lnSpc>
              <a:defRPr sz="3200" b="1"/>
            </a:lvl1pPr>
          </a:lstStyle>
          <a:p>
            <a:r>
              <a:rPr lang="cs-CZ" dirty="0" smtClean="0"/>
              <a:t>Kliknutím lze upravit styl.</a:t>
            </a:r>
            <a:endParaRPr lang="cs-CZ" dirty="0"/>
          </a:p>
        </p:txBody>
      </p:sp>
      <p:sp>
        <p:nvSpPr>
          <p:cNvPr id="3" name="Podnadpis 2"/>
          <p:cNvSpPr>
            <a:spLocks noGrp="1"/>
          </p:cNvSpPr>
          <p:nvPr>
            <p:ph type="subTitle" idx="1"/>
          </p:nvPr>
        </p:nvSpPr>
        <p:spPr>
          <a:xfrm>
            <a:off x="7697972" y="4392463"/>
            <a:ext cx="3838354" cy="2106703"/>
          </a:xfrm>
        </p:spPr>
        <p:txBody>
          <a:bodyPr>
            <a:normAutofit/>
          </a:bodyPr>
          <a:lstStyle>
            <a:lvl1pPr marL="0" indent="0" algn="l">
              <a:lnSpc>
                <a:spcPct val="120000"/>
              </a:lnSpc>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cs-CZ" dirty="0"/>
          </a:p>
        </p:txBody>
      </p:sp>
      <p:cxnSp>
        <p:nvCxnSpPr>
          <p:cNvPr id="14" name="Přímá spojnice 13"/>
          <p:cNvCxnSpPr/>
          <p:nvPr userDrawn="1"/>
        </p:nvCxnSpPr>
        <p:spPr>
          <a:xfrm>
            <a:off x="7605347" y="4040365"/>
            <a:ext cx="0" cy="2520000"/>
          </a:xfrm>
          <a:prstGeom prst="line">
            <a:avLst/>
          </a:prstGeom>
          <a:ln w="19050">
            <a:solidFill>
              <a:srgbClr val="969491"/>
            </a:solidFill>
          </a:ln>
        </p:spPr>
        <p:style>
          <a:lnRef idx="1">
            <a:schemeClr val="dk1"/>
          </a:lnRef>
          <a:fillRef idx="0">
            <a:schemeClr val="dk1"/>
          </a:fillRef>
          <a:effectRef idx="0">
            <a:schemeClr val="dk1"/>
          </a:effectRef>
          <a:fontRef idx="minor">
            <a:schemeClr val="tx1"/>
          </a:fontRef>
        </p:style>
      </p:cxnSp>
      <p:grpSp>
        <p:nvGrpSpPr>
          <p:cNvPr id="158" name="Skupina 157"/>
          <p:cNvGrpSpPr/>
          <p:nvPr userDrawn="1"/>
        </p:nvGrpSpPr>
        <p:grpSpPr>
          <a:xfrm>
            <a:off x="1017588" y="590550"/>
            <a:ext cx="4454525" cy="550862"/>
            <a:chOff x="1017588" y="590550"/>
            <a:chExt cx="4454525" cy="550862"/>
          </a:xfrm>
        </p:grpSpPr>
        <p:sp>
          <p:nvSpPr>
            <p:cNvPr id="13" name="Freeform 6"/>
            <p:cNvSpPr>
              <a:spLocks noEditPoints="1"/>
            </p:cNvSpPr>
            <p:nvPr userDrawn="1"/>
          </p:nvSpPr>
          <p:spPr bwMode="auto">
            <a:xfrm>
              <a:off x="4679950" y="598488"/>
              <a:ext cx="522288" cy="350837"/>
            </a:xfrm>
            <a:custGeom>
              <a:avLst/>
              <a:gdLst>
                <a:gd name="T0" fmla="*/ 612 w 986"/>
                <a:gd name="T1" fmla="*/ 295 h 663"/>
                <a:gd name="T2" fmla="*/ 519 w 986"/>
                <a:gd name="T3" fmla="*/ 358 h 663"/>
                <a:gd name="T4" fmla="*/ 461 w 986"/>
                <a:gd name="T5" fmla="*/ 348 h 663"/>
                <a:gd name="T6" fmla="*/ 487 w 986"/>
                <a:gd name="T7" fmla="*/ 367 h 663"/>
                <a:gd name="T8" fmla="*/ 542 w 986"/>
                <a:gd name="T9" fmla="*/ 385 h 663"/>
                <a:gd name="T10" fmla="*/ 243 w 986"/>
                <a:gd name="T11" fmla="*/ 298 h 663"/>
                <a:gd name="T12" fmla="*/ 513 w 986"/>
                <a:gd name="T13" fmla="*/ 290 h 663"/>
                <a:gd name="T14" fmla="*/ 569 w 986"/>
                <a:gd name="T15" fmla="*/ 236 h 663"/>
                <a:gd name="T16" fmla="*/ 659 w 986"/>
                <a:gd name="T17" fmla="*/ 257 h 663"/>
                <a:gd name="T18" fmla="*/ 703 w 986"/>
                <a:gd name="T19" fmla="*/ 279 h 663"/>
                <a:gd name="T20" fmla="*/ 721 w 986"/>
                <a:gd name="T21" fmla="*/ 306 h 663"/>
                <a:gd name="T22" fmla="*/ 719 w 986"/>
                <a:gd name="T23" fmla="*/ 329 h 663"/>
                <a:gd name="T24" fmla="*/ 706 w 986"/>
                <a:gd name="T25" fmla="*/ 347 h 663"/>
                <a:gd name="T26" fmla="*/ 685 w 986"/>
                <a:gd name="T27" fmla="*/ 362 h 663"/>
                <a:gd name="T28" fmla="*/ 738 w 986"/>
                <a:gd name="T29" fmla="*/ 367 h 663"/>
                <a:gd name="T30" fmla="*/ 772 w 986"/>
                <a:gd name="T31" fmla="*/ 341 h 663"/>
                <a:gd name="T32" fmla="*/ 788 w 986"/>
                <a:gd name="T33" fmla="*/ 306 h 663"/>
                <a:gd name="T34" fmla="*/ 783 w 986"/>
                <a:gd name="T35" fmla="*/ 282 h 663"/>
                <a:gd name="T36" fmla="*/ 768 w 986"/>
                <a:gd name="T37" fmla="*/ 263 h 663"/>
                <a:gd name="T38" fmla="*/ 736 w 986"/>
                <a:gd name="T39" fmla="*/ 244 h 663"/>
                <a:gd name="T40" fmla="*/ 676 w 986"/>
                <a:gd name="T41" fmla="*/ 227 h 663"/>
                <a:gd name="T42" fmla="*/ 595 w 986"/>
                <a:gd name="T43" fmla="*/ 208 h 663"/>
                <a:gd name="T44" fmla="*/ 543 w 986"/>
                <a:gd name="T45" fmla="*/ 184 h 663"/>
                <a:gd name="T46" fmla="*/ 530 w 986"/>
                <a:gd name="T47" fmla="*/ 168 h 663"/>
                <a:gd name="T48" fmla="*/ 526 w 986"/>
                <a:gd name="T49" fmla="*/ 151 h 663"/>
                <a:gd name="T50" fmla="*/ 532 w 986"/>
                <a:gd name="T51" fmla="*/ 131 h 663"/>
                <a:gd name="T52" fmla="*/ 546 w 986"/>
                <a:gd name="T53" fmla="*/ 115 h 663"/>
                <a:gd name="T54" fmla="*/ 576 w 986"/>
                <a:gd name="T55" fmla="*/ 99 h 663"/>
                <a:gd name="T56" fmla="*/ 630 w 986"/>
                <a:gd name="T57" fmla="*/ 89 h 663"/>
                <a:gd name="T58" fmla="*/ 679 w 986"/>
                <a:gd name="T59" fmla="*/ 93 h 663"/>
                <a:gd name="T60" fmla="*/ 719 w 986"/>
                <a:gd name="T61" fmla="*/ 108 h 663"/>
                <a:gd name="T62" fmla="*/ 770 w 986"/>
                <a:gd name="T63" fmla="*/ 116 h 663"/>
                <a:gd name="T64" fmla="*/ 725 w 986"/>
                <a:gd name="T65" fmla="*/ 90 h 663"/>
                <a:gd name="T66" fmla="*/ 670 w 986"/>
                <a:gd name="T67" fmla="*/ 79 h 663"/>
                <a:gd name="T68" fmla="*/ 612 w 986"/>
                <a:gd name="T69" fmla="*/ 77 h 663"/>
                <a:gd name="T70" fmla="*/ 565 w 986"/>
                <a:gd name="T71" fmla="*/ 83 h 663"/>
                <a:gd name="T72" fmla="*/ 525 w 986"/>
                <a:gd name="T73" fmla="*/ 95 h 663"/>
                <a:gd name="T74" fmla="*/ 441 w 986"/>
                <a:gd name="T75" fmla="*/ 0 h 663"/>
                <a:gd name="T76" fmla="*/ 69 w 986"/>
                <a:gd name="T77" fmla="*/ 0 h 663"/>
                <a:gd name="T78" fmla="*/ 34 w 986"/>
                <a:gd name="T79" fmla="*/ 290 h 663"/>
                <a:gd name="T80" fmla="*/ 176 w 986"/>
                <a:gd name="T81" fmla="*/ 295 h 663"/>
                <a:gd name="T82" fmla="*/ 204 w 986"/>
                <a:gd name="T83" fmla="*/ 332 h 663"/>
                <a:gd name="T84" fmla="*/ 623 w 986"/>
                <a:gd name="T85" fmla="*/ 328 h 663"/>
                <a:gd name="T86" fmla="*/ 685 w 986"/>
                <a:gd name="T87" fmla="*/ 393 h 663"/>
                <a:gd name="T88" fmla="*/ 856 w 986"/>
                <a:gd name="T89" fmla="*/ 663 h 663"/>
                <a:gd name="T90" fmla="*/ 986 w 986"/>
                <a:gd name="T91" fmla="*/ 378 h 663"/>
                <a:gd name="T92" fmla="*/ 760 w 986"/>
                <a:gd name="T93" fmla="*/ 0 h 663"/>
                <a:gd name="T94" fmla="*/ 543 w 986"/>
                <a:gd name="T95" fmla="*/ 0 h 663"/>
                <a:gd name="T96" fmla="*/ 660 w 986"/>
                <a:gd name="T97" fmla="*/ 59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6" h="663">
                  <a:moveTo>
                    <a:pt x="685" y="362"/>
                  </a:moveTo>
                  <a:lnTo>
                    <a:pt x="685" y="295"/>
                  </a:lnTo>
                  <a:lnTo>
                    <a:pt x="612" y="295"/>
                  </a:lnTo>
                  <a:lnTo>
                    <a:pt x="553" y="371"/>
                  </a:lnTo>
                  <a:lnTo>
                    <a:pt x="536" y="365"/>
                  </a:lnTo>
                  <a:lnTo>
                    <a:pt x="519" y="358"/>
                  </a:lnTo>
                  <a:lnTo>
                    <a:pt x="504" y="348"/>
                  </a:lnTo>
                  <a:lnTo>
                    <a:pt x="491" y="336"/>
                  </a:lnTo>
                  <a:lnTo>
                    <a:pt x="461" y="348"/>
                  </a:lnTo>
                  <a:lnTo>
                    <a:pt x="468" y="355"/>
                  </a:lnTo>
                  <a:lnTo>
                    <a:pt x="477" y="361"/>
                  </a:lnTo>
                  <a:lnTo>
                    <a:pt x="487" y="367"/>
                  </a:lnTo>
                  <a:lnTo>
                    <a:pt x="496" y="371"/>
                  </a:lnTo>
                  <a:lnTo>
                    <a:pt x="519" y="380"/>
                  </a:lnTo>
                  <a:lnTo>
                    <a:pt x="542" y="385"/>
                  </a:lnTo>
                  <a:lnTo>
                    <a:pt x="429" y="532"/>
                  </a:lnTo>
                  <a:lnTo>
                    <a:pt x="428" y="532"/>
                  </a:lnTo>
                  <a:lnTo>
                    <a:pt x="243" y="298"/>
                  </a:lnTo>
                  <a:lnTo>
                    <a:pt x="452" y="33"/>
                  </a:lnTo>
                  <a:lnTo>
                    <a:pt x="452" y="290"/>
                  </a:lnTo>
                  <a:lnTo>
                    <a:pt x="513" y="290"/>
                  </a:lnTo>
                  <a:lnTo>
                    <a:pt x="513" y="220"/>
                  </a:lnTo>
                  <a:lnTo>
                    <a:pt x="539" y="228"/>
                  </a:lnTo>
                  <a:lnTo>
                    <a:pt x="569" y="236"/>
                  </a:lnTo>
                  <a:lnTo>
                    <a:pt x="601" y="243"/>
                  </a:lnTo>
                  <a:lnTo>
                    <a:pt x="636" y="251"/>
                  </a:lnTo>
                  <a:lnTo>
                    <a:pt x="659" y="257"/>
                  </a:lnTo>
                  <a:lnTo>
                    <a:pt x="677" y="263"/>
                  </a:lnTo>
                  <a:lnTo>
                    <a:pt x="692" y="272"/>
                  </a:lnTo>
                  <a:lnTo>
                    <a:pt x="703" y="279"/>
                  </a:lnTo>
                  <a:lnTo>
                    <a:pt x="712" y="287"/>
                  </a:lnTo>
                  <a:lnTo>
                    <a:pt x="718" y="296"/>
                  </a:lnTo>
                  <a:lnTo>
                    <a:pt x="721" y="306"/>
                  </a:lnTo>
                  <a:lnTo>
                    <a:pt x="722" y="315"/>
                  </a:lnTo>
                  <a:lnTo>
                    <a:pt x="721" y="322"/>
                  </a:lnTo>
                  <a:lnTo>
                    <a:pt x="719" y="329"/>
                  </a:lnTo>
                  <a:lnTo>
                    <a:pt x="716" y="335"/>
                  </a:lnTo>
                  <a:lnTo>
                    <a:pt x="712" y="341"/>
                  </a:lnTo>
                  <a:lnTo>
                    <a:pt x="706" y="347"/>
                  </a:lnTo>
                  <a:lnTo>
                    <a:pt x="700" y="352"/>
                  </a:lnTo>
                  <a:lnTo>
                    <a:pt x="693" y="357"/>
                  </a:lnTo>
                  <a:lnTo>
                    <a:pt x="685" y="362"/>
                  </a:lnTo>
                  <a:close/>
                  <a:moveTo>
                    <a:pt x="708" y="378"/>
                  </a:moveTo>
                  <a:lnTo>
                    <a:pt x="723" y="372"/>
                  </a:lnTo>
                  <a:lnTo>
                    <a:pt x="738" y="367"/>
                  </a:lnTo>
                  <a:lnTo>
                    <a:pt x="751" y="358"/>
                  </a:lnTo>
                  <a:lnTo>
                    <a:pt x="762" y="349"/>
                  </a:lnTo>
                  <a:lnTo>
                    <a:pt x="772" y="341"/>
                  </a:lnTo>
                  <a:lnTo>
                    <a:pt x="780" y="329"/>
                  </a:lnTo>
                  <a:lnTo>
                    <a:pt x="785" y="318"/>
                  </a:lnTo>
                  <a:lnTo>
                    <a:pt x="788" y="306"/>
                  </a:lnTo>
                  <a:lnTo>
                    <a:pt x="788" y="298"/>
                  </a:lnTo>
                  <a:lnTo>
                    <a:pt x="785" y="289"/>
                  </a:lnTo>
                  <a:lnTo>
                    <a:pt x="783" y="282"/>
                  </a:lnTo>
                  <a:lnTo>
                    <a:pt x="778" y="275"/>
                  </a:lnTo>
                  <a:lnTo>
                    <a:pt x="774" y="269"/>
                  </a:lnTo>
                  <a:lnTo>
                    <a:pt x="768" y="263"/>
                  </a:lnTo>
                  <a:lnTo>
                    <a:pt x="761" y="257"/>
                  </a:lnTo>
                  <a:lnTo>
                    <a:pt x="752" y="251"/>
                  </a:lnTo>
                  <a:lnTo>
                    <a:pt x="736" y="244"/>
                  </a:lnTo>
                  <a:lnTo>
                    <a:pt x="716" y="237"/>
                  </a:lnTo>
                  <a:lnTo>
                    <a:pt x="696" y="231"/>
                  </a:lnTo>
                  <a:lnTo>
                    <a:pt x="676" y="227"/>
                  </a:lnTo>
                  <a:lnTo>
                    <a:pt x="647" y="220"/>
                  </a:lnTo>
                  <a:lnTo>
                    <a:pt x="620" y="214"/>
                  </a:lnTo>
                  <a:lnTo>
                    <a:pt x="595" y="208"/>
                  </a:lnTo>
                  <a:lnTo>
                    <a:pt x="575" y="201"/>
                  </a:lnTo>
                  <a:lnTo>
                    <a:pt x="558" y="194"/>
                  </a:lnTo>
                  <a:lnTo>
                    <a:pt x="543" y="184"/>
                  </a:lnTo>
                  <a:lnTo>
                    <a:pt x="538" y="180"/>
                  </a:lnTo>
                  <a:lnTo>
                    <a:pt x="533" y="174"/>
                  </a:lnTo>
                  <a:lnTo>
                    <a:pt x="530" y="168"/>
                  </a:lnTo>
                  <a:lnTo>
                    <a:pt x="527" y="162"/>
                  </a:lnTo>
                  <a:lnTo>
                    <a:pt x="526" y="156"/>
                  </a:lnTo>
                  <a:lnTo>
                    <a:pt x="526" y="151"/>
                  </a:lnTo>
                  <a:lnTo>
                    <a:pt x="527" y="144"/>
                  </a:lnTo>
                  <a:lnTo>
                    <a:pt x="529" y="138"/>
                  </a:lnTo>
                  <a:lnTo>
                    <a:pt x="532" y="131"/>
                  </a:lnTo>
                  <a:lnTo>
                    <a:pt x="536" y="125"/>
                  </a:lnTo>
                  <a:lnTo>
                    <a:pt x="542" y="119"/>
                  </a:lnTo>
                  <a:lnTo>
                    <a:pt x="546" y="115"/>
                  </a:lnTo>
                  <a:lnTo>
                    <a:pt x="553" y="110"/>
                  </a:lnTo>
                  <a:lnTo>
                    <a:pt x="561" y="106"/>
                  </a:lnTo>
                  <a:lnTo>
                    <a:pt x="576" y="99"/>
                  </a:lnTo>
                  <a:lnTo>
                    <a:pt x="594" y="93"/>
                  </a:lnTo>
                  <a:lnTo>
                    <a:pt x="611" y="90"/>
                  </a:lnTo>
                  <a:lnTo>
                    <a:pt x="630" y="89"/>
                  </a:lnTo>
                  <a:lnTo>
                    <a:pt x="647" y="90"/>
                  </a:lnTo>
                  <a:lnTo>
                    <a:pt x="664" y="90"/>
                  </a:lnTo>
                  <a:lnTo>
                    <a:pt x="679" y="93"/>
                  </a:lnTo>
                  <a:lnTo>
                    <a:pt x="693" y="96"/>
                  </a:lnTo>
                  <a:lnTo>
                    <a:pt x="706" y="100"/>
                  </a:lnTo>
                  <a:lnTo>
                    <a:pt x="719" y="108"/>
                  </a:lnTo>
                  <a:lnTo>
                    <a:pt x="731" y="115"/>
                  </a:lnTo>
                  <a:lnTo>
                    <a:pt x="742" y="125"/>
                  </a:lnTo>
                  <a:lnTo>
                    <a:pt x="770" y="116"/>
                  </a:lnTo>
                  <a:lnTo>
                    <a:pt x="755" y="106"/>
                  </a:lnTo>
                  <a:lnTo>
                    <a:pt x="741" y="97"/>
                  </a:lnTo>
                  <a:lnTo>
                    <a:pt x="725" y="90"/>
                  </a:lnTo>
                  <a:lnTo>
                    <a:pt x="708" y="84"/>
                  </a:lnTo>
                  <a:lnTo>
                    <a:pt x="690" y="82"/>
                  </a:lnTo>
                  <a:lnTo>
                    <a:pt x="670" y="79"/>
                  </a:lnTo>
                  <a:lnTo>
                    <a:pt x="650" y="77"/>
                  </a:lnTo>
                  <a:lnTo>
                    <a:pt x="630" y="77"/>
                  </a:lnTo>
                  <a:lnTo>
                    <a:pt x="612" y="77"/>
                  </a:lnTo>
                  <a:lnTo>
                    <a:pt x="595" y="79"/>
                  </a:lnTo>
                  <a:lnTo>
                    <a:pt x="579" y="80"/>
                  </a:lnTo>
                  <a:lnTo>
                    <a:pt x="565" y="83"/>
                  </a:lnTo>
                  <a:lnTo>
                    <a:pt x="550" y="86"/>
                  </a:lnTo>
                  <a:lnTo>
                    <a:pt x="538" y="89"/>
                  </a:lnTo>
                  <a:lnTo>
                    <a:pt x="525" y="95"/>
                  </a:lnTo>
                  <a:lnTo>
                    <a:pt x="513" y="99"/>
                  </a:lnTo>
                  <a:lnTo>
                    <a:pt x="513" y="0"/>
                  </a:lnTo>
                  <a:lnTo>
                    <a:pt x="441" y="0"/>
                  </a:lnTo>
                  <a:lnTo>
                    <a:pt x="258" y="237"/>
                  </a:lnTo>
                  <a:lnTo>
                    <a:pt x="256" y="237"/>
                  </a:lnTo>
                  <a:lnTo>
                    <a:pt x="69" y="0"/>
                  </a:lnTo>
                  <a:lnTo>
                    <a:pt x="0" y="0"/>
                  </a:lnTo>
                  <a:lnTo>
                    <a:pt x="0" y="290"/>
                  </a:lnTo>
                  <a:lnTo>
                    <a:pt x="34" y="290"/>
                  </a:lnTo>
                  <a:lnTo>
                    <a:pt x="34" y="36"/>
                  </a:lnTo>
                  <a:lnTo>
                    <a:pt x="239" y="295"/>
                  </a:lnTo>
                  <a:lnTo>
                    <a:pt x="176" y="295"/>
                  </a:lnTo>
                  <a:lnTo>
                    <a:pt x="176" y="586"/>
                  </a:lnTo>
                  <a:lnTo>
                    <a:pt x="204" y="586"/>
                  </a:lnTo>
                  <a:lnTo>
                    <a:pt x="204" y="332"/>
                  </a:lnTo>
                  <a:lnTo>
                    <a:pt x="412" y="594"/>
                  </a:lnTo>
                  <a:lnTo>
                    <a:pt x="414" y="594"/>
                  </a:lnTo>
                  <a:lnTo>
                    <a:pt x="623" y="328"/>
                  </a:lnTo>
                  <a:lnTo>
                    <a:pt x="623" y="586"/>
                  </a:lnTo>
                  <a:lnTo>
                    <a:pt x="685" y="586"/>
                  </a:lnTo>
                  <a:lnTo>
                    <a:pt x="685" y="393"/>
                  </a:lnTo>
                  <a:lnTo>
                    <a:pt x="793" y="393"/>
                  </a:lnTo>
                  <a:lnTo>
                    <a:pt x="793" y="663"/>
                  </a:lnTo>
                  <a:lnTo>
                    <a:pt x="856" y="663"/>
                  </a:lnTo>
                  <a:lnTo>
                    <a:pt x="856" y="393"/>
                  </a:lnTo>
                  <a:lnTo>
                    <a:pt x="986" y="393"/>
                  </a:lnTo>
                  <a:lnTo>
                    <a:pt x="986" y="378"/>
                  </a:lnTo>
                  <a:lnTo>
                    <a:pt x="708" y="378"/>
                  </a:lnTo>
                  <a:close/>
                  <a:moveTo>
                    <a:pt x="660" y="59"/>
                  </a:moveTo>
                  <a:lnTo>
                    <a:pt x="760" y="0"/>
                  </a:lnTo>
                  <a:lnTo>
                    <a:pt x="728" y="0"/>
                  </a:lnTo>
                  <a:lnTo>
                    <a:pt x="636" y="40"/>
                  </a:lnTo>
                  <a:lnTo>
                    <a:pt x="543" y="0"/>
                  </a:lnTo>
                  <a:lnTo>
                    <a:pt x="513" y="0"/>
                  </a:lnTo>
                  <a:lnTo>
                    <a:pt x="614" y="59"/>
                  </a:lnTo>
                  <a:lnTo>
                    <a:pt x="660" y="59"/>
                  </a:lnTo>
                  <a:close/>
                </a:path>
              </a:pathLst>
            </a:custGeom>
            <a:solidFill>
              <a:srgbClr val="4A96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 name="Freeform 7"/>
            <p:cNvSpPr>
              <a:spLocks/>
            </p:cNvSpPr>
            <p:nvPr userDrawn="1"/>
          </p:nvSpPr>
          <p:spPr bwMode="auto">
            <a:xfrm>
              <a:off x="4402138" y="987425"/>
              <a:ext cx="55563" cy="49212"/>
            </a:xfrm>
            <a:custGeom>
              <a:avLst/>
              <a:gdLst>
                <a:gd name="T0" fmla="*/ 0 w 106"/>
                <a:gd name="T1" fmla="*/ 0 h 92"/>
                <a:gd name="T2" fmla="*/ 14 w 106"/>
                <a:gd name="T3" fmla="*/ 0 h 92"/>
                <a:gd name="T4" fmla="*/ 53 w 106"/>
                <a:gd name="T5" fmla="*/ 83 h 92"/>
                <a:gd name="T6" fmla="*/ 92 w 106"/>
                <a:gd name="T7" fmla="*/ 0 h 92"/>
                <a:gd name="T8" fmla="*/ 106 w 106"/>
                <a:gd name="T9" fmla="*/ 0 h 92"/>
                <a:gd name="T10" fmla="*/ 106 w 106"/>
                <a:gd name="T11" fmla="*/ 92 h 92"/>
                <a:gd name="T12" fmla="*/ 98 w 106"/>
                <a:gd name="T13" fmla="*/ 92 h 92"/>
                <a:gd name="T14" fmla="*/ 98 w 106"/>
                <a:gd name="T15" fmla="*/ 8 h 92"/>
                <a:gd name="T16" fmla="*/ 59 w 106"/>
                <a:gd name="T17" fmla="*/ 92 h 92"/>
                <a:gd name="T18" fmla="*/ 47 w 106"/>
                <a:gd name="T19" fmla="*/ 92 h 92"/>
                <a:gd name="T20" fmla="*/ 8 w 106"/>
                <a:gd name="T21" fmla="*/ 8 h 92"/>
                <a:gd name="T22" fmla="*/ 8 w 106"/>
                <a:gd name="T23" fmla="*/ 92 h 92"/>
                <a:gd name="T24" fmla="*/ 0 w 106"/>
                <a:gd name="T25" fmla="*/ 92 h 92"/>
                <a:gd name="T26" fmla="*/ 0 w 106"/>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92">
                  <a:moveTo>
                    <a:pt x="0" y="0"/>
                  </a:moveTo>
                  <a:lnTo>
                    <a:pt x="14" y="0"/>
                  </a:lnTo>
                  <a:lnTo>
                    <a:pt x="53" y="83"/>
                  </a:lnTo>
                  <a:lnTo>
                    <a:pt x="92" y="0"/>
                  </a:lnTo>
                  <a:lnTo>
                    <a:pt x="106" y="0"/>
                  </a:lnTo>
                  <a:lnTo>
                    <a:pt x="106" y="92"/>
                  </a:lnTo>
                  <a:lnTo>
                    <a:pt x="98" y="92"/>
                  </a:lnTo>
                  <a:lnTo>
                    <a:pt x="98" y="8"/>
                  </a:lnTo>
                  <a:lnTo>
                    <a:pt x="59" y="92"/>
                  </a:lnTo>
                  <a:lnTo>
                    <a:pt x="47" y="92"/>
                  </a:lnTo>
                  <a:lnTo>
                    <a:pt x="8" y="8"/>
                  </a:lnTo>
                  <a:lnTo>
                    <a:pt x="8" y="92"/>
                  </a:lnTo>
                  <a:lnTo>
                    <a:pt x="0" y="92"/>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 name="Rectangle 8"/>
            <p:cNvSpPr>
              <a:spLocks noChangeArrowheads="1"/>
            </p:cNvSpPr>
            <p:nvPr userDrawn="1"/>
          </p:nvSpPr>
          <p:spPr bwMode="auto">
            <a:xfrm>
              <a:off x="4476750" y="987425"/>
              <a:ext cx="4763" cy="49212"/>
            </a:xfrm>
            <a:prstGeom prst="rect">
              <a:avLst/>
            </a:prstGeom>
            <a:solidFill>
              <a:srgbClr val="8987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 name="Freeform 9"/>
            <p:cNvSpPr>
              <a:spLocks/>
            </p:cNvSpPr>
            <p:nvPr userDrawn="1"/>
          </p:nvSpPr>
          <p:spPr bwMode="auto">
            <a:xfrm>
              <a:off x="4500563" y="987425"/>
              <a:ext cx="44450" cy="49212"/>
            </a:xfrm>
            <a:custGeom>
              <a:avLst/>
              <a:gdLst>
                <a:gd name="T0" fmla="*/ 0 w 85"/>
                <a:gd name="T1" fmla="*/ 0 h 92"/>
                <a:gd name="T2" fmla="*/ 11 w 85"/>
                <a:gd name="T3" fmla="*/ 0 h 92"/>
                <a:gd name="T4" fmla="*/ 76 w 85"/>
                <a:gd name="T5" fmla="*/ 82 h 92"/>
                <a:gd name="T6" fmla="*/ 76 w 85"/>
                <a:gd name="T7" fmla="*/ 0 h 92"/>
                <a:gd name="T8" fmla="*/ 85 w 85"/>
                <a:gd name="T9" fmla="*/ 0 h 92"/>
                <a:gd name="T10" fmla="*/ 85 w 85"/>
                <a:gd name="T11" fmla="*/ 92 h 92"/>
                <a:gd name="T12" fmla="*/ 72 w 85"/>
                <a:gd name="T13" fmla="*/ 92 h 92"/>
                <a:gd name="T14" fmla="*/ 8 w 85"/>
                <a:gd name="T15" fmla="*/ 10 h 92"/>
                <a:gd name="T16" fmla="*/ 8 w 85"/>
                <a:gd name="T17" fmla="*/ 92 h 92"/>
                <a:gd name="T18" fmla="*/ 0 w 85"/>
                <a:gd name="T19" fmla="*/ 92 h 92"/>
                <a:gd name="T20" fmla="*/ 0 w 85"/>
                <a:gd name="T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2">
                  <a:moveTo>
                    <a:pt x="0" y="0"/>
                  </a:moveTo>
                  <a:lnTo>
                    <a:pt x="11" y="0"/>
                  </a:lnTo>
                  <a:lnTo>
                    <a:pt x="76" y="82"/>
                  </a:lnTo>
                  <a:lnTo>
                    <a:pt x="76" y="0"/>
                  </a:lnTo>
                  <a:lnTo>
                    <a:pt x="85" y="0"/>
                  </a:lnTo>
                  <a:lnTo>
                    <a:pt x="85" y="92"/>
                  </a:lnTo>
                  <a:lnTo>
                    <a:pt x="72" y="92"/>
                  </a:lnTo>
                  <a:lnTo>
                    <a:pt x="8" y="10"/>
                  </a:lnTo>
                  <a:lnTo>
                    <a:pt x="8" y="92"/>
                  </a:lnTo>
                  <a:lnTo>
                    <a:pt x="0" y="92"/>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 name="Rectangle 10"/>
            <p:cNvSpPr>
              <a:spLocks noChangeArrowheads="1"/>
            </p:cNvSpPr>
            <p:nvPr userDrawn="1"/>
          </p:nvSpPr>
          <p:spPr bwMode="auto">
            <a:xfrm>
              <a:off x="4564063" y="987425"/>
              <a:ext cx="4763" cy="49212"/>
            </a:xfrm>
            <a:prstGeom prst="rect">
              <a:avLst/>
            </a:prstGeom>
            <a:solidFill>
              <a:srgbClr val="8987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 name="Freeform 11"/>
            <p:cNvSpPr>
              <a:spLocks/>
            </p:cNvSpPr>
            <p:nvPr userDrawn="1"/>
          </p:nvSpPr>
          <p:spPr bwMode="auto">
            <a:xfrm>
              <a:off x="4584700" y="985838"/>
              <a:ext cx="41275" cy="50800"/>
            </a:xfrm>
            <a:custGeom>
              <a:avLst/>
              <a:gdLst>
                <a:gd name="T0" fmla="*/ 10 w 77"/>
                <a:gd name="T1" fmla="*/ 65 h 96"/>
                <a:gd name="T2" fmla="*/ 11 w 77"/>
                <a:gd name="T3" fmla="*/ 75 h 96"/>
                <a:gd name="T4" fmla="*/ 17 w 77"/>
                <a:gd name="T5" fmla="*/ 82 h 96"/>
                <a:gd name="T6" fmla="*/ 27 w 77"/>
                <a:gd name="T7" fmla="*/ 86 h 96"/>
                <a:gd name="T8" fmla="*/ 38 w 77"/>
                <a:gd name="T9" fmla="*/ 88 h 96"/>
                <a:gd name="T10" fmla="*/ 50 w 77"/>
                <a:gd name="T11" fmla="*/ 86 h 96"/>
                <a:gd name="T12" fmla="*/ 60 w 77"/>
                <a:gd name="T13" fmla="*/ 83 h 96"/>
                <a:gd name="T14" fmla="*/ 66 w 77"/>
                <a:gd name="T15" fmla="*/ 76 h 96"/>
                <a:gd name="T16" fmla="*/ 67 w 77"/>
                <a:gd name="T17" fmla="*/ 69 h 96"/>
                <a:gd name="T18" fmla="*/ 66 w 77"/>
                <a:gd name="T19" fmla="*/ 63 h 96"/>
                <a:gd name="T20" fmla="*/ 62 w 77"/>
                <a:gd name="T21" fmla="*/ 59 h 96"/>
                <a:gd name="T22" fmla="*/ 44 w 77"/>
                <a:gd name="T23" fmla="*/ 53 h 96"/>
                <a:gd name="T24" fmla="*/ 20 w 77"/>
                <a:gd name="T25" fmla="*/ 49 h 96"/>
                <a:gd name="T26" fmla="*/ 11 w 77"/>
                <a:gd name="T27" fmla="*/ 45 h 96"/>
                <a:gd name="T28" fmla="*/ 5 w 77"/>
                <a:gd name="T29" fmla="*/ 39 h 96"/>
                <a:gd name="T30" fmla="*/ 2 w 77"/>
                <a:gd name="T31" fmla="*/ 32 h 96"/>
                <a:gd name="T32" fmla="*/ 4 w 77"/>
                <a:gd name="T33" fmla="*/ 21 h 96"/>
                <a:gd name="T34" fmla="*/ 8 w 77"/>
                <a:gd name="T35" fmla="*/ 11 h 96"/>
                <a:gd name="T36" fmla="*/ 17 w 77"/>
                <a:gd name="T37" fmla="*/ 4 h 96"/>
                <a:gd name="T38" fmla="*/ 30 w 77"/>
                <a:gd name="T39" fmla="*/ 1 h 96"/>
                <a:gd name="T40" fmla="*/ 46 w 77"/>
                <a:gd name="T41" fmla="*/ 1 h 96"/>
                <a:gd name="T42" fmla="*/ 59 w 77"/>
                <a:gd name="T43" fmla="*/ 4 h 96"/>
                <a:gd name="T44" fmla="*/ 69 w 77"/>
                <a:gd name="T45" fmla="*/ 11 h 96"/>
                <a:gd name="T46" fmla="*/ 73 w 77"/>
                <a:gd name="T47" fmla="*/ 23 h 96"/>
                <a:gd name="T48" fmla="*/ 64 w 77"/>
                <a:gd name="T49" fmla="*/ 29 h 96"/>
                <a:gd name="T50" fmla="*/ 63 w 77"/>
                <a:gd name="T51" fmla="*/ 20 h 96"/>
                <a:gd name="T52" fmla="*/ 57 w 77"/>
                <a:gd name="T53" fmla="*/ 14 h 96"/>
                <a:gd name="T54" fmla="*/ 49 w 77"/>
                <a:gd name="T55" fmla="*/ 10 h 96"/>
                <a:gd name="T56" fmla="*/ 38 w 77"/>
                <a:gd name="T57" fmla="*/ 9 h 96"/>
                <a:gd name="T58" fmla="*/ 27 w 77"/>
                <a:gd name="T59" fmla="*/ 10 h 96"/>
                <a:gd name="T60" fmla="*/ 20 w 77"/>
                <a:gd name="T61" fmla="*/ 14 h 96"/>
                <a:gd name="T62" fmla="*/ 14 w 77"/>
                <a:gd name="T63" fmla="*/ 19 h 96"/>
                <a:gd name="T64" fmla="*/ 13 w 77"/>
                <a:gd name="T65" fmla="*/ 26 h 96"/>
                <a:gd name="T66" fmla="*/ 14 w 77"/>
                <a:gd name="T67" fmla="*/ 33 h 96"/>
                <a:gd name="T68" fmla="*/ 18 w 77"/>
                <a:gd name="T69" fmla="*/ 37 h 96"/>
                <a:gd name="T70" fmla="*/ 36 w 77"/>
                <a:gd name="T71" fmla="*/ 42 h 96"/>
                <a:gd name="T72" fmla="*/ 59 w 77"/>
                <a:gd name="T73" fmla="*/ 46 h 96"/>
                <a:gd name="T74" fmla="*/ 67 w 77"/>
                <a:gd name="T75" fmla="*/ 50 h 96"/>
                <a:gd name="T76" fmla="*/ 73 w 77"/>
                <a:gd name="T77" fmla="*/ 56 h 96"/>
                <a:gd name="T78" fmla="*/ 76 w 77"/>
                <a:gd name="T79" fmla="*/ 65 h 96"/>
                <a:gd name="T80" fmla="*/ 76 w 77"/>
                <a:gd name="T81" fmla="*/ 75 h 96"/>
                <a:gd name="T82" fmla="*/ 72 w 77"/>
                <a:gd name="T83" fmla="*/ 85 h 96"/>
                <a:gd name="T84" fmla="*/ 62 w 77"/>
                <a:gd name="T85" fmla="*/ 93 h 96"/>
                <a:gd name="T86" fmla="*/ 49 w 77"/>
                <a:gd name="T87" fmla="*/ 96 h 96"/>
                <a:gd name="T88" fmla="*/ 31 w 77"/>
                <a:gd name="T89" fmla="*/ 96 h 96"/>
                <a:gd name="T90" fmla="*/ 17 w 77"/>
                <a:gd name="T91" fmla="*/ 92 h 96"/>
                <a:gd name="T92" fmla="*/ 7 w 77"/>
                <a:gd name="T93" fmla="*/ 83 h 96"/>
                <a:gd name="T94" fmla="*/ 1 w 77"/>
                <a:gd name="T95" fmla="*/ 73 h 96"/>
                <a:gd name="T96" fmla="*/ 0 w 77"/>
                <a:gd name="T97"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96">
                  <a:moveTo>
                    <a:pt x="10" y="65"/>
                  </a:moveTo>
                  <a:lnTo>
                    <a:pt x="10" y="65"/>
                  </a:lnTo>
                  <a:lnTo>
                    <a:pt x="10" y="70"/>
                  </a:lnTo>
                  <a:lnTo>
                    <a:pt x="11" y="75"/>
                  </a:lnTo>
                  <a:lnTo>
                    <a:pt x="14" y="78"/>
                  </a:lnTo>
                  <a:lnTo>
                    <a:pt x="17" y="82"/>
                  </a:lnTo>
                  <a:lnTo>
                    <a:pt x="21" y="85"/>
                  </a:lnTo>
                  <a:lnTo>
                    <a:pt x="27" y="86"/>
                  </a:lnTo>
                  <a:lnTo>
                    <a:pt x="33" y="88"/>
                  </a:lnTo>
                  <a:lnTo>
                    <a:pt x="38" y="88"/>
                  </a:lnTo>
                  <a:lnTo>
                    <a:pt x="44" y="88"/>
                  </a:lnTo>
                  <a:lnTo>
                    <a:pt x="50" y="86"/>
                  </a:lnTo>
                  <a:lnTo>
                    <a:pt x="56" y="85"/>
                  </a:lnTo>
                  <a:lnTo>
                    <a:pt x="60" y="83"/>
                  </a:lnTo>
                  <a:lnTo>
                    <a:pt x="63" y="81"/>
                  </a:lnTo>
                  <a:lnTo>
                    <a:pt x="66" y="76"/>
                  </a:lnTo>
                  <a:lnTo>
                    <a:pt x="67" y="73"/>
                  </a:lnTo>
                  <a:lnTo>
                    <a:pt x="67" y="69"/>
                  </a:lnTo>
                  <a:lnTo>
                    <a:pt x="67" y="66"/>
                  </a:lnTo>
                  <a:lnTo>
                    <a:pt x="66" y="63"/>
                  </a:lnTo>
                  <a:lnTo>
                    <a:pt x="64" y="60"/>
                  </a:lnTo>
                  <a:lnTo>
                    <a:pt x="62" y="59"/>
                  </a:lnTo>
                  <a:lnTo>
                    <a:pt x="54" y="56"/>
                  </a:lnTo>
                  <a:lnTo>
                    <a:pt x="44" y="53"/>
                  </a:lnTo>
                  <a:lnTo>
                    <a:pt x="24" y="50"/>
                  </a:lnTo>
                  <a:lnTo>
                    <a:pt x="20" y="49"/>
                  </a:lnTo>
                  <a:lnTo>
                    <a:pt x="15" y="47"/>
                  </a:lnTo>
                  <a:lnTo>
                    <a:pt x="11" y="45"/>
                  </a:lnTo>
                  <a:lnTo>
                    <a:pt x="8" y="42"/>
                  </a:lnTo>
                  <a:lnTo>
                    <a:pt x="5" y="39"/>
                  </a:lnTo>
                  <a:lnTo>
                    <a:pt x="4" y="36"/>
                  </a:lnTo>
                  <a:lnTo>
                    <a:pt x="2" y="32"/>
                  </a:lnTo>
                  <a:lnTo>
                    <a:pt x="2" y="27"/>
                  </a:lnTo>
                  <a:lnTo>
                    <a:pt x="4" y="21"/>
                  </a:lnTo>
                  <a:lnTo>
                    <a:pt x="5" y="16"/>
                  </a:lnTo>
                  <a:lnTo>
                    <a:pt x="8" y="11"/>
                  </a:lnTo>
                  <a:lnTo>
                    <a:pt x="13" y="7"/>
                  </a:lnTo>
                  <a:lnTo>
                    <a:pt x="17" y="4"/>
                  </a:lnTo>
                  <a:lnTo>
                    <a:pt x="23" y="3"/>
                  </a:lnTo>
                  <a:lnTo>
                    <a:pt x="30" y="1"/>
                  </a:lnTo>
                  <a:lnTo>
                    <a:pt x="38" y="0"/>
                  </a:lnTo>
                  <a:lnTo>
                    <a:pt x="46" y="1"/>
                  </a:lnTo>
                  <a:lnTo>
                    <a:pt x="53" y="3"/>
                  </a:lnTo>
                  <a:lnTo>
                    <a:pt x="59" y="4"/>
                  </a:lnTo>
                  <a:lnTo>
                    <a:pt x="64" y="9"/>
                  </a:lnTo>
                  <a:lnTo>
                    <a:pt x="69" y="11"/>
                  </a:lnTo>
                  <a:lnTo>
                    <a:pt x="72" y="17"/>
                  </a:lnTo>
                  <a:lnTo>
                    <a:pt x="73" y="23"/>
                  </a:lnTo>
                  <a:lnTo>
                    <a:pt x="75" y="29"/>
                  </a:lnTo>
                  <a:lnTo>
                    <a:pt x="64" y="29"/>
                  </a:lnTo>
                  <a:lnTo>
                    <a:pt x="64" y="24"/>
                  </a:lnTo>
                  <a:lnTo>
                    <a:pt x="63" y="20"/>
                  </a:lnTo>
                  <a:lnTo>
                    <a:pt x="60" y="17"/>
                  </a:lnTo>
                  <a:lnTo>
                    <a:pt x="57" y="14"/>
                  </a:lnTo>
                  <a:lnTo>
                    <a:pt x="53" y="11"/>
                  </a:lnTo>
                  <a:lnTo>
                    <a:pt x="49" y="10"/>
                  </a:lnTo>
                  <a:lnTo>
                    <a:pt x="44" y="9"/>
                  </a:lnTo>
                  <a:lnTo>
                    <a:pt x="38" y="9"/>
                  </a:lnTo>
                  <a:lnTo>
                    <a:pt x="33" y="9"/>
                  </a:lnTo>
                  <a:lnTo>
                    <a:pt x="27" y="10"/>
                  </a:lnTo>
                  <a:lnTo>
                    <a:pt x="23" y="11"/>
                  </a:lnTo>
                  <a:lnTo>
                    <a:pt x="20" y="14"/>
                  </a:lnTo>
                  <a:lnTo>
                    <a:pt x="15" y="16"/>
                  </a:lnTo>
                  <a:lnTo>
                    <a:pt x="14" y="19"/>
                  </a:lnTo>
                  <a:lnTo>
                    <a:pt x="13" y="23"/>
                  </a:lnTo>
                  <a:lnTo>
                    <a:pt x="13" y="26"/>
                  </a:lnTo>
                  <a:lnTo>
                    <a:pt x="13" y="30"/>
                  </a:lnTo>
                  <a:lnTo>
                    <a:pt x="14" y="33"/>
                  </a:lnTo>
                  <a:lnTo>
                    <a:pt x="15" y="34"/>
                  </a:lnTo>
                  <a:lnTo>
                    <a:pt x="18" y="37"/>
                  </a:lnTo>
                  <a:lnTo>
                    <a:pt x="25" y="40"/>
                  </a:lnTo>
                  <a:lnTo>
                    <a:pt x="36" y="42"/>
                  </a:lnTo>
                  <a:lnTo>
                    <a:pt x="53" y="45"/>
                  </a:lnTo>
                  <a:lnTo>
                    <a:pt x="59" y="46"/>
                  </a:lnTo>
                  <a:lnTo>
                    <a:pt x="63" y="49"/>
                  </a:lnTo>
                  <a:lnTo>
                    <a:pt x="67" y="50"/>
                  </a:lnTo>
                  <a:lnTo>
                    <a:pt x="72" y="53"/>
                  </a:lnTo>
                  <a:lnTo>
                    <a:pt x="73" y="56"/>
                  </a:lnTo>
                  <a:lnTo>
                    <a:pt x="76" y="60"/>
                  </a:lnTo>
                  <a:lnTo>
                    <a:pt x="76" y="65"/>
                  </a:lnTo>
                  <a:lnTo>
                    <a:pt x="77" y="69"/>
                  </a:lnTo>
                  <a:lnTo>
                    <a:pt x="76" y="75"/>
                  </a:lnTo>
                  <a:lnTo>
                    <a:pt x="75" y="81"/>
                  </a:lnTo>
                  <a:lnTo>
                    <a:pt x="72" y="85"/>
                  </a:lnTo>
                  <a:lnTo>
                    <a:pt x="67" y="89"/>
                  </a:lnTo>
                  <a:lnTo>
                    <a:pt x="62" y="93"/>
                  </a:lnTo>
                  <a:lnTo>
                    <a:pt x="56" y="95"/>
                  </a:lnTo>
                  <a:lnTo>
                    <a:pt x="49" y="96"/>
                  </a:lnTo>
                  <a:lnTo>
                    <a:pt x="40" y="96"/>
                  </a:lnTo>
                  <a:lnTo>
                    <a:pt x="31" y="96"/>
                  </a:lnTo>
                  <a:lnTo>
                    <a:pt x="23" y="95"/>
                  </a:lnTo>
                  <a:lnTo>
                    <a:pt x="17" y="92"/>
                  </a:lnTo>
                  <a:lnTo>
                    <a:pt x="11" y="89"/>
                  </a:lnTo>
                  <a:lnTo>
                    <a:pt x="7" y="83"/>
                  </a:lnTo>
                  <a:lnTo>
                    <a:pt x="2" y="79"/>
                  </a:lnTo>
                  <a:lnTo>
                    <a:pt x="1" y="73"/>
                  </a:lnTo>
                  <a:lnTo>
                    <a:pt x="0" y="66"/>
                  </a:lnTo>
                  <a:lnTo>
                    <a:pt x="0" y="65"/>
                  </a:lnTo>
                  <a:lnTo>
                    <a:pt x="10" y="65"/>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 name="Freeform 12"/>
            <p:cNvSpPr>
              <a:spLocks/>
            </p:cNvSpPr>
            <p:nvPr userDrawn="1"/>
          </p:nvSpPr>
          <p:spPr bwMode="auto">
            <a:xfrm>
              <a:off x="4637088" y="987425"/>
              <a:ext cx="41275" cy="49212"/>
            </a:xfrm>
            <a:custGeom>
              <a:avLst/>
              <a:gdLst>
                <a:gd name="T0" fmla="*/ 34 w 79"/>
                <a:gd name="T1" fmla="*/ 8 h 92"/>
                <a:gd name="T2" fmla="*/ 0 w 79"/>
                <a:gd name="T3" fmla="*/ 8 h 92"/>
                <a:gd name="T4" fmla="*/ 0 w 79"/>
                <a:gd name="T5" fmla="*/ 0 h 92"/>
                <a:gd name="T6" fmla="*/ 79 w 79"/>
                <a:gd name="T7" fmla="*/ 0 h 92"/>
                <a:gd name="T8" fmla="*/ 79 w 79"/>
                <a:gd name="T9" fmla="*/ 8 h 92"/>
                <a:gd name="T10" fmla="*/ 44 w 79"/>
                <a:gd name="T11" fmla="*/ 8 h 92"/>
                <a:gd name="T12" fmla="*/ 44 w 79"/>
                <a:gd name="T13" fmla="*/ 92 h 92"/>
                <a:gd name="T14" fmla="*/ 34 w 79"/>
                <a:gd name="T15" fmla="*/ 92 h 92"/>
                <a:gd name="T16" fmla="*/ 34 w 79"/>
                <a:gd name="T17"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2">
                  <a:moveTo>
                    <a:pt x="34" y="8"/>
                  </a:moveTo>
                  <a:lnTo>
                    <a:pt x="0" y="8"/>
                  </a:lnTo>
                  <a:lnTo>
                    <a:pt x="0" y="0"/>
                  </a:lnTo>
                  <a:lnTo>
                    <a:pt x="79" y="0"/>
                  </a:lnTo>
                  <a:lnTo>
                    <a:pt x="79" y="8"/>
                  </a:lnTo>
                  <a:lnTo>
                    <a:pt x="44" y="8"/>
                  </a:lnTo>
                  <a:lnTo>
                    <a:pt x="44" y="92"/>
                  </a:lnTo>
                  <a:lnTo>
                    <a:pt x="34" y="92"/>
                  </a:lnTo>
                  <a:lnTo>
                    <a:pt x="34"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 name="Freeform 13"/>
            <p:cNvSpPr>
              <a:spLocks/>
            </p:cNvSpPr>
            <p:nvPr userDrawn="1"/>
          </p:nvSpPr>
          <p:spPr bwMode="auto">
            <a:xfrm>
              <a:off x="4691063" y="987425"/>
              <a:ext cx="38100" cy="49212"/>
            </a:xfrm>
            <a:custGeom>
              <a:avLst/>
              <a:gdLst>
                <a:gd name="T0" fmla="*/ 0 w 71"/>
                <a:gd name="T1" fmla="*/ 0 h 92"/>
                <a:gd name="T2" fmla="*/ 71 w 71"/>
                <a:gd name="T3" fmla="*/ 0 h 92"/>
                <a:gd name="T4" fmla="*/ 71 w 71"/>
                <a:gd name="T5" fmla="*/ 8 h 92"/>
                <a:gd name="T6" fmla="*/ 9 w 71"/>
                <a:gd name="T7" fmla="*/ 8 h 92"/>
                <a:gd name="T8" fmla="*/ 9 w 71"/>
                <a:gd name="T9" fmla="*/ 40 h 92"/>
                <a:gd name="T10" fmla="*/ 67 w 71"/>
                <a:gd name="T11" fmla="*/ 40 h 92"/>
                <a:gd name="T12" fmla="*/ 67 w 71"/>
                <a:gd name="T13" fmla="*/ 49 h 92"/>
                <a:gd name="T14" fmla="*/ 9 w 71"/>
                <a:gd name="T15" fmla="*/ 49 h 92"/>
                <a:gd name="T16" fmla="*/ 9 w 71"/>
                <a:gd name="T17" fmla="*/ 83 h 92"/>
                <a:gd name="T18" fmla="*/ 71 w 71"/>
                <a:gd name="T19" fmla="*/ 83 h 92"/>
                <a:gd name="T20" fmla="*/ 71 w 71"/>
                <a:gd name="T21" fmla="*/ 92 h 92"/>
                <a:gd name="T22" fmla="*/ 0 w 71"/>
                <a:gd name="T23" fmla="*/ 92 h 92"/>
                <a:gd name="T24" fmla="*/ 0 w 7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92">
                  <a:moveTo>
                    <a:pt x="0" y="0"/>
                  </a:moveTo>
                  <a:lnTo>
                    <a:pt x="71" y="0"/>
                  </a:lnTo>
                  <a:lnTo>
                    <a:pt x="71" y="8"/>
                  </a:lnTo>
                  <a:lnTo>
                    <a:pt x="9" y="8"/>
                  </a:lnTo>
                  <a:lnTo>
                    <a:pt x="9" y="40"/>
                  </a:lnTo>
                  <a:lnTo>
                    <a:pt x="67" y="40"/>
                  </a:lnTo>
                  <a:lnTo>
                    <a:pt x="67" y="49"/>
                  </a:lnTo>
                  <a:lnTo>
                    <a:pt x="9" y="49"/>
                  </a:lnTo>
                  <a:lnTo>
                    <a:pt x="9" y="83"/>
                  </a:lnTo>
                  <a:lnTo>
                    <a:pt x="71" y="83"/>
                  </a:lnTo>
                  <a:lnTo>
                    <a:pt x="71" y="92"/>
                  </a:lnTo>
                  <a:lnTo>
                    <a:pt x="0" y="92"/>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 name="Freeform 14"/>
            <p:cNvSpPr>
              <a:spLocks noEditPoints="1"/>
            </p:cNvSpPr>
            <p:nvPr userDrawn="1"/>
          </p:nvSpPr>
          <p:spPr bwMode="auto">
            <a:xfrm>
              <a:off x="4745038" y="987425"/>
              <a:ext cx="42863" cy="49212"/>
            </a:xfrm>
            <a:custGeom>
              <a:avLst/>
              <a:gdLst>
                <a:gd name="T0" fmla="*/ 10 w 81"/>
                <a:gd name="T1" fmla="*/ 8 h 92"/>
                <a:gd name="T2" fmla="*/ 10 w 81"/>
                <a:gd name="T3" fmla="*/ 43 h 92"/>
                <a:gd name="T4" fmla="*/ 43 w 81"/>
                <a:gd name="T5" fmla="*/ 43 h 92"/>
                <a:gd name="T6" fmla="*/ 55 w 81"/>
                <a:gd name="T7" fmla="*/ 43 h 92"/>
                <a:gd name="T8" fmla="*/ 62 w 81"/>
                <a:gd name="T9" fmla="*/ 40 h 92"/>
                <a:gd name="T10" fmla="*/ 65 w 81"/>
                <a:gd name="T11" fmla="*/ 37 h 92"/>
                <a:gd name="T12" fmla="*/ 66 w 81"/>
                <a:gd name="T13" fmla="*/ 34 h 92"/>
                <a:gd name="T14" fmla="*/ 68 w 81"/>
                <a:gd name="T15" fmla="*/ 30 h 92"/>
                <a:gd name="T16" fmla="*/ 68 w 81"/>
                <a:gd name="T17" fmla="*/ 26 h 92"/>
                <a:gd name="T18" fmla="*/ 68 w 81"/>
                <a:gd name="T19" fmla="*/ 21 h 92"/>
                <a:gd name="T20" fmla="*/ 66 w 81"/>
                <a:gd name="T21" fmla="*/ 17 h 92"/>
                <a:gd name="T22" fmla="*/ 65 w 81"/>
                <a:gd name="T23" fmla="*/ 14 h 92"/>
                <a:gd name="T24" fmla="*/ 62 w 81"/>
                <a:gd name="T25" fmla="*/ 13 h 92"/>
                <a:gd name="T26" fmla="*/ 55 w 81"/>
                <a:gd name="T27" fmla="*/ 10 h 92"/>
                <a:gd name="T28" fmla="*/ 43 w 81"/>
                <a:gd name="T29" fmla="*/ 8 h 92"/>
                <a:gd name="T30" fmla="*/ 10 w 81"/>
                <a:gd name="T31" fmla="*/ 8 h 92"/>
                <a:gd name="T32" fmla="*/ 0 w 81"/>
                <a:gd name="T33" fmla="*/ 0 h 92"/>
                <a:gd name="T34" fmla="*/ 45 w 81"/>
                <a:gd name="T35" fmla="*/ 0 h 92"/>
                <a:gd name="T36" fmla="*/ 52 w 81"/>
                <a:gd name="T37" fmla="*/ 0 h 92"/>
                <a:gd name="T38" fmla="*/ 59 w 81"/>
                <a:gd name="T39" fmla="*/ 1 h 92"/>
                <a:gd name="T40" fmla="*/ 65 w 81"/>
                <a:gd name="T41" fmla="*/ 3 h 92"/>
                <a:gd name="T42" fmla="*/ 69 w 81"/>
                <a:gd name="T43" fmla="*/ 6 h 92"/>
                <a:gd name="T44" fmla="*/ 73 w 81"/>
                <a:gd name="T45" fmla="*/ 10 h 92"/>
                <a:gd name="T46" fmla="*/ 75 w 81"/>
                <a:gd name="T47" fmla="*/ 14 h 92"/>
                <a:gd name="T48" fmla="*/ 78 w 81"/>
                <a:gd name="T49" fmla="*/ 18 h 92"/>
                <a:gd name="T50" fmla="*/ 78 w 81"/>
                <a:gd name="T51" fmla="*/ 24 h 92"/>
                <a:gd name="T52" fmla="*/ 76 w 81"/>
                <a:gd name="T53" fmla="*/ 33 h 92"/>
                <a:gd name="T54" fmla="*/ 73 w 81"/>
                <a:gd name="T55" fmla="*/ 39 h 92"/>
                <a:gd name="T56" fmla="*/ 69 w 81"/>
                <a:gd name="T57" fmla="*/ 44 h 92"/>
                <a:gd name="T58" fmla="*/ 62 w 81"/>
                <a:gd name="T59" fmla="*/ 47 h 92"/>
                <a:gd name="T60" fmla="*/ 68 w 81"/>
                <a:gd name="T61" fmla="*/ 49 h 92"/>
                <a:gd name="T62" fmla="*/ 72 w 81"/>
                <a:gd name="T63" fmla="*/ 53 h 92"/>
                <a:gd name="T64" fmla="*/ 75 w 81"/>
                <a:gd name="T65" fmla="*/ 57 h 92"/>
                <a:gd name="T66" fmla="*/ 76 w 81"/>
                <a:gd name="T67" fmla="*/ 65 h 92"/>
                <a:gd name="T68" fmla="*/ 78 w 81"/>
                <a:gd name="T69" fmla="*/ 80 h 92"/>
                <a:gd name="T70" fmla="*/ 81 w 81"/>
                <a:gd name="T71" fmla="*/ 92 h 92"/>
                <a:gd name="T72" fmla="*/ 69 w 81"/>
                <a:gd name="T73" fmla="*/ 92 h 92"/>
                <a:gd name="T74" fmla="*/ 68 w 81"/>
                <a:gd name="T75" fmla="*/ 79 h 92"/>
                <a:gd name="T76" fmla="*/ 66 w 81"/>
                <a:gd name="T77" fmla="*/ 65 h 92"/>
                <a:gd name="T78" fmla="*/ 65 w 81"/>
                <a:gd name="T79" fmla="*/ 59 h 92"/>
                <a:gd name="T80" fmla="*/ 62 w 81"/>
                <a:gd name="T81" fmla="*/ 54 h 92"/>
                <a:gd name="T82" fmla="*/ 56 w 81"/>
                <a:gd name="T83" fmla="*/ 53 h 92"/>
                <a:gd name="T84" fmla="*/ 49 w 81"/>
                <a:gd name="T85" fmla="*/ 52 h 92"/>
                <a:gd name="T86" fmla="*/ 10 w 81"/>
                <a:gd name="T87" fmla="*/ 52 h 92"/>
                <a:gd name="T88" fmla="*/ 10 w 81"/>
                <a:gd name="T89" fmla="*/ 92 h 92"/>
                <a:gd name="T90" fmla="*/ 0 w 81"/>
                <a:gd name="T91" fmla="*/ 92 h 92"/>
                <a:gd name="T92" fmla="*/ 0 w 81"/>
                <a:gd name="T9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92">
                  <a:moveTo>
                    <a:pt x="10" y="8"/>
                  </a:moveTo>
                  <a:lnTo>
                    <a:pt x="10" y="43"/>
                  </a:lnTo>
                  <a:lnTo>
                    <a:pt x="43" y="43"/>
                  </a:lnTo>
                  <a:lnTo>
                    <a:pt x="55" y="43"/>
                  </a:lnTo>
                  <a:lnTo>
                    <a:pt x="62" y="40"/>
                  </a:lnTo>
                  <a:lnTo>
                    <a:pt x="65" y="37"/>
                  </a:lnTo>
                  <a:lnTo>
                    <a:pt x="66" y="34"/>
                  </a:lnTo>
                  <a:lnTo>
                    <a:pt x="68" y="30"/>
                  </a:lnTo>
                  <a:lnTo>
                    <a:pt x="68" y="26"/>
                  </a:lnTo>
                  <a:lnTo>
                    <a:pt x="68" y="21"/>
                  </a:lnTo>
                  <a:lnTo>
                    <a:pt x="66" y="17"/>
                  </a:lnTo>
                  <a:lnTo>
                    <a:pt x="65" y="14"/>
                  </a:lnTo>
                  <a:lnTo>
                    <a:pt x="62" y="13"/>
                  </a:lnTo>
                  <a:lnTo>
                    <a:pt x="55" y="10"/>
                  </a:lnTo>
                  <a:lnTo>
                    <a:pt x="43" y="8"/>
                  </a:lnTo>
                  <a:lnTo>
                    <a:pt x="10" y="8"/>
                  </a:lnTo>
                  <a:close/>
                  <a:moveTo>
                    <a:pt x="0" y="0"/>
                  </a:moveTo>
                  <a:lnTo>
                    <a:pt x="45" y="0"/>
                  </a:lnTo>
                  <a:lnTo>
                    <a:pt x="52" y="0"/>
                  </a:lnTo>
                  <a:lnTo>
                    <a:pt x="59" y="1"/>
                  </a:lnTo>
                  <a:lnTo>
                    <a:pt x="65" y="3"/>
                  </a:lnTo>
                  <a:lnTo>
                    <a:pt x="69" y="6"/>
                  </a:lnTo>
                  <a:lnTo>
                    <a:pt x="73" y="10"/>
                  </a:lnTo>
                  <a:lnTo>
                    <a:pt x="75" y="14"/>
                  </a:lnTo>
                  <a:lnTo>
                    <a:pt x="78" y="18"/>
                  </a:lnTo>
                  <a:lnTo>
                    <a:pt x="78" y="24"/>
                  </a:lnTo>
                  <a:lnTo>
                    <a:pt x="76" y="33"/>
                  </a:lnTo>
                  <a:lnTo>
                    <a:pt x="73" y="39"/>
                  </a:lnTo>
                  <a:lnTo>
                    <a:pt x="69" y="44"/>
                  </a:lnTo>
                  <a:lnTo>
                    <a:pt x="62" y="47"/>
                  </a:lnTo>
                  <a:lnTo>
                    <a:pt x="68" y="49"/>
                  </a:lnTo>
                  <a:lnTo>
                    <a:pt x="72" y="53"/>
                  </a:lnTo>
                  <a:lnTo>
                    <a:pt x="75" y="57"/>
                  </a:lnTo>
                  <a:lnTo>
                    <a:pt x="76" y="65"/>
                  </a:lnTo>
                  <a:lnTo>
                    <a:pt x="78" y="80"/>
                  </a:lnTo>
                  <a:lnTo>
                    <a:pt x="81" y="92"/>
                  </a:lnTo>
                  <a:lnTo>
                    <a:pt x="69" y="92"/>
                  </a:lnTo>
                  <a:lnTo>
                    <a:pt x="68" y="79"/>
                  </a:lnTo>
                  <a:lnTo>
                    <a:pt x="66" y="65"/>
                  </a:lnTo>
                  <a:lnTo>
                    <a:pt x="65" y="59"/>
                  </a:lnTo>
                  <a:lnTo>
                    <a:pt x="62" y="54"/>
                  </a:lnTo>
                  <a:lnTo>
                    <a:pt x="56" y="53"/>
                  </a:lnTo>
                  <a:lnTo>
                    <a:pt x="49" y="52"/>
                  </a:lnTo>
                  <a:lnTo>
                    <a:pt x="10" y="52"/>
                  </a:lnTo>
                  <a:lnTo>
                    <a:pt x="10" y="92"/>
                  </a:lnTo>
                  <a:lnTo>
                    <a:pt x="0" y="92"/>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 name="Freeform 15"/>
            <p:cNvSpPr>
              <a:spLocks/>
            </p:cNvSpPr>
            <p:nvPr userDrawn="1"/>
          </p:nvSpPr>
          <p:spPr bwMode="auto">
            <a:xfrm>
              <a:off x="4800600" y="985838"/>
              <a:ext cx="41275" cy="50800"/>
            </a:xfrm>
            <a:custGeom>
              <a:avLst/>
              <a:gdLst>
                <a:gd name="T0" fmla="*/ 8 w 76"/>
                <a:gd name="T1" fmla="*/ 65 h 96"/>
                <a:gd name="T2" fmla="*/ 11 w 76"/>
                <a:gd name="T3" fmla="*/ 75 h 96"/>
                <a:gd name="T4" fmla="*/ 17 w 76"/>
                <a:gd name="T5" fmla="*/ 82 h 96"/>
                <a:gd name="T6" fmla="*/ 25 w 76"/>
                <a:gd name="T7" fmla="*/ 86 h 96"/>
                <a:gd name="T8" fmla="*/ 37 w 76"/>
                <a:gd name="T9" fmla="*/ 88 h 96"/>
                <a:gd name="T10" fmla="*/ 50 w 76"/>
                <a:gd name="T11" fmla="*/ 86 h 96"/>
                <a:gd name="T12" fmla="*/ 59 w 76"/>
                <a:gd name="T13" fmla="*/ 83 h 96"/>
                <a:gd name="T14" fmla="*/ 64 w 76"/>
                <a:gd name="T15" fmla="*/ 76 h 96"/>
                <a:gd name="T16" fmla="*/ 66 w 76"/>
                <a:gd name="T17" fmla="*/ 69 h 96"/>
                <a:gd name="T18" fmla="*/ 64 w 76"/>
                <a:gd name="T19" fmla="*/ 63 h 96"/>
                <a:gd name="T20" fmla="*/ 60 w 76"/>
                <a:gd name="T21" fmla="*/ 59 h 96"/>
                <a:gd name="T22" fmla="*/ 43 w 76"/>
                <a:gd name="T23" fmla="*/ 53 h 96"/>
                <a:gd name="T24" fmla="*/ 18 w 76"/>
                <a:gd name="T25" fmla="*/ 49 h 96"/>
                <a:gd name="T26" fmla="*/ 11 w 76"/>
                <a:gd name="T27" fmla="*/ 45 h 96"/>
                <a:gd name="T28" fmla="*/ 5 w 76"/>
                <a:gd name="T29" fmla="*/ 39 h 96"/>
                <a:gd name="T30" fmla="*/ 2 w 76"/>
                <a:gd name="T31" fmla="*/ 32 h 96"/>
                <a:gd name="T32" fmla="*/ 2 w 76"/>
                <a:gd name="T33" fmla="*/ 21 h 96"/>
                <a:gd name="T34" fmla="*/ 7 w 76"/>
                <a:gd name="T35" fmla="*/ 11 h 96"/>
                <a:gd name="T36" fmla="*/ 17 w 76"/>
                <a:gd name="T37" fmla="*/ 4 h 96"/>
                <a:gd name="T38" fmla="*/ 30 w 76"/>
                <a:gd name="T39" fmla="*/ 1 h 96"/>
                <a:gd name="T40" fmla="*/ 44 w 76"/>
                <a:gd name="T41" fmla="*/ 1 h 96"/>
                <a:gd name="T42" fmla="*/ 59 w 76"/>
                <a:gd name="T43" fmla="*/ 4 h 96"/>
                <a:gd name="T44" fmla="*/ 67 w 76"/>
                <a:gd name="T45" fmla="*/ 11 h 96"/>
                <a:gd name="T46" fmla="*/ 72 w 76"/>
                <a:gd name="T47" fmla="*/ 23 h 96"/>
                <a:gd name="T48" fmla="*/ 64 w 76"/>
                <a:gd name="T49" fmla="*/ 29 h 96"/>
                <a:gd name="T50" fmla="*/ 62 w 76"/>
                <a:gd name="T51" fmla="*/ 20 h 96"/>
                <a:gd name="T52" fmla="*/ 56 w 76"/>
                <a:gd name="T53" fmla="*/ 14 h 96"/>
                <a:gd name="T54" fmla="*/ 49 w 76"/>
                <a:gd name="T55" fmla="*/ 10 h 96"/>
                <a:gd name="T56" fmla="*/ 37 w 76"/>
                <a:gd name="T57" fmla="*/ 9 h 96"/>
                <a:gd name="T58" fmla="*/ 27 w 76"/>
                <a:gd name="T59" fmla="*/ 10 h 96"/>
                <a:gd name="T60" fmla="*/ 18 w 76"/>
                <a:gd name="T61" fmla="*/ 14 h 96"/>
                <a:gd name="T62" fmla="*/ 13 w 76"/>
                <a:gd name="T63" fmla="*/ 19 h 96"/>
                <a:gd name="T64" fmla="*/ 11 w 76"/>
                <a:gd name="T65" fmla="*/ 26 h 96"/>
                <a:gd name="T66" fmla="*/ 13 w 76"/>
                <a:gd name="T67" fmla="*/ 33 h 96"/>
                <a:gd name="T68" fmla="*/ 17 w 76"/>
                <a:gd name="T69" fmla="*/ 37 h 96"/>
                <a:gd name="T70" fmla="*/ 34 w 76"/>
                <a:gd name="T71" fmla="*/ 42 h 96"/>
                <a:gd name="T72" fmla="*/ 57 w 76"/>
                <a:gd name="T73" fmla="*/ 46 h 96"/>
                <a:gd name="T74" fmla="*/ 67 w 76"/>
                <a:gd name="T75" fmla="*/ 50 h 96"/>
                <a:gd name="T76" fmla="*/ 73 w 76"/>
                <a:gd name="T77" fmla="*/ 56 h 96"/>
                <a:gd name="T78" fmla="*/ 76 w 76"/>
                <a:gd name="T79" fmla="*/ 65 h 96"/>
                <a:gd name="T80" fmla="*/ 76 w 76"/>
                <a:gd name="T81" fmla="*/ 75 h 96"/>
                <a:gd name="T82" fmla="*/ 70 w 76"/>
                <a:gd name="T83" fmla="*/ 85 h 96"/>
                <a:gd name="T84" fmla="*/ 60 w 76"/>
                <a:gd name="T85" fmla="*/ 93 h 96"/>
                <a:gd name="T86" fmla="*/ 47 w 76"/>
                <a:gd name="T87" fmla="*/ 96 h 96"/>
                <a:gd name="T88" fmla="*/ 30 w 76"/>
                <a:gd name="T89" fmla="*/ 96 h 96"/>
                <a:gd name="T90" fmla="*/ 15 w 76"/>
                <a:gd name="T91" fmla="*/ 92 h 96"/>
                <a:gd name="T92" fmla="*/ 5 w 76"/>
                <a:gd name="T93" fmla="*/ 83 h 96"/>
                <a:gd name="T94" fmla="*/ 0 w 76"/>
                <a:gd name="T95" fmla="*/ 73 h 96"/>
                <a:gd name="T96" fmla="*/ 0 w 76"/>
                <a:gd name="T97"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96">
                  <a:moveTo>
                    <a:pt x="8" y="65"/>
                  </a:moveTo>
                  <a:lnTo>
                    <a:pt x="8" y="65"/>
                  </a:lnTo>
                  <a:lnTo>
                    <a:pt x="10" y="70"/>
                  </a:lnTo>
                  <a:lnTo>
                    <a:pt x="11" y="75"/>
                  </a:lnTo>
                  <a:lnTo>
                    <a:pt x="13" y="78"/>
                  </a:lnTo>
                  <a:lnTo>
                    <a:pt x="17" y="82"/>
                  </a:lnTo>
                  <a:lnTo>
                    <a:pt x="21" y="85"/>
                  </a:lnTo>
                  <a:lnTo>
                    <a:pt x="25" y="86"/>
                  </a:lnTo>
                  <a:lnTo>
                    <a:pt x="31" y="88"/>
                  </a:lnTo>
                  <a:lnTo>
                    <a:pt x="37" y="88"/>
                  </a:lnTo>
                  <a:lnTo>
                    <a:pt x="44" y="88"/>
                  </a:lnTo>
                  <a:lnTo>
                    <a:pt x="50" y="86"/>
                  </a:lnTo>
                  <a:lnTo>
                    <a:pt x="54" y="85"/>
                  </a:lnTo>
                  <a:lnTo>
                    <a:pt x="59" y="83"/>
                  </a:lnTo>
                  <a:lnTo>
                    <a:pt x="62" y="81"/>
                  </a:lnTo>
                  <a:lnTo>
                    <a:pt x="64" y="76"/>
                  </a:lnTo>
                  <a:lnTo>
                    <a:pt x="66" y="73"/>
                  </a:lnTo>
                  <a:lnTo>
                    <a:pt x="66" y="69"/>
                  </a:lnTo>
                  <a:lnTo>
                    <a:pt x="66" y="66"/>
                  </a:lnTo>
                  <a:lnTo>
                    <a:pt x="64" y="63"/>
                  </a:lnTo>
                  <a:lnTo>
                    <a:pt x="63" y="60"/>
                  </a:lnTo>
                  <a:lnTo>
                    <a:pt x="60" y="59"/>
                  </a:lnTo>
                  <a:lnTo>
                    <a:pt x="53" y="56"/>
                  </a:lnTo>
                  <a:lnTo>
                    <a:pt x="43" y="53"/>
                  </a:lnTo>
                  <a:lnTo>
                    <a:pt x="24" y="50"/>
                  </a:lnTo>
                  <a:lnTo>
                    <a:pt x="18" y="49"/>
                  </a:lnTo>
                  <a:lnTo>
                    <a:pt x="14" y="47"/>
                  </a:lnTo>
                  <a:lnTo>
                    <a:pt x="11" y="45"/>
                  </a:lnTo>
                  <a:lnTo>
                    <a:pt x="7" y="42"/>
                  </a:lnTo>
                  <a:lnTo>
                    <a:pt x="5" y="39"/>
                  </a:lnTo>
                  <a:lnTo>
                    <a:pt x="4" y="36"/>
                  </a:lnTo>
                  <a:lnTo>
                    <a:pt x="2" y="32"/>
                  </a:lnTo>
                  <a:lnTo>
                    <a:pt x="2" y="27"/>
                  </a:lnTo>
                  <a:lnTo>
                    <a:pt x="2" y="21"/>
                  </a:lnTo>
                  <a:lnTo>
                    <a:pt x="4" y="16"/>
                  </a:lnTo>
                  <a:lnTo>
                    <a:pt x="7" y="11"/>
                  </a:lnTo>
                  <a:lnTo>
                    <a:pt x="11" y="7"/>
                  </a:lnTo>
                  <a:lnTo>
                    <a:pt x="17" y="4"/>
                  </a:lnTo>
                  <a:lnTo>
                    <a:pt x="23" y="3"/>
                  </a:lnTo>
                  <a:lnTo>
                    <a:pt x="30" y="1"/>
                  </a:lnTo>
                  <a:lnTo>
                    <a:pt x="37" y="0"/>
                  </a:lnTo>
                  <a:lnTo>
                    <a:pt x="44" y="1"/>
                  </a:lnTo>
                  <a:lnTo>
                    <a:pt x="51" y="3"/>
                  </a:lnTo>
                  <a:lnTo>
                    <a:pt x="59" y="4"/>
                  </a:lnTo>
                  <a:lnTo>
                    <a:pt x="63" y="9"/>
                  </a:lnTo>
                  <a:lnTo>
                    <a:pt x="67" y="11"/>
                  </a:lnTo>
                  <a:lnTo>
                    <a:pt x="70" y="17"/>
                  </a:lnTo>
                  <a:lnTo>
                    <a:pt x="72" y="23"/>
                  </a:lnTo>
                  <a:lnTo>
                    <a:pt x="73" y="29"/>
                  </a:lnTo>
                  <a:lnTo>
                    <a:pt x="64" y="29"/>
                  </a:lnTo>
                  <a:lnTo>
                    <a:pt x="63" y="24"/>
                  </a:lnTo>
                  <a:lnTo>
                    <a:pt x="62" y="20"/>
                  </a:lnTo>
                  <a:lnTo>
                    <a:pt x="59" y="17"/>
                  </a:lnTo>
                  <a:lnTo>
                    <a:pt x="56" y="14"/>
                  </a:lnTo>
                  <a:lnTo>
                    <a:pt x="53" y="11"/>
                  </a:lnTo>
                  <a:lnTo>
                    <a:pt x="49" y="10"/>
                  </a:lnTo>
                  <a:lnTo>
                    <a:pt x="43" y="9"/>
                  </a:lnTo>
                  <a:lnTo>
                    <a:pt x="37" y="9"/>
                  </a:lnTo>
                  <a:lnTo>
                    <a:pt x="31" y="9"/>
                  </a:lnTo>
                  <a:lnTo>
                    <a:pt x="27" y="10"/>
                  </a:lnTo>
                  <a:lnTo>
                    <a:pt x="21" y="11"/>
                  </a:lnTo>
                  <a:lnTo>
                    <a:pt x="18" y="14"/>
                  </a:lnTo>
                  <a:lnTo>
                    <a:pt x="15" y="16"/>
                  </a:lnTo>
                  <a:lnTo>
                    <a:pt x="13" y="19"/>
                  </a:lnTo>
                  <a:lnTo>
                    <a:pt x="11" y="23"/>
                  </a:lnTo>
                  <a:lnTo>
                    <a:pt x="11" y="26"/>
                  </a:lnTo>
                  <a:lnTo>
                    <a:pt x="11" y="30"/>
                  </a:lnTo>
                  <a:lnTo>
                    <a:pt x="13" y="33"/>
                  </a:lnTo>
                  <a:lnTo>
                    <a:pt x="14" y="34"/>
                  </a:lnTo>
                  <a:lnTo>
                    <a:pt x="17" y="37"/>
                  </a:lnTo>
                  <a:lnTo>
                    <a:pt x="24" y="40"/>
                  </a:lnTo>
                  <a:lnTo>
                    <a:pt x="34" y="42"/>
                  </a:lnTo>
                  <a:lnTo>
                    <a:pt x="51" y="45"/>
                  </a:lnTo>
                  <a:lnTo>
                    <a:pt x="57" y="46"/>
                  </a:lnTo>
                  <a:lnTo>
                    <a:pt x="63" y="49"/>
                  </a:lnTo>
                  <a:lnTo>
                    <a:pt x="67" y="50"/>
                  </a:lnTo>
                  <a:lnTo>
                    <a:pt x="70" y="53"/>
                  </a:lnTo>
                  <a:lnTo>
                    <a:pt x="73" y="56"/>
                  </a:lnTo>
                  <a:lnTo>
                    <a:pt x="75" y="60"/>
                  </a:lnTo>
                  <a:lnTo>
                    <a:pt x="76" y="65"/>
                  </a:lnTo>
                  <a:lnTo>
                    <a:pt x="76" y="69"/>
                  </a:lnTo>
                  <a:lnTo>
                    <a:pt x="76" y="75"/>
                  </a:lnTo>
                  <a:lnTo>
                    <a:pt x="73" y="81"/>
                  </a:lnTo>
                  <a:lnTo>
                    <a:pt x="70" y="85"/>
                  </a:lnTo>
                  <a:lnTo>
                    <a:pt x="66" y="89"/>
                  </a:lnTo>
                  <a:lnTo>
                    <a:pt x="60" y="93"/>
                  </a:lnTo>
                  <a:lnTo>
                    <a:pt x="54" y="95"/>
                  </a:lnTo>
                  <a:lnTo>
                    <a:pt x="47" y="96"/>
                  </a:lnTo>
                  <a:lnTo>
                    <a:pt x="38" y="96"/>
                  </a:lnTo>
                  <a:lnTo>
                    <a:pt x="30" y="96"/>
                  </a:lnTo>
                  <a:lnTo>
                    <a:pt x="23" y="95"/>
                  </a:lnTo>
                  <a:lnTo>
                    <a:pt x="15" y="92"/>
                  </a:lnTo>
                  <a:lnTo>
                    <a:pt x="10" y="89"/>
                  </a:lnTo>
                  <a:lnTo>
                    <a:pt x="5" y="83"/>
                  </a:lnTo>
                  <a:lnTo>
                    <a:pt x="2" y="79"/>
                  </a:lnTo>
                  <a:lnTo>
                    <a:pt x="0" y="73"/>
                  </a:lnTo>
                  <a:lnTo>
                    <a:pt x="0" y="66"/>
                  </a:lnTo>
                  <a:lnTo>
                    <a:pt x="0" y="65"/>
                  </a:lnTo>
                  <a:lnTo>
                    <a:pt x="8" y="65"/>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 name="Freeform 16"/>
            <p:cNvSpPr>
              <a:spLocks/>
            </p:cNvSpPr>
            <p:nvPr userDrawn="1"/>
          </p:nvSpPr>
          <p:spPr bwMode="auto">
            <a:xfrm>
              <a:off x="4851400" y="987425"/>
              <a:ext cx="42863" cy="49212"/>
            </a:xfrm>
            <a:custGeom>
              <a:avLst/>
              <a:gdLst>
                <a:gd name="T0" fmla="*/ 36 w 81"/>
                <a:gd name="T1" fmla="*/ 8 h 92"/>
                <a:gd name="T2" fmla="*/ 0 w 81"/>
                <a:gd name="T3" fmla="*/ 8 h 92"/>
                <a:gd name="T4" fmla="*/ 0 w 81"/>
                <a:gd name="T5" fmla="*/ 0 h 92"/>
                <a:gd name="T6" fmla="*/ 81 w 81"/>
                <a:gd name="T7" fmla="*/ 0 h 92"/>
                <a:gd name="T8" fmla="*/ 81 w 81"/>
                <a:gd name="T9" fmla="*/ 8 h 92"/>
                <a:gd name="T10" fmla="*/ 45 w 81"/>
                <a:gd name="T11" fmla="*/ 8 h 92"/>
                <a:gd name="T12" fmla="*/ 45 w 81"/>
                <a:gd name="T13" fmla="*/ 92 h 92"/>
                <a:gd name="T14" fmla="*/ 36 w 81"/>
                <a:gd name="T15" fmla="*/ 92 h 92"/>
                <a:gd name="T16" fmla="*/ 36 w 81"/>
                <a:gd name="T17"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92">
                  <a:moveTo>
                    <a:pt x="36" y="8"/>
                  </a:moveTo>
                  <a:lnTo>
                    <a:pt x="0" y="8"/>
                  </a:lnTo>
                  <a:lnTo>
                    <a:pt x="0" y="0"/>
                  </a:lnTo>
                  <a:lnTo>
                    <a:pt x="81" y="0"/>
                  </a:lnTo>
                  <a:lnTo>
                    <a:pt x="81" y="8"/>
                  </a:lnTo>
                  <a:lnTo>
                    <a:pt x="45" y="8"/>
                  </a:lnTo>
                  <a:lnTo>
                    <a:pt x="45" y="92"/>
                  </a:lnTo>
                  <a:lnTo>
                    <a:pt x="36" y="92"/>
                  </a:lnTo>
                  <a:lnTo>
                    <a:pt x="36"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 name="Freeform 17"/>
            <p:cNvSpPr>
              <a:spLocks/>
            </p:cNvSpPr>
            <p:nvPr userDrawn="1"/>
          </p:nvSpPr>
          <p:spPr bwMode="auto">
            <a:xfrm>
              <a:off x="4902200" y="987425"/>
              <a:ext cx="49213" cy="49212"/>
            </a:xfrm>
            <a:custGeom>
              <a:avLst/>
              <a:gdLst>
                <a:gd name="T0" fmla="*/ 0 w 94"/>
                <a:gd name="T1" fmla="*/ 0 h 92"/>
                <a:gd name="T2" fmla="*/ 10 w 94"/>
                <a:gd name="T3" fmla="*/ 0 h 92"/>
                <a:gd name="T4" fmla="*/ 47 w 94"/>
                <a:gd name="T5" fmla="*/ 83 h 92"/>
                <a:gd name="T6" fmla="*/ 83 w 94"/>
                <a:gd name="T7" fmla="*/ 0 h 92"/>
                <a:gd name="T8" fmla="*/ 94 w 94"/>
                <a:gd name="T9" fmla="*/ 0 h 92"/>
                <a:gd name="T10" fmla="*/ 53 w 94"/>
                <a:gd name="T11" fmla="*/ 92 h 92"/>
                <a:gd name="T12" fmla="*/ 42 w 94"/>
                <a:gd name="T13" fmla="*/ 92 h 92"/>
                <a:gd name="T14" fmla="*/ 0 w 94"/>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2">
                  <a:moveTo>
                    <a:pt x="0" y="0"/>
                  </a:moveTo>
                  <a:lnTo>
                    <a:pt x="10" y="0"/>
                  </a:lnTo>
                  <a:lnTo>
                    <a:pt x="47" y="83"/>
                  </a:lnTo>
                  <a:lnTo>
                    <a:pt x="83" y="0"/>
                  </a:lnTo>
                  <a:lnTo>
                    <a:pt x="94" y="0"/>
                  </a:lnTo>
                  <a:lnTo>
                    <a:pt x="53" y="92"/>
                  </a:lnTo>
                  <a:lnTo>
                    <a:pt x="42" y="92"/>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 name="Freeform 18"/>
            <p:cNvSpPr>
              <a:spLocks noEditPoints="1"/>
            </p:cNvSpPr>
            <p:nvPr userDrawn="1"/>
          </p:nvSpPr>
          <p:spPr bwMode="auto">
            <a:xfrm>
              <a:off x="4960938" y="985838"/>
              <a:ext cx="50800" cy="50800"/>
            </a:xfrm>
            <a:custGeom>
              <a:avLst/>
              <a:gdLst>
                <a:gd name="T0" fmla="*/ 88 w 98"/>
                <a:gd name="T1" fmla="*/ 40 h 96"/>
                <a:gd name="T2" fmla="*/ 82 w 98"/>
                <a:gd name="T3" fmla="*/ 26 h 96"/>
                <a:gd name="T4" fmla="*/ 72 w 98"/>
                <a:gd name="T5" fmla="*/ 16 h 96"/>
                <a:gd name="T6" fmla="*/ 58 w 98"/>
                <a:gd name="T7" fmla="*/ 10 h 96"/>
                <a:gd name="T8" fmla="*/ 40 w 98"/>
                <a:gd name="T9" fmla="*/ 10 h 96"/>
                <a:gd name="T10" fmla="*/ 26 w 98"/>
                <a:gd name="T11" fmla="*/ 16 h 96"/>
                <a:gd name="T12" fmla="*/ 16 w 98"/>
                <a:gd name="T13" fmla="*/ 26 h 96"/>
                <a:gd name="T14" fmla="*/ 10 w 98"/>
                <a:gd name="T15" fmla="*/ 40 h 96"/>
                <a:gd name="T16" fmla="*/ 10 w 98"/>
                <a:gd name="T17" fmla="*/ 57 h 96"/>
                <a:gd name="T18" fmla="*/ 16 w 98"/>
                <a:gd name="T19" fmla="*/ 72 h 96"/>
                <a:gd name="T20" fmla="*/ 26 w 98"/>
                <a:gd name="T21" fmla="*/ 82 h 96"/>
                <a:gd name="T22" fmla="*/ 40 w 98"/>
                <a:gd name="T23" fmla="*/ 88 h 96"/>
                <a:gd name="T24" fmla="*/ 58 w 98"/>
                <a:gd name="T25" fmla="*/ 88 h 96"/>
                <a:gd name="T26" fmla="*/ 72 w 98"/>
                <a:gd name="T27" fmla="*/ 82 h 96"/>
                <a:gd name="T28" fmla="*/ 82 w 98"/>
                <a:gd name="T29" fmla="*/ 72 h 96"/>
                <a:gd name="T30" fmla="*/ 88 w 98"/>
                <a:gd name="T31" fmla="*/ 57 h 96"/>
                <a:gd name="T32" fmla="*/ 49 w 98"/>
                <a:gd name="T33" fmla="*/ 96 h 96"/>
                <a:gd name="T34" fmla="*/ 29 w 98"/>
                <a:gd name="T35" fmla="*/ 93 h 96"/>
                <a:gd name="T36" fmla="*/ 13 w 98"/>
                <a:gd name="T37" fmla="*/ 83 h 96"/>
                <a:gd name="T38" fmla="*/ 4 w 98"/>
                <a:gd name="T39" fmla="*/ 69 h 96"/>
                <a:gd name="T40" fmla="*/ 0 w 98"/>
                <a:gd name="T41" fmla="*/ 49 h 96"/>
                <a:gd name="T42" fmla="*/ 4 w 98"/>
                <a:gd name="T43" fmla="*/ 29 h 96"/>
                <a:gd name="T44" fmla="*/ 13 w 98"/>
                <a:gd name="T45" fmla="*/ 13 h 96"/>
                <a:gd name="T46" fmla="*/ 29 w 98"/>
                <a:gd name="T47" fmla="*/ 4 h 96"/>
                <a:gd name="T48" fmla="*/ 49 w 98"/>
                <a:gd name="T49" fmla="*/ 0 h 96"/>
                <a:gd name="T50" fmla="*/ 69 w 98"/>
                <a:gd name="T51" fmla="*/ 4 h 96"/>
                <a:gd name="T52" fmla="*/ 85 w 98"/>
                <a:gd name="T53" fmla="*/ 13 h 96"/>
                <a:gd name="T54" fmla="*/ 94 w 98"/>
                <a:gd name="T55" fmla="*/ 29 h 96"/>
                <a:gd name="T56" fmla="*/ 98 w 98"/>
                <a:gd name="T57" fmla="*/ 49 h 96"/>
                <a:gd name="T58" fmla="*/ 94 w 98"/>
                <a:gd name="T59" fmla="*/ 69 h 96"/>
                <a:gd name="T60" fmla="*/ 85 w 98"/>
                <a:gd name="T61" fmla="*/ 83 h 96"/>
                <a:gd name="T62" fmla="*/ 69 w 98"/>
                <a:gd name="T63" fmla="*/ 93 h 96"/>
                <a:gd name="T64" fmla="*/ 49 w 98"/>
                <a:gd name="T6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6">
                  <a:moveTo>
                    <a:pt x="88" y="49"/>
                  </a:moveTo>
                  <a:lnTo>
                    <a:pt x="88" y="40"/>
                  </a:lnTo>
                  <a:lnTo>
                    <a:pt x="85" y="32"/>
                  </a:lnTo>
                  <a:lnTo>
                    <a:pt x="82" y="26"/>
                  </a:lnTo>
                  <a:lnTo>
                    <a:pt x="78" y="20"/>
                  </a:lnTo>
                  <a:lnTo>
                    <a:pt x="72" y="16"/>
                  </a:lnTo>
                  <a:lnTo>
                    <a:pt x="65" y="11"/>
                  </a:lnTo>
                  <a:lnTo>
                    <a:pt x="58" y="10"/>
                  </a:lnTo>
                  <a:lnTo>
                    <a:pt x="49" y="10"/>
                  </a:lnTo>
                  <a:lnTo>
                    <a:pt x="40" y="10"/>
                  </a:lnTo>
                  <a:lnTo>
                    <a:pt x="33" y="11"/>
                  </a:lnTo>
                  <a:lnTo>
                    <a:pt x="26" y="16"/>
                  </a:lnTo>
                  <a:lnTo>
                    <a:pt x="20" y="20"/>
                  </a:lnTo>
                  <a:lnTo>
                    <a:pt x="16" y="26"/>
                  </a:lnTo>
                  <a:lnTo>
                    <a:pt x="13" y="32"/>
                  </a:lnTo>
                  <a:lnTo>
                    <a:pt x="10" y="40"/>
                  </a:lnTo>
                  <a:lnTo>
                    <a:pt x="10" y="49"/>
                  </a:lnTo>
                  <a:lnTo>
                    <a:pt x="10" y="57"/>
                  </a:lnTo>
                  <a:lnTo>
                    <a:pt x="13" y="65"/>
                  </a:lnTo>
                  <a:lnTo>
                    <a:pt x="16" y="72"/>
                  </a:lnTo>
                  <a:lnTo>
                    <a:pt x="20" y="78"/>
                  </a:lnTo>
                  <a:lnTo>
                    <a:pt x="26" y="82"/>
                  </a:lnTo>
                  <a:lnTo>
                    <a:pt x="33" y="85"/>
                  </a:lnTo>
                  <a:lnTo>
                    <a:pt x="40" y="88"/>
                  </a:lnTo>
                  <a:lnTo>
                    <a:pt x="49" y="88"/>
                  </a:lnTo>
                  <a:lnTo>
                    <a:pt x="58" y="88"/>
                  </a:lnTo>
                  <a:lnTo>
                    <a:pt x="65" y="85"/>
                  </a:lnTo>
                  <a:lnTo>
                    <a:pt x="72" y="82"/>
                  </a:lnTo>
                  <a:lnTo>
                    <a:pt x="78" y="78"/>
                  </a:lnTo>
                  <a:lnTo>
                    <a:pt x="82" y="72"/>
                  </a:lnTo>
                  <a:lnTo>
                    <a:pt x="85" y="65"/>
                  </a:lnTo>
                  <a:lnTo>
                    <a:pt x="88" y="57"/>
                  </a:lnTo>
                  <a:lnTo>
                    <a:pt x="88" y="49"/>
                  </a:lnTo>
                  <a:close/>
                  <a:moveTo>
                    <a:pt x="49" y="96"/>
                  </a:moveTo>
                  <a:lnTo>
                    <a:pt x="39" y="96"/>
                  </a:lnTo>
                  <a:lnTo>
                    <a:pt x="29" y="93"/>
                  </a:lnTo>
                  <a:lnTo>
                    <a:pt x="20" y="89"/>
                  </a:lnTo>
                  <a:lnTo>
                    <a:pt x="13" y="83"/>
                  </a:lnTo>
                  <a:lnTo>
                    <a:pt x="9" y="78"/>
                  </a:lnTo>
                  <a:lnTo>
                    <a:pt x="4" y="69"/>
                  </a:lnTo>
                  <a:lnTo>
                    <a:pt x="1" y="59"/>
                  </a:lnTo>
                  <a:lnTo>
                    <a:pt x="0" y="49"/>
                  </a:lnTo>
                  <a:lnTo>
                    <a:pt x="1" y="39"/>
                  </a:lnTo>
                  <a:lnTo>
                    <a:pt x="4" y="29"/>
                  </a:lnTo>
                  <a:lnTo>
                    <a:pt x="9" y="20"/>
                  </a:lnTo>
                  <a:lnTo>
                    <a:pt x="13" y="13"/>
                  </a:lnTo>
                  <a:lnTo>
                    <a:pt x="20" y="9"/>
                  </a:lnTo>
                  <a:lnTo>
                    <a:pt x="29" y="4"/>
                  </a:lnTo>
                  <a:lnTo>
                    <a:pt x="39" y="1"/>
                  </a:lnTo>
                  <a:lnTo>
                    <a:pt x="49" y="0"/>
                  </a:lnTo>
                  <a:lnTo>
                    <a:pt x="59" y="1"/>
                  </a:lnTo>
                  <a:lnTo>
                    <a:pt x="69" y="4"/>
                  </a:lnTo>
                  <a:lnTo>
                    <a:pt x="78" y="9"/>
                  </a:lnTo>
                  <a:lnTo>
                    <a:pt x="85" y="13"/>
                  </a:lnTo>
                  <a:lnTo>
                    <a:pt x="89" y="20"/>
                  </a:lnTo>
                  <a:lnTo>
                    <a:pt x="94" y="29"/>
                  </a:lnTo>
                  <a:lnTo>
                    <a:pt x="96" y="39"/>
                  </a:lnTo>
                  <a:lnTo>
                    <a:pt x="98" y="49"/>
                  </a:lnTo>
                  <a:lnTo>
                    <a:pt x="96" y="59"/>
                  </a:lnTo>
                  <a:lnTo>
                    <a:pt x="94" y="69"/>
                  </a:lnTo>
                  <a:lnTo>
                    <a:pt x="89" y="78"/>
                  </a:lnTo>
                  <a:lnTo>
                    <a:pt x="85" y="83"/>
                  </a:lnTo>
                  <a:lnTo>
                    <a:pt x="78" y="89"/>
                  </a:lnTo>
                  <a:lnTo>
                    <a:pt x="69" y="93"/>
                  </a:lnTo>
                  <a:lnTo>
                    <a:pt x="59" y="96"/>
                  </a:lnTo>
                  <a:lnTo>
                    <a:pt x="49" y="96"/>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Freeform 19"/>
            <p:cNvSpPr>
              <a:spLocks noEditPoints="1"/>
            </p:cNvSpPr>
            <p:nvPr userDrawn="1"/>
          </p:nvSpPr>
          <p:spPr bwMode="auto">
            <a:xfrm>
              <a:off x="5054600" y="973138"/>
              <a:ext cx="41275" cy="63500"/>
            </a:xfrm>
            <a:custGeom>
              <a:avLst/>
              <a:gdLst>
                <a:gd name="T0" fmla="*/ 61 w 78"/>
                <a:gd name="T1" fmla="*/ 0 h 121"/>
                <a:gd name="T2" fmla="*/ 33 w 78"/>
                <a:gd name="T3" fmla="*/ 19 h 121"/>
                <a:gd name="T4" fmla="*/ 25 w 78"/>
                <a:gd name="T5" fmla="*/ 0 h 121"/>
                <a:gd name="T6" fmla="*/ 52 w 78"/>
                <a:gd name="T7" fmla="*/ 0 h 121"/>
                <a:gd name="T8" fmla="*/ 10 w 78"/>
                <a:gd name="T9" fmla="*/ 90 h 121"/>
                <a:gd name="T10" fmla="*/ 12 w 78"/>
                <a:gd name="T11" fmla="*/ 100 h 121"/>
                <a:gd name="T12" fmla="*/ 17 w 78"/>
                <a:gd name="T13" fmla="*/ 107 h 121"/>
                <a:gd name="T14" fmla="*/ 28 w 78"/>
                <a:gd name="T15" fmla="*/ 111 h 121"/>
                <a:gd name="T16" fmla="*/ 39 w 78"/>
                <a:gd name="T17" fmla="*/ 113 h 121"/>
                <a:gd name="T18" fmla="*/ 51 w 78"/>
                <a:gd name="T19" fmla="*/ 111 h 121"/>
                <a:gd name="T20" fmla="*/ 61 w 78"/>
                <a:gd name="T21" fmla="*/ 108 h 121"/>
                <a:gd name="T22" fmla="*/ 65 w 78"/>
                <a:gd name="T23" fmla="*/ 101 h 121"/>
                <a:gd name="T24" fmla="*/ 68 w 78"/>
                <a:gd name="T25" fmla="*/ 94 h 121"/>
                <a:gd name="T26" fmla="*/ 66 w 78"/>
                <a:gd name="T27" fmla="*/ 88 h 121"/>
                <a:gd name="T28" fmla="*/ 62 w 78"/>
                <a:gd name="T29" fmla="*/ 84 h 121"/>
                <a:gd name="T30" fmla="*/ 45 w 78"/>
                <a:gd name="T31" fmla="*/ 78 h 121"/>
                <a:gd name="T32" fmla="*/ 20 w 78"/>
                <a:gd name="T33" fmla="*/ 74 h 121"/>
                <a:gd name="T34" fmla="*/ 12 w 78"/>
                <a:gd name="T35" fmla="*/ 70 h 121"/>
                <a:gd name="T36" fmla="*/ 6 w 78"/>
                <a:gd name="T37" fmla="*/ 64 h 121"/>
                <a:gd name="T38" fmla="*/ 3 w 78"/>
                <a:gd name="T39" fmla="*/ 57 h 121"/>
                <a:gd name="T40" fmla="*/ 5 w 78"/>
                <a:gd name="T41" fmla="*/ 46 h 121"/>
                <a:gd name="T42" fmla="*/ 9 w 78"/>
                <a:gd name="T43" fmla="*/ 36 h 121"/>
                <a:gd name="T44" fmla="*/ 17 w 78"/>
                <a:gd name="T45" fmla="*/ 29 h 121"/>
                <a:gd name="T46" fmla="*/ 30 w 78"/>
                <a:gd name="T47" fmla="*/ 26 h 121"/>
                <a:gd name="T48" fmla="*/ 46 w 78"/>
                <a:gd name="T49" fmla="*/ 26 h 121"/>
                <a:gd name="T50" fmla="*/ 59 w 78"/>
                <a:gd name="T51" fmla="*/ 29 h 121"/>
                <a:gd name="T52" fmla="*/ 69 w 78"/>
                <a:gd name="T53" fmla="*/ 36 h 121"/>
                <a:gd name="T54" fmla="*/ 74 w 78"/>
                <a:gd name="T55" fmla="*/ 48 h 121"/>
                <a:gd name="T56" fmla="*/ 65 w 78"/>
                <a:gd name="T57" fmla="*/ 54 h 121"/>
                <a:gd name="T58" fmla="*/ 64 w 78"/>
                <a:gd name="T59" fmla="*/ 45 h 121"/>
                <a:gd name="T60" fmla="*/ 58 w 78"/>
                <a:gd name="T61" fmla="*/ 39 h 121"/>
                <a:gd name="T62" fmla="*/ 49 w 78"/>
                <a:gd name="T63" fmla="*/ 35 h 121"/>
                <a:gd name="T64" fmla="*/ 39 w 78"/>
                <a:gd name="T65" fmla="*/ 34 h 121"/>
                <a:gd name="T66" fmla="*/ 28 w 78"/>
                <a:gd name="T67" fmla="*/ 35 h 121"/>
                <a:gd name="T68" fmla="*/ 19 w 78"/>
                <a:gd name="T69" fmla="*/ 39 h 121"/>
                <a:gd name="T70" fmla="*/ 15 w 78"/>
                <a:gd name="T71" fmla="*/ 44 h 121"/>
                <a:gd name="T72" fmla="*/ 13 w 78"/>
                <a:gd name="T73" fmla="*/ 51 h 121"/>
                <a:gd name="T74" fmla="*/ 15 w 78"/>
                <a:gd name="T75" fmla="*/ 58 h 121"/>
                <a:gd name="T76" fmla="*/ 19 w 78"/>
                <a:gd name="T77" fmla="*/ 62 h 121"/>
                <a:gd name="T78" fmla="*/ 36 w 78"/>
                <a:gd name="T79" fmla="*/ 67 h 121"/>
                <a:gd name="T80" fmla="*/ 59 w 78"/>
                <a:gd name="T81" fmla="*/ 71 h 121"/>
                <a:gd name="T82" fmla="*/ 68 w 78"/>
                <a:gd name="T83" fmla="*/ 75 h 121"/>
                <a:gd name="T84" fmla="*/ 74 w 78"/>
                <a:gd name="T85" fmla="*/ 81 h 121"/>
                <a:gd name="T86" fmla="*/ 77 w 78"/>
                <a:gd name="T87" fmla="*/ 90 h 121"/>
                <a:gd name="T88" fmla="*/ 77 w 78"/>
                <a:gd name="T89" fmla="*/ 100 h 121"/>
                <a:gd name="T90" fmla="*/ 72 w 78"/>
                <a:gd name="T91" fmla="*/ 110 h 121"/>
                <a:gd name="T92" fmla="*/ 62 w 78"/>
                <a:gd name="T93" fmla="*/ 118 h 121"/>
                <a:gd name="T94" fmla="*/ 48 w 78"/>
                <a:gd name="T95" fmla="*/ 121 h 121"/>
                <a:gd name="T96" fmla="*/ 32 w 78"/>
                <a:gd name="T97" fmla="*/ 121 h 121"/>
                <a:gd name="T98" fmla="*/ 16 w 78"/>
                <a:gd name="T99" fmla="*/ 117 h 121"/>
                <a:gd name="T100" fmla="*/ 6 w 78"/>
                <a:gd name="T101" fmla="*/ 108 h 121"/>
                <a:gd name="T102" fmla="*/ 2 w 78"/>
                <a:gd name="T103" fmla="*/ 98 h 121"/>
                <a:gd name="T104" fmla="*/ 0 w 78"/>
                <a:gd name="T105" fmla="*/ 9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121">
                  <a:moveTo>
                    <a:pt x="52" y="0"/>
                  </a:moveTo>
                  <a:lnTo>
                    <a:pt x="61" y="0"/>
                  </a:lnTo>
                  <a:lnTo>
                    <a:pt x="43" y="19"/>
                  </a:lnTo>
                  <a:lnTo>
                    <a:pt x="33" y="19"/>
                  </a:lnTo>
                  <a:lnTo>
                    <a:pt x="16" y="0"/>
                  </a:lnTo>
                  <a:lnTo>
                    <a:pt x="25" y="0"/>
                  </a:lnTo>
                  <a:lnTo>
                    <a:pt x="39" y="13"/>
                  </a:lnTo>
                  <a:lnTo>
                    <a:pt x="52" y="0"/>
                  </a:lnTo>
                  <a:close/>
                  <a:moveTo>
                    <a:pt x="10" y="90"/>
                  </a:moveTo>
                  <a:lnTo>
                    <a:pt x="10" y="90"/>
                  </a:lnTo>
                  <a:lnTo>
                    <a:pt x="10" y="95"/>
                  </a:lnTo>
                  <a:lnTo>
                    <a:pt x="12" y="100"/>
                  </a:lnTo>
                  <a:lnTo>
                    <a:pt x="15" y="103"/>
                  </a:lnTo>
                  <a:lnTo>
                    <a:pt x="17" y="107"/>
                  </a:lnTo>
                  <a:lnTo>
                    <a:pt x="22" y="110"/>
                  </a:lnTo>
                  <a:lnTo>
                    <a:pt x="28" y="111"/>
                  </a:lnTo>
                  <a:lnTo>
                    <a:pt x="33" y="113"/>
                  </a:lnTo>
                  <a:lnTo>
                    <a:pt x="39" y="113"/>
                  </a:lnTo>
                  <a:lnTo>
                    <a:pt x="45" y="113"/>
                  </a:lnTo>
                  <a:lnTo>
                    <a:pt x="51" y="111"/>
                  </a:lnTo>
                  <a:lnTo>
                    <a:pt x="56" y="110"/>
                  </a:lnTo>
                  <a:lnTo>
                    <a:pt x="61" y="108"/>
                  </a:lnTo>
                  <a:lnTo>
                    <a:pt x="64" y="106"/>
                  </a:lnTo>
                  <a:lnTo>
                    <a:pt x="65" y="101"/>
                  </a:lnTo>
                  <a:lnTo>
                    <a:pt x="66" y="98"/>
                  </a:lnTo>
                  <a:lnTo>
                    <a:pt x="68" y="94"/>
                  </a:lnTo>
                  <a:lnTo>
                    <a:pt x="68" y="91"/>
                  </a:lnTo>
                  <a:lnTo>
                    <a:pt x="66" y="88"/>
                  </a:lnTo>
                  <a:lnTo>
                    <a:pt x="65" y="85"/>
                  </a:lnTo>
                  <a:lnTo>
                    <a:pt x="62" y="84"/>
                  </a:lnTo>
                  <a:lnTo>
                    <a:pt x="55" y="81"/>
                  </a:lnTo>
                  <a:lnTo>
                    <a:pt x="45" y="78"/>
                  </a:lnTo>
                  <a:lnTo>
                    <a:pt x="25" y="75"/>
                  </a:lnTo>
                  <a:lnTo>
                    <a:pt x="20" y="74"/>
                  </a:lnTo>
                  <a:lnTo>
                    <a:pt x="16" y="72"/>
                  </a:lnTo>
                  <a:lnTo>
                    <a:pt x="12" y="70"/>
                  </a:lnTo>
                  <a:lnTo>
                    <a:pt x="9" y="67"/>
                  </a:lnTo>
                  <a:lnTo>
                    <a:pt x="6" y="64"/>
                  </a:lnTo>
                  <a:lnTo>
                    <a:pt x="5" y="61"/>
                  </a:lnTo>
                  <a:lnTo>
                    <a:pt x="3" y="57"/>
                  </a:lnTo>
                  <a:lnTo>
                    <a:pt x="3" y="52"/>
                  </a:lnTo>
                  <a:lnTo>
                    <a:pt x="5" y="46"/>
                  </a:lnTo>
                  <a:lnTo>
                    <a:pt x="6" y="41"/>
                  </a:lnTo>
                  <a:lnTo>
                    <a:pt x="9" y="36"/>
                  </a:lnTo>
                  <a:lnTo>
                    <a:pt x="13" y="32"/>
                  </a:lnTo>
                  <a:lnTo>
                    <a:pt x="17" y="29"/>
                  </a:lnTo>
                  <a:lnTo>
                    <a:pt x="23" y="28"/>
                  </a:lnTo>
                  <a:lnTo>
                    <a:pt x="30" y="26"/>
                  </a:lnTo>
                  <a:lnTo>
                    <a:pt x="38" y="25"/>
                  </a:lnTo>
                  <a:lnTo>
                    <a:pt x="46" y="26"/>
                  </a:lnTo>
                  <a:lnTo>
                    <a:pt x="54" y="28"/>
                  </a:lnTo>
                  <a:lnTo>
                    <a:pt x="59" y="29"/>
                  </a:lnTo>
                  <a:lnTo>
                    <a:pt x="65" y="34"/>
                  </a:lnTo>
                  <a:lnTo>
                    <a:pt x="69" y="36"/>
                  </a:lnTo>
                  <a:lnTo>
                    <a:pt x="72" y="42"/>
                  </a:lnTo>
                  <a:lnTo>
                    <a:pt x="74" y="48"/>
                  </a:lnTo>
                  <a:lnTo>
                    <a:pt x="75" y="54"/>
                  </a:lnTo>
                  <a:lnTo>
                    <a:pt x="65" y="54"/>
                  </a:lnTo>
                  <a:lnTo>
                    <a:pt x="65" y="49"/>
                  </a:lnTo>
                  <a:lnTo>
                    <a:pt x="64" y="45"/>
                  </a:lnTo>
                  <a:lnTo>
                    <a:pt x="61" y="42"/>
                  </a:lnTo>
                  <a:lnTo>
                    <a:pt x="58" y="39"/>
                  </a:lnTo>
                  <a:lnTo>
                    <a:pt x="54" y="36"/>
                  </a:lnTo>
                  <a:lnTo>
                    <a:pt x="49" y="35"/>
                  </a:lnTo>
                  <a:lnTo>
                    <a:pt x="45" y="34"/>
                  </a:lnTo>
                  <a:lnTo>
                    <a:pt x="39" y="34"/>
                  </a:lnTo>
                  <a:lnTo>
                    <a:pt x="33" y="34"/>
                  </a:lnTo>
                  <a:lnTo>
                    <a:pt x="28" y="35"/>
                  </a:lnTo>
                  <a:lnTo>
                    <a:pt x="23" y="36"/>
                  </a:lnTo>
                  <a:lnTo>
                    <a:pt x="19" y="39"/>
                  </a:lnTo>
                  <a:lnTo>
                    <a:pt x="16" y="41"/>
                  </a:lnTo>
                  <a:lnTo>
                    <a:pt x="15" y="44"/>
                  </a:lnTo>
                  <a:lnTo>
                    <a:pt x="13" y="48"/>
                  </a:lnTo>
                  <a:lnTo>
                    <a:pt x="13" y="51"/>
                  </a:lnTo>
                  <a:lnTo>
                    <a:pt x="13" y="55"/>
                  </a:lnTo>
                  <a:lnTo>
                    <a:pt x="15" y="58"/>
                  </a:lnTo>
                  <a:lnTo>
                    <a:pt x="16" y="59"/>
                  </a:lnTo>
                  <a:lnTo>
                    <a:pt x="19" y="62"/>
                  </a:lnTo>
                  <a:lnTo>
                    <a:pt x="26" y="65"/>
                  </a:lnTo>
                  <a:lnTo>
                    <a:pt x="36" y="67"/>
                  </a:lnTo>
                  <a:lnTo>
                    <a:pt x="54" y="70"/>
                  </a:lnTo>
                  <a:lnTo>
                    <a:pt x="59" y="71"/>
                  </a:lnTo>
                  <a:lnTo>
                    <a:pt x="64" y="74"/>
                  </a:lnTo>
                  <a:lnTo>
                    <a:pt x="68" y="75"/>
                  </a:lnTo>
                  <a:lnTo>
                    <a:pt x="71" y="78"/>
                  </a:lnTo>
                  <a:lnTo>
                    <a:pt x="74" y="81"/>
                  </a:lnTo>
                  <a:lnTo>
                    <a:pt x="77" y="85"/>
                  </a:lnTo>
                  <a:lnTo>
                    <a:pt x="77" y="90"/>
                  </a:lnTo>
                  <a:lnTo>
                    <a:pt x="78" y="94"/>
                  </a:lnTo>
                  <a:lnTo>
                    <a:pt x="77" y="100"/>
                  </a:lnTo>
                  <a:lnTo>
                    <a:pt x="75" y="106"/>
                  </a:lnTo>
                  <a:lnTo>
                    <a:pt x="72" y="110"/>
                  </a:lnTo>
                  <a:lnTo>
                    <a:pt x="68" y="114"/>
                  </a:lnTo>
                  <a:lnTo>
                    <a:pt x="62" y="118"/>
                  </a:lnTo>
                  <a:lnTo>
                    <a:pt x="56" y="120"/>
                  </a:lnTo>
                  <a:lnTo>
                    <a:pt x="48" y="121"/>
                  </a:lnTo>
                  <a:lnTo>
                    <a:pt x="41" y="121"/>
                  </a:lnTo>
                  <a:lnTo>
                    <a:pt x="32" y="121"/>
                  </a:lnTo>
                  <a:lnTo>
                    <a:pt x="23" y="120"/>
                  </a:lnTo>
                  <a:lnTo>
                    <a:pt x="16" y="117"/>
                  </a:lnTo>
                  <a:lnTo>
                    <a:pt x="12" y="114"/>
                  </a:lnTo>
                  <a:lnTo>
                    <a:pt x="6" y="108"/>
                  </a:lnTo>
                  <a:lnTo>
                    <a:pt x="3" y="104"/>
                  </a:lnTo>
                  <a:lnTo>
                    <a:pt x="2" y="98"/>
                  </a:lnTo>
                  <a:lnTo>
                    <a:pt x="0" y="91"/>
                  </a:lnTo>
                  <a:lnTo>
                    <a:pt x="0" y="90"/>
                  </a:lnTo>
                  <a:lnTo>
                    <a:pt x="10" y="9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 name="Freeform 20"/>
            <p:cNvSpPr>
              <a:spLocks/>
            </p:cNvSpPr>
            <p:nvPr userDrawn="1"/>
          </p:nvSpPr>
          <p:spPr bwMode="auto">
            <a:xfrm>
              <a:off x="5111750" y="987425"/>
              <a:ext cx="41275" cy="49212"/>
            </a:xfrm>
            <a:custGeom>
              <a:avLst/>
              <a:gdLst>
                <a:gd name="T0" fmla="*/ 0 w 80"/>
                <a:gd name="T1" fmla="*/ 0 h 92"/>
                <a:gd name="T2" fmla="*/ 9 w 80"/>
                <a:gd name="T3" fmla="*/ 0 h 92"/>
                <a:gd name="T4" fmla="*/ 9 w 80"/>
                <a:gd name="T5" fmla="*/ 50 h 92"/>
                <a:gd name="T6" fmla="*/ 67 w 80"/>
                <a:gd name="T7" fmla="*/ 0 h 92"/>
                <a:gd name="T8" fmla="*/ 80 w 80"/>
                <a:gd name="T9" fmla="*/ 0 h 92"/>
                <a:gd name="T10" fmla="*/ 36 w 80"/>
                <a:gd name="T11" fmla="*/ 39 h 92"/>
                <a:gd name="T12" fmla="*/ 80 w 80"/>
                <a:gd name="T13" fmla="*/ 92 h 92"/>
                <a:gd name="T14" fmla="*/ 68 w 80"/>
                <a:gd name="T15" fmla="*/ 92 h 92"/>
                <a:gd name="T16" fmla="*/ 29 w 80"/>
                <a:gd name="T17" fmla="*/ 44 h 92"/>
                <a:gd name="T18" fmla="*/ 9 w 80"/>
                <a:gd name="T19" fmla="*/ 62 h 92"/>
                <a:gd name="T20" fmla="*/ 9 w 80"/>
                <a:gd name="T21" fmla="*/ 92 h 92"/>
                <a:gd name="T22" fmla="*/ 0 w 80"/>
                <a:gd name="T23" fmla="*/ 92 h 92"/>
                <a:gd name="T24" fmla="*/ 0 w 8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2">
                  <a:moveTo>
                    <a:pt x="0" y="0"/>
                  </a:moveTo>
                  <a:lnTo>
                    <a:pt x="9" y="0"/>
                  </a:lnTo>
                  <a:lnTo>
                    <a:pt x="9" y="50"/>
                  </a:lnTo>
                  <a:lnTo>
                    <a:pt x="67" y="0"/>
                  </a:lnTo>
                  <a:lnTo>
                    <a:pt x="80" y="0"/>
                  </a:lnTo>
                  <a:lnTo>
                    <a:pt x="36" y="39"/>
                  </a:lnTo>
                  <a:lnTo>
                    <a:pt x="80" y="92"/>
                  </a:lnTo>
                  <a:lnTo>
                    <a:pt x="68" y="92"/>
                  </a:lnTo>
                  <a:lnTo>
                    <a:pt x="29" y="44"/>
                  </a:lnTo>
                  <a:lnTo>
                    <a:pt x="9" y="62"/>
                  </a:lnTo>
                  <a:lnTo>
                    <a:pt x="9" y="92"/>
                  </a:lnTo>
                  <a:lnTo>
                    <a:pt x="0" y="92"/>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Freeform 21"/>
            <p:cNvSpPr>
              <a:spLocks noEditPoints="1"/>
            </p:cNvSpPr>
            <p:nvPr userDrawn="1"/>
          </p:nvSpPr>
          <p:spPr bwMode="auto">
            <a:xfrm>
              <a:off x="5160963" y="985838"/>
              <a:ext cx="52388" cy="50800"/>
            </a:xfrm>
            <a:custGeom>
              <a:avLst/>
              <a:gdLst>
                <a:gd name="T0" fmla="*/ 87 w 97"/>
                <a:gd name="T1" fmla="*/ 40 h 96"/>
                <a:gd name="T2" fmla="*/ 81 w 97"/>
                <a:gd name="T3" fmla="*/ 26 h 96"/>
                <a:gd name="T4" fmla="*/ 71 w 97"/>
                <a:gd name="T5" fmla="*/ 16 h 96"/>
                <a:gd name="T6" fmla="*/ 57 w 97"/>
                <a:gd name="T7" fmla="*/ 10 h 96"/>
                <a:gd name="T8" fmla="*/ 39 w 97"/>
                <a:gd name="T9" fmla="*/ 10 h 96"/>
                <a:gd name="T10" fmla="*/ 25 w 97"/>
                <a:gd name="T11" fmla="*/ 16 h 96"/>
                <a:gd name="T12" fmla="*/ 15 w 97"/>
                <a:gd name="T13" fmla="*/ 26 h 96"/>
                <a:gd name="T14" fmla="*/ 9 w 97"/>
                <a:gd name="T15" fmla="*/ 40 h 96"/>
                <a:gd name="T16" fmla="*/ 9 w 97"/>
                <a:gd name="T17" fmla="*/ 57 h 96"/>
                <a:gd name="T18" fmla="*/ 15 w 97"/>
                <a:gd name="T19" fmla="*/ 72 h 96"/>
                <a:gd name="T20" fmla="*/ 25 w 97"/>
                <a:gd name="T21" fmla="*/ 82 h 96"/>
                <a:gd name="T22" fmla="*/ 39 w 97"/>
                <a:gd name="T23" fmla="*/ 88 h 96"/>
                <a:gd name="T24" fmla="*/ 57 w 97"/>
                <a:gd name="T25" fmla="*/ 88 h 96"/>
                <a:gd name="T26" fmla="*/ 71 w 97"/>
                <a:gd name="T27" fmla="*/ 82 h 96"/>
                <a:gd name="T28" fmla="*/ 81 w 97"/>
                <a:gd name="T29" fmla="*/ 72 h 96"/>
                <a:gd name="T30" fmla="*/ 87 w 97"/>
                <a:gd name="T31" fmla="*/ 57 h 96"/>
                <a:gd name="T32" fmla="*/ 48 w 97"/>
                <a:gd name="T33" fmla="*/ 96 h 96"/>
                <a:gd name="T34" fmla="*/ 28 w 97"/>
                <a:gd name="T35" fmla="*/ 93 h 96"/>
                <a:gd name="T36" fmla="*/ 12 w 97"/>
                <a:gd name="T37" fmla="*/ 83 h 96"/>
                <a:gd name="T38" fmla="*/ 3 w 97"/>
                <a:gd name="T39" fmla="*/ 69 h 96"/>
                <a:gd name="T40" fmla="*/ 0 w 97"/>
                <a:gd name="T41" fmla="*/ 49 h 96"/>
                <a:gd name="T42" fmla="*/ 3 w 97"/>
                <a:gd name="T43" fmla="*/ 29 h 96"/>
                <a:gd name="T44" fmla="*/ 12 w 97"/>
                <a:gd name="T45" fmla="*/ 13 h 96"/>
                <a:gd name="T46" fmla="*/ 28 w 97"/>
                <a:gd name="T47" fmla="*/ 4 h 96"/>
                <a:gd name="T48" fmla="*/ 48 w 97"/>
                <a:gd name="T49" fmla="*/ 0 h 96"/>
                <a:gd name="T50" fmla="*/ 68 w 97"/>
                <a:gd name="T51" fmla="*/ 4 h 96"/>
                <a:gd name="T52" fmla="*/ 84 w 97"/>
                <a:gd name="T53" fmla="*/ 13 h 96"/>
                <a:gd name="T54" fmla="*/ 93 w 97"/>
                <a:gd name="T55" fmla="*/ 29 h 96"/>
                <a:gd name="T56" fmla="*/ 97 w 97"/>
                <a:gd name="T57" fmla="*/ 49 h 96"/>
                <a:gd name="T58" fmla="*/ 93 w 97"/>
                <a:gd name="T59" fmla="*/ 69 h 96"/>
                <a:gd name="T60" fmla="*/ 84 w 97"/>
                <a:gd name="T61" fmla="*/ 83 h 96"/>
                <a:gd name="T62" fmla="*/ 68 w 97"/>
                <a:gd name="T63" fmla="*/ 93 h 96"/>
                <a:gd name="T64" fmla="*/ 48 w 97"/>
                <a:gd name="T6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96">
                  <a:moveTo>
                    <a:pt x="87" y="49"/>
                  </a:moveTo>
                  <a:lnTo>
                    <a:pt x="87" y="40"/>
                  </a:lnTo>
                  <a:lnTo>
                    <a:pt x="84" y="32"/>
                  </a:lnTo>
                  <a:lnTo>
                    <a:pt x="81" y="26"/>
                  </a:lnTo>
                  <a:lnTo>
                    <a:pt x="77" y="20"/>
                  </a:lnTo>
                  <a:lnTo>
                    <a:pt x="71" y="16"/>
                  </a:lnTo>
                  <a:lnTo>
                    <a:pt x="64" y="11"/>
                  </a:lnTo>
                  <a:lnTo>
                    <a:pt x="57" y="10"/>
                  </a:lnTo>
                  <a:lnTo>
                    <a:pt x="48" y="10"/>
                  </a:lnTo>
                  <a:lnTo>
                    <a:pt x="39" y="10"/>
                  </a:lnTo>
                  <a:lnTo>
                    <a:pt x="32" y="11"/>
                  </a:lnTo>
                  <a:lnTo>
                    <a:pt x="25" y="16"/>
                  </a:lnTo>
                  <a:lnTo>
                    <a:pt x="19" y="20"/>
                  </a:lnTo>
                  <a:lnTo>
                    <a:pt x="15" y="26"/>
                  </a:lnTo>
                  <a:lnTo>
                    <a:pt x="12" y="32"/>
                  </a:lnTo>
                  <a:lnTo>
                    <a:pt x="9" y="40"/>
                  </a:lnTo>
                  <a:lnTo>
                    <a:pt x="9" y="49"/>
                  </a:lnTo>
                  <a:lnTo>
                    <a:pt x="9" y="57"/>
                  </a:lnTo>
                  <a:lnTo>
                    <a:pt x="12" y="65"/>
                  </a:lnTo>
                  <a:lnTo>
                    <a:pt x="15" y="72"/>
                  </a:lnTo>
                  <a:lnTo>
                    <a:pt x="19" y="78"/>
                  </a:lnTo>
                  <a:lnTo>
                    <a:pt x="25" y="82"/>
                  </a:lnTo>
                  <a:lnTo>
                    <a:pt x="32" y="85"/>
                  </a:lnTo>
                  <a:lnTo>
                    <a:pt x="39" y="88"/>
                  </a:lnTo>
                  <a:lnTo>
                    <a:pt x="48" y="88"/>
                  </a:lnTo>
                  <a:lnTo>
                    <a:pt x="57" y="88"/>
                  </a:lnTo>
                  <a:lnTo>
                    <a:pt x="64" y="85"/>
                  </a:lnTo>
                  <a:lnTo>
                    <a:pt x="71" y="82"/>
                  </a:lnTo>
                  <a:lnTo>
                    <a:pt x="77" y="78"/>
                  </a:lnTo>
                  <a:lnTo>
                    <a:pt x="81" y="72"/>
                  </a:lnTo>
                  <a:lnTo>
                    <a:pt x="84" y="65"/>
                  </a:lnTo>
                  <a:lnTo>
                    <a:pt x="87" y="57"/>
                  </a:lnTo>
                  <a:lnTo>
                    <a:pt x="87" y="49"/>
                  </a:lnTo>
                  <a:close/>
                  <a:moveTo>
                    <a:pt x="48" y="96"/>
                  </a:moveTo>
                  <a:lnTo>
                    <a:pt x="38" y="96"/>
                  </a:lnTo>
                  <a:lnTo>
                    <a:pt x="28" y="93"/>
                  </a:lnTo>
                  <a:lnTo>
                    <a:pt x="19" y="89"/>
                  </a:lnTo>
                  <a:lnTo>
                    <a:pt x="12" y="83"/>
                  </a:lnTo>
                  <a:lnTo>
                    <a:pt x="8" y="78"/>
                  </a:lnTo>
                  <a:lnTo>
                    <a:pt x="3" y="69"/>
                  </a:lnTo>
                  <a:lnTo>
                    <a:pt x="0" y="59"/>
                  </a:lnTo>
                  <a:lnTo>
                    <a:pt x="0" y="49"/>
                  </a:lnTo>
                  <a:lnTo>
                    <a:pt x="0" y="39"/>
                  </a:lnTo>
                  <a:lnTo>
                    <a:pt x="3" y="29"/>
                  </a:lnTo>
                  <a:lnTo>
                    <a:pt x="8" y="20"/>
                  </a:lnTo>
                  <a:lnTo>
                    <a:pt x="12" y="13"/>
                  </a:lnTo>
                  <a:lnTo>
                    <a:pt x="19" y="9"/>
                  </a:lnTo>
                  <a:lnTo>
                    <a:pt x="28" y="4"/>
                  </a:lnTo>
                  <a:lnTo>
                    <a:pt x="38" y="1"/>
                  </a:lnTo>
                  <a:lnTo>
                    <a:pt x="48" y="0"/>
                  </a:lnTo>
                  <a:lnTo>
                    <a:pt x="58" y="1"/>
                  </a:lnTo>
                  <a:lnTo>
                    <a:pt x="68" y="4"/>
                  </a:lnTo>
                  <a:lnTo>
                    <a:pt x="77" y="9"/>
                  </a:lnTo>
                  <a:lnTo>
                    <a:pt x="84" y="13"/>
                  </a:lnTo>
                  <a:lnTo>
                    <a:pt x="88" y="20"/>
                  </a:lnTo>
                  <a:lnTo>
                    <a:pt x="93" y="29"/>
                  </a:lnTo>
                  <a:lnTo>
                    <a:pt x="96" y="39"/>
                  </a:lnTo>
                  <a:lnTo>
                    <a:pt x="97" y="49"/>
                  </a:lnTo>
                  <a:lnTo>
                    <a:pt x="96" y="59"/>
                  </a:lnTo>
                  <a:lnTo>
                    <a:pt x="93" y="69"/>
                  </a:lnTo>
                  <a:lnTo>
                    <a:pt x="88" y="78"/>
                  </a:lnTo>
                  <a:lnTo>
                    <a:pt x="84" y="83"/>
                  </a:lnTo>
                  <a:lnTo>
                    <a:pt x="77" y="89"/>
                  </a:lnTo>
                  <a:lnTo>
                    <a:pt x="68" y="93"/>
                  </a:lnTo>
                  <a:lnTo>
                    <a:pt x="58" y="96"/>
                  </a:lnTo>
                  <a:lnTo>
                    <a:pt x="48" y="96"/>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 name="Freeform 22"/>
            <p:cNvSpPr>
              <a:spLocks/>
            </p:cNvSpPr>
            <p:nvPr userDrawn="1"/>
          </p:nvSpPr>
          <p:spPr bwMode="auto">
            <a:xfrm>
              <a:off x="5227638" y="987425"/>
              <a:ext cx="36513" cy="49212"/>
            </a:xfrm>
            <a:custGeom>
              <a:avLst/>
              <a:gdLst>
                <a:gd name="T0" fmla="*/ 0 w 68"/>
                <a:gd name="T1" fmla="*/ 0 h 92"/>
                <a:gd name="T2" fmla="*/ 10 w 68"/>
                <a:gd name="T3" fmla="*/ 0 h 92"/>
                <a:gd name="T4" fmla="*/ 10 w 68"/>
                <a:gd name="T5" fmla="*/ 83 h 92"/>
                <a:gd name="T6" fmla="*/ 68 w 68"/>
                <a:gd name="T7" fmla="*/ 83 h 92"/>
                <a:gd name="T8" fmla="*/ 68 w 68"/>
                <a:gd name="T9" fmla="*/ 92 h 92"/>
                <a:gd name="T10" fmla="*/ 0 w 68"/>
                <a:gd name="T11" fmla="*/ 92 h 92"/>
                <a:gd name="T12" fmla="*/ 0 w 68"/>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68" h="92">
                  <a:moveTo>
                    <a:pt x="0" y="0"/>
                  </a:moveTo>
                  <a:lnTo>
                    <a:pt x="10" y="0"/>
                  </a:lnTo>
                  <a:lnTo>
                    <a:pt x="10" y="83"/>
                  </a:lnTo>
                  <a:lnTo>
                    <a:pt x="68" y="83"/>
                  </a:lnTo>
                  <a:lnTo>
                    <a:pt x="68" y="92"/>
                  </a:lnTo>
                  <a:lnTo>
                    <a:pt x="0" y="92"/>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 name="Freeform 23"/>
            <p:cNvSpPr>
              <a:spLocks/>
            </p:cNvSpPr>
            <p:nvPr userDrawn="1"/>
          </p:nvSpPr>
          <p:spPr bwMode="auto">
            <a:xfrm>
              <a:off x="5276850" y="985838"/>
              <a:ext cx="39688" cy="50800"/>
            </a:xfrm>
            <a:custGeom>
              <a:avLst/>
              <a:gdLst>
                <a:gd name="T0" fmla="*/ 10 w 76"/>
                <a:gd name="T1" fmla="*/ 65 h 96"/>
                <a:gd name="T2" fmla="*/ 11 w 76"/>
                <a:gd name="T3" fmla="*/ 75 h 96"/>
                <a:gd name="T4" fmla="*/ 17 w 76"/>
                <a:gd name="T5" fmla="*/ 82 h 96"/>
                <a:gd name="T6" fmla="*/ 27 w 76"/>
                <a:gd name="T7" fmla="*/ 86 h 96"/>
                <a:gd name="T8" fmla="*/ 39 w 76"/>
                <a:gd name="T9" fmla="*/ 88 h 96"/>
                <a:gd name="T10" fmla="*/ 50 w 76"/>
                <a:gd name="T11" fmla="*/ 86 h 96"/>
                <a:gd name="T12" fmla="*/ 59 w 76"/>
                <a:gd name="T13" fmla="*/ 83 h 96"/>
                <a:gd name="T14" fmla="*/ 65 w 76"/>
                <a:gd name="T15" fmla="*/ 76 h 96"/>
                <a:gd name="T16" fmla="*/ 67 w 76"/>
                <a:gd name="T17" fmla="*/ 69 h 96"/>
                <a:gd name="T18" fmla="*/ 66 w 76"/>
                <a:gd name="T19" fmla="*/ 63 h 96"/>
                <a:gd name="T20" fmla="*/ 62 w 76"/>
                <a:gd name="T21" fmla="*/ 59 h 96"/>
                <a:gd name="T22" fmla="*/ 44 w 76"/>
                <a:gd name="T23" fmla="*/ 53 h 96"/>
                <a:gd name="T24" fmla="*/ 20 w 76"/>
                <a:gd name="T25" fmla="*/ 49 h 96"/>
                <a:gd name="T26" fmla="*/ 11 w 76"/>
                <a:gd name="T27" fmla="*/ 45 h 96"/>
                <a:gd name="T28" fmla="*/ 5 w 76"/>
                <a:gd name="T29" fmla="*/ 39 h 96"/>
                <a:gd name="T30" fmla="*/ 3 w 76"/>
                <a:gd name="T31" fmla="*/ 32 h 96"/>
                <a:gd name="T32" fmla="*/ 4 w 76"/>
                <a:gd name="T33" fmla="*/ 21 h 96"/>
                <a:gd name="T34" fmla="*/ 8 w 76"/>
                <a:gd name="T35" fmla="*/ 11 h 96"/>
                <a:gd name="T36" fmla="*/ 17 w 76"/>
                <a:gd name="T37" fmla="*/ 4 h 96"/>
                <a:gd name="T38" fmla="*/ 30 w 76"/>
                <a:gd name="T39" fmla="*/ 1 h 96"/>
                <a:gd name="T40" fmla="*/ 46 w 76"/>
                <a:gd name="T41" fmla="*/ 1 h 96"/>
                <a:gd name="T42" fmla="*/ 59 w 76"/>
                <a:gd name="T43" fmla="*/ 4 h 96"/>
                <a:gd name="T44" fmla="*/ 67 w 76"/>
                <a:gd name="T45" fmla="*/ 11 h 96"/>
                <a:gd name="T46" fmla="*/ 73 w 76"/>
                <a:gd name="T47" fmla="*/ 23 h 96"/>
                <a:gd name="T48" fmla="*/ 65 w 76"/>
                <a:gd name="T49" fmla="*/ 29 h 96"/>
                <a:gd name="T50" fmla="*/ 62 w 76"/>
                <a:gd name="T51" fmla="*/ 20 h 96"/>
                <a:gd name="T52" fmla="*/ 57 w 76"/>
                <a:gd name="T53" fmla="*/ 14 h 96"/>
                <a:gd name="T54" fmla="*/ 49 w 76"/>
                <a:gd name="T55" fmla="*/ 10 h 96"/>
                <a:gd name="T56" fmla="*/ 39 w 76"/>
                <a:gd name="T57" fmla="*/ 9 h 96"/>
                <a:gd name="T58" fmla="*/ 27 w 76"/>
                <a:gd name="T59" fmla="*/ 10 h 96"/>
                <a:gd name="T60" fmla="*/ 18 w 76"/>
                <a:gd name="T61" fmla="*/ 14 h 96"/>
                <a:gd name="T62" fmla="*/ 14 w 76"/>
                <a:gd name="T63" fmla="*/ 19 h 96"/>
                <a:gd name="T64" fmla="*/ 13 w 76"/>
                <a:gd name="T65" fmla="*/ 26 h 96"/>
                <a:gd name="T66" fmla="*/ 14 w 76"/>
                <a:gd name="T67" fmla="*/ 33 h 96"/>
                <a:gd name="T68" fmla="*/ 18 w 76"/>
                <a:gd name="T69" fmla="*/ 37 h 96"/>
                <a:gd name="T70" fmla="*/ 36 w 76"/>
                <a:gd name="T71" fmla="*/ 42 h 96"/>
                <a:gd name="T72" fmla="*/ 59 w 76"/>
                <a:gd name="T73" fmla="*/ 46 h 96"/>
                <a:gd name="T74" fmla="*/ 67 w 76"/>
                <a:gd name="T75" fmla="*/ 50 h 96"/>
                <a:gd name="T76" fmla="*/ 73 w 76"/>
                <a:gd name="T77" fmla="*/ 56 h 96"/>
                <a:gd name="T78" fmla="*/ 76 w 76"/>
                <a:gd name="T79" fmla="*/ 65 h 96"/>
                <a:gd name="T80" fmla="*/ 76 w 76"/>
                <a:gd name="T81" fmla="*/ 75 h 96"/>
                <a:gd name="T82" fmla="*/ 72 w 76"/>
                <a:gd name="T83" fmla="*/ 85 h 96"/>
                <a:gd name="T84" fmla="*/ 62 w 76"/>
                <a:gd name="T85" fmla="*/ 93 h 96"/>
                <a:gd name="T86" fmla="*/ 47 w 76"/>
                <a:gd name="T87" fmla="*/ 96 h 96"/>
                <a:gd name="T88" fmla="*/ 30 w 76"/>
                <a:gd name="T89" fmla="*/ 96 h 96"/>
                <a:gd name="T90" fmla="*/ 16 w 76"/>
                <a:gd name="T91" fmla="*/ 92 h 96"/>
                <a:gd name="T92" fmla="*/ 5 w 76"/>
                <a:gd name="T93" fmla="*/ 83 h 96"/>
                <a:gd name="T94" fmla="*/ 1 w 76"/>
                <a:gd name="T95" fmla="*/ 73 h 96"/>
                <a:gd name="T96" fmla="*/ 0 w 76"/>
                <a:gd name="T97"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96">
                  <a:moveTo>
                    <a:pt x="10" y="65"/>
                  </a:moveTo>
                  <a:lnTo>
                    <a:pt x="10" y="65"/>
                  </a:lnTo>
                  <a:lnTo>
                    <a:pt x="10" y="70"/>
                  </a:lnTo>
                  <a:lnTo>
                    <a:pt x="11" y="75"/>
                  </a:lnTo>
                  <a:lnTo>
                    <a:pt x="14" y="78"/>
                  </a:lnTo>
                  <a:lnTo>
                    <a:pt x="17" y="82"/>
                  </a:lnTo>
                  <a:lnTo>
                    <a:pt x="21" y="85"/>
                  </a:lnTo>
                  <a:lnTo>
                    <a:pt x="27" y="86"/>
                  </a:lnTo>
                  <a:lnTo>
                    <a:pt x="31" y="88"/>
                  </a:lnTo>
                  <a:lnTo>
                    <a:pt x="39" y="88"/>
                  </a:lnTo>
                  <a:lnTo>
                    <a:pt x="44" y="88"/>
                  </a:lnTo>
                  <a:lnTo>
                    <a:pt x="50" y="86"/>
                  </a:lnTo>
                  <a:lnTo>
                    <a:pt x="56" y="85"/>
                  </a:lnTo>
                  <a:lnTo>
                    <a:pt x="59" y="83"/>
                  </a:lnTo>
                  <a:lnTo>
                    <a:pt x="63" y="81"/>
                  </a:lnTo>
                  <a:lnTo>
                    <a:pt x="65" y="76"/>
                  </a:lnTo>
                  <a:lnTo>
                    <a:pt x="66" y="73"/>
                  </a:lnTo>
                  <a:lnTo>
                    <a:pt x="67" y="69"/>
                  </a:lnTo>
                  <a:lnTo>
                    <a:pt x="66" y="66"/>
                  </a:lnTo>
                  <a:lnTo>
                    <a:pt x="66" y="63"/>
                  </a:lnTo>
                  <a:lnTo>
                    <a:pt x="65" y="60"/>
                  </a:lnTo>
                  <a:lnTo>
                    <a:pt x="62" y="59"/>
                  </a:lnTo>
                  <a:lnTo>
                    <a:pt x="54" y="56"/>
                  </a:lnTo>
                  <a:lnTo>
                    <a:pt x="44" y="53"/>
                  </a:lnTo>
                  <a:lnTo>
                    <a:pt x="24" y="50"/>
                  </a:lnTo>
                  <a:lnTo>
                    <a:pt x="20" y="49"/>
                  </a:lnTo>
                  <a:lnTo>
                    <a:pt x="16" y="47"/>
                  </a:lnTo>
                  <a:lnTo>
                    <a:pt x="11" y="45"/>
                  </a:lnTo>
                  <a:lnTo>
                    <a:pt x="8" y="42"/>
                  </a:lnTo>
                  <a:lnTo>
                    <a:pt x="5" y="39"/>
                  </a:lnTo>
                  <a:lnTo>
                    <a:pt x="4" y="36"/>
                  </a:lnTo>
                  <a:lnTo>
                    <a:pt x="3" y="32"/>
                  </a:lnTo>
                  <a:lnTo>
                    <a:pt x="3" y="27"/>
                  </a:lnTo>
                  <a:lnTo>
                    <a:pt x="4" y="21"/>
                  </a:lnTo>
                  <a:lnTo>
                    <a:pt x="5" y="16"/>
                  </a:lnTo>
                  <a:lnTo>
                    <a:pt x="8" y="11"/>
                  </a:lnTo>
                  <a:lnTo>
                    <a:pt x="11" y="7"/>
                  </a:lnTo>
                  <a:lnTo>
                    <a:pt x="17" y="4"/>
                  </a:lnTo>
                  <a:lnTo>
                    <a:pt x="23" y="3"/>
                  </a:lnTo>
                  <a:lnTo>
                    <a:pt x="30" y="1"/>
                  </a:lnTo>
                  <a:lnTo>
                    <a:pt x="37" y="0"/>
                  </a:lnTo>
                  <a:lnTo>
                    <a:pt x="46" y="1"/>
                  </a:lnTo>
                  <a:lnTo>
                    <a:pt x="53" y="3"/>
                  </a:lnTo>
                  <a:lnTo>
                    <a:pt x="59" y="4"/>
                  </a:lnTo>
                  <a:lnTo>
                    <a:pt x="65" y="9"/>
                  </a:lnTo>
                  <a:lnTo>
                    <a:pt x="67" y="11"/>
                  </a:lnTo>
                  <a:lnTo>
                    <a:pt x="72" y="17"/>
                  </a:lnTo>
                  <a:lnTo>
                    <a:pt x="73" y="23"/>
                  </a:lnTo>
                  <a:lnTo>
                    <a:pt x="73" y="29"/>
                  </a:lnTo>
                  <a:lnTo>
                    <a:pt x="65" y="29"/>
                  </a:lnTo>
                  <a:lnTo>
                    <a:pt x="65" y="24"/>
                  </a:lnTo>
                  <a:lnTo>
                    <a:pt x="62" y="20"/>
                  </a:lnTo>
                  <a:lnTo>
                    <a:pt x="60" y="17"/>
                  </a:lnTo>
                  <a:lnTo>
                    <a:pt x="57" y="14"/>
                  </a:lnTo>
                  <a:lnTo>
                    <a:pt x="53" y="11"/>
                  </a:lnTo>
                  <a:lnTo>
                    <a:pt x="49" y="10"/>
                  </a:lnTo>
                  <a:lnTo>
                    <a:pt x="44" y="9"/>
                  </a:lnTo>
                  <a:lnTo>
                    <a:pt x="39" y="9"/>
                  </a:lnTo>
                  <a:lnTo>
                    <a:pt x="33" y="9"/>
                  </a:lnTo>
                  <a:lnTo>
                    <a:pt x="27" y="10"/>
                  </a:lnTo>
                  <a:lnTo>
                    <a:pt x="23" y="11"/>
                  </a:lnTo>
                  <a:lnTo>
                    <a:pt x="18" y="14"/>
                  </a:lnTo>
                  <a:lnTo>
                    <a:pt x="16" y="16"/>
                  </a:lnTo>
                  <a:lnTo>
                    <a:pt x="14" y="19"/>
                  </a:lnTo>
                  <a:lnTo>
                    <a:pt x="13" y="23"/>
                  </a:lnTo>
                  <a:lnTo>
                    <a:pt x="13" y="26"/>
                  </a:lnTo>
                  <a:lnTo>
                    <a:pt x="13" y="30"/>
                  </a:lnTo>
                  <a:lnTo>
                    <a:pt x="14" y="33"/>
                  </a:lnTo>
                  <a:lnTo>
                    <a:pt x="16" y="34"/>
                  </a:lnTo>
                  <a:lnTo>
                    <a:pt x="18" y="37"/>
                  </a:lnTo>
                  <a:lnTo>
                    <a:pt x="26" y="40"/>
                  </a:lnTo>
                  <a:lnTo>
                    <a:pt x="36" y="42"/>
                  </a:lnTo>
                  <a:lnTo>
                    <a:pt x="53" y="45"/>
                  </a:lnTo>
                  <a:lnTo>
                    <a:pt x="59" y="46"/>
                  </a:lnTo>
                  <a:lnTo>
                    <a:pt x="63" y="49"/>
                  </a:lnTo>
                  <a:lnTo>
                    <a:pt x="67" y="50"/>
                  </a:lnTo>
                  <a:lnTo>
                    <a:pt x="70" y="53"/>
                  </a:lnTo>
                  <a:lnTo>
                    <a:pt x="73" y="56"/>
                  </a:lnTo>
                  <a:lnTo>
                    <a:pt x="75" y="60"/>
                  </a:lnTo>
                  <a:lnTo>
                    <a:pt x="76" y="65"/>
                  </a:lnTo>
                  <a:lnTo>
                    <a:pt x="76" y="69"/>
                  </a:lnTo>
                  <a:lnTo>
                    <a:pt x="76" y="75"/>
                  </a:lnTo>
                  <a:lnTo>
                    <a:pt x="75" y="81"/>
                  </a:lnTo>
                  <a:lnTo>
                    <a:pt x="72" y="85"/>
                  </a:lnTo>
                  <a:lnTo>
                    <a:pt x="67" y="89"/>
                  </a:lnTo>
                  <a:lnTo>
                    <a:pt x="62" y="93"/>
                  </a:lnTo>
                  <a:lnTo>
                    <a:pt x="56" y="95"/>
                  </a:lnTo>
                  <a:lnTo>
                    <a:pt x="47" y="96"/>
                  </a:lnTo>
                  <a:lnTo>
                    <a:pt x="40" y="96"/>
                  </a:lnTo>
                  <a:lnTo>
                    <a:pt x="30" y="96"/>
                  </a:lnTo>
                  <a:lnTo>
                    <a:pt x="23" y="95"/>
                  </a:lnTo>
                  <a:lnTo>
                    <a:pt x="16" y="92"/>
                  </a:lnTo>
                  <a:lnTo>
                    <a:pt x="10" y="89"/>
                  </a:lnTo>
                  <a:lnTo>
                    <a:pt x="5" y="83"/>
                  </a:lnTo>
                  <a:lnTo>
                    <a:pt x="3" y="79"/>
                  </a:lnTo>
                  <a:lnTo>
                    <a:pt x="1" y="73"/>
                  </a:lnTo>
                  <a:lnTo>
                    <a:pt x="0" y="66"/>
                  </a:lnTo>
                  <a:lnTo>
                    <a:pt x="0" y="65"/>
                  </a:lnTo>
                  <a:lnTo>
                    <a:pt x="10" y="65"/>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 name="Freeform 24"/>
            <p:cNvSpPr>
              <a:spLocks/>
            </p:cNvSpPr>
            <p:nvPr userDrawn="1"/>
          </p:nvSpPr>
          <p:spPr bwMode="auto">
            <a:xfrm>
              <a:off x="5327650" y="987425"/>
              <a:ext cx="42863" cy="49212"/>
            </a:xfrm>
            <a:custGeom>
              <a:avLst/>
              <a:gdLst>
                <a:gd name="T0" fmla="*/ 34 w 79"/>
                <a:gd name="T1" fmla="*/ 8 h 92"/>
                <a:gd name="T2" fmla="*/ 0 w 79"/>
                <a:gd name="T3" fmla="*/ 8 h 92"/>
                <a:gd name="T4" fmla="*/ 0 w 79"/>
                <a:gd name="T5" fmla="*/ 0 h 92"/>
                <a:gd name="T6" fmla="*/ 79 w 79"/>
                <a:gd name="T7" fmla="*/ 0 h 92"/>
                <a:gd name="T8" fmla="*/ 79 w 79"/>
                <a:gd name="T9" fmla="*/ 8 h 92"/>
                <a:gd name="T10" fmla="*/ 44 w 79"/>
                <a:gd name="T11" fmla="*/ 8 h 92"/>
                <a:gd name="T12" fmla="*/ 44 w 79"/>
                <a:gd name="T13" fmla="*/ 92 h 92"/>
                <a:gd name="T14" fmla="*/ 34 w 79"/>
                <a:gd name="T15" fmla="*/ 92 h 92"/>
                <a:gd name="T16" fmla="*/ 34 w 79"/>
                <a:gd name="T17"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2">
                  <a:moveTo>
                    <a:pt x="34" y="8"/>
                  </a:moveTo>
                  <a:lnTo>
                    <a:pt x="0" y="8"/>
                  </a:lnTo>
                  <a:lnTo>
                    <a:pt x="0" y="0"/>
                  </a:lnTo>
                  <a:lnTo>
                    <a:pt x="79" y="0"/>
                  </a:lnTo>
                  <a:lnTo>
                    <a:pt x="79" y="8"/>
                  </a:lnTo>
                  <a:lnTo>
                    <a:pt x="44" y="8"/>
                  </a:lnTo>
                  <a:lnTo>
                    <a:pt x="44" y="92"/>
                  </a:lnTo>
                  <a:lnTo>
                    <a:pt x="34" y="92"/>
                  </a:lnTo>
                  <a:lnTo>
                    <a:pt x="34"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 name="Freeform 25"/>
            <p:cNvSpPr>
              <a:spLocks/>
            </p:cNvSpPr>
            <p:nvPr userDrawn="1"/>
          </p:nvSpPr>
          <p:spPr bwMode="auto">
            <a:xfrm>
              <a:off x="5376863" y="987425"/>
              <a:ext cx="50800" cy="49212"/>
            </a:xfrm>
            <a:custGeom>
              <a:avLst/>
              <a:gdLst>
                <a:gd name="T0" fmla="*/ 0 w 94"/>
                <a:gd name="T1" fmla="*/ 0 h 92"/>
                <a:gd name="T2" fmla="*/ 11 w 94"/>
                <a:gd name="T3" fmla="*/ 0 h 92"/>
                <a:gd name="T4" fmla="*/ 47 w 94"/>
                <a:gd name="T5" fmla="*/ 83 h 92"/>
                <a:gd name="T6" fmla="*/ 84 w 94"/>
                <a:gd name="T7" fmla="*/ 0 h 92"/>
                <a:gd name="T8" fmla="*/ 94 w 94"/>
                <a:gd name="T9" fmla="*/ 0 h 92"/>
                <a:gd name="T10" fmla="*/ 52 w 94"/>
                <a:gd name="T11" fmla="*/ 92 h 92"/>
                <a:gd name="T12" fmla="*/ 41 w 94"/>
                <a:gd name="T13" fmla="*/ 92 h 92"/>
                <a:gd name="T14" fmla="*/ 0 w 94"/>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2">
                  <a:moveTo>
                    <a:pt x="0" y="0"/>
                  </a:moveTo>
                  <a:lnTo>
                    <a:pt x="11" y="0"/>
                  </a:lnTo>
                  <a:lnTo>
                    <a:pt x="47" y="83"/>
                  </a:lnTo>
                  <a:lnTo>
                    <a:pt x="84" y="0"/>
                  </a:lnTo>
                  <a:lnTo>
                    <a:pt x="94" y="0"/>
                  </a:lnTo>
                  <a:lnTo>
                    <a:pt x="52" y="92"/>
                  </a:lnTo>
                  <a:lnTo>
                    <a:pt x="41" y="92"/>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 name="Freeform 26"/>
            <p:cNvSpPr>
              <a:spLocks noEditPoints="1"/>
            </p:cNvSpPr>
            <p:nvPr userDrawn="1"/>
          </p:nvSpPr>
          <p:spPr bwMode="auto">
            <a:xfrm>
              <a:off x="5440363" y="973138"/>
              <a:ext cx="12700" cy="63500"/>
            </a:xfrm>
            <a:custGeom>
              <a:avLst/>
              <a:gdLst>
                <a:gd name="T0" fmla="*/ 11 w 23"/>
                <a:gd name="T1" fmla="*/ 0 h 120"/>
                <a:gd name="T2" fmla="*/ 23 w 23"/>
                <a:gd name="T3" fmla="*/ 0 h 120"/>
                <a:gd name="T4" fmla="*/ 8 w 23"/>
                <a:gd name="T5" fmla="*/ 19 h 120"/>
                <a:gd name="T6" fmla="*/ 1 w 23"/>
                <a:gd name="T7" fmla="*/ 19 h 120"/>
                <a:gd name="T8" fmla="*/ 11 w 23"/>
                <a:gd name="T9" fmla="*/ 0 h 120"/>
                <a:gd name="T10" fmla="*/ 0 w 23"/>
                <a:gd name="T11" fmla="*/ 28 h 120"/>
                <a:gd name="T12" fmla="*/ 10 w 23"/>
                <a:gd name="T13" fmla="*/ 28 h 120"/>
                <a:gd name="T14" fmla="*/ 10 w 23"/>
                <a:gd name="T15" fmla="*/ 120 h 120"/>
                <a:gd name="T16" fmla="*/ 0 w 23"/>
                <a:gd name="T17" fmla="*/ 120 h 120"/>
                <a:gd name="T18" fmla="*/ 0 w 23"/>
                <a:gd name="T19" fmla="*/ 2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0">
                  <a:moveTo>
                    <a:pt x="11" y="0"/>
                  </a:moveTo>
                  <a:lnTo>
                    <a:pt x="23" y="0"/>
                  </a:lnTo>
                  <a:lnTo>
                    <a:pt x="8" y="19"/>
                  </a:lnTo>
                  <a:lnTo>
                    <a:pt x="1" y="19"/>
                  </a:lnTo>
                  <a:lnTo>
                    <a:pt x="11" y="0"/>
                  </a:lnTo>
                  <a:close/>
                  <a:moveTo>
                    <a:pt x="0" y="28"/>
                  </a:moveTo>
                  <a:lnTo>
                    <a:pt x="10" y="28"/>
                  </a:lnTo>
                  <a:lnTo>
                    <a:pt x="10" y="120"/>
                  </a:lnTo>
                  <a:lnTo>
                    <a:pt x="0" y="120"/>
                  </a:lnTo>
                  <a:lnTo>
                    <a:pt x="0" y="2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 name="Freeform 27"/>
            <p:cNvSpPr>
              <a:spLocks/>
            </p:cNvSpPr>
            <p:nvPr userDrawn="1"/>
          </p:nvSpPr>
          <p:spPr bwMode="auto">
            <a:xfrm>
              <a:off x="5465763" y="1030288"/>
              <a:ext cx="6350" cy="17462"/>
            </a:xfrm>
            <a:custGeom>
              <a:avLst/>
              <a:gdLst>
                <a:gd name="T0" fmla="*/ 0 w 10"/>
                <a:gd name="T1" fmla="*/ 0 h 32"/>
                <a:gd name="T2" fmla="*/ 10 w 10"/>
                <a:gd name="T3" fmla="*/ 0 h 32"/>
                <a:gd name="T4" fmla="*/ 10 w 10"/>
                <a:gd name="T5" fmla="*/ 16 h 32"/>
                <a:gd name="T6" fmla="*/ 10 w 10"/>
                <a:gd name="T7" fmla="*/ 22 h 32"/>
                <a:gd name="T8" fmla="*/ 8 w 10"/>
                <a:gd name="T9" fmla="*/ 26 h 32"/>
                <a:gd name="T10" fmla="*/ 4 w 10"/>
                <a:gd name="T11" fmla="*/ 29 h 32"/>
                <a:gd name="T12" fmla="*/ 0 w 10"/>
                <a:gd name="T13" fmla="*/ 32 h 32"/>
                <a:gd name="T14" fmla="*/ 0 w 10"/>
                <a:gd name="T15" fmla="*/ 26 h 32"/>
                <a:gd name="T16" fmla="*/ 3 w 10"/>
                <a:gd name="T17" fmla="*/ 25 h 32"/>
                <a:gd name="T18" fmla="*/ 4 w 10"/>
                <a:gd name="T19" fmla="*/ 22 h 32"/>
                <a:gd name="T20" fmla="*/ 4 w 10"/>
                <a:gd name="T21" fmla="*/ 21 h 32"/>
                <a:gd name="T22" fmla="*/ 4 w 10"/>
                <a:gd name="T23" fmla="*/ 18 h 32"/>
                <a:gd name="T24" fmla="*/ 4 w 10"/>
                <a:gd name="T25" fmla="*/ 12 h 32"/>
                <a:gd name="T26" fmla="*/ 0 w 10"/>
                <a:gd name="T27" fmla="*/ 12 h 32"/>
                <a:gd name="T28" fmla="*/ 0 w 10"/>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32">
                  <a:moveTo>
                    <a:pt x="0" y="0"/>
                  </a:moveTo>
                  <a:lnTo>
                    <a:pt x="10" y="0"/>
                  </a:lnTo>
                  <a:lnTo>
                    <a:pt x="10" y="16"/>
                  </a:lnTo>
                  <a:lnTo>
                    <a:pt x="10" y="22"/>
                  </a:lnTo>
                  <a:lnTo>
                    <a:pt x="8" y="26"/>
                  </a:lnTo>
                  <a:lnTo>
                    <a:pt x="4" y="29"/>
                  </a:lnTo>
                  <a:lnTo>
                    <a:pt x="0" y="32"/>
                  </a:lnTo>
                  <a:lnTo>
                    <a:pt x="0" y="26"/>
                  </a:lnTo>
                  <a:lnTo>
                    <a:pt x="3" y="25"/>
                  </a:lnTo>
                  <a:lnTo>
                    <a:pt x="4" y="22"/>
                  </a:lnTo>
                  <a:lnTo>
                    <a:pt x="4" y="21"/>
                  </a:lnTo>
                  <a:lnTo>
                    <a:pt x="4" y="18"/>
                  </a:lnTo>
                  <a:lnTo>
                    <a:pt x="4" y="12"/>
                  </a:lnTo>
                  <a:lnTo>
                    <a:pt x="0" y="12"/>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 name="Freeform 28"/>
            <p:cNvSpPr>
              <a:spLocks/>
            </p:cNvSpPr>
            <p:nvPr userDrawn="1"/>
          </p:nvSpPr>
          <p:spPr bwMode="auto">
            <a:xfrm>
              <a:off x="4484688" y="1063625"/>
              <a:ext cx="46038" cy="39687"/>
            </a:xfrm>
            <a:custGeom>
              <a:avLst/>
              <a:gdLst>
                <a:gd name="T0" fmla="*/ 0 w 88"/>
                <a:gd name="T1" fmla="*/ 0 h 77"/>
                <a:gd name="T2" fmla="*/ 12 w 88"/>
                <a:gd name="T3" fmla="*/ 0 h 77"/>
                <a:gd name="T4" fmla="*/ 45 w 88"/>
                <a:gd name="T5" fmla="*/ 69 h 77"/>
                <a:gd name="T6" fmla="*/ 77 w 88"/>
                <a:gd name="T7" fmla="*/ 0 h 77"/>
                <a:gd name="T8" fmla="*/ 88 w 88"/>
                <a:gd name="T9" fmla="*/ 0 h 77"/>
                <a:gd name="T10" fmla="*/ 88 w 88"/>
                <a:gd name="T11" fmla="*/ 77 h 77"/>
                <a:gd name="T12" fmla="*/ 81 w 88"/>
                <a:gd name="T13" fmla="*/ 77 h 77"/>
                <a:gd name="T14" fmla="*/ 81 w 88"/>
                <a:gd name="T15" fmla="*/ 8 h 77"/>
                <a:gd name="T16" fmla="*/ 49 w 88"/>
                <a:gd name="T17" fmla="*/ 77 h 77"/>
                <a:gd name="T18" fmla="*/ 41 w 88"/>
                <a:gd name="T19" fmla="*/ 77 h 77"/>
                <a:gd name="T20" fmla="*/ 7 w 88"/>
                <a:gd name="T21" fmla="*/ 8 h 77"/>
                <a:gd name="T22" fmla="*/ 7 w 88"/>
                <a:gd name="T23" fmla="*/ 77 h 77"/>
                <a:gd name="T24" fmla="*/ 0 w 88"/>
                <a:gd name="T25" fmla="*/ 77 h 77"/>
                <a:gd name="T26" fmla="*/ 0 w 88"/>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77">
                  <a:moveTo>
                    <a:pt x="0" y="0"/>
                  </a:moveTo>
                  <a:lnTo>
                    <a:pt x="12" y="0"/>
                  </a:lnTo>
                  <a:lnTo>
                    <a:pt x="45" y="69"/>
                  </a:lnTo>
                  <a:lnTo>
                    <a:pt x="77" y="0"/>
                  </a:lnTo>
                  <a:lnTo>
                    <a:pt x="88" y="0"/>
                  </a:lnTo>
                  <a:lnTo>
                    <a:pt x="88" y="77"/>
                  </a:lnTo>
                  <a:lnTo>
                    <a:pt x="81" y="77"/>
                  </a:lnTo>
                  <a:lnTo>
                    <a:pt x="81" y="8"/>
                  </a:lnTo>
                  <a:lnTo>
                    <a:pt x="49" y="77"/>
                  </a:lnTo>
                  <a:lnTo>
                    <a:pt x="41" y="77"/>
                  </a:lnTo>
                  <a:lnTo>
                    <a:pt x="7" y="8"/>
                  </a:lnTo>
                  <a:lnTo>
                    <a:pt x="7" y="77"/>
                  </a:lnTo>
                  <a:lnTo>
                    <a:pt x="0" y="77"/>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 name="Freeform 29"/>
            <p:cNvSpPr>
              <a:spLocks/>
            </p:cNvSpPr>
            <p:nvPr userDrawn="1"/>
          </p:nvSpPr>
          <p:spPr bwMode="auto">
            <a:xfrm>
              <a:off x="4545013" y="1063625"/>
              <a:ext cx="28575" cy="39687"/>
            </a:xfrm>
            <a:custGeom>
              <a:avLst/>
              <a:gdLst>
                <a:gd name="T0" fmla="*/ 0 w 54"/>
                <a:gd name="T1" fmla="*/ 0 h 77"/>
                <a:gd name="T2" fmla="*/ 7 w 54"/>
                <a:gd name="T3" fmla="*/ 0 h 77"/>
                <a:gd name="T4" fmla="*/ 7 w 54"/>
                <a:gd name="T5" fmla="*/ 69 h 77"/>
                <a:gd name="T6" fmla="*/ 54 w 54"/>
                <a:gd name="T7" fmla="*/ 69 h 77"/>
                <a:gd name="T8" fmla="*/ 54 w 54"/>
                <a:gd name="T9" fmla="*/ 77 h 77"/>
                <a:gd name="T10" fmla="*/ 0 w 54"/>
                <a:gd name="T11" fmla="*/ 77 h 77"/>
                <a:gd name="T12" fmla="*/ 0 w 54"/>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54" h="77">
                  <a:moveTo>
                    <a:pt x="0" y="0"/>
                  </a:moveTo>
                  <a:lnTo>
                    <a:pt x="7" y="0"/>
                  </a:lnTo>
                  <a:lnTo>
                    <a:pt x="7" y="69"/>
                  </a:lnTo>
                  <a:lnTo>
                    <a:pt x="54" y="69"/>
                  </a:lnTo>
                  <a:lnTo>
                    <a:pt x="54" y="77"/>
                  </a:lnTo>
                  <a:lnTo>
                    <a:pt x="0" y="77"/>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 name="Freeform 30"/>
            <p:cNvSpPr>
              <a:spLocks noEditPoints="1"/>
            </p:cNvSpPr>
            <p:nvPr userDrawn="1"/>
          </p:nvSpPr>
          <p:spPr bwMode="auto">
            <a:xfrm>
              <a:off x="4581525" y="1050925"/>
              <a:ext cx="41275" cy="52387"/>
            </a:xfrm>
            <a:custGeom>
              <a:avLst/>
              <a:gdLst>
                <a:gd name="T0" fmla="*/ 45 w 78"/>
                <a:gd name="T1" fmla="*/ 0 h 100"/>
                <a:gd name="T2" fmla="*/ 55 w 78"/>
                <a:gd name="T3" fmla="*/ 0 h 100"/>
                <a:gd name="T4" fmla="*/ 42 w 78"/>
                <a:gd name="T5" fmla="*/ 16 h 100"/>
                <a:gd name="T6" fmla="*/ 36 w 78"/>
                <a:gd name="T7" fmla="*/ 16 h 100"/>
                <a:gd name="T8" fmla="*/ 45 w 78"/>
                <a:gd name="T9" fmla="*/ 0 h 100"/>
                <a:gd name="T10" fmla="*/ 57 w 78"/>
                <a:gd name="T11" fmla="*/ 69 h 100"/>
                <a:gd name="T12" fmla="*/ 39 w 78"/>
                <a:gd name="T13" fmla="*/ 29 h 100"/>
                <a:gd name="T14" fmla="*/ 22 w 78"/>
                <a:gd name="T15" fmla="*/ 69 h 100"/>
                <a:gd name="T16" fmla="*/ 57 w 78"/>
                <a:gd name="T17" fmla="*/ 69 h 100"/>
                <a:gd name="T18" fmla="*/ 35 w 78"/>
                <a:gd name="T19" fmla="*/ 23 h 100"/>
                <a:gd name="T20" fmla="*/ 44 w 78"/>
                <a:gd name="T21" fmla="*/ 23 h 100"/>
                <a:gd name="T22" fmla="*/ 78 w 78"/>
                <a:gd name="T23" fmla="*/ 100 h 100"/>
                <a:gd name="T24" fmla="*/ 71 w 78"/>
                <a:gd name="T25" fmla="*/ 100 h 100"/>
                <a:gd name="T26" fmla="*/ 61 w 78"/>
                <a:gd name="T27" fmla="*/ 77 h 100"/>
                <a:gd name="T28" fmla="*/ 19 w 78"/>
                <a:gd name="T29" fmla="*/ 77 h 100"/>
                <a:gd name="T30" fmla="*/ 8 w 78"/>
                <a:gd name="T31" fmla="*/ 100 h 100"/>
                <a:gd name="T32" fmla="*/ 0 w 78"/>
                <a:gd name="T33" fmla="*/ 100 h 100"/>
                <a:gd name="T34" fmla="*/ 35 w 78"/>
                <a:gd name="T35" fmla="*/ 2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0">
                  <a:moveTo>
                    <a:pt x="45" y="0"/>
                  </a:moveTo>
                  <a:lnTo>
                    <a:pt x="55" y="0"/>
                  </a:lnTo>
                  <a:lnTo>
                    <a:pt x="42" y="16"/>
                  </a:lnTo>
                  <a:lnTo>
                    <a:pt x="36" y="16"/>
                  </a:lnTo>
                  <a:lnTo>
                    <a:pt x="45" y="0"/>
                  </a:lnTo>
                  <a:close/>
                  <a:moveTo>
                    <a:pt x="57" y="69"/>
                  </a:moveTo>
                  <a:lnTo>
                    <a:pt x="39" y="29"/>
                  </a:lnTo>
                  <a:lnTo>
                    <a:pt x="22" y="69"/>
                  </a:lnTo>
                  <a:lnTo>
                    <a:pt x="57" y="69"/>
                  </a:lnTo>
                  <a:close/>
                  <a:moveTo>
                    <a:pt x="35" y="23"/>
                  </a:moveTo>
                  <a:lnTo>
                    <a:pt x="44" y="23"/>
                  </a:lnTo>
                  <a:lnTo>
                    <a:pt x="78" y="100"/>
                  </a:lnTo>
                  <a:lnTo>
                    <a:pt x="71" y="100"/>
                  </a:lnTo>
                  <a:lnTo>
                    <a:pt x="61" y="77"/>
                  </a:lnTo>
                  <a:lnTo>
                    <a:pt x="19" y="77"/>
                  </a:lnTo>
                  <a:lnTo>
                    <a:pt x="8" y="100"/>
                  </a:lnTo>
                  <a:lnTo>
                    <a:pt x="0" y="100"/>
                  </a:lnTo>
                  <a:lnTo>
                    <a:pt x="35" y="23"/>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 name="Freeform 31"/>
            <p:cNvSpPr>
              <a:spLocks noEditPoints="1"/>
            </p:cNvSpPr>
            <p:nvPr userDrawn="1"/>
          </p:nvSpPr>
          <p:spPr bwMode="auto">
            <a:xfrm>
              <a:off x="4632325" y="1063625"/>
              <a:ext cx="38100" cy="39687"/>
            </a:xfrm>
            <a:custGeom>
              <a:avLst/>
              <a:gdLst>
                <a:gd name="T0" fmla="*/ 7 w 72"/>
                <a:gd name="T1" fmla="*/ 8 h 77"/>
                <a:gd name="T2" fmla="*/ 7 w 72"/>
                <a:gd name="T3" fmla="*/ 69 h 77"/>
                <a:gd name="T4" fmla="*/ 27 w 72"/>
                <a:gd name="T5" fmla="*/ 69 h 77"/>
                <a:gd name="T6" fmla="*/ 36 w 72"/>
                <a:gd name="T7" fmla="*/ 69 h 77"/>
                <a:gd name="T8" fmla="*/ 42 w 72"/>
                <a:gd name="T9" fmla="*/ 68 h 77"/>
                <a:gd name="T10" fmla="*/ 48 w 72"/>
                <a:gd name="T11" fmla="*/ 67 h 77"/>
                <a:gd name="T12" fmla="*/ 53 w 72"/>
                <a:gd name="T13" fmla="*/ 65 h 77"/>
                <a:gd name="T14" fmla="*/ 58 w 72"/>
                <a:gd name="T15" fmla="*/ 61 h 77"/>
                <a:gd name="T16" fmla="*/ 60 w 72"/>
                <a:gd name="T17" fmla="*/ 54 h 77"/>
                <a:gd name="T18" fmla="*/ 63 w 72"/>
                <a:gd name="T19" fmla="*/ 46 h 77"/>
                <a:gd name="T20" fmla="*/ 63 w 72"/>
                <a:gd name="T21" fmla="*/ 38 h 77"/>
                <a:gd name="T22" fmla="*/ 63 w 72"/>
                <a:gd name="T23" fmla="*/ 29 h 77"/>
                <a:gd name="T24" fmla="*/ 60 w 72"/>
                <a:gd name="T25" fmla="*/ 22 h 77"/>
                <a:gd name="T26" fmla="*/ 58 w 72"/>
                <a:gd name="T27" fmla="*/ 16 h 77"/>
                <a:gd name="T28" fmla="*/ 53 w 72"/>
                <a:gd name="T29" fmla="*/ 12 h 77"/>
                <a:gd name="T30" fmla="*/ 48 w 72"/>
                <a:gd name="T31" fmla="*/ 9 h 77"/>
                <a:gd name="T32" fmla="*/ 42 w 72"/>
                <a:gd name="T33" fmla="*/ 8 h 77"/>
                <a:gd name="T34" fmla="*/ 35 w 72"/>
                <a:gd name="T35" fmla="*/ 8 h 77"/>
                <a:gd name="T36" fmla="*/ 26 w 72"/>
                <a:gd name="T37" fmla="*/ 8 h 77"/>
                <a:gd name="T38" fmla="*/ 7 w 72"/>
                <a:gd name="T39" fmla="*/ 8 h 77"/>
                <a:gd name="T40" fmla="*/ 59 w 72"/>
                <a:gd name="T41" fmla="*/ 8 h 77"/>
                <a:gd name="T42" fmla="*/ 65 w 72"/>
                <a:gd name="T43" fmla="*/ 13 h 77"/>
                <a:gd name="T44" fmla="*/ 69 w 72"/>
                <a:gd name="T45" fmla="*/ 20 h 77"/>
                <a:gd name="T46" fmla="*/ 71 w 72"/>
                <a:gd name="T47" fmla="*/ 29 h 77"/>
                <a:gd name="T48" fmla="*/ 72 w 72"/>
                <a:gd name="T49" fmla="*/ 39 h 77"/>
                <a:gd name="T50" fmla="*/ 71 w 72"/>
                <a:gd name="T51" fmla="*/ 49 h 77"/>
                <a:gd name="T52" fmla="*/ 69 w 72"/>
                <a:gd name="T53" fmla="*/ 56 h 77"/>
                <a:gd name="T54" fmla="*/ 65 w 72"/>
                <a:gd name="T55" fmla="*/ 64 h 77"/>
                <a:gd name="T56" fmla="*/ 59 w 72"/>
                <a:gd name="T57" fmla="*/ 69 h 77"/>
                <a:gd name="T58" fmla="*/ 53 w 72"/>
                <a:gd name="T59" fmla="*/ 74 h 77"/>
                <a:gd name="T60" fmla="*/ 46 w 72"/>
                <a:gd name="T61" fmla="*/ 75 h 77"/>
                <a:gd name="T62" fmla="*/ 37 w 72"/>
                <a:gd name="T63" fmla="*/ 77 h 77"/>
                <a:gd name="T64" fmla="*/ 27 w 72"/>
                <a:gd name="T65" fmla="*/ 77 h 77"/>
                <a:gd name="T66" fmla="*/ 0 w 72"/>
                <a:gd name="T67" fmla="*/ 77 h 77"/>
                <a:gd name="T68" fmla="*/ 0 w 72"/>
                <a:gd name="T69" fmla="*/ 0 h 77"/>
                <a:gd name="T70" fmla="*/ 27 w 72"/>
                <a:gd name="T71" fmla="*/ 0 h 77"/>
                <a:gd name="T72" fmla="*/ 37 w 72"/>
                <a:gd name="T73" fmla="*/ 0 h 77"/>
                <a:gd name="T74" fmla="*/ 46 w 72"/>
                <a:gd name="T75" fmla="*/ 2 h 77"/>
                <a:gd name="T76" fmla="*/ 53 w 72"/>
                <a:gd name="T77" fmla="*/ 3 h 77"/>
                <a:gd name="T78" fmla="*/ 59 w 72"/>
                <a:gd name="T79"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77">
                  <a:moveTo>
                    <a:pt x="7" y="8"/>
                  </a:moveTo>
                  <a:lnTo>
                    <a:pt x="7" y="69"/>
                  </a:lnTo>
                  <a:lnTo>
                    <a:pt x="27" y="69"/>
                  </a:lnTo>
                  <a:lnTo>
                    <a:pt x="36" y="69"/>
                  </a:lnTo>
                  <a:lnTo>
                    <a:pt x="42" y="68"/>
                  </a:lnTo>
                  <a:lnTo>
                    <a:pt x="48" y="67"/>
                  </a:lnTo>
                  <a:lnTo>
                    <a:pt x="53" y="65"/>
                  </a:lnTo>
                  <a:lnTo>
                    <a:pt x="58" y="61"/>
                  </a:lnTo>
                  <a:lnTo>
                    <a:pt x="60" y="54"/>
                  </a:lnTo>
                  <a:lnTo>
                    <a:pt x="63" y="46"/>
                  </a:lnTo>
                  <a:lnTo>
                    <a:pt x="63" y="38"/>
                  </a:lnTo>
                  <a:lnTo>
                    <a:pt x="63" y="29"/>
                  </a:lnTo>
                  <a:lnTo>
                    <a:pt x="60" y="22"/>
                  </a:lnTo>
                  <a:lnTo>
                    <a:pt x="58" y="16"/>
                  </a:lnTo>
                  <a:lnTo>
                    <a:pt x="53" y="12"/>
                  </a:lnTo>
                  <a:lnTo>
                    <a:pt x="48" y="9"/>
                  </a:lnTo>
                  <a:lnTo>
                    <a:pt x="42" y="8"/>
                  </a:lnTo>
                  <a:lnTo>
                    <a:pt x="35" y="8"/>
                  </a:lnTo>
                  <a:lnTo>
                    <a:pt x="26" y="8"/>
                  </a:lnTo>
                  <a:lnTo>
                    <a:pt x="7" y="8"/>
                  </a:lnTo>
                  <a:close/>
                  <a:moveTo>
                    <a:pt x="59" y="8"/>
                  </a:moveTo>
                  <a:lnTo>
                    <a:pt x="65" y="13"/>
                  </a:lnTo>
                  <a:lnTo>
                    <a:pt x="69" y="20"/>
                  </a:lnTo>
                  <a:lnTo>
                    <a:pt x="71" y="29"/>
                  </a:lnTo>
                  <a:lnTo>
                    <a:pt x="72" y="39"/>
                  </a:lnTo>
                  <a:lnTo>
                    <a:pt x="71" y="49"/>
                  </a:lnTo>
                  <a:lnTo>
                    <a:pt x="69" y="56"/>
                  </a:lnTo>
                  <a:lnTo>
                    <a:pt x="65" y="64"/>
                  </a:lnTo>
                  <a:lnTo>
                    <a:pt x="59" y="69"/>
                  </a:lnTo>
                  <a:lnTo>
                    <a:pt x="53" y="74"/>
                  </a:lnTo>
                  <a:lnTo>
                    <a:pt x="46" y="75"/>
                  </a:lnTo>
                  <a:lnTo>
                    <a:pt x="37" y="77"/>
                  </a:lnTo>
                  <a:lnTo>
                    <a:pt x="27" y="77"/>
                  </a:lnTo>
                  <a:lnTo>
                    <a:pt x="0" y="77"/>
                  </a:lnTo>
                  <a:lnTo>
                    <a:pt x="0" y="0"/>
                  </a:lnTo>
                  <a:lnTo>
                    <a:pt x="27" y="0"/>
                  </a:lnTo>
                  <a:lnTo>
                    <a:pt x="37" y="0"/>
                  </a:lnTo>
                  <a:lnTo>
                    <a:pt x="46" y="2"/>
                  </a:lnTo>
                  <a:lnTo>
                    <a:pt x="53" y="3"/>
                  </a:lnTo>
                  <a:lnTo>
                    <a:pt x="59"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 name="Freeform 32"/>
            <p:cNvSpPr>
              <a:spLocks/>
            </p:cNvSpPr>
            <p:nvPr userDrawn="1"/>
          </p:nvSpPr>
          <p:spPr bwMode="auto">
            <a:xfrm>
              <a:off x="4681538" y="1063625"/>
              <a:ext cx="31750" cy="39687"/>
            </a:xfrm>
            <a:custGeom>
              <a:avLst/>
              <a:gdLst>
                <a:gd name="T0" fmla="*/ 0 w 59"/>
                <a:gd name="T1" fmla="*/ 0 h 77"/>
                <a:gd name="T2" fmla="*/ 59 w 59"/>
                <a:gd name="T3" fmla="*/ 0 h 77"/>
                <a:gd name="T4" fmla="*/ 59 w 59"/>
                <a:gd name="T5" fmla="*/ 8 h 77"/>
                <a:gd name="T6" fmla="*/ 8 w 59"/>
                <a:gd name="T7" fmla="*/ 8 h 77"/>
                <a:gd name="T8" fmla="*/ 8 w 59"/>
                <a:gd name="T9" fmla="*/ 35 h 77"/>
                <a:gd name="T10" fmla="*/ 54 w 59"/>
                <a:gd name="T11" fmla="*/ 35 h 77"/>
                <a:gd name="T12" fmla="*/ 54 w 59"/>
                <a:gd name="T13" fmla="*/ 42 h 77"/>
                <a:gd name="T14" fmla="*/ 8 w 59"/>
                <a:gd name="T15" fmla="*/ 42 h 77"/>
                <a:gd name="T16" fmla="*/ 8 w 59"/>
                <a:gd name="T17" fmla="*/ 69 h 77"/>
                <a:gd name="T18" fmla="*/ 59 w 59"/>
                <a:gd name="T19" fmla="*/ 69 h 77"/>
                <a:gd name="T20" fmla="*/ 59 w 59"/>
                <a:gd name="T21" fmla="*/ 77 h 77"/>
                <a:gd name="T22" fmla="*/ 0 w 59"/>
                <a:gd name="T23" fmla="*/ 77 h 77"/>
                <a:gd name="T24" fmla="*/ 0 w 5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77">
                  <a:moveTo>
                    <a:pt x="0" y="0"/>
                  </a:moveTo>
                  <a:lnTo>
                    <a:pt x="59" y="0"/>
                  </a:lnTo>
                  <a:lnTo>
                    <a:pt x="59" y="8"/>
                  </a:lnTo>
                  <a:lnTo>
                    <a:pt x="8" y="8"/>
                  </a:lnTo>
                  <a:lnTo>
                    <a:pt x="8" y="35"/>
                  </a:lnTo>
                  <a:lnTo>
                    <a:pt x="54" y="35"/>
                  </a:lnTo>
                  <a:lnTo>
                    <a:pt x="54" y="42"/>
                  </a:lnTo>
                  <a:lnTo>
                    <a:pt x="8" y="42"/>
                  </a:lnTo>
                  <a:lnTo>
                    <a:pt x="8" y="69"/>
                  </a:lnTo>
                  <a:lnTo>
                    <a:pt x="59" y="69"/>
                  </a:lnTo>
                  <a:lnTo>
                    <a:pt x="59" y="77"/>
                  </a:lnTo>
                  <a:lnTo>
                    <a:pt x="0" y="77"/>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 name="Freeform 33"/>
            <p:cNvSpPr>
              <a:spLocks noEditPoints="1"/>
            </p:cNvSpPr>
            <p:nvPr userDrawn="1"/>
          </p:nvSpPr>
          <p:spPr bwMode="auto">
            <a:xfrm>
              <a:off x="4722813" y="1050925"/>
              <a:ext cx="34925" cy="52387"/>
            </a:xfrm>
            <a:custGeom>
              <a:avLst/>
              <a:gdLst>
                <a:gd name="T0" fmla="*/ 48 w 66"/>
                <a:gd name="T1" fmla="*/ 0 h 100"/>
                <a:gd name="T2" fmla="*/ 56 w 66"/>
                <a:gd name="T3" fmla="*/ 0 h 100"/>
                <a:gd name="T4" fmla="*/ 42 w 66"/>
                <a:gd name="T5" fmla="*/ 16 h 100"/>
                <a:gd name="T6" fmla="*/ 33 w 66"/>
                <a:gd name="T7" fmla="*/ 16 h 100"/>
                <a:gd name="T8" fmla="*/ 19 w 66"/>
                <a:gd name="T9" fmla="*/ 0 h 100"/>
                <a:gd name="T10" fmla="*/ 26 w 66"/>
                <a:gd name="T11" fmla="*/ 0 h 100"/>
                <a:gd name="T12" fmla="*/ 38 w 66"/>
                <a:gd name="T13" fmla="*/ 12 h 100"/>
                <a:gd name="T14" fmla="*/ 48 w 66"/>
                <a:gd name="T15" fmla="*/ 0 h 100"/>
                <a:gd name="T16" fmla="*/ 0 w 66"/>
                <a:gd name="T17" fmla="*/ 92 h 100"/>
                <a:gd name="T18" fmla="*/ 56 w 66"/>
                <a:gd name="T19" fmla="*/ 31 h 100"/>
                <a:gd name="T20" fmla="*/ 3 w 66"/>
                <a:gd name="T21" fmla="*/ 31 h 100"/>
                <a:gd name="T22" fmla="*/ 3 w 66"/>
                <a:gd name="T23" fmla="*/ 23 h 100"/>
                <a:gd name="T24" fmla="*/ 66 w 66"/>
                <a:gd name="T25" fmla="*/ 23 h 100"/>
                <a:gd name="T26" fmla="*/ 66 w 66"/>
                <a:gd name="T27" fmla="*/ 31 h 100"/>
                <a:gd name="T28" fmla="*/ 9 w 66"/>
                <a:gd name="T29" fmla="*/ 92 h 100"/>
                <a:gd name="T30" fmla="*/ 66 w 66"/>
                <a:gd name="T31" fmla="*/ 92 h 100"/>
                <a:gd name="T32" fmla="*/ 66 w 66"/>
                <a:gd name="T33" fmla="*/ 100 h 100"/>
                <a:gd name="T34" fmla="*/ 0 w 66"/>
                <a:gd name="T35" fmla="*/ 100 h 100"/>
                <a:gd name="T36" fmla="*/ 0 w 66"/>
                <a:gd name="T37"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00">
                  <a:moveTo>
                    <a:pt x="48" y="0"/>
                  </a:moveTo>
                  <a:lnTo>
                    <a:pt x="56" y="0"/>
                  </a:lnTo>
                  <a:lnTo>
                    <a:pt x="42" y="16"/>
                  </a:lnTo>
                  <a:lnTo>
                    <a:pt x="33" y="16"/>
                  </a:lnTo>
                  <a:lnTo>
                    <a:pt x="19" y="0"/>
                  </a:lnTo>
                  <a:lnTo>
                    <a:pt x="26" y="0"/>
                  </a:lnTo>
                  <a:lnTo>
                    <a:pt x="38" y="12"/>
                  </a:lnTo>
                  <a:lnTo>
                    <a:pt x="48" y="0"/>
                  </a:lnTo>
                  <a:close/>
                  <a:moveTo>
                    <a:pt x="0" y="92"/>
                  </a:moveTo>
                  <a:lnTo>
                    <a:pt x="56" y="31"/>
                  </a:lnTo>
                  <a:lnTo>
                    <a:pt x="3" y="31"/>
                  </a:lnTo>
                  <a:lnTo>
                    <a:pt x="3" y="23"/>
                  </a:lnTo>
                  <a:lnTo>
                    <a:pt x="66" y="23"/>
                  </a:lnTo>
                  <a:lnTo>
                    <a:pt x="66" y="31"/>
                  </a:lnTo>
                  <a:lnTo>
                    <a:pt x="9" y="92"/>
                  </a:lnTo>
                  <a:lnTo>
                    <a:pt x="66" y="92"/>
                  </a:lnTo>
                  <a:lnTo>
                    <a:pt x="66" y="100"/>
                  </a:lnTo>
                  <a:lnTo>
                    <a:pt x="0" y="100"/>
                  </a:lnTo>
                  <a:lnTo>
                    <a:pt x="0" y="92"/>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 name="Freeform 34"/>
            <p:cNvSpPr>
              <a:spLocks/>
            </p:cNvSpPr>
            <p:nvPr userDrawn="1"/>
          </p:nvSpPr>
          <p:spPr bwMode="auto">
            <a:xfrm>
              <a:off x="4768850" y="1063625"/>
              <a:ext cx="30163" cy="39687"/>
            </a:xfrm>
            <a:custGeom>
              <a:avLst/>
              <a:gdLst>
                <a:gd name="T0" fmla="*/ 0 w 59"/>
                <a:gd name="T1" fmla="*/ 0 h 77"/>
                <a:gd name="T2" fmla="*/ 59 w 59"/>
                <a:gd name="T3" fmla="*/ 0 h 77"/>
                <a:gd name="T4" fmla="*/ 59 w 59"/>
                <a:gd name="T5" fmla="*/ 8 h 77"/>
                <a:gd name="T6" fmla="*/ 8 w 59"/>
                <a:gd name="T7" fmla="*/ 8 h 77"/>
                <a:gd name="T8" fmla="*/ 8 w 59"/>
                <a:gd name="T9" fmla="*/ 35 h 77"/>
                <a:gd name="T10" fmla="*/ 54 w 59"/>
                <a:gd name="T11" fmla="*/ 35 h 77"/>
                <a:gd name="T12" fmla="*/ 54 w 59"/>
                <a:gd name="T13" fmla="*/ 42 h 77"/>
                <a:gd name="T14" fmla="*/ 8 w 59"/>
                <a:gd name="T15" fmla="*/ 42 h 77"/>
                <a:gd name="T16" fmla="*/ 8 w 59"/>
                <a:gd name="T17" fmla="*/ 69 h 77"/>
                <a:gd name="T18" fmla="*/ 59 w 59"/>
                <a:gd name="T19" fmla="*/ 69 h 77"/>
                <a:gd name="T20" fmla="*/ 59 w 59"/>
                <a:gd name="T21" fmla="*/ 77 h 77"/>
                <a:gd name="T22" fmla="*/ 0 w 59"/>
                <a:gd name="T23" fmla="*/ 77 h 77"/>
                <a:gd name="T24" fmla="*/ 0 w 5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77">
                  <a:moveTo>
                    <a:pt x="0" y="0"/>
                  </a:moveTo>
                  <a:lnTo>
                    <a:pt x="59" y="0"/>
                  </a:lnTo>
                  <a:lnTo>
                    <a:pt x="59" y="8"/>
                  </a:lnTo>
                  <a:lnTo>
                    <a:pt x="8" y="8"/>
                  </a:lnTo>
                  <a:lnTo>
                    <a:pt x="8" y="35"/>
                  </a:lnTo>
                  <a:lnTo>
                    <a:pt x="54" y="35"/>
                  </a:lnTo>
                  <a:lnTo>
                    <a:pt x="54" y="42"/>
                  </a:lnTo>
                  <a:lnTo>
                    <a:pt x="8" y="42"/>
                  </a:lnTo>
                  <a:lnTo>
                    <a:pt x="8" y="69"/>
                  </a:lnTo>
                  <a:lnTo>
                    <a:pt x="59" y="69"/>
                  </a:lnTo>
                  <a:lnTo>
                    <a:pt x="59" y="77"/>
                  </a:lnTo>
                  <a:lnTo>
                    <a:pt x="0" y="77"/>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 name="Freeform 35"/>
            <p:cNvSpPr>
              <a:spLocks noEditPoints="1"/>
            </p:cNvSpPr>
            <p:nvPr userDrawn="1"/>
          </p:nvSpPr>
          <p:spPr bwMode="auto">
            <a:xfrm>
              <a:off x="4829175" y="1063625"/>
              <a:ext cx="41275" cy="39687"/>
            </a:xfrm>
            <a:custGeom>
              <a:avLst/>
              <a:gdLst>
                <a:gd name="T0" fmla="*/ 57 w 78"/>
                <a:gd name="T1" fmla="*/ 46 h 77"/>
                <a:gd name="T2" fmla="*/ 39 w 78"/>
                <a:gd name="T3" fmla="*/ 6 h 77"/>
                <a:gd name="T4" fmla="*/ 22 w 78"/>
                <a:gd name="T5" fmla="*/ 46 h 77"/>
                <a:gd name="T6" fmla="*/ 57 w 78"/>
                <a:gd name="T7" fmla="*/ 46 h 77"/>
                <a:gd name="T8" fmla="*/ 35 w 78"/>
                <a:gd name="T9" fmla="*/ 0 h 77"/>
                <a:gd name="T10" fmla="*/ 44 w 78"/>
                <a:gd name="T11" fmla="*/ 0 h 77"/>
                <a:gd name="T12" fmla="*/ 78 w 78"/>
                <a:gd name="T13" fmla="*/ 77 h 77"/>
                <a:gd name="T14" fmla="*/ 71 w 78"/>
                <a:gd name="T15" fmla="*/ 77 h 77"/>
                <a:gd name="T16" fmla="*/ 61 w 78"/>
                <a:gd name="T17" fmla="*/ 54 h 77"/>
                <a:gd name="T18" fmla="*/ 19 w 78"/>
                <a:gd name="T19" fmla="*/ 54 h 77"/>
                <a:gd name="T20" fmla="*/ 8 w 78"/>
                <a:gd name="T21" fmla="*/ 77 h 77"/>
                <a:gd name="T22" fmla="*/ 0 w 78"/>
                <a:gd name="T23" fmla="*/ 77 h 77"/>
                <a:gd name="T24" fmla="*/ 35 w 78"/>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77">
                  <a:moveTo>
                    <a:pt x="57" y="46"/>
                  </a:moveTo>
                  <a:lnTo>
                    <a:pt x="39" y="6"/>
                  </a:lnTo>
                  <a:lnTo>
                    <a:pt x="22" y="46"/>
                  </a:lnTo>
                  <a:lnTo>
                    <a:pt x="57" y="46"/>
                  </a:lnTo>
                  <a:close/>
                  <a:moveTo>
                    <a:pt x="35" y="0"/>
                  </a:moveTo>
                  <a:lnTo>
                    <a:pt x="44" y="0"/>
                  </a:lnTo>
                  <a:lnTo>
                    <a:pt x="78" y="77"/>
                  </a:lnTo>
                  <a:lnTo>
                    <a:pt x="71" y="77"/>
                  </a:lnTo>
                  <a:lnTo>
                    <a:pt x="61" y="54"/>
                  </a:lnTo>
                  <a:lnTo>
                    <a:pt x="19" y="54"/>
                  </a:lnTo>
                  <a:lnTo>
                    <a:pt x="8" y="77"/>
                  </a:lnTo>
                  <a:lnTo>
                    <a:pt x="0" y="77"/>
                  </a:lnTo>
                  <a:lnTo>
                    <a:pt x="35"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 name="Freeform 36"/>
            <p:cNvSpPr>
              <a:spLocks/>
            </p:cNvSpPr>
            <p:nvPr userDrawn="1"/>
          </p:nvSpPr>
          <p:spPr bwMode="auto">
            <a:xfrm>
              <a:off x="4899025" y="1063625"/>
              <a:ext cx="34925" cy="39687"/>
            </a:xfrm>
            <a:custGeom>
              <a:avLst/>
              <a:gdLst>
                <a:gd name="T0" fmla="*/ 28 w 66"/>
                <a:gd name="T1" fmla="*/ 8 h 77"/>
                <a:gd name="T2" fmla="*/ 0 w 66"/>
                <a:gd name="T3" fmla="*/ 8 h 77"/>
                <a:gd name="T4" fmla="*/ 0 w 66"/>
                <a:gd name="T5" fmla="*/ 0 h 77"/>
                <a:gd name="T6" fmla="*/ 66 w 66"/>
                <a:gd name="T7" fmla="*/ 0 h 77"/>
                <a:gd name="T8" fmla="*/ 66 w 66"/>
                <a:gd name="T9" fmla="*/ 8 h 77"/>
                <a:gd name="T10" fmla="*/ 36 w 66"/>
                <a:gd name="T11" fmla="*/ 8 h 77"/>
                <a:gd name="T12" fmla="*/ 36 w 66"/>
                <a:gd name="T13" fmla="*/ 77 h 77"/>
                <a:gd name="T14" fmla="*/ 28 w 66"/>
                <a:gd name="T15" fmla="*/ 77 h 77"/>
                <a:gd name="T16" fmla="*/ 28 w 66"/>
                <a:gd name="T17"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7">
                  <a:moveTo>
                    <a:pt x="28" y="8"/>
                  </a:moveTo>
                  <a:lnTo>
                    <a:pt x="0" y="8"/>
                  </a:lnTo>
                  <a:lnTo>
                    <a:pt x="0" y="0"/>
                  </a:lnTo>
                  <a:lnTo>
                    <a:pt x="66" y="0"/>
                  </a:lnTo>
                  <a:lnTo>
                    <a:pt x="66" y="8"/>
                  </a:lnTo>
                  <a:lnTo>
                    <a:pt x="36" y="8"/>
                  </a:lnTo>
                  <a:lnTo>
                    <a:pt x="36" y="77"/>
                  </a:lnTo>
                  <a:lnTo>
                    <a:pt x="28" y="77"/>
                  </a:lnTo>
                  <a:lnTo>
                    <a:pt x="28" y="8"/>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 name="Freeform 37"/>
            <p:cNvSpPr>
              <a:spLocks noEditPoints="1"/>
            </p:cNvSpPr>
            <p:nvPr userDrawn="1"/>
          </p:nvSpPr>
          <p:spPr bwMode="auto">
            <a:xfrm>
              <a:off x="4943475" y="1050925"/>
              <a:ext cx="31750" cy="52387"/>
            </a:xfrm>
            <a:custGeom>
              <a:avLst/>
              <a:gdLst>
                <a:gd name="T0" fmla="*/ 41 w 59"/>
                <a:gd name="T1" fmla="*/ 0 h 100"/>
                <a:gd name="T2" fmla="*/ 49 w 59"/>
                <a:gd name="T3" fmla="*/ 0 h 100"/>
                <a:gd name="T4" fmla="*/ 35 w 59"/>
                <a:gd name="T5" fmla="*/ 16 h 100"/>
                <a:gd name="T6" fmla="*/ 26 w 59"/>
                <a:gd name="T7" fmla="*/ 16 h 100"/>
                <a:gd name="T8" fmla="*/ 12 w 59"/>
                <a:gd name="T9" fmla="*/ 0 h 100"/>
                <a:gd name="T10" fmla="*/ 19 w 59"/>
                <a:gd name="T11" fmla="*/ 0 h 100"/>
                <a:gd name="T12" fmla="*/ 30 w 59"/>
                <a:gd name="T13" fmla="*/ 12 h 100"/>
                <a:gd name="T14" fmla="*/ 41 w 59"/>
                <a:gd name="T15" fmla="*/ 0 h 100"/>
                <a:gd name="T16" fmla="*/ 0 w 59"/>
                <a:gd name="T17" fmla="*/ 23 h 100"/>
                <a:gd name="T18" fmla="*/ 59 w 59"/>
                <a:gd name="T19" fmla="*/ 23 h 100"/>
                <a:gd name="T20" fmla="*/ 59 w 59"/>
                <a:gd name="T21" fmla="*/ 31 h 100"/>
                <a:gd name="T22" fmla="*/ 7 w 59"/>
                <a:gd name="T23" fmla="*/ 31 h 100"/>
                <a:gd name="T24" fmla="*/ 7 w 59"/>
                <a:gd name="T25" fmla="*/ 58 h 100"/>
                <a:gd name="T26" fmla="*/ 55 w 59"/>
                <a:gd name="T27" fmla="*/ 58 h 100"/>
                <a:gd name="T28" fmla="*/ 55 w 59"/>
                <a:gd name="T29" fmla="*/ 65 h 100"/>
                <a:gd name="T30" fmla="*/ 7 w 59"/>
                <a:gd name="T31" fmla="*/ 65 h 100"/>
                <a:gd name="T32" fmla="*/ 7 w 59"/>
                <a:gd name="T33" fmla="*/ 92 h 100"/>
                <a:gd name="T34" fmla="*/ 59 w 59"/>
                <a:gd name="T35" fmla="*/ 92 h 100"/>
                <a:gd name="T36" fmla="*/ 59 w 59"/>
                <a:gd name="T37" fmla="*/ 100 h 100"/>
                <a:gd name="T38" fmla="*/ 0 w 59"/>
                <a:gd name="T39" fmla="*/ 100 h 100"/>
                <a:gd name="T40" fmla="*/ 0 w 59"/>
                <a:gd name="T41" fmla="*/ 2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00">
                  <a:moveTo>
                    <a:pt x="41" y="0"/>
                  </a:moveTo>
                  <a:lnTo>
                    <a:pt x="49" y="0"/>
                  </a:lnTo>
                  <a:lnTo>
                    <a:pt x="35" y="16"/>
                  </a:lnTo>
                  <a:lnTo>
                    <a:pt x="26" y="16"/>
                  </a:lnTo>
                  <a:lnTo>
                    <a:pt x="12" y="0"/>
                  </a:lnTo>
                  <a:lnTo>
                    <a:pt x="19" y="0"/>
                  </a:lnTo>
                  <a:lnTo>
                    <a:pt x="30" y="12"/>
                  </a:lnTo>
                  <a:lnTo>
                    <a:pt x="41" y="0"/>
                  </a:lnTo>
                  <a:close/>
                  <a:moveTo>
                    <a:pt x="0" y="23"/>
                  </a:moveTo>
                  <a:lnTo>
                    <a:pt x="59" y="23"/>
                  </a:lnTo>
                  <a:lnTo>
                    <a:pt x="59" y="31"/>
                  </a:lnTo>
                  <a:lnTo>
                    <a:pt x="7" y="31"/>
                  </a:lnTo>
                  <a:lnTo>
                    <a:pt x="7" y="58"/>
                  </a:lnTo>
                  <a:lnTo>
                    <a:pt x="55" y="58"/>
                  </a:lnTo>
                  <a:lnTo>
                    <a:pt x="55" y="65"/>
                  </a:lnTo>
                  <a:lnTo>
                    <a:pt x="7" y="65"/>
                  </a:lnTo>
                  <a:lnTo>
                    <a:pt x="7" y="92"/>
                  </a:lnTo>
                  <a:lnTo>
                    <a:pt x="59" y="92"/>
                  </a:lnTo>
                  <a:lnTo>
                    <a:pt x="59" y="100"/>
                  </a:lnTo>
                  <a:lnTo>
                    <a:pt x="0" y="100"/>
                  </a:lnTo>
                  <a:lnTo>
                    <a:pt x="0" y="23"/>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 name="Freeform 38"/>
            <p:cNvSpPr>
              <a:spLocks/>
            </p:cNvSpPr>
            <p:nvPr userDrawn="1"/>
          </p:nvSpPr>
          <p:spPr bwMode="auto">
            <a:xfrm>
              <a:off x="4986338" y="1063625"/>
              <a:ext cx="30163" cy="39687"/>
            </a:xfrm>
            <a:custGeom>
              <a:avLst/>
              <a:gdLst>
                <a:gd name="T0" fmla="*/ 0 w 56"/>
                <a:gd name="T1" fmla="*/ 0 h 77"/>
                <a:gd name="T2" fmla="*/ 9 w 56"/>
                <a:gd name="T3" fmla="*/ 0 h 77"/>
                <a:gd name="T4" fmla="*/ 9 w 56"/>
                <a:gd name="T5" fmla="*/ 69 h 77"/>
                <a:gd name="T6" fmla="*/ 56 w 56"/>
                <a:gd name="T7" fmla="*/ 69 h 77"/>
                <a:gd name="T8" fmla="*/ 56 w 56"/>
                <a:gd name="T9" fmla="*/ 77 h 77"/>
                <a:gd name="T10" fmla="*/ 0 w 56"/>
                <a:gd name="T11" fmla="*/ 77 h 77"/>
                <a:gd name="T12" fmla="*/ 0 w 56"/>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56" h="77">
                  <a:moveTo>
                    <a:pt x="0" y="0"/>
                  </a:moveTo>
                  <a:lnTo>
                    <a:pt x="9" y="0"/>
                  </a:lnTo>
                  <a:lnTo>
                    <a:pt x="9" y="69"/>
                  </a:lnTo>
                  <a:lnTo>
                    <a:pt x="56" y="69"/>
                  </a:lnTo>
                  <a:lnTo>
                    <a:pt x="56" y="77"/>
                  </a:lnTo>
                  <a:lnTo>
                    <a:pt x="0" y="77"/>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 name="Freeform 39"/>
            <p:cNvSpPr>
              <a:spLocks noEditPoints="1"/>
            </p:cNvSpPr>
            <p:nvPr userDrawn="1"/>
          </p:nvSpPr>
          <p:spPr bwMode="auto">
            <a:xfrm>
              <a:off x="5021263" y="1062038"/>
              <a:ext cx="41275" cy="42862"/>
            </a:xfrm>
            <a:custGeom>
              <a:avLst/>
              <a:gdLst>
                <a:gd name="T0" fmla="*/ 72 w 80"/>
                <a:gd name="T1" fmla="*/ 33 h 79"/>
                <a:gd name="T2" fmla="*/ 68 w 80"/>
                <a:gd name="T3" fmla="*/ 20 h 79"/>
                <a:gd name="T4" fmla="*/ 59 w 80"/>
                <a:gd name="T5" fmla="*/ 11 h 79"/>
                <a:gd name="T6" fmla="*/ 47 w 80"/>
                <a:gd name="T7" fmla="*/ 7 h 79"/>
                <a:gd name="T8" fmla="*/ 33 w 80"/>
                <a:gd name="T9" fmla="*/ 7 h 79"/>
                <a:gd name="T10" fmla="*/ 21 w 80"/>
                <a:gd name="T11" fmla="*/ 11 h 79"/>
                <a:gd name="T12" fmla="*/ 13 w 80"/>
                <a:gd name="T13" fmla="*/ 20 h 79"/>
                <a:gd name="T14" fmla="*/ 8 w 80"/>
                <a:gd name="T15" fmla="*/ 33 h 79"/>
                <a:gd name="T16" fmla="*/ 8 w 80"/>
                <a:gd name="T17" fmla="*/ 47 h 79"/>
                <a:gd name="T18" fmla="*/ 13 w 80"/>
                <a:gd name="T19" fmla="*/ 59 h 79"/>
                <a:gd name="T20" fmla="*/ 21 w 80"/>
                <a:gd name="T21" fmla="*/ 68 h 79"/>
                <a:gd name="T22" fmla="*/ 33 w 80"/>
                <a:gd name="T23" fmla="*/ 72 h 79"/>
                <a:gd name="T24" fmla="*/ 47 w 80"/>
                <a:gd name="T25" fmla="*/ 72 h 79"/>
                <a:gd name="T26" fmla="*/ 59 w 80"/>
                <a:gd name="T27" fmla="*/ 68 h 79"/>
                <a:gd name="T28" fmla="*/ 68 w 80"/>
                <a:gd name="T29" fmla="*/ 59 h 79"/>
                <a:gd name="T30" fmla="*/ 72 w 80"/>
                <a:gd name="T31" fmla="*/ 47 h 79"/>
                <a:gd name="T32" fmla="*/ 40 w 80"/>
                <a:gd name="T33" fmla="*/ 79 h 79"/>
                <a:gd name="T34" fmla="*/ 23 w 80"/>
                <a:gd name="T35" fmla="*/ 76 h 79"/>
                <a:gd name="T36" fmla="*/ 10 w 80"/>
                <a:gd name="T37" fmla="*/ 69 h 79"/>
                <a:gd name="T38" fmla="*/ 3 w 80"/>
                <a:gd name="T39" fmla="*/ 56 h 79"/>
                <a:gd name="T40" fmla="*/ 0 w 80"/>
                <a:gd name="T41" fmla="*/ 40 h 79"/>
                <a:gd name="T42" fmla="*/ 3 w 80"/>
                <a:gd name="T43" fmla="*/ 23 h 79"/>
                <a:gd name="T44" fmla="*/ 10 w 80"/>
                <a:gd name="T45" fmla="*/ 10 h 79"/>
                <a:gd name="T46" fmla="*/ 23 w 80"/>
                <a:gd name="T47" fmla="*/ 3 h 79"/>
                <a:gd name="T48" fmla="*/ 40 w 80"/>
                <a:gd name="T49" fmla="*/ 0 h 79"/>
                <a:gd name="T50" fmla="*/ 56 w 80"/>
                <a:gd name="T51" fmla="*/ 3 h 79"/>
                <a:gd name="T52" fmla="*/ 69 w 80"/>
                <a:gd name="T53" fmla="*/ 10 h 79"/>
                <a:gd name="T54" fmla="*/ 78 w 80"/>
                <a:gd name="T55" fmla="*/ 23 h 79"/>
                <a:gd name="T56" fmla="*/ 80 w 80"/>
                <a:gd name="T57" fmla="*/ 40 h 79"/>
                <a:gd name="T58" fmla="*/ 78 w 80"/>
                <a:gd name="T59" fmla="*/ 56 h 79"/>
                <a:gd name="T60" fmla="*/ 69 w 80"/>
                <a:gd name="T61" fmla="*/ 69 h 79"/>
                <a:gd name="T62" fmla="*/ 56 w 80"/>
                <a:gd name="T63" fmla="*/ 76 h 79"/>
                <a:gd name="T64" fmla="*/ 40 w 80"/>
                <a:gd name="T6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79">
                  <a:moveTo>
                    <a:pt x="72" y="40"/>
                  </a:moveTo>
                  <a:lnTo>
                    <a:pt x="72" y="33"/>
                  </a:lnTo>
                  <a:lnTo>
                    <a:pt x="70" y="26"/>
                  </a:lnTo>
                  <a:lnTo>
                    <a:pt x="68" y="20"/>
                  </a:lnTo>
                  <a:lnTo>
                    <a:pt x="63" y="16"/>
                  </a:lnTo>
                  <a:lnTo>
                    <a:pt x="59" y="11"/>
                  </a:lnTo>
                  <a:lnTo>
                    <a:pt x="53" y="9"/>
                  </a:lnTo>
                  <a:lnTo>
                    <a:pt x="47" y="7"/>
                  </a:lnTo>
                  <a:lnTo>
                    <a:pt x="40" y="7"/>
                  </a:lnTo>
                  <a:lnTo>
                    <a:pt x="33" y="7"/>
                  </a:lnTo>
                  <a:lnTo>
                    <a:pt x="26" y="9"/>
                  </a:lnTo>
                  <a:lnTo>
                    <a:pt x="21" y="11"/>
                  </a:lnTo>
                  <a:lnTo>
                    <a:pt x="16" y="16"/>
                  </a:lnTo>
                  <a:lnTo>
                    <a:pt x="13" y="20"/>
                  </a:lnTo>
                  <a:lnTo>
                    <a:pt x="10" y="26"/>
                  </a:lnTo>
                  <a:lnTo>
                    <a:pt x="8" y="33"/>
                  </a:lnTo>
                  <a:lnTo>
                    <a:pt x="7" y="40"/>
                  </a:lnTo>
                  <a:lnTo>
                    <a:pt x="8" y="47"/>
                  </a:lnTo>
                  <a:lnTo>
                    <a:pt x="10" y="53"/>
                  </a:lnTo>
                  <a:lnTo>
                    <a:pt x="13" y="59"/>
                  </a:lnTo>
                  <a:lnTo>
                    <a:pt x="16" y="63"/>
                  </a:lnTo>
                  <a:lnTo>
                    <a:pt x="21" y="68"/>
                  </a:lnTo>
                  <a:lnTo>
                    <a:pt x="26" y="70"/>
                  </a:lnTo>
                  <a:lnTo>
                    <a:pt x="33" y="72"/>
                  </a:lnTo>
                  <a:lnTo>
                    <a:pt x="40" y="72"/>
                  </a:lnTo>
                  <a:lnTo>
                    <a:pt x="47" y="72"/>
                  </a:lnTo>
                  <a:lnTo>
                    <a:pt x="53" y="70"/>
                  </a:lnTo>
                  <a:lnTo>
                    <a:pt x="59" y="68"/>
                  </a:lnTo>
                  <a:lnTo>
                    <a:pt x="63" y="63"/>
                  </a:lnTo>
                  <a:lnTo>
                    <a:pt x="68" y="59"/>
                  </a:lnTo>
                  <a:lnTo>
                    <a:pt x="70" y="53"/>
                  </a:lnTo>
                  <a:lnTo>
                    <a:pt x="72" y="47"/>
                  </a:lnTo>
                  <a:lnTo>
                    <a:pt x="72" y="40"/>
                  </a:lnTo>
                  <a:close/>
                  <a:moveTo>
                    <a:pt x="40" y="79"/>
                  </a:moveTo>
                  <a:lnTo>
                    <a:pt x="31" y="79"/>
                  </a:lnTo>
                  <a:lnTo>
                    <a:pt x="23" y="76"/>
                  </a:lnTo>
                  <a:lnTo>
                    <a:pt x="16" y="73"/>
                  </a:lnTo>
                  <a:lnTo>
                    <a:pt x="10" y="69"/>
                  </a:lnTo>
                  <a:lnTo>
                    <a:pt x="6" y="63"/>
                  </a:lnTo>
                  <a:lnTo>
                    <a:pt x="3" y="56"/>
                  </a:lnTo>
                  <a:lnTo>
                    <a:pt x="0" y="49"/>
                  </a:lnTo>
                  <a:lnTo>
                    <a:pt x="0" y="40"/>
                  </a:lnTo>
                  <a:lnTo>
                    <a:pt x="0" y="30"/>
                  </a:lnTo>
                  <a:lnTo>
                    <a:pt x="3" y="23"/>
                  </a:lnTo>
                  <a:lnTo>
                    <a:pt x="6" y="16"/>
                  </a:lnTo>
                  <a:lnTo>
                    <a:pt x="10" y="10"/>
                  </a:lnTo>
                  <a:lnTo>
                    <a:pt x="16" y="6"/>
                  </a:lnTo>
                  <a:lnTo>
                    <a:pt x="23" y="3"/>
                  </a:lnTo>
                  <a:lnTo>
                    <a:pt x="31" y="0"/>
                  </a:lnTo>
                  <a:lnTo>
                    <a:pt x="40" y="0"/>
                  </a:lnTo>
                  <a:lnTo>
                    <a:pt x="49" y="0"/>
                  </a:lnTo>
                  <a:lnTo>
                    <a:pt x="56" y="3"/>
                  </a:lnTo>
                  <a:lnTo>
                    <a:pt x="63" y="6"/>
                  </a:lnTo>
                  <a:lnTo>
                    <a:pt x="69" y="10"/>
                  </a:lnTo>
                  <a:lnTo>
                    <a:pt x="73" y="16"/>
                  </a:lnTo>
                  <a:lnTo>
                    <a:pt x="78" y="23"/>
                  </a:lnTo>
                  <a:lnTo>
                    <a:pt x="79" y="30"/>
                  </a:lnTo>
                  <a:lnTo>
                    <a:pt x="80" y="40"/>
                  </a:lnTo>
                  <a:lnTo>
                    <a:pt x="79" y="49"/>
                  </a:lnTo>
                  <a:lnTo>
                    <a:pt x="78" y="56"/>
                  </a:lnTo>
                  <a:lnTo>
                    <a:pt x="73" y="63"/>
                  </a:lnTo>
                  <a:lnTo>
                    <a:pt x="69" y="69"/>
                  </a:lnTo>
                  <a:lnTo>
                    <a:pt x="63" y="73"/>
                  </a:lnTo>
                  <a:lnTo>
                    <a:pt x="56" y="76"/>
                  </a:lnTo>
                  <a:lnTo>
                    <a:pt x="49" y="79"/>
                  </a:lnTo>
                  <a:lnTo>
                    <a:pt x="40" y="79"/>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 name="Freeform 40"/>
            <p:cNvSpPr>
              <a:spLocks/>
            </p:cNvSpPr>
            <p:nvPr userDrawn="1"/>
          </p:nvSpPr>
          <p:spPr bwMode="auto">
            <a:xfrm>
              <a:off x="5068888" y="1063625"/>
              <a:ext cx="41275" cy="39687"/>
            </a:xfrm>
            <a:custGeom>
              <a:avLst/>
              <a:gdLst>
                <a:gd name="T0" fmla="*/ 0 w 78"/>
                <a:gd name="T1" fmla="*/ 0 h 77"/>
                <a:gd name="T2" fmla="*/ 9 w 78"/>
                <a:gd name="T3" fmla="*/ 0 h 77"/>
                <a:gd name="T4" fmla="*/ 39 w 78"/>
                <a:gd name="T5" fmla="*/ 69 h 77"/>
                <a:gd name="T6" fmla="*/ 69 w 78"/>
                <a:gd name="T7" fmla="*/ 0 h 77"/>
                <a:gd name="T8" fmla="*/ 78 w 78"/>
                <a:gd name="T9" fmla="*/ 0 h 77"/>
                <a:gd name="T10" fmla="*/ 45 w 78"/>
                <a:gd name="T11" fmla="*/ 77 h 77"/>
                <a:gd name="T12" fmla="*/ 35 w 78"/>
                <a:gd name="T13" fmla="*/ 77 h 77"/>
                <a:gd name="T14" fmla="*/ 0 w 78"/>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7">
                  <a:moveTo>
                    <a:pt x="0" y="0"/>
                  </a:moveTo>
                  <a:lnTo>
                    <a:pt x="9" y="0"/>
                  </a:lnTo>
                  <a:lnTo>
                    <a:pt x="39" y="69"/>
                  </a:lnTo>
                  <a:lnTo>
                    <a:pt x="69" y="0"/>
                  </a:lnTo>
                  <a:lnTo>
                    <a:pt x="78" y="0"/>
                  </a:lnTo>
                  <a:lnTo>
                    <a:pt x="45" y="77"/>
                  </a:lnTo>
                  <a:lnTo>
                    <a:pt x="35" y="77"/>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 name="Freeform 41"/>
            <p:cNvSpPr>
              <a:spLocks noEditPoints="1"/>
            </p:cNvSpPr>
            <p:nvPr userDrawn="1"/>
          </p:nvSpPr>
          <p:spPr bwMode="auto">
            <a:xfrm>
              <a:off x="5116513" y="1050925"/>
              <a:ext cx="38100" cy="52387"/>
            </a:xfrm>
            <a:custGeom>
              <a:avLst/>
              <a:gdLst>
                <a:gd name="T0" fmla="*/ 45 w 73"/>
                <a:gd name="T1" fmla="*/ 0 h 100"/>
                <a:gd name="T2" fmla="*/ 55 w 73"/>
                <a:gd name="T3" fmla="*/ 0 h 100"/>
                <a:gd name="T4" fmla="*/ 42 w 73"/>
                <a:gd name="T5" fmla="*/ 16 h 100"/>
                <a:gd name="T6" fmla="*/ 36 w 73"/>
                <a:gd name="T7" fmla="*/ 16 h 100"/>
                <a:gd name="T8" fmla="*/ 45 w 73"/>
                <a:gd name="T9" fmla="*/ 0 h 100"/>
                <a:gd name="T10" fmla="*/ 33 w 73"/>
                <a:gd name="T11" fmla="*/ 67 h 100"/>
                <a:gd name="T12" fmla="*/ 0 w 73"/>
                <a:gd name="T13" fmla="*/ 23 h 100"/>
                <a:gd name="T14" fmla="*/ 10 w 73"/>
                <a:gd name="T15" fmla="*/ 23 h 100"/>
                <a:gd name="T16" fmla="*/ 37 w 73"/>
                <a:gd name="T17" fmla="*/ 61 h 100"/>
                <a:gd name="T18" fmla="*/ 65 w 73"/>
                <a:gd name="T19" fmla="*/ 23 h 100"/>
                <a:gd name="T20" fmla="*/ 73 w 73"/>
                <a:gd name="T21" fmla="*/ 23 h 100"/>
                <a:gd name="T22" fmla="*/ 40 w 73"/>
                <a:gd name="T23" fmla="*/ 67 h 100"/>
                <a:gd name="T24" fmla="*/ 40 w 73"/>
                <a:gd name="T25" fmla="*/ 100 h 100"/>
                <a:gd name="T26" fmla="*/ 33 w 73"/>
                <a:gd name="T27" fmla="*/ 100 h 100"/>
                <a:gd name="T28" fmla="*/ 33 w 73"/>
                <a:gd name="T2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100">
                  <a:moveTo>
                    <a:pt x="45" y="0"/>
                  </a:moveTo>
                  <a:lnTo>
                    <a:pt x="55" y="0"/>
                  </a:lnTo>
                  <a:lnTo>
                    <a:pt x="42" y="16"/>
                  </a:lnTo>
                  <a:lnTo>
                    <a:pt x="36" y="16"/>
                  </a:lnTo>
                  <a:lnTo>
                    <a:pt x="45" y="0"/>
                  </a:lnTo>
                  <a:close/>
                  <a:moveTo>
                    <a:pt x="33" y="67"/>
                  </a:moveTo>
                  <a:lnTo>
                    <a:pt x="0" y="23"/>
                  </a:lnTo>
                  <a:lnTo>
                    <a:pt x="10" y="23"/>
                  </a:lnTo>
                  <a:lnTo>
                    <a:pt x="37" y="61"/>
                  </a:lnTo>
                  <a:lnTo>
                    <a:pt x="65" y="23"/>
                  </a:lnTo>
                  <a:lnTo>
                    <a:pt x="73" y="23"/>
                  </a:lnTo>
                  <a:lnTo>
                    <a:pt x="40" y="67"/>
                  </a:lnTo>
                  <a:lnTo>
                    <a:pt x="40" y="100"/>
                  </a:lnTo>
                  <a:lnTo>
                    <a:pt x="33" y="100"/>
                  </a:lnTo>
                  <a:lnTo>
                    <a:pt x="33" y="67"/>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 name="Freeform 42"/>
            <p:cNvSpPr>
              <a:spLocks/>
            </p:cNvSpPr>
            <p:nvPr userDrawn="1"/>
          </p:nvSpPr>
          <p:spPr bwMode="auto">
            <a:xfrm>
              <a:off x="5162550" y="1062038"/>
              <a:ext cx="41275" cy="42862"/>
            </a:xfrm>
            <a:custGeom>
              <a:avLst/>
              <a:gdLst>
                <a:gd name="T0" fmla="*/ 33 w 77"/>
                <a:gd name="T1" fmla="*/ 7 h 79"/>
                <a:gd name="T2" fmla="*/ 21 w 77"/>
                <a:gd name="T3" fmla="*/ 11 h 79"/>
                <a:gd name="T4" fmla="*/ 13 w 77"/>
                <a:gd name="T5" fmla="*/ 20 h 79"/>
                <a:gd name="T6" fmla="*/ 9 w 77"/>
                <a:gd name="T7" fmla="*/ 33 h 79"/>
                <a:gd name="T8" fmla="*/ 9 w 77"/>
                <a:gd name="T9" fmla="*/ 47 h 79"/>
                <a:gd name="T10" fmla="*/ 12 w 77"/>
                <a:gd name="T11" fmla="*/ 59 h 79"/>
                <a:gd name="T12" fmla="*/ 21 w 77"/>
                <a:gd name="T13" fmla="*/ 68 h 79"/>
                <a:gd name="T14" fmla="*/ 32 w 77"/>
                <a:gd name="T15" fmla="*/ 72 h 79"/>
                <a:gd name="T16" fmla="*/ 44 w 77"/>
                <a:gd name="T17" fmla="*/ 72 h 79"/>
                <a:gd name="T18" fmla="*/ 54 w 77"/>
                <a:gd name="T19" fmla="*/ 69 h 79"/>
                <a:gd name="T20" fmla="*/ 62 w 77"/>
                <a:gd name="T21" fmla="*/ 63 h 79"/>
                <a:gd name="T22" fmla="*/ 67 w 77"/>
                <a:gd name="T23" fmla="*/ 55 h 79"/>
                <a:gd name="T24" fmla="*/ 77 w 77"/>
                <a:gd name="T25" fmla="*/ 49 h 79"/>
                <a:gd name="T26" fmla="*/ 72 w 77"/>
                <a:gd name="T27" fmla="*/ 62 h 79"/>
                <a:gd name="T28" fmla="*/ 64 w 77"/>
                <a:gd name="T29" fmla="*/ 72 h 79"/>
                <a:gd name="T30" fmla="*/ 52 w 77"/>
                <a:gd name="T31" fmla="*/ 78 h 79"/>
                <a:gd name="T32" fmla="*/ 39 w 77"/>
                <a:gd name="T33" fmla="*/ 79 h 79"/>
                <a:gd name="T34" fmla="*/ 23 w 77"/>
                <a:gd name="T35" fmla="*/ 76 h 79"/>
                <a:gd name="T36" fmla="*/ 10 w 77"/>
                <a:gd name="T37" fmla="*/ 69 h 79"/>
                <a:gd name="T38" fmla="*/ 3 w 77"/>
                <a:gd name="T39" fmla="*/ 56 h 79"/>
                <a:gd name="T40" fmla="*/ 0 w 77"/>
                <a:gd name="T41" fmla="*/ 40 h 79"/>
                <a:gd name="T42" fmla="*/ 3 w 77"/>
                <a:gd name="T43" fmla="*/ 23 h 79"/>
                <a:gd name="T44" fmla="*/ 10 w 77"/>
                <a:gd name="T45" fmla="*/ 10 h 79"/>
                <a:gd name="T46" fmla="*/ 23 w 77"/>
                <a:gd name="T47" fmla="*/ 3 h 79"/>
                <a:gd name="T48" fmla="*/ 41 w 77"/>
                <a:gd name="T49" fmla="*/ 0 h 79"/>
                <a:gd name="T50" fmla="*/ 54 w 77"/>
                <a:gd name="T51" fmla="*/ 1 h 79"/>
                <a:gd name="T52" fmla="*/ 64 w 77"/>
                <a:gd name="T53" fmla="*/ 7 h 79"/>
                <a:gd name="T54" fmla="*/ 72 w 77"/>
                <a:gd name="T55" fmla="*/ 16 h 79"/>
                <a:gd name="T56" fmla="*/ 75 w 77"/>
                <a:gd name="T57" fmla="*/ 26 h 79"/>
                <a:gd name="T58" fmla="*/ 67 w 77"/>
                <a:gd name="T59" fmla="*/ 21 h 79"/>
                <a:gd name="T60" fmla="*/ 61 w 77"/>
                <a:gd name="T61" fmla="*/ 14 h 79"/>
                <a:gd name="T62" fmla="*/ 55 w 77"/>
                <a:gd name="T63" fmla="*/ 10 h 79"/>
                <a:gd name="T64" fmla="*/ 45 w 77"/>
                <a:gd name="T65" fmla="*/ 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9">
                  <a:moveTo>
                    <a:pt x="39" y="7"/>
                  </a:moveTo>
                  <a:lnTo>
                    <a:pt x="33" y="7"/>
                  </a:lnTo>
                  <a:lnTo>
                    <a:pt x="26" y="9"/>
                  </a:lnTo>
                  <a:lnTo>
                    <a:pt x="21" y="11"/>
                  </a:lnTo>
                  <a:lnTo>
                    <a:pt x="16" y="16"/>
                  </a:lnTo>
                  <a:lnTo>
                    <a:pt x="13" y="20"/>
                  </a:lnTo>
                  <a:lnTo>
                    <a:pt x="10" y="26"/>
                  </a:lnTo>
                  <a:lnTo>
                    <a:pt x="9" y="33"/>
                  </a:lnTo>
                  <a:lnTo>
                    <a:pt x="8" y="40"/>
                  </a:lnTo>
                  <a:lnTo>
                    <a:pt x="9" y="47"/>
                  </a:lnTo>
                  <a:lnTo>
                    <a:pt x="10" y="53"/>
                  </a:lnTo>
                  <a:lnTo>
                    <a:pt x="12" y="59"/>
                  </a:lnTo>
                  <a:lnTo>
                    <a:pt x="16" y="63"/>
                  </a:lnTo>
                  <a:lnTo>
                    <a:pt x="21" y="68"/>
                  </a:lnTo>
                  <a:lnTo>
                    <a:pt x="26" y="70"/>
                  </a:lnTo>
                  <a:lnTo>
                    <a:pt x="32" y="72"/>
                  </a:lnTo>
                  <a:lnTo>
                    <a:pt x="38" y="72"/>
                  </a:lnTo>
                  <a:lnTo>
                    <a:pt x="44" y="72"/>
                  </a:lnTo>
                  <a:lnTo>
                    <a:pt x="49" y="70"/>
                  </a:lnTo>
                  <a:lnTo>
                    <a:pt x="54" y="69"/>
                  </a:lnTo>
                  <a:lnTo>
                    <a:pt x="58" y="66"/>
                  </a:lnTo>
                  <a:lnTo>
                    <a:pt x="62" y="63"/>
                  </a:lnTo>
                  <a:lnTo>
                    <a:pt x="65" y="59"/>
                  </a:lnTo>
                  <a:lnTo>
                    <a:pt x="67" y="55"/>
                  </a:lnTo>
                  <a:lnTo>
                    <a:pt x="68" y="49"/>
                  </a:lnTo>
                  <a:lnTo>
                    <a:pt x="77" y="49"/>
                  </a:lnTo>
                  <a:lnTo>
                    <a:pt x="75" y="56"/>
                  </a:lnTo>
                  <a:lnTo>
                    <a:pt x="72" y="62"/>
                  </a:lnTo>
                  <a:lnTo>
                    <a:pt x="68" y="68"/>
                  </a:lnTo>
                  <a:lnTo>
                    <a:pt x="64" y="72"/>
                  </a:lnTo>
                  <a:lnTo>
                    <a:pt x="58" y="75"/>
                  </a:lnTo>
                  <a:lnTo>
                    <a:pt x="52" y="78"/>
                  </a:lnTo>
                  <a:lnTo>
                    <a:pt x="46" y="79"/>
                  </a:lnTo>
                  <a:lnTo>
                    <a:pt x="39" y="79"/>
                  </a:lnTo>
                  <a:lnTo>
                    <a:pt x="31" y="79"/>
                  </a:lnTo>
                  <a:lnTo>
                    <a:pt x="23" y="76"/>
                  </a:lnTo>
                  <a:lnTo>
                    <a:pt x="16" y="73"/>
                  </a:lnTo>
                  <a:lnTo>
                    <a:pt x="10" y="69"/>
                  </a:lnTo>
                  <a:lnTo>
                    <a:pt x="6" y="63"/>
                  </a:lnTo>
                  <a:lnTo>
                    <a:pt x="3" y="56"/>
                  </a:lnTo>
                  <a:lnTo>
                    <a:pt x="0" y="49"/>
                  </a:lnTo>
                  <a:lnTo>
                    <a:pt x="0" y="40"/>
                  </a:lnTo>
                  <a:lnTo>
                    <a:pt x="0" y="30"/>
                  </a:lnTo>
                  <a:lnTo>
                    <a:pt x="3" y="23"/>
                  </a:lnTo>
                  <a:lnTo>
                    <a:pt x="6" y="16"/>
                  </a:lnTo>
                  <a:lnTo>
                    <a:pt x="10" y="10"/>
                  </a:lnTo>
                  <a:lnTo>
                    <a:pt x="16" y="6"/>
                  </a:lnTo>
                  <a:lnTo>
                    <a:pt x="23" y="3"/>
                  </a:lnTo>
                  <a:lnTo>
                    <a:pt x="31" y="0"/>
                  </a:lnTo>
                  <a:lnTo>
                    <a:pt x="41" y="0"/>
                  </a:lnTo>
                  <a:lnTo>
                    <a:pt x="48" y="0"/>
                  </a:lnTo>
                  <a:lnTo>
                    <a:pt x="54" y="1"/>
                  </a:lnTo>
                  <a:lnTo>
                    <a:pt x="59" y="4"/>
                  </a:lnTo>
                  <a:lnTo>
                    <a:pt x="64" y="7"/>
                  </a:lnTo>
                  <a:lnTo>
                    <a:pt x="68" y="10"/>
                  </a:lnTo>
                  <a:lnTo>
                    <a:pt x="72" y="16"/>
                  </a:lnTo>
                  <a:lnTo>
                    <a:pt x="74" y="20"/>
                  </a:lnTo>
                  <a:lnTo>
                    <a:pt x="75" y="26"/>
                  </a:lnTo>
                  <a:lnTo>
                    <a:pt x="68" y="26"/>
                  </a:lnTo>
                  <a:lnTo>
                    <a:pt x="67" y="21"/>
                  </a:lnTo>
                  <a:lnTo>
                    <a:pt x="64" y="19"/>
                  </a:lnTo>
                  <a:lnTo>
                    <a:pt x="61" y="14"/>
                  </a:lnTo>
                  <a:lnTo>
                    <a:pt x="58" y="11"/>
                  </a:lnTo>
                  <a:lnTo>
                    <a:pt x="55" y="10"/>
                  </a:lnTo>
                  <a:lnTo>
                    <a:pt x="51" y="9"/>
                  </a:lnTo>
                  <a:lnTo>
                    <a:pt x="45" y="7"/>
                  </a:lnTo>
                  <a:lnTo>
                    <a:pt x="39" y="7"/>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 name="Freeform 43"/>
            <p:cNvSpPr>
              <a:spLocks/>
            </p:cNvSpPr>
            <p:nvPr userDrawn="1"/>
          </p:nvSpPr>
          <p:spPr bwMode="auto">
            <a:xfrm>
              <a:off x="5214938" y="1063625"/>
              <a:ext cx="34925" cy="39687"/>
            </a:xfrm>
            <a:custGeom>
              <a:avLst/>
              <a:gdLst>
                <a:gd name="T0" fmla="*/ 0 w 65"/>
                <a:gd name="T1" fmla="*/ 0 h 77"/>
                <a:gd name="T2" fmla="*/ 8 w 65"/>
                <a:gd name="T3" fmla="*/ 0 h 77"/>
                <a:gd name="T4" fmla="*/ 8 w 65"/>
                <a:gd name="T5" fmla="*/ 32 h 77"/>
                <a:gd name="T6" fmla="*/ 57 w 65"/>
                <a:gd name="T7" fmla="*/ 32 h 77"/>
                <a:gd name="T8" fmla="*/ 57 w 65"/>
                <a:gd name="T9" fmla="*/ 0 h 77"/>
                <a:gd name="T10" fmla="*/ 65 w 65"/>
                <a:gd name="T11" fmla="*/ 0 h 77"/>
                <a:gd name="T12" fmla="*/ 65 w 65"/>
                <a:gd name="T13" fmla="*/ 77 h 77"/>
                <a:gd name="T14" fmla="*/ 57 w 65"/>
                <a:gd name="T15" fmla="*/ 77 h 77"/>
                <a:gd name="T16" fmla="*/ 57 w 65"/>
                <a:gd name="T17" fmla="*/ 39 h 77"/>
                <a:gd name="T18" fmla="*/ 8 w 65"/>
                <a:gd name="T19" fmla="*/ 39 h 77"/>
                <a:gd name="T20" fmla="*/ 8 w 65"/>
                <a:gd name="T21" fmla="*/ 77 h 77"/>
                <a:gd name="T22" fmla="*/ 0 w 65"/>
                <a:gd name="T23" fmla="*/ 77 h 77"/>
                <a:gd name="T24" fmla="*/ 0 w 65"/>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7">
                  <a:moveTo>
                    <a:pt x="0" y="0"/>
                  </a:moveTo>
                  <a:lnTo>
                    <a:pt x="8" y="0"/>
                  </a:lnTo>
                  <a:lnTo>
                    <a:pt x="8" y="32"/>
                  </a:lnTo>
                  <a:lnTo>
                    <a:pt x="57" y="32"/>
                  </a:lnTo>
                  <a:lnTo>
                    <a:pt x="57" y="0"/>
                  </a:lnTo>
                  <a:lnTo>
                    <a:pt x="65" y="0"/>
                  </a:lnTo>
                  <a:lnTo>
                    <a:pt x="65" y="77"/>
                  </a:lnTo>
                  <a:lnTo>
                    <a:pt x="57" y="77"/>
                  </a:lnTo>
                  <a:lnTo>
                    <a:pt x="57" y="39"/>
                  </a:lnTo>
                  <a:lnTo>
                    <a:pt x="8" y="39"/>
                  </a:lnTo>
                  <a:lnTo>
                    <a:pt x="8" y="77"/>
                  </a:lnTo>
                  <a:lnTo>
                    <a:pt x="0" y="77"/>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 name="Freeform 44"/>
            <p:cNvSpPr>
              <a:spLocks noEditPoints="1"/>
            </p:cNvSpPr>
            <p:nvPr userDrawn="1"/>
          </p:nvSpPr>
          <p:spPr bwMode="auto">
            <a:xfrm>
              <a:off x="5260975" y="1062038"/>
              <a:ext cx="42863" cy="42862"/>
            </a:xfrm>
            <a:custGeom>
              <a:avLst/>
              <a:gdLst>
                <a:gd name="T0" fmla="*/ 72 w 81"/>
                <a:gd name="T1" fmla="*/ 33 h 79"/>
                <a:gd name="T2" fmla="*/ 68 w 81"/>
                <a:gd name="T3" fmla="*/ 20 h 79"/>
                <a:gd name="T4" fmla="*/ 59 w 81"/>
                <a:gd name="T5" fmla="*/ 11 h 79"/>
                <a:gd name="T6" fmla="*/ 47 w 81"/>
                <a:gd name="T7" fmla="*/ 7 h 79"/>
                <a:gd name="T8" fmla="*/ 33 w 81"/>
                <a:gd name="T9" fmla="*/ 7 h 79"/>
                <a:gd name="T10" fmla="*/ 22 w 81"/>
                <a:gd name="T11" fmla="*/ 11 h 79"/>
                <a:gd name="T12" fmla="*/ 13 w 81"/>
                <a:gd name="T13" fmla="*/ 20 h 79"/>
                <a:gd name="T14" fmla="*/ 9 w 81"/>
                <a:gd name="T15" fmla="*/ 33 h 79"/>
                <a:gd name="T16" fmla="*/ 9 w 81"/>
                <a:gd name="T17" fmla="*/ 47 h 79"/>
                <a:gd name="T18" fmla="*/ 13 w 81"/>
                <a:gd name="T19" fmla="*/ 59 h 79"/>
                <a:gd name="T20" fmla="*/ 22 w 81"/>
                <a:gd name="T21" fmla="*/ 68 h 79"/>
                <a:gd name="T22" fmla="*/ 33 w 81"/>
                <a:gd name="T23" fmla="*/ 72 h 79"/>
                <a:gd name="T24" fmla="*/ 47 w 81"/>
                <a:gd name="T25" fmla="*/ 72 h 79"/>
                <a:gd name="T26" fmla="*/ 59 w 81"/>
                <a:gd name="T27" fmla="*/ 68 h 79"/>
                <a:gd name="T28" fmla="*/ 68 w 81"/>
                <a:gd name="T29" fmla="*/ 59 h 79"/>
                <a:gd name="T30" fmla="*/ 72 w 81"/>
                <a:gd name="T31" fmla="*/ 47 h 79"/>
                <a:gd name="T32" fmla="*/ 40 w 81"/>
                <a:gd name="T33" fmla="*/ 79 h 79"/>
                <a:gd name="T34" fmla="*/ 24 w 81"/>
                <a:gd name="T35" fmla="*/ 76 h 79"/>
                <a:gd name="T36" fmla="*/ 11 w 81"/>
                <a:gd name="T37" fmla="*/ 69 h 79"/>
                <a:gd name="T38" fmla="*/ 3 w 81"/>
                <a:gd name="T39" fmla="*/ 56 h 79"/>
                <a:gd name="T40" fmla="*/ 0 w 81"/>
                <a:gd name="T41" fmla="*/ 40 h 79"/>
                <a:gd name="T42" fmla="*/ 3 w 81"/>
                <a:gd name="T43" fmla="*/ 23 h 79"/>
                <a:gd name="T44" fmla="*/ 11 w 81"/>
                <a:gd name="T45" fmla="*/ 10 h 79"/>
                <a:gd name="T46" fmla="*/ 24 w 81"/>
                <a:gd name="T47" fmla="*/ 3 h 79"/>
                <a:gd name="T48" fmla="*/ 40 w 81"/>
                <a:gd name="T49" fmla="*/ 0 h 79"/>
                <a:gd name="T50" fmla="*/ 58 w 81"/>
                <a:gd name="T51" fmla="*/ 3 h 79"/>
                <a:gd name="T52" fmla="*/ 71 w 81"/>
                <a:gd name="T53" fmla="*/ 10 h 79"/>
                <a:gd name="T54" fmla="*/ 78 w 81"/>
                <a:gd name="T55" fmla="*/ 23 h 79"/>
                <a:gd name="T56" fmla="*/ 81 w 81"/>
                <a:gd name="T57" fmla="*/ 40 h 79"/>
                <a:gd name="T58" fmla="*/ 78 w 81"/>
                <a:gd name="T59" fmla="*/ 56 h 79"/>
                <a:gd name="T60" fmla="*/ 71 w 81"/>
                <a:gd name="T61" fmla="*/ 69 h 79"/>
                <a:gd name="T62" fmla="*/ 58 w 81"/>
                <a:gd name="T63" fmla="*/ 76 h 79"/>
                <a:gd name="T64" fmla="*/ 40 w 81"/>
                <a:gd name="T6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79">
                  <a:moveTo>
                    <a:pt x="73" y="40"/>
                  </a:moveTo>
                  <a:lnTo>
                    <a:pt x="72" y="33"/>
                  </a:lnTo>
                  <a:lnTo>
                    <a:pt x="71" y="26"/>
                  </a:lnTo>
                  <a:lnTo>
                    <a:pt x="68" y="20"/>
                  </a:lnTo>
                  <a:lnTo>
                    <a:pt x="65" y="16"/>
                  </a:lnTo>
                  <a:lnTo>
                    <a:pt x="59" y="11"/>
                  </a:lnTo>
                  <a:lnTo>
                    <a:pt x="55" y="9"/>
                  </a:lnTo>
                  <a:lnTo>
                    <a:pt x="47" y="7"/>
                  </a:lnTo>
                  <a:lnTo>
                    <a:pt x="40" y="7"/>
                  </a:lnTo>
                  <a:lnTo>
                    <a:pt x="33" y="7"/>
                  </a:lnTo>
                  <a:lnTo>
                    <a:pt x="27" y="9"/>
                  </a:lnTo>
                  <a:lnTo>
                    <a:pt x="22" y="11"/>
                  </a:lnTo>
                  <a:lnTo>
                    <a:pt x="17" y="16"/>
                  </a:lnTo>
                  <a:lnTo>
                    <a:pt x="13" y="20"/>
                  </a:lnTo>
                  <a:lnTo>
                    <a:pt x="10" y="26"/>
                  </a:lnTo>
                  <a:lnTo>
                    <a:pt x="9" y="33"/>
                  </a:lnTo>
                  <a:lnTo>
                    <a:pt x="9" y="40"/>
                  </a:lnTo>
                  <a:lnTo>
                    <a:pt x="9" y="47"/>
                  </a:lnTo>
                  <a:lnTo>
                    <a:pt x="10" y="53"/>
                  </a:lnTo>
                  <a:lnTo>
                    <a:pt x="13" y="59"/>
                  </a:lnTo>
                  <a:lnTo>
                    <a:pt x="17" y="63"/>
                  </a:lnTo>
                  <a:lnTo>
                    <a:pt x="22" y="68"/>
                  </a:lnTo>
                  <a:lnTo>
                    <a:pt x="27" y="70"/>
                  </a:lnTo>
                  <a:lnTo>
                    <a:pt x="33" y="72"/>
                  </a:lnTo>
                  <a:lnTo>
                    <a:pt x="40" y="72"/>
                  </a:lnTo>
                  <a:lnTo>
                    <a:pt x="47" y="72"/>
                  </a:lnTo>
                  <a:lnTo>
                    <a:pt x="55" y="70"/>
                  </a:lnTo>
                  <a:lnTo>
                    <a:pt x="59" y="68"/>
                  </a:lnTo>
                  <a:lnTo>
                    <a:pt x="65" y="63"/>
                  </a:lnTo>
                  <a:lnTo>
                    <a:pt x="68" y="59"/>
                  </a:lnTo>
                  <a:lnTo>
                    <a:pt x="71" y="53"/>
                  </a:lnTo>
                  <a:lnTo>
                    <a:pt x="72" y="47"/>
                  </a:lnTo>
                  <a:lnTo>
                    <a:pt x="73" y="40"/>
                  </a:lnTo>
                  <a:close/>
                  <a:moveTo>
                    <a:pt x="40" y="79"/>
                  </a:moveTo>
                  <a:lnTo>
                    <a:pt x="32" y="79"/>
                  </a:lnTo>
                  <a:lnTo>
                    <a:pt x="24" y="76"/>
                  </a:lnTo>
                  <a:lnTo>
                    <a:pt x="17" y="73"/>
                  </a:lnTo>
                  <a:lnTo>
                    <a:pt x="11" y="69"/>
                  </a:lnTo>
                  <a:lnTo>
                    <a:pt x="7" y="63"/>
                  </a:lnTo>
                  <a:lnTo>
                    <a:pt x="3" y="56"/>
                  </a:lnTo>
                  <a:lnTo>
                    <a:pt x="1" y="49"/>
                  </a:lnTo>
                  <a:lnTo>
                    <a:pt x="0" y="40"/>
                  </a:lnTo>
                  <a:lnTo>
                    <a:pt x="1" y="30"/>
                  </a:lnTo>
                  <a:lnTo>
                    <a:pt x="3" y="23"/>
                  </a:lnTo>
                  <a:lnTo>
                    <a:pt x="7" y="16"/>
                  </a:lnTo>
                  <a:lnTo>
                    <a:pt x="11" y="10"/>
                  </a:lnTo>
                  <a:lnTo>
                    <a:pt x="17" y="6"/>
                  </a:lnTo>
                  <a:lnTo>
                    <a:pt x="24" y="3"/>
                  </a:lnTo>
                  <a:lnTo>
                    <a:pt x="32" y="0"/>
                  </a:lnTo>
                  <a:lnTo>
                    <a:pt x="40" y="0"/>
                  </a:lnTo>
                  <a:lnTo>
                    <a:pt x="49" y="0"/>
                  </a:lnTo>
                  <a:lnTo>
                    <a:pt x="58" y="3"/>
                  </a:lnTo>
                  <a:lnTo>
                    <a:pt x="65" y="6"/>
                  </a:lnTo>
                  <a:lnTo>
                    <a:pt x="71" y="10"/>
                  </a:lnTo>
                  <a:lnTo>
                    <a:pt x="75" y="16"/>
                  </a:lnTo>
                  <a:lnTo>
                    <a:pt x="78" y="23"/>
                  </a:lnTo>
                  <a:lnTo>
                    <a:pt x="81" y="30"/>
                  </a:lnTo>
                  <a:lnTo>
                    <a:pt x="81" y="40"/>
                  </a:lnTo>
                  <a:lnTo>
                    <a:pt x="81" y="49"/>
                  </a:lnTo>
                  <a:lnTo>
                    <a:pt x="78" y="56"/>
                  </a:lnTo>
                  <a:lnTo>
                    <a:pt x="75" y="63"/>
                  </a:lnTo>
                  <a:lnTo>
                    <a:pt x="71" y="69"/>
                  </a:lnTo>
                  <a:lnTo>
                    <a:pt x="65" y="73"/>
                  </a:lnTo>
                  <a:lnTo>
                    <a:pt x="58" y="76"/>
                  </a:lnTo>
                  <a:lnTo>
                    <a:pt x="49" y="79"/>
                  </a:lnTo>
                  <a:lnTo>
                    <a:pt x="40" y="79"/>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 name="Freeform 45"/>
            <p:cNvSpPr>
              <a:spLocks/>
            </p:cNvSpPr>
            <p:nvPr userDrawn="1"/>
          </p:nvSpPr>
          <p:spPr bwMode="auto">
            <a:xfrm>
              <a:off x="5310188" y="1063625"/>
              <a:ext cx="41275" cy="39687"/>
            </a:xfrm>
            <a:custGeom>
              <a:avLst/>
              <a:gdLst>
                <a:gd name="T0" fmla="*/ 0 w 77"/>
                <a:gd name="T1" fmla="*/ 0 h 77"/>
                <a:gd name="T2" fmla="*/ 7 w 77"/>
                <a:gd name="T3" fmla="*/ 0 h 77"/>
                <a:gd name="T4" fmla="*/ 39 w 77"/>
                <a:gd name="T5" fmla="*/ 69 h 77"/>
                <a:gd name="T6" fmla="*/ 69 w 77"/>
                <a:gd name="T7" fmla="*/ 0 h 77"/>
                <a:gd name="T8" fmla="*/ 77 w 77"/>
                <a:gd name="T9" fmla="*/ 0 h 77"/>
                <a:gd name="T10" fmla="*/ 43 w 77"/>
                <a:gd name="T11" fmla="*/ 77 h 77"/>
                <a:gd name="T12" fmla="*/ 33 w 77"/>
                <a:gd name="T13" fmla="*/ 77 h 77"/>
                <a:gd name="T14" fmla="*/ 0 w 7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0" y="0"/>
                  </a:moveTo>
                  <a:lnTo>
                    <a:pt x="7" y="0"/>
                  </a:lnTo>
                  <a:lnTo>
                    <a:pt x="39" y="69"/>
                  </a:lnTo>
                  <a:lnTo>
                    <a:pt x="69" y="0"/>
                  </a:lnTo>
                  <a:lnTo>
                    <a:pt x="77" y="0"/>
                  </a:lnTo>
                  <a:lnTo>
                    <a:pt x="43" y="77"/>
                  </a:lnTo>
                  <a:lnTo>
                    <a:pt x="33" y="77"/>
                  </a:lnTo>
                  <a:lnTo>
                    <a:pt x="0" y="0"/>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 name="Freeform 46"/>
            <p:cNvSpPr>
              <a:spLocks/>
            </p:cNvSpPr>
            <p:nvPr userDrawn="1"/>
          </p:nvSpPr>
          <p:spPr bwMode="auto">
            <a:xfrm>
              <a:off x="5357813" y="1063625"/>
              <a:ext cx="38100" cy="39687"/>
            </a:xfrm>
            <a:custGeom>
              <a:avLst/>
              <a:gdLst>
                <a:gd name="T0" fmla="*/ 33 w 73"/>
                <a:gd name="T1" fmla="*/ 44 h 77"/>
                <a:gd name="T2" fmla="*/ 0 w 73"/>
                <a:gd name="T3" fmla="*/ 0 h 77"/>
                <a:gd name="T4" fmla="*/ 10 w 73"/>
                <a:gd name="T5" fmla="*/ 0 h 77"/>
                <a:gd name="T6" fmla="*/ 36 w 73"/>
                <a:gd name="T7" fmla="*/ 38 h 77"/>
                <a:gd name="T8" fmla="*/ 63 w 73"/>
                <a:gd name="T9" fmla="*/ 0 h 77"/>
                <a:gd name="T10" fmla="*/ 73 w 73"/>
                <a:gd name="T11" fmla="*/ 0 h 77"/>
                <a:gd name="T12" fmla="*/ 40 w 73"/>
                <a:gd name="T13" fmla="*/ 44 h 77"/>
                <a:gd name="T14" fmla="*/ 40 w 73"/>
                <a:gd name="T15" fmla="*/ 77 h 77"/>
                <a:gd name="T16" fmla="*/ 33 w 73"/>
                <a:gd name="T17" fmla="*/ 77 h 77"/>
                <a:gd name="T18" fmla="*/ 33 w 73"/>
                <a:gd name="T19" fmla="*/ 4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7">
                  <a:moveTo>
                    <a:pt x="33" y="44"/>
                  </a:moveTo>
                  <a:lnTo>
                    <a:pt x="0" y="0"/>
                  </a:lnTo>
                  <a:lnTo>
                    <a:pt x="10" y="0"/>
                  </a:lnTo>
                  <a:lnTo>
                    <a:pt x="36" y="38"/>
                  </a:lnTo>
                  <a:lnTo>
                    <a:pt x="63" y="0"/>
                  </a:lnTo>
                  <a:lnTo>
                    <a:pt x="73" y="0"/>
                  </a:lnTo>
                  <a:lnTo>
                    <a:pt x="40" y="44"/>
                  </a:lnTo>
                  <a:lnTo>
                    <a:pt x="40" y="77"/>
                  </a:lnTo>
                  <a:lnTo>
                    <a:pt x="33" y="77"/>
                  </a:lnTo>
                  <a:lnTo>
                    <a:pt x="33" y="44"/>
                  </a:lnTo>
                  <a:close/>
                </a:path>
              </a:pathLst>
            </a:custGeom>
            <a:solidFill>
              <a:srgbClr val="89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 name="Rectangle 47"/>
            <p:cNvSpPr>
              <a:spLocks noChangeArrowheads="1"/>
            </p:cNvSpPr>
            <p:nvPr userDrawn="1"/>
          </p:nvSpPr>
          <p:spPr bwMode="auto">
            <a:xfrm>
              <a:off x="1017588" y="590550"/>
              <a:ext cx="827088" cy="550862"/>
            </a:xfrm>
            <a:prstGeom prst="rect">
              <a:avLst/>
            </a:prstGeom>
            <a:solidFill>
              <a:srgbClr val="2647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 name="Freeform 48"/>
            <p:cNvSpPr>
              <a:spLocks/>
            </p:cNvSpPr>
            <p:nvPr userDrawn="1"/>
          </p:nvSpPr>
          <p:spPr bwMode="auto">
            <a:xfrm>
              <a:off x="1403350" y="655638"/>
              <a:ext cx="55563" cy="55562"/>
            </a:xfrm>
            <a:custGeom>
              <a:avLst/>
              <a:gdLst>
                <a:gd name="T0" fmla="*/ 20 w 107"/>
                <a:gd name="T1" fmla="*/ 103 h 103"/>
                <a:gd name="T2" fmla="*/ 54 w 107"/>
                <a:gd name="T3" fmla="*/ 78 h 103"/>
                <a:gd name="T4" fmla="*/ 87 w 107"/>
                <a:gd name="T5" fmla="*/ 103 h 103"/>
                <a:gd name="T6" fmla="*/ 74 w 107"/>
                <a:gd name="T7" fmla="*/ 64 h 103"/>
                <a:gd name="T8" fmla="*/ 107 w 107"/>
                <a:gd name="T9" fmla="*/ 39 h 103"/>
                <a:gd name="T10" fmla="*/ 67 w 107"/>
                <a:gd name="T11" fmla="*/ 39 h 103"/>
                <a:gd name="T12" fmla="*/ 54 w 107"/>
                <a:gd name="T13" fmla="*/ 0 h 103"/>
                <a:gd name="T14" fmla="*/ 41 w 107"/>
                <a:gd name="T15" fmla="*/ 39 h 103"/>
                <a:gd name="T16" fmla="*/ 0 w 107"/>
                <a:gd name="T17" fmla="*/ 39 h 103"/>
                <a:gd name="T18" fmla="*/ 33 w 107"/>
                <a:gd name="T19" fmla="*/ 64 h 103"/>
                <a:gd name="T20" fmla="*/ 20 w 107"/>
                <a:gd name="T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3">
                  <a:moveTo>
                    <a:pt x="20" y="103"/>
                  </a:moveTo>
                  <a:lnTo>
                    <a:pt x="54" y="78"/>
                  </a:lnTo>
                  <a:lnTo>
                    <a:pt x="87" y="103"/>
                  </a:lnTo>
                  <a:lnTo>
                    <a:pt x="74" y="64"/>
                  </a:lnTo>
                  <a:lnTo>
                    <a:pt x="107" y="39"/>
                  </a:lnTo>
                  <a:lnTo>
                    <a:pt x="67" y="39"/>
                  </a:lnTo>
                  <a:lnTo>
                    <a:pt x="54" y="0"/>
                  </a:lnTo>
                  <a:lnTo>
                    <a:pt x="41" y="39"/>
                  </a:lnTo>
                  <a:lnTo>
                    <a:pt x="0" y="39"/>
                  </a:lnTo>
                  <a:lnTo>
                    <a:pt x="33" y="64"/>
                  </a:lnTo>
                  <a:lnTo>
                    <a:pt x="20" y="103"/>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 name="Freeform 49"/>
            <p:cNvSpPr>
              <a:spLocks/>
            </p:cNvSpPr>
            <p:nvPr userDrawn="1"/>
          </p:nvSpPr>
          <p:spPr bwMode="auto">
            <a:xfrm>
              <a:off x="1312863" y="679450"/>
              <a:ext cx="57150" cy="55562"/>
            </a:xfrm>
            <a:custGeom>
              <a:avLst/>
              <a:gdLst>
                <a:gd name="T0" fmla="*/ 20 w 108"/>
                <a:gd name="T1" fmla="*/ 104 h 104"/>
                <a:gd name="T2" fmla="*/ 53 w 108"/>
                <a:gd name="T3" fmla="*/ 79 h 104"/>
                <a:gd name="T4" fmla="*/ 86 w 108"/>
                <a:gd name="T5" fmla="*/ 104 h 104"/>
                <a:gd name="T6" fmla="*/ 75 w 108"/>
                <a:gd name="T7" fmla="*/ 63 h 104"/>
                <a:gd name="T8" fmla="*/ 108 w 108"/>
                <a:gd name="T9" fmla="*/ 40 h 104"/>
                <a:gd name="T10" fmla="*/ 66 w 108"/>
                <a:gd name="T11" fmla="*/ 40 h 104"/>
                <a:gd name="T12" fmla="*/ 53 w 108"/>
                <a:gd name="T13" fmla="*/ 0 h 104"/>
                <a:gd name="T14" fmla="*/ 42 w 108"/>
                <a:gd name="T15" fmla="*/ 40 h 104"/>
                <a:gd name="T16" fmla="*/ 0 w 108"/>
                <a:gd name="T17" fmla="*/ 40 h 104"/>
                <a:gd name="T18" fmla="*/ 33 w 108"/>
                <a:gd name="T19" fmla="*/ 63 h 104"/>
                <a:gd name="T20" fmla="*/ 20 w 108"/>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4">
                  <a:moveTo>
                    <a:pt x="20" y="104"/>
                  </a:moveTo>
                  <a:lnTo>
                    <a:pt x="53" y="79"/>
                  </a:lnTo>
                  <a:lnTo>
                    <a:pt x="86" y="104"/>
                  </a:lnTo>
                  <a:lnTo>
                    <a:pt x="75" y="63"/>
                  </a:lnTo>
                  <a:lnTo>
                    <a:pt x="108" y="40"/>
                  </a:lnTo>
                  <a:lnTo>
                    <a:pt x="66" y="40"/>
                  </a:lnTo>
                  <a:lnTo>
                    <a:pt x="53" y="0"/>
                  </a:lnTo>
                  <a:lnTo>
                    <a:pt x="42" y="40"/>
                  </a:lnTo>
                  <a:lnTo>
                    <a:pt x="0" y="40"/>
                  </a:lnTo>
                  <a:lnTo>
                    <a:pt x="33" y="63"/>
                  </a:lnTo>
                  <a:lnTo>
                    <a:pt x="20" y="104"/>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 name="Freeform 50"/>
            <p:cNvSpPr>
              <a:spLocks/>
            </p:cNvSpPr>
            <p:nvPr userDrawn="1"/>
          </p:nvSpPr>
          <p:spPr bwMode="auto">
            <a:xfrm>
              <a:off x="1246188" y="746125"/>
              <a:ext cx="57150" cy="53975"/>
            </a:xfrm>
            <a:custGeom>
              <a:avLst/>
              <a:gdLst>
                <a:gd name="T0" fmla="*/ 55 w 108"/>
                <a:gd name="T1" fmla="*/ 0 h 103"/>
                <a:gd name="T2" fmla="*/ 42 w 108"/>
                <a:gd name="T3" fmla="*/ 41 h 103"/>
                <a:gd name="T4" fmla="*/ 0 w 108"/>
                <a:gd name="T5" fmla="*/ 41 h 103"/>
                <a:gd name="T6" fmla="*/ 33 w 108"/>
                <a:gd name="T7" fmla="*/ 64 h 103"/>
                <a:gd name="T8" fmla="*/ 22 w 108"/>
                <a:gd name="T9" fmla="*/ 103 h 103"/>
                <a:gd name="T10" fmla="*/ 55 w 108"/>
                <a:gd name="T11" fmla="*/ 79 h 103"/>
                <a:gd name="T12" fmla="*/ 88 w 108"/>
                <a:gd name="T13" fmla="*/ 103 h 103"/>
                <a:gd name="T14" fmla="*/ 75 w 108"/>
                <a:gd name="T15" fmla="*/ 64 h 103"/>
                <a:gd name="T16" fmla="*/ 108 w 108"/>
                <a:gd name="T17" fmla="*/ 41 h 103"/>
                <a:gd name="T18" fmla="*/ 67 w 108"/>
                <a:gd name="T19" fmla="*/ 41 h 103"/>
                <a:gd name="T20" fmla="*/ 55 w 108"/>
                <a:gd name="T2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3">
                  <a:moveTo>
                    <a:pt x="55" y="0"/>
                  </a:moveTo>
                  <a:lnTo>
                    <a:pt x="42" y="41"/>
                  </a:lnTo>
                  <a:lnTo>
                    <a:pt x="0" y="41"/>
                  </a:lnTo>
                  <a:lnTo>
                    <a:pt x="33" y="64"/>
                  </a:lnTo>
                  <a:lnTo>
                    <a:pt x="22" y="103"/>
                  </a:lnTo>
                  <a:lnTo>
                    <a:pt x="55" y="79"/>
                  </a:lnTo>
                  <a:lnTo>
                    <a:pt x="88" y="103"/>
                  </a:lnTo>
                  <a:lnTo>
                    <a:pt x="75" y="64"/>
                  </a:lnTo>
                  <a:lnTo>
                    <a:pt x="108" y="41"/>
                  </a:lnTo>
                  <a:lnTo>
                    <a:pt x="67" y="41"/>
                  </a:lnTo>
                  <a:lnTo>
                    <a:pt x="55"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 name="Freeform 51"/>
            <p:cNvSpPr>
              <a:spLocks/>
            </p:cNvSpPr>
            <p:nvPr userDrawn="1"/>
          </p:nvSpPr>
          <p:spPr bwMode="auto">
            <a:xfrm>
              <a:off x="1220788" y="836613"/>
              <a:ext cx="57150" cy="53975"/>
            </a:xfrm>
            <a:custGeom>
              <a:avLst/>
              <a:gdLst>
                <a:gd name="T0" fmla="*/ 55 w 108"/>
                <a:gd name="T1" fmla="*/ 77 h 102"/>
                <a:gd name="T2" fmla="*/ 88 w 108"/>
                <a:gd name="T3" fmla="*/ 102 h 102"/>
                <a:gd name="T4" fmla="*/ 75 w 108"/>
                <a:gd name="T5" fmla="*/ 63 h 102"/>
                <a:gd name="T6" fmla="*/ 108 w 108"/>
                <a:gd name="T7" fmla="*/ 39 h 102"/>
                <a:gd name="T8" fmla="*/ 68 w 108"/>
                <a:gd name="T9" fmla="*/ 39 h 102"/>
                <a:gd name="T10" fmla="*/ 55 w 108"/>
                <a:gd name="T11" fmla="*/ 0 h 102"/>
                <a:gd name="T12" fmla="*/ 42 w 108"/>
                <a:gd name="T13" fmla="*/ 39 h 102"/>
                <a:gd name="T14" fmla="*/ 0 w 108"/>
                <a:gd name="T15" fmla="*/ 39 h 102"/>
                <a:gd name="T16" fmla="*/ 35 w 108"/>
                <a:gd name="T17" fmla="*/ 63 h 102"/>
                <a:gd name="T18" fmla="*/ 22 w 108"/>
                <a:gd name="T19" fmla="*/ 102 h 102"/>
                <a:gd name="T20" fmla="*/ 55 w 108"/>
                <a:gd name="T21" fmla="*/ 7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2">
                  <a:moveTo>
                    <a:pt x="55" y="77"/>
                  </a:moveTo>
                  <a:lnTo>
                    <a:pt x="88" y="102"/>
                  </a:lnTo>
                  <a:lnTo>
                    <a:pt x="75" y="63"/>
                  </a:lnTo>
                  <a:lnTo>
                    <a:pt x="108" y="39"/>
                  </a:lnTo>
                  <a:lnTo>
                    <a:pt x="68" y="39"/>
                  </a:lnTo>
                  <a:lnTo>
                    <a:pt x="55" y="0"/>
                  </a:lnTo>
                  <a:lnTo>
                    <a:pt x="42" y="39"/>
                  </a:lnTo>
                  <a:lnTo>
                    <a:pt x="0" y="39"/>
                  </a:lnTo>
                  <a:lnTo>
                    <a:pt x="35" y="63"/>
                  </a:lnTo>
                  <a:lnTo>
                    <a:pt x="22" y="102"/>
                  </a:lnTo>
                  <a:lnTo>
                    <a:pt x="55" y="77"/>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 name="Freeform 52"/>
            <p:cNvSpPr>
              <a:spLocks/>
            </p:cNvSpPr>
            <p:nvPr userDrawn="1"/>
          </p:nvSpPr>
          <p:spPr bwMode="auto">
            <a:xfrm>
              <a:off x="1246188" y="927100"/>
              <a:ext cx="57150" cy="53975"/>
            </a:xfrm>
            <a:custGeom>
              <a:avLst/>
              <a:gdLst>
                <a:gd name="T0" fmla="*/ 67 w 108"/>
                <a:gd name="T1" fmla="*/ 40 h 103"/>
                <a:gd name="T2" fmla="*/ 55 w 108"/>
                <a:gd name="T3" fmla="*/ 0 h 103"/>
                <a:gd name="T4" fmla="*/ 42 w 108"/>
                <a:gd name="T5" fmla="*/ 40 h 103"/>
                <a:gd name="T6" fmla="*/ 0 w 108"/>
                <a:gd name="T7" fmla="*/ 40 h 103"/>
                <a:gd name="T8" fmla="*/ 33 w 108"/>
                <a:gd name="T9" fmla="*/ 64 h 103"/>
                <a:gd name="T10" fmla="*/ 22 w 108"/>
                <a:gd name="T11" fmla="*/ 103 h 103"/>
                <a:gd name="T12" fmla="*/ 55 w 108"/>
                <a:gd name="T13" fmla="*/ 79 h 103"/>
                <a:gd name="T14" fmla="*/ 88 w 108"/>
                <a:gd name="T15" fmla="*/ 103 h 103"/>
                <a:gd name="T16" fmla="*/ 75 w 108"/>
                <a:gd name="T17" fmla="*/ 64 h 103"/>
                <a:gd name="T18" fmla="*/ 108 w 108"/>
                <a:gd name="T19" fmla="*/ 40 h 103"/>
                <a:gd name="T20" fmla="*/ 67 w 108"/>
                <a:gd name="T21"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3">
                  <a:moveTo>
                    <a:pt x="67" y="40"/>
                  </a:moveTo>
                  <a:lnTo>
                    <a:pt x="55" y="0"/>
                  </a:lnTo>
                  <a:lnTo>
                    <a:pt x="42" y="40"/>
                  </a:lnTo>
                  <a:lnTo>
                    <a:pt x="0" y="40"/>
                  </a:lnTo>
                  <a:lnTo>
                    <a:pt x="33" y="64"/>
                  </a:lnTo>
                  <a:lnTo>
                    <a:pt x="22" y="103"/>
                  </a:lnTo>
                  <a:lnTo>
                    <a:pt x="55" y="79"/>
                  </a:lnTo>
                  <a:lnTo>
                    <a:pt x="88" y="103"/>
                  </a:lnTo>
                  <a:lnTo>
                    <a:pt x="75" y="64"/>
                  </a:lnTo>
                  <a:lnTo>
                    <a:pt x="108" y="40"/>
                  </a:lnTo>
                  <a:lnTo>
                    <a:pt x="67"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 name="Freeform 53"/>
            <p:cNvSpPr>
              <a:spLocks/>
            </p:cNvSpPr>
            <p:nvPr userDrawn="1"/>
          </p:nvSpPr>
          <p:spPr bwMode="auto">
            <a:xfrm>
              <a:off x="1312863" y="993775"/>
              <a:ext cx="57150" cy="53975"/>
            </a:xfrm>
            <a:custGeom>
              <a:avLst/>
              <a:gdLst>
                <a:gd name="T0" fmla="*/ 66 w 108"/>
                <a:gd name="T1" fmla="*/ 40 h 104"/>
                <a:gd name="T2" fmla="*/ 54 w 108"/>
                <a:gd name="T3" fmla="*/ 0 h 104"/>
                <a:gd name="T4" fmla="*/ 42 w 108"/>
                <a:gd name="T5" fmla="*/ 40 h 104"/>
                <a:gd name="T6" fmla="*/ 0 w 108"/>
                <a:gd name="T7" fmla="*/ 40 h 104"/>
                <a:gd name="T8" fmla="*/ 33 w 108"/>
                <a:gd name="T9" fmla="*/ 63 h 104"/>
                <a:gd name="T10" fmla="*/ 21 w 108"/>
                <a:gd name="T11" fmla="*/ 104 h 104"/>
                <a:gd name="T12" fmla="*/ 54 w 108"/>
                <a:gd name="T13" fmla="*/ 79 h 104"/>
                <a:gd name="T14" fmla="*/ 86 w 108"/>
                <a:gd name="T15" fmla="*/ 104 h 104"/>
                <a:gd name="T16" fmla="*/ 75 w 108"/>
                <a:gd name="T17" fmla="*/ 63 h 104"/>
                <a:gd name="T18" fmla="*/ 108 w 108"/>
                <a:gd name="T19" fmla="*/ 40 h 104"/>
                <a:gd name="T20" fmla="*/ 66 w 108"/>
                <a:gd name="T21"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4">
                  <a:moveTo>
                    <a:pt x="66" y="40"/>
                  </a:moveTo>
                  <a:lnTo>
                    <a:pt x="54" y="0"/>
                  </a:lnTo>
                  <a:lnTo>
                    <a:pt x="42" y="40"/>
                  </a:lnTo>
                  <a:lnTo>
                    <a:pt x="0" y="40"/>
                  </a:lnTo>
                  <a:lnTo>
                    <a:pt x="33" y="63"/>
                  </a:lnTo>
                  <a:lnTo>
                    <a:pt x="21" y="104"/>
                  </a:lnTo>
                  <a:lnTo>
                    <a:pt x="54" y="79"/>
                  </a:lnTo>
                  <a:lnTo>
                    <a:pt x="86" y="104"/>
                  </a:lnTo>
                  <a:lnTo>
                    <a:pt x="75" y="63"/>
                  </a:lnTo>
                  <a:lnTo>
                    <a:pt x="108" y="40"/>
                  </a:lnTo>
                  <a:lnTo>
                    <a:pt x="66"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 name="Freeform 54"/>
            <p:cNvSpPr>
              <a:spLocks/>
            </p:cNvSpPr>
            <p:nvPr userDrawn="1"/>
          </p:nvSpPr>
          <p:spPr bwMode="auto">
            <a:xfrm>
              <a:off x="1403350" y="1017588"/>
              <a:ext cx="55563" cy="53975"/>
            </a:xfrm>
            <a:custGeom>
              <a:avLst/>
              <a:gdLst>
                <a:gd name="T0" fmla="*/ 67 w 107"/>
                <a:gd name="T1" fmla="*/ 39 h 102"/>
                <a:gd name="T2" fmla="*/ 54 w 107"/>
                <a:gd name="T3" fmla="*/ 0 h 102"/>
                <a:gd name="T4" fmla="*/ 41 w 107"/>
                <a:gd name="T5" fmla="*/ 39 h 102"/>
                <a:gd name="T6" fmla="*/ 0 w 107"/>
                <a:gd name="T7" fmla="*/ 39 h 102"/>
                <a:gd name="T8" fmla="*/ 33 w 107"/>
                <a:gd name="T9" fmla="*/ 63 h 102"/>
                <a:gd name="T10" fmla="*/ 20 w 107"/>
                <a:gd name="T11" fmla="*/ 102 h 102"/>
                <a:gd name="T12" fmla="*/ 54 w 107"/>
                <a:gd name="T13" fmla="*/ 78 h 102"/>
                <a:gd name="T14" fmla="*/ 87 w 107"/>
                <a:gd name="T15" fmla="*/ 102 h 102"/>
                <a:gd name="T16" fmla="*/ 74 w 107"/>
                <a:gd name="T17" fmla="*/ 63 h 102"/>
                <a:gd name="T18" fmla="*/ 107 w 107"/>
                <a:gd name="T19" fmla="*/ 39 h 102"/>
                <a:gd name="T20" fmla="*/ 67 w 107"/>
                <a:gd name="T21"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2">
                  <a:moveTo>
                    <a:pt x="67" y="39"/>
                  </a:moveTo>
                  <a:lnTo>
                    <a:pt x="54" y="0"/>
                  </a:lnTo>
                  <a:lnTo>
                    <a:pt x="41" y="39"/>
                  </a:lnTo>
                  <a:lnTo>
                    <a:pt x="0" y="39"/>
                  </a:lnTo>
                  <a:lnTo>
                    <a:pt x="33" y="63"/>
                  </a:lnTo>
                  <a:lnTo>
                    <a:pt x="20" y="102"/>
                  </a:lnTo>
                  <a:lnTo>
                    <a:pt x="54" y="78"/>
                  </a:lnTo>
                  <a:lnTo>
                    <a:pt x="87" y="102"/>
                  </a:lnTo>
                  <a:lnTo>
                    <a:pt x="74" y="63"/>
                  </a:lnTo>
                  <a:lnTo>
                    <a:pt x="107" y="39"/>
                  </a:lnTo>
                  <a:lnTo>
                    <a:pt x="67" y="39"/>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4" name="Freeform 55"/>
            <p:cNvSpPr>
              <a:spLocks/>
            </p:cNvSpPr>
            <p:nvPr userDrawn="1"/>
          </p:nvSpPr>
          <p:spPr bwMode="auto">
            <a:xfrm>
              <a:off x="1492250" y="993775"/>
              <a:ext cx="58738" cy="53975"/>
            </a:xfrm>
            <a:custGeom>
              <a:avLst/>
              <a:gdLst>
                <a:gd name="T0" fmla="*/ 67 w 109"/>
                <a:gd name="T1" fmla="*/ 40 h 104"/>
                <a:gd name="T2" fmla="*/ 54 w 109"/>
                <a:gd name="T3" fmla="*/ 0 h 104"/>
                <a:gd name="T4" fmla="*/ 42 w 109"/>
                <a:gd name="T5" fmla="*/ 40 h 104"/>
                <a:gd name="T6" fmla="*/ 0 w 109"/>
                <a:gd name="T7" fmla="*/ 40 h 104"/>
                <a:gd name="T8" fmla="*/ 34 w 109"/>
                <a:gd name="T9" fmla="*/ 63 h 104"/>
                <a:gd name="T10" fmla="*/ 21 w 109"/>
                <a:gd name="T11" fmla="*/ 104 h 104"/>
                <a:gd name="T12" fmla="*/ 54 w 109"/>
                <a:gd name="T13" fmla="*/ 79 h 104"/>
                <a:gd name="T14" fmla="*/ 87 w 109"/>
                <a:gd name="T15" fmla="*/ 104 h 104"/>
                <a:gd name="T16" fmla="*/ 75 w 109"/>
                <a:gd name="T17" fmla="*/ 63 h 104"/>
                <a:gd name="T18" fmla="*/ 109 w 109"/>
                <a:gd name="T19" fmla="*/ 40 h 104"/>
                <a:gd name="T20" fmla="*/ 67 w 109"/>
                <a:gd name="T21"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04">
                  <a:moveTo>
                    <a:pt x="67" y="40"/>
                  </a:moveTo>
                  <a:lnTo>
                    <a:pt x="54" y="0"/>
                  </a:lnTo>
                  <a:lnTo>
                    <a:pt x="42" y="40"/>
                  </a:lnTo>
                  <a:lnTo>
                    <a:pt x="0" y="40"/>
                  </a:lnTo>
                  <a:lnTo>
                    <a:pt x="34" y="63"/>
                  </a:lnTo>
                  <a:lnTo>
                    <a:pt x="21" y="104"/>
                  </a:lnTo>
                  <a:lnTo>
                    <a:pt x="54" y="79"/>
                  </a:lnTo>
                  <a:lnTo>
                    <a:pt x="87" y="104"/>
                  </a:lnTo>
                  <a:lnTo>
                    <a:pt x="75" y="63"/>
                  </a:lnTo>
                  <a:lnTo>
                    <a:pt x="109" y="40"/>
                  </a:lnTo>
                  <a:lnTo>
                    <a:pt x="67"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5" name="Freeform 56"/>
            <p:cNvSpPr>
              <a:spLocks/>
            </p:cNvSpPr>
            <p:nvPr userDrawn="1"/>
          </p:nvSpPr>
          <p:spPr bwMode="auto">
            <a:xfrm>
              <a:off x="1558925" y="927100"/>
              <a:ext cx="57150" cy="53975"/>
            </a:xfrm>
            <a:custGeom>
              <a:avLst/>
              <a:gdLst>
                <a:gd name="T0" fmla="*/ 66 w 108"/>
                <a:gd name="T1" fmla="*/ 40 h 103"/>
                <a:gd name="T2" fmla="*/ 53 w 108"/>
                <a:gd name="T3" fmla="*/ 0 h 103"/>
                <a:gd name="T4" fmla="*/ 42 w 108"/>
                <a:gd name="T5" fmla="*/ 40 h 103"/>
                <a:gd name="T6" fmla="*/ 0 w 108"/>
                <a:gd name="T7" fmla="*/ 40 h 103"/>
                <a:gd name="T8" fmla="*/ 33 w 108"/>
                <a:gd name="T9" fmla="*/ 64 h 103"/>
                <a:gd name="T10" fmla="*/ 20 w 108"/>
                <a:gd name="T11" fmla="*/ 103 h 103"/>
                <a:gd name="T12" fmla="*/ 53 w 108"/>
                <a:gd name="T13" fmla="*/ 79 h 103"/>
                <a:gd name="T14" fmla="*/ 86 w 108"/>
                <a:gd name="T15" fmla="*/ 103 h 103"/>
                <a:gd name="T16" fmla="*/ 73 w 108"/>
                <a:gd name="T17" fmla="*/ 64 h 103"/>
                <a:gd name="T18" fmla="*/ 108 w 108"/>
                <a:gd name="T19" fmla="*/ 40 h 103"/>
                <a:gd name="T20" fmla="*/ 66 w 108"/>
                <a:gd name="T21"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3">
                  <a:moveTo>
                    <a:pt x="66" y="40"/>
                  </a:moveTo>
                  <a:lnTo>
                    <a:pt x="53" y="0"/>
                  </a:lnTo>
                  <a:lnTo>
                    <a:pt x="42" y="40"/>
                  </a:lnTo>
                  <a:lnTo>
                    <a:pt x="0" y="40"/>
                  </a:lnTo>
                  <a:lnTo>
                    <a:pt x="33" y="64"/>
                  </a:lnTo>
                  <a:lnTo>
                    <a:pt x="20" y="103"/>
                  </a:lnTo>
                  <a:lnTo>
                    <a:pt x="53" y="79"/>
                  </a:lnTo>
                  <a:lnTo>
                    <a:pt x="86" y="103"/>
                  </a:lnTo>
                  <a:lnTo>
                    <a:pt x="73" y="64"/>
                  </a:lnTo>
                  <a:lnTo>
                    <a:pt x="108" y="40"/>
                  </a:lnTo>
                  <a:lnTo>
                    <a:pt x="66"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6" name="Freeform 57"/>
            <p:cNvSpPr>
              <a:spLocks/>
            </p:cNvSpPr>
            <p:nvPr userDrawn="1"/>
          </p:nvSpPr>
          <p:spPr bwMode="auto">
            <a:xfrm>
              <a:off x="1582738" y="836613"/>
              <a:ext cx="57150" cy="53975"/>
            </a:xfrm>
            <a:custGeom>
              <a:avLst/>
              <a:gdLst>
                <a:gd name="T0" fmla="*/ 108 w 108"/>
                <a:gd name="T1" fmla="*/ 41 h 104"/>
                <a:gd name="T2" fmla="*/ 67 w 108"/>
                <a:gd name="T3" fmla="*/ 41 h 104"/>
                <a:gd name="T4" fmla="*/ 54 w 108"/>
                <a:gd name="T5" fmla="*/ 0 h 104"/>
                <a:gd name="T6" fmla="*/ 41 w 108"/>
                <a:gd name="T7" fmla="*/ 41 h 104"/>
                <a:gd name="T8" fmla="*/ 0 w 108"/>
                <a:gd name="T9" fmla="*/ 41 h 104"/>
                <a:gd name="T10" fmla="*/ 34 w 108"/>
                <a:gd name="T11" fmla="*/ 64 h 104"/>
                <a:gd name="T12" fmla="*/ 21 w 108"/>
                <a:gd name="T13" fmla="*/ 104 h 104"/>
                <a:gd name="T14" fmla="*/ 54 w 108"/>
                <a:gd name="T15" fmla="*/ 79 h 104"/>
                <a:gd name="T16" fmla="*/ 87 w 108"/>
                <a:gd name="T17" fmla="*/ 104 h 104"/>
                <a:gd name="T18" fmla="*/ 74 w 108"/>
                <a:gd name="T19" fmla="*/ 64 h 104"/>
                <a:gd name="T20" fmla="*/ 108 w 108"/>
                <a:gd name="T21" fmla="*/ 4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4">
                  <a:moveTo>
                    <a:pt x="108" y="41"/>
                  </a:moveTo>
                  <a:lnTo>
                    <a:pt x="67" y="41"/>
                  </a:lnTo>
                  <a:lnTo>
                    <a:pt x="54" y="0"/>
                  </a:lnTo>
                  <a:lnTo>
                    <a:pt x="41" y="41"/>
                  </a:lnTo>
                  <a:lnTo>
                    <a:pt x="0" y="41"/>
                  </a:lnTo>
                  <a:lnTo>
                    <a:pt x="34" y="64"/>
                  </a:lnTo>
                  <a:lnTo>
                    <a:pt x="21" y="104"/>
                  </a:lnTo>
                  <a:lnTo>
                    <a:pt x="54" y="79"/>
                  </a:lnTo>
                  <a:lnTo>
                    <a:pt x="87" y="104"/>
                  </a:lnTo>
                  <a:lnTo>
                    <a:pt x="74" y="64"/>
                  </a:lnTo>
                  <a:lnTo>
                    <a:pt x="108" y="4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7" name="Freeform 58"/>
            <p:cNvSpPr>
              <a:spLocks/>
            </p:cNvSpPr>
            <p:nvPr userDrawn="1"/>
          </p:nvSpPr>
          <p:spPr bwMode="auto">
            <a:xfrm>
              <a:off x="1558925" y="746125"/>
              <a:ext cx="57150" cy="53975"/>
            </a:xfrm>
            <a:custGeom>
              <a:avLst/>
              <a:gdLst>
                <a:gd name="T0" fmla="*/ 20 w 108"/>
                <a:gd name="T1" fmla="*/ 103 h 103"/>
                <a:gd name="T2" fmla="*/ 53 w 108"/>
                <a:gd name="T3" fmla="*/ 78 h 103"/>
                <a:gd name="T4" fmla="*/ 86 w 108"/>
                <a:gd name="T5" fmla="*/ 103 h 103"/>
                <a:gd name="T6" fmla="*/ 75 w 108"/>
                <a:gd name="T7" fmla="*/ 64 h 103"/>
                <a:gd name="T8" fmla="*/ 108 w 108"/>
                <a:gd name="T9" fmla="*/ 39 h 103"/>
                <a:gd name="T10" fmla="*/ 66 w 108"/>
                <a:gd name="T11" fmla="*/ 39 h 103"/>
                <a:gd name="T12" fmla="*/ 53 w 108"/>
                <a:gd name="T13" fmla="*/ 0 h 103"/>
                <a:gd name="T14" fmla="*/ 42 w 108"/>
                <a:gd name="T15" fmla="*/ 39 h 103"/>
                <a:gd name="T16" fmla="*/ 0 w 108"/>
                <a:gd name="T17" fmla="*/ 39 h 103"/>
                <a:gd name="T18" fmla="*/ 33 w 108"/>
                <a:gd name="T19" fmla="*/ 64 h 103"/>
                <a:gd name="T20" fmla="*/ 20 w 108"/>
                <a:gd name="T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3">
                  <a:moveTo>
                    <a:pt x="20" y="103"/>
                  </a:moveTo>
                  <a:lnTo>
                    <a:pt x="53" y="78"/>
                  </a:lnTo>
                  <a:lnTo>
                    <a:pt x="86" y="103"/>
                  </a:lnTo>
                  <a:lnTo>
                    <a:pt x="75" y="64"/>
                  </a:lnTo>
                  <a:lnTo>
                    <a:pt x="108" y="39"/>
                  </a:lnTo>
                  <a:lnTo>
                    <a:pt x="66" y="39"/>
                  </a:lnTo>
                  <a:lnTo>
                    <a:pt x="53" y="0"/>
                  </a:lnTo>
                  <a:lnTo>
                    <a:pt x="42" y="39"/>
                  </a:lnTo>
                  <a:lnTo>
                    <a:pt x="0" y="39"/>
                  </a:lnTo>
                  <a:lnTo>
                    <a:pt x="33" y="64"/>
                  </a:lnTo>
                  <a:lnTo>
                    <a:pt x="20" y="103"/>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8" name="Freeform 59"/>
            <p:cNvSpPr>
              <a:spLocks/>
            </p:cNvSpPr>
            <p:nvPr userDrawn="1"/>
          </p:nvSpPr>
          <p:spPr bwMode="auto">
            <a:xfrm>
              <a:off x="1492250" y="679450"/>
              <a:ext cx="58738" cy="55562"/>
            </a:xfrm>
            <a:custGeom>
              <a:avLst/>
              <a:gdLst>
                <a:gd name="T0" fmla="*/ 55 w 109"/>
                <a:gd name="T1" fmla="*/ 0 h 104"/>
                <a:gd name="T2" fmla="*/ 42 w 109"/>
                <a:gd name="T3" fmla="*/ 40 h 104"/>
                <a:gd name="T4" fmla="*/ 0 w 109"/>
                <a:gd name="T5" fmla="*/ 40 h 104"/>
                <a:gd name="T6" fmla="*/ 35 w 109"/>
                <a:gd name="T7" fmla="*/ 65 h 104"/>
                <a:gd name="T8" fmla="*/ 22 w 109"/>
                <a:gd name="T9" fmla="*/ 104 h 104"/>
                <a:gd name="T10" fmla="*/ 55 w 109"/>
                <a:gd name="T11" fmla="*/ 79 h 104"/>
                <a:gd name="T12" fmla="*/ 88 w 109"/>
                <a:gd name="T13" fmla="*/ 104 h 104"/>
                <a:gd name="T14" fmla="*/ 75 w 109"/>
                <a:gd name="T15" fmla="*/ 65 h 104"/>
                <a:gd name="T16" fmla="*/ 109 w 109"/>
                <a:gd name="T17" fmla="*/ 40 h 104"/>
                <a:gd name="T18" fmla="*/ 67 w 109"/>
                <a:gd name="T19" fmla="*/ 40 h 104"/>
                <a:gd name="T20" fmla="*/ 55 w 109"/>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04">
                  <a:moveTo>
                    <a:pt x="55" y="0"/>
                  </a:moveTo>
                  <a:lnTo>
                    <a:pt x="42" y="40"/>
                  </a:lnTo>
                  <a:lnTo>
                    <a:pt x="0" y="40"/>
                  </a:lnTo>
                  <a:lnTo>
                    <a:pt x="35" y="65"/>
                  </a:lnTo>
                  <a:lnTo>
                    <a:pt x="22" y="104"/>
                  </a:lnTo>
                  <a:lnTo>
                    <a:pt x="55" y="79"/>
                  </a:lnTo>
                  <a:lnTo>
                    <a:pt x="88" y="104"/>
                  </a:lnTo>
                  <a:lnTo>
                    <a:pt x="75" y="65"/>
                  </a:lnTo>
                  <a:lnTo>
                    <a:pt x="109" y="40"/>
                  </a:lnTo>
                  <a:lnTo>
                    <a:pt x="67" y="40"/>
                  </a:lnTo>
                  <a:lnTo>
                    <a:pt x="55"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9" name="Freeform 60"/>
            <p:cNvSpPr>
              <a:spLocks/>
            </p:cNvSpPr>
            <p:nvPr userDrawn="1"/>
          </p:nvSpPr>
          <p:spPr bwMode="auto">
            <a:xfrm>
              <a:off x="1935163" y="673100"/>
              <a:ext cx="53975" cy="77787"/>
            </a:xfrm>
            <a:custGeom>
              <a:avLst/>
              <a:gdLst>
                <a:gd name="T0" fmla="*/ 23 w 102"/>
                <a:gd name="T1" fmla="*/ 19 h 148"/>
                <a:gd name="T2" fmla="*/ 23 w 102"/>
                <a:gd name="T3" fmla="*/ 59 h 148"/>
                <a:gd name="T4" fmla="*/ 81 w 102"/>
                <a:gd name="T5" fmla="*/ 59 h 148"/>
                <a:gd name="T6" fmla="*/ 81 w 102"/>
                <a:gd name="T7" fmla="*/ 76 h 148"/>
                <a:gd name="T8" fmla="*/ 23 w 102"/>
                <a:gd name="T9" fmla="*/ 76 h 148"/>
                <a:gd name="T10" fmla="*/ 23 w 102"/>
                <a:gd name="T11" fmla="*/ 131 h 148"/>
                <a:gd name="T12" fmla="*/ 101 w 102"/>
                <a:gd name="T13" fmla="*/ 131 h 148"/>
                <a:gd name="T14" fmla="*/ 101 w 102"/>
                <a:gd name="T15" fmla="*/ 148 h 148"/>
                <a:gd name="T16" fmla="*/ 0 w 102"/>
                <a:gd name="T17" fmla="*/ 148 h 148"/>
                <a:gd name="T18" fmla="*/ 0 w 102"/>
                <a:gd name="T19" fmla="*/ 0 h 148"/>
                <a:gd name="T20" fmla="*/ 102 w 102"/>
                <a:gd name="T21" fmla="*/ 0 h 148"/>
                <a:gd name="T22" fmla="*/ 102 w 102"/>
                <a:gd name="T23" fmla="*/ 19 h 148"/>
                <a:gd name="T24" fmla="*/ 23 w 102"/>
                <a:gd name="T25" fmla="*/ 1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23" y="19"/>
                  </a:moveTo>
                  <a:lnTo>
                    <a:pt x="23" y="59"/>
                  </a:lnTo>
                  <a:lnTo>
                    <a:pt x="81" y="59"/>
                  </a:lnTo>
                  <a:lnTo>
                    <a:pt x="81" y="76"/>
                  </a:lnTo>
                  <a:lnTo>
                    <a:pt x="23" y="76"/>
                  </a:lnTo>
                  <a:lnTo>
                    <a:pt x="23" y="131"/>
                  </a:lnTo>
                  <a:lnTo>
                    <a:pt x="101" y="131"/>
                  </a:lnTo>
                  <a:lnTo>
                    <a:pt x="101" y="148"/>
                  </a:lnTo>
                  <a:lnTo>
                    <a:pt x="0" y="148"/>
                  </a:lnTo>
                  <a:lnTo>
                    <a:pt x="0" y="0"/>
                  </a:lnTo>
                  <a:lnTo>
                    <a:pt x="102" y="0"/>
                  </a:lnTo>
                  <a:lnTo>
                    <a:pt x="102" y="19"/>
                  </a:lnTo>
                  <a:lnTo>
                    <a:pt x="2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0" name="Freeform 61"/>
            <p:cNvSpPr>
              <a:spLocks/>
            </p:cNvSpPr>
            <p:nvPr userDrawn="1"/>
          </p:nvSpPr>
          <p:spPr bwMode="auto">
            <a:xfrm>
              <a:off x="1993900" y="673100"/>
              <a:ext cx="73025" cy="79375"/>
            </a:xfrm>
            <a:custGeom>
              <a:avLst/>
              <a:gdLst>
                <a:gd name="T0" fmla="*/ 76 w 138"/>
                <a:gd name="T1" fmla="*/ 151 h 151"/>
                <a:gd name="T2" fmla="*/ 63 w 138"/>
                <a:gd name="T3" fmla="*/ 151 h 151"/>
                <a:gd name="T4" fmla="*/ 0 w 138"/>
                <a:gd name="T5" fmla="*/ 0 h 151"/>
                <a:gd name="T6" fmla="*/ 26 w 138"/>
                <a:gd name="T7" fmla="*/ 0 h 151"/>
                <a:gd name="T8" fmla="*/ 70 w 138"/>
                <a:gd name="T9" fmla="*/ 109 h 151"/>
                <a:gd name="T10" fmla="*/ 112 w 138"/>
                <a:gd name="T11" fmla="*/ 0 h 151"/>
                <a:gd name="T12" fmla="*/ 138 w 138"/>
                <a:gd name="T13" fmla="*/ 0 h 151"/>
                <a:gd name="T14" fmla="*/ 76 w 138"/>
                <a:gd name="T15" fmla="*/ 151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51">
                  <a:moveTo>
                    <a:pt x="76" y="151"/>
                  </a:moveTo>
                  <a:lnTo>
                    <a:pt x="63" y="151"/>
                  </a:lnTo>
                  <a:lnTo>
                    <a:pt x="0" y="0"/>
                  </a:lnTo>
                  <a:lnTo>
                    <a:pt x="26" y="0"/>
                  </a:lnTo>
                  <a:lnTo>
                    <a:pt x="70" y="109"/>
                  </a:lnTo>
                  <a:lnTo>
                    <a:pt x="112" y="0"/>
                  </a:lnTo>
                  <a:lnTo>
                    <a:pt x="138" y="0"/>
                  </a:lnTo>
                  <a:lnTo>
                    <a:pt x="76"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1" name="Freeform 62"/>
            <p:cNvSpPr>
              <a:spLocks noEditPoints="1"/>
            </p:cNvSpPr>
            <p:nvPr userDrawn="1"/>
          </p:nvSpPr>
          <p:spPr bwMode="auto">
            <a:xfrm>
              <a:off x="2078038" y="673100"/>
              <a:ext cx="63500" cy="77787"/>
            </a:xfrm>
            <a:custGeom>
              <a:avLst/>
              <a:gdLst>
                <a:gd name="T0" fmla="*/ 94 w 121"/>
                <a:gd name="T1" fmla="*/ 149 h 149"/>
                <a:gd name="T2" fmla="*/ 48 w 121"/>
                <a:gd name="T3" fmla="*/ 86 h 149"/>
                <a:gd name="T4" fmla="*/ 38 w 121"/>
                <a:gd name="T5" fmla="*/ 86 h 149"/>
                <a:gd name="T6" fmla="*/ 23 w 121"/>
                <a:gd name="T7" fmla="*/ 85 h 149"/>
                <a:gd name="T8" fmla="*/ 23 w 121"/>
                <a:gd name="T9" fmla="*/ 149 h 149"/>
                <a:gd name="T10" fmla="*/ 0 w 121"/>
                <a:gd name="T11" fmla="*/ 149 h 149"/>
                <a:gd name="T12" fmla="*/ 0 w 121"/>
                <a:gd name="T13" fmla="*/ 1 h 149"/>
                <a:gd name="T14" fmla="*/ 4 w 121"/>
                <a:gd name="T15" fmla="*/ 1 h 149"/>
                <a:gd name="T16" fmla="*/ 17 w 121"/>
                <a:gd name="T17" fmla="*/ 1 h 149"/>
                <a:gd name="T18" fmla="*/ 32 w 121"/>
                <a:gd name="T19" fmla="*/ 0 h 149"/>
                <a:gd name="T20" fmla="*/ 42 w 121"/>
                <a:gd name="T21" fmla="*/ 0 h 149"/>
                <a:gd name="T22" fmla="*/ 56 w 121"/>
                <a:gd name="T23" fmla="*/ 1 h 149"/>
                <a:gd name="T24" fmla="*/ 69 w 121"/>
                <a:gd name="T25" fmla="*/ 3 h 149"/>
                <a:gd name="T26" fmla="*/ 81 w 121"/>
                <a:gd name="T27" fmla="*/ 5 h 149"/>
                <a:gd name="T28" fmla="*/ 90 w 121"/>
                <a:gd name="T29" fmla="*/ 10 h 149"/>
                <a:gd name="T30" fmla="*/ 95 w 121"/>
                <a:gd name="T31" fmla="*/ 17 h 149"/>
                <a:gd name="T32" fmla="*/ 101 w 121"/>
                <a:gd name="T33" fmla="*/ 24 h 149"/>
                <a:gd name="T34" fmla="*/ 104 w 121"/>
                <a:gd name="T35" fmla="*/ 33 h 149"/>
                <a:gd name="T36" fmla="*/ 104 w 121"/>
                <a:gd name="T37" fmla="*/ 43 h 149"/>
                <a:gd name="T38" fmla="*/ 104 w 121"/>
                <a:gd name="T39" fmla="*/ 49 h 149"/>
                <a:gd name="T40" fmla="*/ 103 w 121"/>
                <a:gd name="T41" fmla="*/ 56 h 149"/>
                <a:gd name="T42" fmla="*/ 98 w 121"/>
                <a:gd name="T43" fmla="*/ 62 h 149"/>
                <a:gd name="T44" fmla="*/ 94 w 121"/>
                <a:gd name="T45" fmla="*/ 67 h 149"/>
                <a:gd name="T46" fmla="*/ 90 w 121"/>
                <a:gd name="T47" fmla="*/ 73 h 149"/>
                <a:gd name="T48" fmla="*/ 84 w 121"/>
                <a:gd name="T49" fmla="*/ 76 h 149"/>
                <a:gd name="T50" fmla="*/ 78 w 121"/>
                <a:gd name="T51" fmla="*/ 79 h 149"/>
                <a:gd name="T52" fmla="*/ 71 w 121"/>
                <a:gd name="T53" fmla="*/ 82 h 149"/>
                <a:gd name="T54" fmla="*/ 121 w 121"/>
                <a:gd name="T55" fmla="*/ 149 h 149"/>
                <a:gd name="T56" fmla="*/ 94 w 121"/>
                <a:gd name="T57" fmla="*/ 149 h 149"/>
                <a:gd name="T58" fmla="*/ 23 w 121"/>
                <a:gd name="T59" fmla="*/ 20 h 149"/>
                <a:gd name="T60" fmla="*/ 23 w 121"/>
                <a:gd name="T61" fmla="*/ 67 h 149"/>
                <a:gd name="T62" fmla="*/ 32 w 121"/>
                <a:gd name="T63" fmla="*/ 69 h 149"/>
                <a:gd name="T64" fmla="*/ 39 w 121"/>
                <a:gd name="T65" fmla="*/ 69 h 149"/>
                <a:gd name="T66" fmla="*/ 49 w 121"/>
                <a:gd name="T67" fmla="*/ 69 h 149"/>
                <a:gd name="T68" fmla="*/ 58 w 121"/>
                <a:gd name="T69" fmla="*/ 67 h 149"/>
                <a:gd name="T70" fmla="*/ 65 w 121"/>
                <a:gd name="T71" fmla="*/ 66 h 149"/>
                <a:gd name="T72" fmla="*/ 71 w 121"/>
                <a:gd name="T73" fmla="*/ 63 h 149"/>
                <a:gd name="T74" fmla="*/ 75 w 121"/>
                <a:gd name="T75" fmla="*/ 59 h 149"/>
                <a:gd name="T76" fmla="*/ 78 w 121"/>
                <a:gd name="T77" fmla="*/ 54 h 149"/>
                <a:gd name="T78" fmla="*/ 79 w 121"/>
                <a:gd name="T79" fmla="*/ 49 h 149"/>
                <a:gd name="T80" fmla="*/ 79 w 121"/>
                <a:gd name="T81" fmla="*/ 41 h 149"/>
                <a:gd name="T82" fmla="*/ 79 w 121"/>
                <a:gd name="T83" fmla="*/ 36 h 149"/>
                <a:gd name="T84" fmla="*/ 77 w 121"/>
                <a:gd name="T85" fmla="*/ 31 h 149"/>
                <a:gd name="T86" fmla="*/ 74 w 121"/>
                <a:gd name="T87" fmla="*/ 27 h 149"/>
                <a:gd name="T88" fmla="*/ 69 w 121"/>
                <a:gd name="T89" fmla="*/ 24 h 149"/>
                <a:gd name="T90" fmla="*/ 64 w 121"/>
                <a:gd name="T91" fmla="*/ 21 h 149"/>
                <a:gd name="T92" fmla="*/ 56 w 121"/>
                <a:gd name="T93" fmla="*/ 20 h 149"/>
                <a:gd name="T94" fmla="*/ 48 w 121"/>
                <a:gd name="T95" fmla="*/ 18 h 149"/>
                <a:gd name="T96" fmla="*/ 38 w 121"/>
                <a:gd name="T97" fmla="*/ 18 h 149"/>
                <a:gd name="T98" fmla="*/ 32 w 121"/>
                <a:gd name="T99" fmla="*/ 18 h 149"/>
                <a:gd name="T100" fmla="*/ 23 w 121"/>
                <a:gd name="T101" fmla="*/ 2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1" h="149">
                  <a:moveTo>
                    <a:pt x="94" y="149"/>
                  </a:moveTo>
                  <a:lnTo>
                    <a:pt x="48" y="86"/>
                  </a:lnTo>
                  <a:lnTo>
                    <a:pt x="38" y="86"/>
                  </a:lnTo>
                  <a:lnTo>
                    <a:pt x="23" y="85"/>
                  </a:lnTo>
                  <a:lnTo>
                    <a:pt x="23" y="149"/>
                  </a:lnTo>
                  <a:lnTo>
                    <a:pt x="0" y="149"/>
                  </a:lnTo>
                  <a:lnTo>
                    <a:pt x="0" y="1"/>
                  </a:lnTo>
                  <a:lnTo>
                    <a:pt x="4" y="1"/>
                  </a:lnTo>
                  <a:lnTo>
                    <a:pt x="17" y="1"/>
                  </a:lnTo>
                  <a:lnTo>
                    <a:pt x="32" y="0"/>
                  </a:lnTo>
                  <a:lnTo>
                    <a:pt x="42" y="0"/>
                  </a:lnTo>
                  <a:lnTo>
                    <a:pt x="56" y="1"/>
                  </a:lnTo>
                  <a:lnTo>
                    <a:pt x="69" y="3"/>
                  </a:lnTo>
                  <a:lnTo>
                    <a:pt x="81" y="5"/>
                  </a:lnTo>
                  <a:lnTo>
                    <a:pt x="90" y="10"/>
                  </a:lnTo>
                  <a:lnTo>
                    <a:pt x="95" y="17"/>
                  </a:lnTo>
                  <a:lnTo>
                    <a:pt x="101" y="24"/>
                  </a:lnTo>
                  <a:lnTo>
                    <a:pt x="104" y="33"/>
                  </a:lnTo>
                  <a:lnTo>
                    <a:pt x="104" y="43"/>
                  </a:lnTo>
                  <a:lnTo>
                    <a:pt x="104" y="49"/>
                  </a:lnTo>
                  <a:lnTo>
                    <a:pt x="103" y="56"/>
                  </a:lnTo>
                  <a:lnTo>
                    <a:pt x="98" y="62"/>
                  </a:lnTo>
                  <a:lnTo>
                    <a:pt x="94" y="67"/>
                  </a:lnTo>
                  <a:lnTo>
                    <a:pt x="90" y="73"/>
                  </a:lnTo>
                  <a:lnTo>
                    <a:pt x="84" y="76"/>
                  </a:lnTo>
                  <a:lnTo>
                    <a:pt x="78" y="79"/>
                  </a:lnTo>
                  <a:lnTo>
                    <a:pt x="71" y="82"/>
                  </a:lnTo>
                  <a:lnTo>
                    <a:pt x="121" y="149"/>
                  </a:lnTo>
                  <a:lnTo>
                    <a:pt x="94" y="149"/>
                  </a:lnTo>
                  <a:close/>
                  <a:moveTo>
                    <a:pt x="23" y="20"/>
                  </a:moveTo>
                  <a:lnTo>
                    <a:pt x="23" y="67"/>
                  </a:lnTo>
                  <a:lnTo>
                    <a:pt x="32" y="69"/>
                  </a:lnTo>
                  <a:lnTo>
                    <a:pt x="39" y="69"/>
                  </a:lnTo>
                  <a:lnTo>
                    <a:pt x="49" y="69"/>
                  </a:lnTo>
                  <a:lnTo>
                    <a:pt x="58" y="67"/>
                  </a:lnTo>
                  <a:lnTo>
                    <a:pt x="65" y="66"/>
                  </a:lnTo>
                  <a:lnTo>
                    <a:pt x="71" y="63"/>
                  </a:lnTo>
                  <a:lnTo>
                    <a:pt x="75" y="59"/>
                  </a:lnTo>
                  <a:lnTo>
                    <a:pt x="78" y="54"/>
                  </a:lnTo>
                  <a:lnTo>
                    <a:pt x="79" y="49"/>
                  </a:lnTo>
                  <a:lnTo>
                    <a:pt x="79" y="41"/>
                  </a:lnTo>
                  <a:lnTo>
                    <a:pt x="79" y="36"/>
                  </a:lnTo>
                  <a:lnTo>
                    <a:pt x="77" y="31"/>
                  </a:lnTo>
                  <a:lnTo>
                    <a:pt x="74" y="27"/>
                  </a:lnTo>
                  <a:lnTo>
                    <a:pt x="69" y="24"/>
                  </a:lnTo>
                  <a:lnTo>
                    <a:pt x="64" y="21"/>
                  </a:lnTo>
                  <a:lnTo>
                    <a:pt x="56" y="20"/>
                  </a:lnTo>
                  <a:lnTo>
                    <a:pt x="48" y="18"/>
                  </a:lnTo>
                  <a:lnTo>
                    <a:pt x="38" y="18"/>
                  </a:lnTo>
                  <a:lnTo>
                    <a:pt x="32" y="18"/>
                  </a:lnTo>
                  <a:lnTo>
                    <a:pt x="2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2" name="Freeform 63"/>
            <p:cNvSpPr>
              <a:spLocks noEditPoints="1"/>
            </p:cNvSpPr>
            <p:nvPr userDrawn="1"/>
          </p:nvSpPr>
          <p:spPr bwMode="auto">
            <a:xfrm>
              <a:off x="2146300" y="671513"/>
              <a:ext cx="76200" cy="80962"/>
            </a:xfrm>
            <a:custGeom>
              <a:avLst/>
              <a:gdLst>
                <a:gd name="T0" fmla="*/ 1 w 143"/>
                <a:gd name="T1" fmla="*/ 61 h 154"/>
                <a:gd name="T2" fmla="*/ 10 w 143"/>
                <a:gd name="T3" fmla="*/ 33 h 154"/>
                <a:gd name="T4" fmla="*/ 23 w 143"/>
                <a:gd name="T5" fmla="*/ 17 h 154"/>
                <a:gd name="T6" fmla="*/ 35 w 143"/>
                <a:gd name="T7" fmla="*/ 9 h 154"/>
                <a:gd name="T8" fmla="*/ 47 w 143"/>
                <a:gd name="T9" fmla="*/ 3 h 154"/>
                <a:gd name="T10" fmla="*/ 62 w 143"/>
                <a:gd name="T11" fmla="*/ 2 h 154"/>
                <a:gd name="T12" fmla="*/ 86 w 143"/>
                <a:gd name="T13" fmla="*/ 2 h 154"/>
                <a:gd name="T14" fmla="*/ 107 w 143"/>
                <a:gd name="T15" fmla="*/ 9 h 154"/>
                <a:gd name="T16" fmla="*/ 118 w 143"/>
                <a:gd name="T17" fmla="*/ 16 h 154"/>
                <a:gd name="T18" fmla="*/ 128 w 143"/>
                <a:gd name="T19" fmla="*/ 26 h 154"/>
                <a:gd name="T20" fmla="*/ 135 w 143"/>
                <a:gd name="T21" fmla="*/ 38 h 154"/>
                <a:gd name="T22" fmla="*/ 141 w 143"/>
                <a:gd name="T23" fmla="*/ 59 h 154"/>
                <a:gd name="T24" fmla="*/ 141 w 143"/>
                <a:gd name="T25" fmla="*/ 94 h 154"/>
                <a:gd name="T26" fmla="*/ 135 w 143"/>
                <a:gd name="T27" fmla="*/ 115 h 154"/>
                <a:gd name="T28" fmla="*/ 128 w 143"/>
                <a:gd name="T29" fmla="*/ 128 h 154"/>
                <a:gd name="T30" fmla="*/ 118 w 143"/>
                <a:gd name="T31" fmla="*/ 138 h 154"/>
                <a:gd name="T32" fmla="*/ 107 w 143"/>
                <a:gd name="T33" fmla="*/ 146 h 154"/>
                <a:gd name="T34" fmla="*/ 94 w 143"/>
                <a:gd name="T35" fmla="*/ 151 h 154"/>
                <a:gd name="T36" fmla="*/ 78 w 143"/>
                <a:gd name="T37" fmla="*/ 154 h 154"/>
                <a:gd name="T38" fmla="*/ 60 w 143"/>
                <a:gd name="T39" fmla="*/ 154 h 154"/>
                <a:gd name="T40" fmla="*/ 46 w 143"/>
                <a:gd name="T41" fmla="*/ 151 h 154"/>
                <a:gd name="T42" fmla="*/ 35 w 143"/>
                <a:gd name="T43" fmla="*/ 146 h 154"/>
                <a:gd name="T44" fmla="*/ 23 w 143"/>
                <a:gd name="T45" fmla="*/ 137 h 154"/>
                <a:gd name="T46" fmla="*/ 10 w 143"/>
                <a:gd name="T47" fmla="*/ 121 h 154"/>
                <a:gd name="T48" fmla="*/ 1 w 143"/>
                <a:gd name="T49" fmla="*/ 92 h 154"/>
                <a:gd name="T50" fmla="*/ 24 w 143"/>
                <a:gd name="T51" fmla="*/ 76 h 154"/>
                <a:gd name="T52" fmla="*/ 27 w 143"/>
                <a:gd name="T53" fmla="*/ 100 h 154"/>
                <a:gd name="T54" fmla="*/ 36 w 143"/>
                <a:gd name="T55" fmla="*/ 118 h 154"/>
                <a:gd name="T56" fmla="*/ 50 w 143"/>
                <a:gd name="T57" fmla="*/ 131 h 154"/>
                <a:gd name="T58" fmla="*/ 69 w 143"/>
                <a:gd name="T59" fmla="*/ 136 h 154"/>
                <a:gd name="T60" fmla="*/ 91 w 143"/>
                <a:gd name="T61" fmla="*/ 133 h 154"/>
                <a:gd name="T62" fmla="*/ 105 w 143"/>
                <a:gd name="T63" fmla="*/ 120 h 154"/>
                <a:gd name="T64" fmla="*/ 115 w 143"/>
                <a:gd name="T65" fmla="*/ 101 h 154"/>
                <a:gd name="T66" fmla="*/ 118 w 143"/>
                <a:gd name="T67" fmla="*/ 76 h 154"/>
                <a:gd name="T68" fmla="*/ 115 w 143"/>
                <a:gd name="T69" fmla="*/ 51 h 154"/>
                <a:gd name="T70" fmla="*/ 105 w 143"/>
                <a:gd name="T71" fmla="*/ 33 h 154"/>
                <a:gd name="T72" fmla="*/ 91 w 143"/>
                <a:gd name="T73" fmla="*/ 22 h 154"/>
                <a:gd name="T74" fmla="*/ 69 w 143"/>
                <a:gd name="T75" fmla="*/ 19 h 154"/>
                <a:gd name="T76" fmla="*/ 50 w 143"/>
                <a:gd name="T77" fmla="*/ 23 h 154"/>
                <a:gd name="T78" fmla="*/ 36 w 143"/>
                <a:gd name="T79" fmla="*/ 35 h 154"/>
                <a:gd name="T80" fmla="*/ 27 w 143"/>
                <a:gd name="T81" fmla="*/ 52 h 154"/>
                <a:gd name="T82" fmla="*/ 24 w 143"/>
                <a:gd name="T83" fmla="*/ 7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54">
                  <a:moveTo>
                    <a:pt x="0" y="76"/>
                  </a:moveTo>
                  <a:lnTo>
                    <a:pt x="1" y="61"/>
                  </a:lnTo>
                  <a:lnTo>
                    <a:pt x="4" y="46"/>
                  </a:lnTo>
                  <a:lnTo>
                    <a:pt x="10" y="33"/>
                  </a:lnTo>
                  <a:lnTo>
                    <a:pt x="19" y="22"/>
                  </a:lnTo>
                  <a:lnTo>
                    <a:pt x="23" y="17"/>
                  </a:lnTo>
                  <a:lnTo>
                    <a:pt x="29" y="13"/>
                  </a:lnTo>
                  <a:lnTo>
                    <a:pt x="35" y="9"/>
                  </a:lnTo>
                  <a:lnTo>
                    <a:pt x="40" y="6"/>
                  </a:lnTo>
                  <a:lnTo>
                    <a:pt x="47" y="3"/>
                  </a:lnTo>
                  <a:lnTo>
                    <a:pt x="53" y="2"/>
                  </a:lnTo>
                  <a:lnTo>
                    <a:pt x="62" y="2"/>
                  </a:lnTo>
                  <a:lnTo>
                    <a:pt x="69" y="0"/>
                  </a:lnTo>
                  <a:lnTo>
                    <a:pt x="86" y="2"/>
                  </a:lnTo>
                  <a:lnTo>
                    <a:pt x="101" y="6"/>
                  </a:lnTo>
                  <a:lnTo>
                    <a:pt x="107" y="9"/>
                  </a:lnTo>
                  <a:lnTo>
                    <a:pt x="114" y="12"/>
                  </a:lnTo>
                  <a:lnTo>
                    <a:pt x="118" y="16"/>
                  </a:lnTo>
                  <a:lnTo>
                    <a:pt x="124" y="20"/>
                  </a:lnTo>
                  <a:lnTo>
                    <a:pt x="128" y="26"/>
                  </a:lnTo>
                  <a:lnTo>
                    <a:pt x="133" y="32"/>
                  </a:lnTo>
                  <a:lnTo>
                    <a:pt x="135" y="38"/>
                  </a:lnTo>
                  <a:lnTo>
                    <a:pt x="138" y="45"/>
                  </a:lnTo>
                  <a:lnTo>
                    <a:pt x="141" y="59"/>
                  </a:lnTo>
                  <a:lnTo>
                    <a:pt x="143" y="76"/>
                  </a:lnTo>
                  <a:lnTo>
                    <a:pt x="141" y="94"/>
                  </a:lnTo>
                  <a:lnTo>
                    <a:pt x="138" y="108"/>
                  </a:lnTo>
                  <a:lnTo>
                    <a:pt x="135" y="115"/>
                  </a:lnTo>
                  <a:lnTo>
                    <a:pt x="133" y="123"/>
                  </a:lnTo>
                  <a:lnTo>
                    <a:pt x="128" y="128"/>
                  </a:lnTo>
                  <a:lnTo>
                    <a:pt x="124" y="134"/>
                  </a:lnTo>
                  <a:lnTo>
                    <a:pt x="118" y="138"/>
                  </a:lnTo>
                  <a:lnTo>
                    <a:pt x="112" y="143"/>
                  </a:lnTo>
                  <a:lnTo>
                    <a:pt x="107" y="146"/>
                  </a:lnTo>
                  <a:lnTo>
                    <a:pt x="101" y="148"/>
                  </a:lnTo>
                  <a:lnTo>
                    <a:pt x="94" y="151"/>
                  </a:lnTo>
                  <a:lnTo>
                    <a:pt x="86" y="153"/>
                  </a:lnTo>
                  <a:lnTo>
                    <a:pt x="78" y="154"/>
                  </a:lnTo>
                  <a:lnTo>
                    <a:pt x="69" y="154"/>
                  </a:lnTo>
                  <a:lnTo>
                    <a:pt x="60" y="154"/>
                  </a:lnTo>
                  <a:lnTo>
                    <a:pt x="53" y="153"/>
                  </a:lnTo>
                  <a:lnTo>
                    <a:pt x="46" y="151"/>
                  </a:lnTo>
                  <a:lnTo>
                    <a:pt x="40" y="148"/>
                  </a:lnTo>
                  <a:lnTo>
                    <a:pt x="35" y="146"/>
                  </a:lnTo>
                  <a:lnTo>
                    <a:pt x="29" y="141"/>
                  </a:lnTo>
                  <a:lnTo>
                    <a:pt x="23" y="137"/>
                  </a:lnTo>
                  <a:lnTo>
                    <a:pt x="19" y="133"/>
                  </a:lnTo>
                  <a:lnTo>
                    <a:pt x="10" y="121"/>
                  </a:lnTo>
                  <a:lnTo>
                    <a:pt x="4" y="107"/>
                  </a:lnTo>
                  <a:lnTo>
                    <a:pt x="1" y="92"/>
                  </a:lnTo>
                  <a:lnTo>
                    <a:pt x="0" y="76"/>
                  </a:lnTo>
                  <a:close/>
                  <a:moveTo>
                    <a:pt x="24" y="76"/>
                  </a:moveTo>
                  <a:lnTo>
                    <a:pt x="26" y="88"/>
                  </a:lnTo>
                  <a:lnTo>
                    <a:pt x="27" y="100"/>
                  </a:lnTo>
                  <a:lnTo>
                    <a:pt x="32" y="110"/>
                  </a:lnTo>
                  <a:lnTo>
                    <a:pt x="36" y="118"/>
                  </a:lnTo>
                  <a:lnTo>
                    <a:pt x="43" y="127"/>
                  </a:lnTo>
                  <a:lnTo>
                    <a:pt x="50" y="131"/>
                  </a:lnTo>
                  <a:lnTo>
                    <a:pt x="59" y="136"/>
                  </a:lnTo>
                  <a:lnTo>
                    <a:pt x="69" y="136"/>
                  </a:lnTo>
                  <a:lnTo>
                    <a:pt x="81" y="136"/>
                  </a:lnTo>
                  <a:lnTo>
                    <a:pt x="91" y="133"/>
                  </a:lnTo>
                  <a:lnTo>
                    <a:pt x="98" y="127"/>
                  </a:lnTo>
                  <a:lnTo>
                    <a:pt x="105" y="120"/>
                  </a:lnTo>
                  <a:lnTo>
                    <a:pt x="111" y="111"/>
                  </a:lnTo>
                  <a:lnTo>
                    <a:pt x="115" y="101"/>
                  </a:lnTo>
                  <a:lnTo>
                    <a:pt x="117" y="89"/>
                  </a:lnTo>
                  <a:lnTo>
                    <a:pt x="118" y="76"/>
                  </a:lnTo>
                  <a:lnTo>
                    <a:pt x="117" y="62"/>
                  </a:lnTo>
                  <a:lnTo>
                    <a:pt x="115" y="51"/>
                  </a:lnTo>
                  <a:lnTo>
                    <a:pt x="111" y="42"/>
                  </a:lnTo>
                  <a:lnTo>
                    <a:pt x="105" y="33"/>
                  </a:lnTo>
                  <a:lnTo>
                    <a:pt x="99" y="28"/>
                  </a:lnTo>
                  <a:lnTo>
                    <a:pt x="91" y="22"/>
                  </a:lnTo>
                  <a:lnTo>
                    <a:pt x="81" y="20"/>
                  </a:lnTo>
                  <a:lnTo>
                    <a:pt x="69" y="19"/>
                  </a:lnTo>
                  <a:lnTo>
                    <a:pt x="59" y="20"/>
                  </a:lnTo>
                  <a:lnTo>
                    <a:pt x="50" y="23"/>
                  </a:lnTo>
                  <a:lnTo>
                    <a:pt x="42" y="28"/>
                  </a:lnTo>
                  <a:lnTo>
                    <a:pt x="36" y="35"/>
                  </a:lnTo>
                  <a:lnTo>
                    <a:pt x="30" y="42"/>
                  </a:lnTo>
                  <a:lnTo>
                    <a:pt x="27" y="52"/>
                  </a:lnTo>
                  <a:lnTo>
                    <a:pt x="26" y="64"/>
                  </a:lnTo>
                  <a:lnTo>
                    <a:pt x="2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3" name="Freeform 64"/>
            <p:cNvSpPr>
              <a:spLocks noEditPoints="1"/>
            </p:cNvSpPr>
            <p:nvPr userDrawn="1"/>
          </p:nvSpPr>
          <p:spPr bwMode="auto">
            <a:xfrm>
              <a:off x="2236788" y="673100"/>
              <a:ext cx="57150" cy="77787"/>
            </a:xfrm>
            <a:custGeom>
              <a:avLst/>
              <a:gdLst>
                <a:gd name="T0" fmla="*/ 23 w 107"/>
                <a:gd name="T1" fmla="*/ 93 h 149"/>
                <a:gd name="T2" fmla="*/ 23 w 107"/>
                <a:gd name="T3" fmla="*/ 149 h 149"/>
                <a:gd name="T4" fmla="*/ 0 w 107"/>
                <a:gd name="T5" fmla="*/ 149 h 149"/>
                <a:gd name="T6" fmla="*/ 0 w 107"/>
                <a:gd name="T7" fmla="*/ 1 h 149"/>
                <a:gd name="T8" fmla="*/ 22 w 107"/>
                <a:gd name="T9" fmla="*/ 1 h 149"/>
                <a:gd name="T10" fmla="*/ 32 w 107"/>
                <a:gd name="T11" fmla="*/ 0 h 149"/>
                <a:gd name="T12" fmla="*/ 49 w 107"/>
                <a:gd name="T13" fmla="*/ 1 h 149"/>
                <a:gd name="T14" fmla="*/ 65 w 107"/>
                <a:gd name="T15" fmla="*/ 3 h 149"/>
                <a:gd name="T16" fmla="*/ 78 w 107"/>
                <a:gd name="T17" fmla="*/ 7 h 149"/>
                <a:gd name="T18" fmla="*/ 88 w 107"/>
                <a:gd name="T19" fmla="*/ 11 h 149"/>
                <a:gd name="T20" fmla="*/ 95 w 107"/>
                <a:gd name="T21" fmla="*/ 17 h 149"/>
                <a:gd name="T22" fmla="*/ 102 w 107"/>
                <a:gd name="T23" fmla="*/ 24 h 149"/>
                <a:gd name="T24" fmla="*/ 105 w 107"/>
                <a:gd name="T25" fmla="*/ 33 h 149"/>
                <a:gd name="T26" fmla="*/ 107 w 107"/>
                <a:gd name="T27" fmla="*/ 43 h 149"/>
                <a:gd name="T28" fmla="*/ 105 w 107"/>
                <a:gd name="T29" fmla="*/ 56 h 149"/>
                <a:gd name="T30" fmla="*/ 102 w 107"/>
                <a:gd name="T31" fmla="*/ 66 h 149"/>
                <a:gd name="T32" fmla="*/ 97 w 107"/>
                <a:gd name="T33" fmla="*/ 74 h 149"/>
                <a:gd name="T34" fmla="*/ 89 w 107"/>
                <a:gd name="T35" fmla="*/ 82 h 149"/>
                <a:gd name="T36" fmla="*/ 81 w 107"/>
                <a:gd name="T37" fmla="*/ 86 h 149"/>
                <a:gd name="T38" fmla="*/ 69 w 107"/>
                <a:gd name="T39" fmla="*/ 90 h 149"/>
                <a:gd name="T40" fmla="*/ 56 w 107"/>
                <a:gd name="T41" fmla="*/ 93 h 149"/>
                <a:gd name="T42" fmla="*/ 40 w 107"/>
                <a:gd name="T43" fmla="*/ 93 h 149"/>
                <a:gd name="T44" fmla="*/ 35 w 107"/>
                <a:gd name="T45" fmla="*/ 93 h 149"/>
                <a:gd name="T46" fmla="*/ 23 w 107"/>
                <a:gd name="T47" fmla="*/ 93 h 149"/>
                <a:gd name="T48" fmla="*/ 23 w 107"/>
                <a:gd name="T49" fmla="*/ 20 h 149"/>
                <a:gd name="T50" fmla="*/ 23 w 107"/>
                <a:gd name="T51" fmla="*/ 74 h 149"/>
                <a:gd name="T52" fmla="*/ 35 w 107"/>
                <a:gd name="T53" fmla="*/ 74 h 149"/>
                <a:gd name="T54" fmla="*/ 39 w 107"/>
                <a:gd name="T55" fmla="*/ 76 h 149"/>
                <a:gd name="T56" fmla="*/ 49 w 107"/>
                <a:gd name="T57" fmla="*/ 74 h 149"/>
                <a:gd name="T58" fmla="*/ 58 w 107"/>
                <a:gd name="T59" fmla="*/ 73 h 149"/>
                <a:gd name="T60" fmla="*/ 65 w 107"/>
                <a:gd name="T61" fmla="*/ 72 h 149"/>
                <a:gd name="T62" fmla="*/ 72 w 107"/>
                <a:gd name="T63" fmla="*/ 67 h 149"/>
                <a:gd name="T64" fmla="*/ 76 w 107"/>
                <a:gd name="T65" fmla="*/ 64 h 149"/>
                <a:gd name="T66" fmla="*/ 79 w 107"/>
                <a:gd name="T67" fmla="*/ 59 h 149"/>
                <a:gd name="T68" fmla="*/ 82 w 107"/>
                <a:gd name="T69" fmla="*/ 53 h 149"/>
                <a:gd name="T70" fmla="*/ 82 w 107"/>
                <a:gd name="T71" fmla="*/ 46 h 149"/>
                <a:gd name="T72" fmla="*/ 82 w 107"/>
                <a:gd name="T73" fmla="*/ 40 h 149"/>
                <a:gd name="T74" fmla="*/ 79 w 107"/>
                <a:gd name="T75" fmla="*/ 34 h 149"/>
                <a:gd name="T76" fmla="*/ 76 w 107"/>
                <a:gd name="T77" fmla="*/ 28 h 149"/>
                <a:gd name="T78" fmla="*/ 71 w 107"/>
                <a:gd name="T79" fmla="*/ 26 h 149"/>
                <a:gd name="T80" fmla="*/ 63 w 107"/>
                <a:gd name="T81" fmla="*/ 23 h 149"/>
                <a:gd name="T82" fmla="*/ 56 w 107"/>
                <a:gd name="T83" fmla="*/ 20 h 149"/>
                <a:gd name="T84" fmla="*/ 46 w 107"/>
                <a:gd name="T85" fmla="*/ 18 h 149"/>
                <a:gd name="T86" fmla="*/ 36 w 107"/>
                <a:gd name="T87" fmla="*/ 18 h 149"/>
                <a:gd name="T88" fmla="*/ 30 w 107"/>
                <a:gd name="T89" fmla="*/ 18 h 149"/>
                <a:gd name="T90" fmla="*/ 23 w 107"/>
                <a:gd name="T91" fmla="*/ 2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7" h="149">
                  <a:moveTo>
                    <a:pt x="23" y="93"/>
                  </a:moveTo>
                  <a:lnTo>
                    <a:pt x="23" y="149"/>
                  </a:lnTo>
                  <a:lnTo>
                    <a:pt x="0" y="149"/>
                  </a:lnTo>
                  <a:lnTo>
                    <a:pt x="0" y="1"/>
                  </a:lnTo>
                  <a:lnTo>
                    <a:pt x="22" y="1"/>
                  </a:lnTo>
                  <a:lnTo>
                    <a:pt x="32" y="0"/>
                  </a:lnTo>
                  <a:lnTo>
                    <a:pt x="49" y="1"/>
                  </a:lnTo>
                  <a:lnTo>
                    <a:pt x="65" y="3"/>
                  </a:lnTo>
                  <a:lnTo>
                    <a:pt x="78" y="7"/>
                  </a:lnTo>
                  <a:lnTo>
                    <a:pt x="88" y="11"/>
                  </a:lnTo>
                  <a:lnTo>
                    <a:pt x="95" y="17"/>
                  </a:lnTo>
                  <a:lnTo>
                    <a:pt x="102" y="24"/>
                  </a:lnTo>
                  <a:lnTo>
                    <a:pt x="105" y="33"/>
                  </a:lnTo>
                  <a:lnTo>
                    <a:pt x="107" y="43"/>
                  </a:lnTo>
                  <a:lnTo>
                    <a:pt x="105" y="56"/>
                  </a:lnTo>
                  <a:lnTo>
                    <a:pt x="102" y="66"/>
                  </a:lnTo>
                  <a:lnTo>
                    <a:pt x="97" y="74"/>
                  </a:lnTo>
                  <a:lnTo>
                    <a:pt x="89" y="82"/>
                  </a:lnTo>
                  <a:lnTo>
                    <a:pt x="81" y="86"/>
                  </a:lnTo>
                  <a:lnTo>
                    <a:pt x="69" y="90"/>
                  </a:lnTo>
                  <a:lnTo>
                    <a:pt x="56" y="93"/>
                  </a:lnTo>
                  <a:lnTo>
                    <a:pt x="40" y="93"/>
                  </a:lnTo>
                  <a:lnTo>
                    <a:pt x="35" y="93"/>
                  </a:lnTo>
                  <a:lnTo>
                    <a:pt x="23" y="93"/>
                  </a:lnTo>
                  <a:close/>
                  <a:moveTo>
                    <a:pt x="23" y="20"/>
                  </a:moveTo>
                  <a:lnTo>
                    <a:pt x="23" y="74"/>
                  </a:lnTo>
                  <a:lnTo>
                    <a:pt x="35" y="74"/>
                  </a:lnTo>
                  <a:lnTo>
                    <a:pt x="39" y="76"/>
                  </a:lnTo>
                  <a:lnTo>
                    <a:pt x="49" y="74"/>
                  </a:lnTo>
                  <a:lnTo>
                    <a:pt x="58" y="73"/>
                  </a:lnTo>
                  <a:lnTo>
                    <a:pt x="65" y="72"/>
                  </a:lnTo>
                  <a:lnTo>
                    <a:pt x="72" y="67"/>
                  </a:lnTo>
                  <a:lnTo>
                    <a:pt x="76" y="64"/>
                  </a:lnTo>
                  <a:lnTo>
                    <a:pt x="79" y="59"/>
                  </a:lnTo>
                  <a:lnTo>
                    <a:pt x="82" y="53"/>
                  </a:lnTo>
                  <a:lnTo>
                    <a:pt x="82" y="46"/>
                  </a:lnTo>
                  <a:lnTo>
                    <a:pt x="82" y="40"/>
                  </a:lnTo>
                  <a:lnTo>
                    <a:pt x="79" y="34"/>
                  </a:lnTo>
                  <a:lnTo>
                    <a:pt x="76" y="28"/>
                  </a:lnTo>
                  <a:lnTo>
                    <a:pt x="71" y="26"/>
                  </a:lnTo>
                  <a:lnTo>
                    <a:pt x="63" y="23"/>
                  </a:lnTo>
                  <a:lnTo>
                    <a:pt x="56" y="20"/>
                  </a:lnTo>
                  <a:lnTo>
                    <a:pt x="46" y="18"/>
                  </a:lnTo>
                  <a:lnTo>
                    <a:pt x="36" y="18"/>
                  </a:lnTo>
                  <a:lnTo>
                    <a:pt x="30" y="18"/>
                  </a:lnTo>
                  <a:lnTo>
                    <a:pt x="2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4" name="Freeform 65"/>
            <p:cNvSpPr>
              <a:spLocks/>
            </p:cNvSpPr>
            <p:nvPr userDrawn="1"/>
          </p:nvSpPr>
          <p:spPr bwMode="auto">
            <a:xfrm>
              <a:off x="2303463" y="671513"/>
              <a:ext cx="50800" cy="80962"/>
            </a:xfrm>
            <a:custGeom>
              <a:avLst/>
              <a:gdLst>
                <a:gd name="T0" fmla="*/ 9 w 97"/>
                <a:gd name="T1" fmla="*/ 127 h 154"/>
                <a:gd name="T2" fmla="*/ 25 w 97"/>
                <a:gd name="T3" fmla="*/ 133 h 154"/>
                <a:gd name="T4" fmla="*/ 44 w 97"/>
                <a:gd name="T5" fmla="*/ 136 h 154"/>
                <a:gd name="T6" fmla="*/ 55 w 97"/>
                <a:gd name="T7" fmla="*/ 134 h 154"/>
                <a:gd name="T8" fmla="*/ 65 w 97"/>
                <a:gd name="T9" fmla="*/ 130 h 154"/>
                <a:gd name="T10" fmla="*/ 71 w 97"/>
                <a:gd name="T11" fmla="*/ 123 h 154"/>
                <a:gd name="T12" fmla="*/ 74 w 97"/>
                <a:gd name="T13" fmla="*/ 112 h 154"/>
                <a:gd name="T14" fmla="*/ 68 w 97"/>
                <a:gd name="T15" fmla="*/ 100 h 154"/>
                <a:gd name="T16" fmla="*/ 61 w 97"/>
                <a:gd name="T17" fmla="*/ 92 h 154"/>
                <a:gd name="T18" fmla="*/ 45 w 97"/>
                <a:gd name="T19" fmla="*/ 85 h 154"/>
                <a:gd name="T20" fmla="*/ 24 w 97"/>
                <a:gd name="T21" fmla="*/ 75 h 154"/>
                <a:gd name="T22" fmla="*/ 11 w 97"/>
                <a:gd name="T23" fmla="*/ 68 h 154"/>
                <a:gd name="T24" fmla="*/ 3 w 97"/>
                <a:gd name="T25" fmla="*/ 58 h 154"/>
                <a:gd name="T26" fmla="*/ 0 w 97"/>
                <a:gd name="T27" fmla="*/ 46 h 154"/>
                <a:gd name="T28" fmla="*/ 0 w 97"/>
                <a:gd name="T29" fmla="*/ 32 h 154"/>
                <a:gd name="T30" fmla="*/ 8 w 97"/>
                <a:gd name="T31" fmla="*/ 17 h 154"/>
                <a:gd name="T32" fmla="*/ 21 w 97"/>
                <a:gd name="T33" fmla="*/ 7 h 154"/>
                <a:gd name="T34" fmla="*/ 38 w 97"/>
                <a:gd name="T35" fmla="*/ 2 h 154"/>
                <a:gd name="T36" fmla="*/ 62 w 97"/>
                <a:gd name="T37" fmla="*/ 2 h 154"/>
                <a:gd name="T38" fmla="*/ 81 w 97"/>
                <a:gd name="T39" fmla="*/ 5 h 154"/>
                <a:gd name="T40" fmla="*/ 81 w 97"/>
                <a:gd name="T41" fmla="*/ 26 h 154"/>
                <a:gd name="T42" fmla="*/ 67 w 97"/>
                <a:gd name="T43" fmla="*/ 20 h 154"/>
                <a:gd name="T44" fmla="*/ 49 w 97"/>
                <a:gd name="T45" fmla="*/ 17 h 154"/>
                <a:gd name="T46" fmla="*/ 38 w 97"/>
                <a:gd name="T47" fmla="*/ 19 h 154"/>
                <a:gd name="T48" fmla="*/ 31 w 97"/>
                <a:gd name="T49" fmla="*/ 23 h 154"/>
                <a:gd name="T50" fmla="*/ 25 w 97"/>
                <a:gd name="T51" fmla="*/ 30 h 154"/>
                <a:gd name="T52" fmla="*/ 24 w 97"/>
                <a:gd name="T53" fmla="*/ 39 h 154"/>
                <a:gd name="T54" fmla="*/ 26 w 97"/>
                <a:gd name="T55" fmla="*/ 49 h 154"/>
                <a:gd name="T56" fmla="*/ 32 w 97"/>
                <a:gd name="T57" fmla="*/ 56 h 154"/>
                <a:gd name="T58" fmla="*/ 51 w 97"/>
                <a:gd name="T59" fmla="*/ 66 h 154"/>
                <a:gd name="T60" fmla="*/ 73 w 97"/>
                <a:gd name="T61" fmla="*/ 75 h 154"/>
                <a:gd name="T62" fmla="*/ 86 w 97"/>
                <a:gd name="T63" fmla="*/ 84 h 154"/>
                <a:gd name="T64" fmla="*/ 93 w 97"/>
                <a:gd name="T65" fmla="*/ 94 h 154"/>
                <a:gd name="T66" fmla="*/ 96 w 97"/>
                <a:gd name="T67" fmla="*/ 107 h 154"/>
                <a:gd name="T68" fmla="*/ 96 w 97"/>
                <a:gd name="T69" fmla="*/ 123 h 154"/>
                <a:gd name="T70" fmla="*/ 88 w 97"/>
                <a:gd name="T71" fmla="*/ 137 h 154"/>
                <a:gd name="T72" fmla="*/ 73 w 97"/>
                <a:gd name="T73" fmla="*/ 147 h 154"/>
                <a:gd name="T74" fmla="*/ 52 w 97"/>
                <a:gd name="T75" fmla="*/ 153 h 154"/>
                <a:gd name="T76" fmla="*/ 29 w 97"/>
                <a:gd name="T77" fmla="*/ 154 h 154"/>
                <a:gd name="T78" fmla="*/ 9 w 97"/>
                <a:gd name="T79" fmla="*/ 14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7" h="154">
                  <a:moveTo>
                    <a:pt x="0" y="144"/>
                  </a:moveTo>
                  <a:lnTo>
                    <a:pt x="9" y="127"/>
                  </a:lnTo>
                  <a:lnTo>
                    <a:pt x="16" y="130"/>
                  </a:lnTo>
                  <a:lnTo>
                    <a:pt x="25" y="133"/>
                  </a:lnTo>
                  <a:lnTo>
                    <a:pt x="35" y="136"/>
                  </a:lnTo>
                  <a:lnTo>
                    <a:pt x="44" y="136"/>
                  </a:lnTo>
                  <a:lnTo>
                    <a:pt x="49" y="136"/>
                  </a:lnTo>
                  <a:lnTo>
                    <a:pt x="55" y="134"/>
                  </a:lnTo>
                  <a:lnTo>
                    <a:pt x="61" y="133"/>
                  </a:lnTo>
                  <a:lnTo>
                    <a:pt x="65" y="130"/>
                  </a:lnTo>
                  <a:lnTo>
                    <a:pt x="68" y="125"/>
                  </a:lnTo>
                  <a:lnTo>
                    <a:pt x="71" y="123"/>
                  </a:lnTo>
                  <a:lnTo>
                    <a:pt x="73" y="118"/>
                  </a:lnTo>
                  <a:lnTo>
                    <a:pt x="74" y="112"/>
                  </a:lnTo>
                  <a:lnTo>
                    <a:pt x="73" y="105"/>
                  </a:lnTo>
                  <a:lnTo>
                    <a:pt x="68" y="100"/>
                  </a:lnTo>
                  <a:lnTo>
                    <a:pt x="65" y="95"/>
                  </a:lnTo>
                  <a:lnTo>
                    <a:pt x="61" y="92"/>
                  </a:lnTo>
                  <a:lnTo>
                    <a:pt x="54" y="88"/>
                  </a:lnTo>
                  <a:lnTo>
                    <a:pt x="45" y="85"/>
                  </a:lnTo>
                  <a:lnTo>
                    <a:pt x="32" y="79"/>
                  </a:lnTo>
                  <a:lnTo>
                    <a:pt x="24" y="75"/>
                  </a:lnTo>
                  <a:lnTo>
                    <a:pt x="16" y="72"/>
                  </a:lnTo>
                  <a:lnTo>
                    <a:pt x="11" y="68"/>
                  </a:lnTo>
                  <a:lnTo>
                    <a:pt x="8" y="62"/>
                  </a:lnTo>
                  <a:lnTo>
                    <a:pt x="3" y="58"/>
                  </a:lnTo>
                  <a:lnTo>
                    <a:pt x="2" y="52"/>
                  </a:lnTo>
                  <a:lnTo>
                    <a:pt x="0" y="46"/>
                  </a:lnTo>
                  <a:lnTo>
                    <a:pt x="0" y="39"/>
                  </a:lnTo>
                  <a:lnTo>
                    <a:pt x="0" y="32"/>
                  </a:lnTo>
                  <a:lnTo>
                    <a:pt x="3" y="25"/>
                  </a:lnTo>
                  <a:lnTo>
                    <a:pt x="8" y="17"/>
                  </a:lnTo>
                  <a:lnTo>
                    <a:pt x="13" y="12"/>
                  </a:lnTo>
                  <a:lnTo>
                    <a:pt x="21" y="7"/>
                  </a:lnTo>
                  <a:lnTo>
                    <a:pt x="29" y="3"/>
                  </a:lnTo>
                  <a:lnTo>
                    <a:pt x="38" y="2"/>
                  </a:lnTo>
                  <a:lnTo>
                    <a:pt x="48" y="0"/>
                  </a:lnTo>
                  <a:lnTo>
                    <a:pt x="62" y="2"/>
                  </a:lnTo>
                  <a:lnTo>
                    <a:pt x="73" y="3"/>
                  </a:lnTo>
                  <a:lnTo>
                    <a:pt x="81" y="5"/>
                  </a:lnTo>
                  <a:lnTo>
                    <a:pt x="88" y="9"/>
                  </a:lnTo>
                  <a:lnTo>
                    <a:pt x="81" y="26"/>
                  </a:lnTo>
                  <a:lnTo>
                    <a:pt x="75" y="23"/>
                  </a:lnTo>
                  <a:lnTo>
                    <a:pt x="67" y="20"/>
                  </a:lnTo>
                  <a:lnTo>
                    <a:pt x="58" y="19"/>
                  </a:lnTo>
                  <a:lnTo>
                    <a:pt x="49" y="17"/>
                  </a:lnTo>
                  <a:lnTo>
                    <a:pt x="44" y="19"/>
                  </a:lnTo>
                  <a:lnTo>
                    <a:pt x="38" y="19"/>
                  </a:lnTo>
                  <a:lnTo>
                    <a:pt x="34" y="22"/>
                  </a:lnTo>
                  <a:lnTo>
                    <a:pt x="31" y="23"/>
                  </a:lnTo>
                  <a:lnTo>
                    <a:pt x="28" y="28"/>
                  </a:lnTo>
                  <a:lnTo>
                    <a:pt x="25" y="30"/>
                  </a:lnTo>
                  <a:lnTo>
                    <a:pt x="24" y="35"/>
                  </a:lnTo>
                  <a:lnTo>
                    <a:pt x="24" y="39"/>
                  </a:lnTo>
                  <a:lnTo>
                    <a:pt x="24" y="45"/>
                  </a:lnTo>
                  <a:lnTo>
                    <a:pt x="26" y="49"/>
                  </a:lnTo>
                  <a:lnTo>
                    <a:pt x="29" y="53"/>
                  </a:lnTo>
                  <a:lnTo>
                    <a:pt x="32" y="56"/>
                  </a:lnTo>
                  <a:lnTo>
                    <a:pt x="39" y="61"/>
                  </a:lnTo>
                  <a:lnTo>
                    <a:pt x="51" y="66"/>
                  </a:lnTo>
                  <a:lnTo>
                    <a:pt x="65" y="72"/>
                  </a:lnTo>
                  <a:lnTo>
                    <a:pt x="73" y="75"/>
                  </a:lnTo>
                  <a:lnTo>
                    <a:pt x="80" y="79"/>
                  </a:lnTo>
                  <a:lnTo>
                    <a:pt x="86" y="84"/>
                  </a:lnTo>
                  <a:lnTo>
                    <a:pt x="90" y="89"/>
                  </a:lnTo>
                  <a:lnTo>
                    <a:pt x="93" y="94"/>
                  </a:lnTo>
                  <a:lnTo>
                    <a:pt x="94" y="100"/>
                  </a:lnTo>
                  <a:lnTo>
                    <a:pt x="96" y="107"/>
                  </a:lnTo>
                  <a:lnTo>
                    <a:pt x="97" y="114"/>
                  </a:lnTo>
                  <a:lnTo>
                    <a:pt x="96" y="123"/>
                  </a:lnTo>
                  <a:lnTo>
                    <a:pt x="93" y="130"/>
                  </a:lnTo>
                  <a:lnTo>
                    <a:pt x="88" y="137"/>
                  </a:lnTo>
                  <a:lnTo>
                    <a:pt x="81" y="143"/>
                  </a:lnTo>
                  <a:lnTo>
                    <a:pt x="73" y="147"/>
                  </a:lnTo>
                  <a:lnTo>
                    <a:pt x="62" y="151"/>
                  </a:lnTo>
                  <a:lnTo>
                    <a:pt x="52" y="153"/>
                  </a:lnTo>
                  <a:lnTo>
                    <a:pt x="39" y="154"/>
                  </a:lnTo>
                  <a:lnTo>
                    <a:pt x="29" y="154"/>
                  </a:lnTo>
                  <a:lnTo>
                    <a:pt x="18" y="151"/>
                  </a:lnTo>
                  <a:lnTo>
                    <a:pt x="9" y="148"/>
                  </a:lnTo>
                  <a:lnTo>
                    <a:pt x="0"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5" name="Freeform 66"/>
            <p:cNvSpPr>
              <a:spLocks/>
            </p:cNvSpPr>
            <p:nvPr userDrawn="1"/>
          </p:nvSpPr>
          <p:spPr bwMode="auto">
            <a:xfrm>
              <a:off x="2368550" y="673100"/>
              <a:ext cx="63500" cy="77787"/>
            </a:xfrm>
            <a:custGeom>
              <a:avLst/>
              <a:gdLst>
                <a:gd name="T0" fmla="*/ 95 w 121"/>
                <a:gd name="T1" fmla="*/ 148 h 148"/>
                <a:gd name="T2" fmla="*/ 48 w 121"/>
                <a:gd name="T3" fmla="*/ 81 h 148"/>
                <a:gd name="T4" fmla="*/ 25 w 121"/>
                <a:gd name="T5" fmla="*/ 108 h 148"/>
                <a:gd name="T6" fmla="*/ 25 w 121"/>
                <a:gd name="T7" fmla="*/ 148 h 148"/>
                <a:gd name="T8" fmla="*/ 0 w 121"/>
                <a:gd name="T9" fmla="*/ 148 h 148"/>
                <a:gd name="T10" fmla="*/ 0 w 121"/>
                <a:gd name="T11" fmla="*/ 0 h 148"/>
                <a:gd name="T12" fmla="*/ 25 w 121"/>
                <a:gd name="T13" fmla="*/ 0 h 148"/>
                <a:gd name="T14" fmla="*/ 25 w 121"/>
                <a:gd name="T15" fmla="*/ 81 h 148"/>
                <a:gd name="T16" fmla="*/ 88 w 121"/>
                <a:gd name="T17" fmla="*/ 0 h 148"/>
                <a:gd name="T18" fmla="*/ 114 w 121"/>
                <a:gd name="T19" fmla="*/ 0 h 148"/>
                <a:gd name="T20" fmla="*/ 62 w 121"/>
                <a:gd name="T21" fmla="*/ 65 h 148"/>
                <a:gd name="T22" fmla="*/ 121 w 121"/>
                <a:gd name="T23" fmla="*/ 148 h 148"/>
                <a:gd name="T24" fmla="*/ 95 w 121"/>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48">
                  <a:moveTo>
                    <a:pt x="95" y="148"/>
                  </a:moveTo>
                  <a:lnTo>
                    <a:pt x="48" y="81"/>
                  </a:lnTo>
                  <a:lnTo>
                    <a:pt x="25" y="108"/>
                  </a:lnTo>
                  <a:lnTo>
                    <a:pt x="25" y="148"/>
                  </a:lnTo>
                  <a:lnTo>
                    <a:pt x="0" y="148"/>
                  </a:lnTo>
                  <a:lnTo>
                    <a:pt x="0" y="0"/>
                  </a:lnTo>
                  <a:lnTo>
                    <a:pt x="25" y="0"/>
                  </a:lnTo>
                  <a:lnTo>
                    <a:pt x="25" y="81"/>
                  </a:lnTo>
                  <a:lnTo>
                    <a:pt x="88" y="0"/>
                  </a:lnTo>
                  <a:lnTo>
                    <a:pt x="114" y="0"/>
                  </a:lnTo>
                  <a:lnTo>
                    <a:pt x="62" y="65"/>
                  </a:lnTo>
                  <a:lnTo>
                    <a:pt x="121" y="148"/>
                  </a:lnTo>
                  <a:lnTo>
                    <a:pt x="95"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6" name="Freeform 67"/>
            <p:cNvSpPr>
              <a:spLocks noEditPoints="1"/>
            </p:cNvSpPr>
            <p:nvPr userDrawn="1"/>
          </p:nvSpPr>
          <p:spPr bwMode="auto">
            <a:xfrm>
              <a:off x="2432050" y="649288"/>
              <a:ext cx="74613" cy="101600"/>
            </a:xfrm>
            <a:custGeom>
              <a:avLst/>
              <a:gdLst>
                <a:gd name="T0" fmla="*/ 115 w 141"/>
                <a:gd name="T1" fmla="*/ 194 h 194"/>
                <a:gd name="T2" fmla="*/ 104 w 141"/>
                <a:gd name="T3" fmla="*/ 163 h 194"/>
                <a:gd name="T4" fmla="*/ 39 w 141"/>
                <a:gd name="T5" fmla="*/ 163 h 194"/>
                <a:gd name="T6" fmla="*/ 26 w 141"/>
                <a:gd name="T7" fmla="*/ 194 h 194"/>
                <a:gd name="T8" fmla="*/ 0 w 141"/>
                <a:gd name="T9" fmla="*/ 194 h 194"/>
                <a:gd name="T10" fmla="*/ 71 w 141"/>
                <a:gd name="T11" fmla="*/ 45 h 194"/>
                <a:gd name="T12" fmla="*/ 77 w 141"/>
                <a:gd name="T13" fmla="*/ 45 h 194"/>
                <a:gd name="T14" fmla="*/ 141 w 141"/>
                <a:gd name="T15" fmla="*/ 194 h 194"/>
                <a:gd name="T16" fmla="*/ 115 w 141"/>
                <a:gd name="T17" fmla="*/ 194 h 194"/>
                <a:gd name="T18" fmla="*/ 72 w 141"/>
                <a:gd name="T19" fmla="*/ 84 h 194"/>
                <a:gd name="T20" fmla="*/ 46 w 141"/>
                <a:gd name="T21" fmla="*/ 148 h 194"/>
                <a:gd name="T22" fmla="*/ 97 w 141"/>
                <a:gd name="T23" fmla="*/ 148 h 194"/>
                <a:gd name="T24" fmla="*/ 72 w 141"/>
                <a:gd name="T25" fmla="*/ 84 h 194"/>
                <a:gd name="T26" fmla="*/ 101 w 141"/>
                <a:gd name="T27" fmla="*/ 0 h 194"/>
                <a:gd name="T28" fmla="*/ 74 w 141"/>
                <a:gd name="T29" fmla="*/ 35 h 194"/>
                <a:gd name="T30" fmla="*/ 58 w 141"/>
                <a:gd name="T31" fmla="*/ 35 h 194"/>
                <a:gd name="T32" fmla="*/ 78 w 141"/>
                <a:gd name="T33" fmla="*/ 0 h 194"/>
                <a:gd name="T34" fmla="*/ 101 w 141"/>
                <a:gd name="T3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94">
                  <a:moveTo>
                    <a:pt x="115" y="194"/>
                  </a:moveTo>
                  <a:lnTo>
                    <a:pt x="104" y="163"/>
                  </a:lnTo>
                  <a:lnTo>
                    <a:pt x="39" y="163"/>
                  </a:lnTo>
                  <a:lnTo>
                    <a:pt x="26" y="194"/>
                  </a:lnTo>
                  <a:lnTo>
                    <a:pt x="0" y="194"/>
                  </a:lnTo>
                  <a:lnTo>
                    <a:pt x="71" y="45"/>
                  </a:lnTo>
                  <a:lnTo>
                    <a:pt x="77" y="45"/>
                  </a:lnTo>
                  <a:lnTo>
                    <a:pt x="141" y="194"/>
                  </a:lnTo>
                  <a:lnTo>
                    <a:pt x="115" y="194"/>
                  </a:lnTo>
                  <a:close/>
                  <a:moveTo>
                    <a:pt x="72" y="84"/>
                  </a:moveTo>
                  <a:lnTo>
                    <a:pt x="46" y="148"/>
                  </a:lnTo>
                  <a:lnTo>
                    <a:pt x="97" y="148"/>
                  </a:lnTo>
                  <a:lnTo>
                    <a:pt x="72" y="84"/>
                  </a:lnTo>
                  <a:close/>
                  <a:moveTo>
                    <a:pt x="101" y="0"/>
                  </a:moveTo>
                  <a:lnTo>
                    <a:pt x="74" y="35"/>
                  </a:lnTo>
                  <a:lnTo>
                    <a:pt x="58" y="35"/>
                  </a:lnTo>
                  <a:lnTo>
                    <a:pt x="78" y="0"/>
                  </a:lnTo>
                  <a:lnTo>
                    <a:pt x="1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7" name="Freeform 68"/>
            <p:cNvSpPr>
              <a:spLocks/>
            </p:cNvSpPr>
            <p:nvPr userDrawn="1"/>
          </p:nvSpPr>
          <p:spPr bwMode="auto">
            <a:xfrm>
              <a:off x="2554288" y="673100"/>
              <a:ext cx="63500" cy="79375"/>
            </a:xfrm>
            <a:custGeom>
              <a:avLst/>
              <a:gdLst>
                <a:gd name="T0" fmla="*/ 0 w 121"/>
                <a:gd name="T1" fmla="*/ 0 h 151"/>
                <a:gd name="T2" fmla="*/ 24 w 121"/>
                <a:gd name="T3" fmla="*/ 0 h 151"/>
                <a:gd name="T4" fmla="*/ 24 w 121"/>
                <a:gd name="T5" fmla="*/ 102 h 151"/>
                <a:gd name="T6" fmla="*/ 24 w 121"/>
                <a:gd name="T7" fmla="*/ 108 h 151"/>
                <a:gd name="T8" fmla="*/ 26 w 121"/>
                <a:gd name="T9" fmla="*/ 114 h 151"/>
                <a:gd name="T10" fmla="*/ 29 w 121"/>
                <a:gd name="T11" fmla="*/ 120 h 151"/>
                <a:gd name="T12" fmla="*/ 33 w 121"/>
                <a:gd name="T13" fmla="*/ 124 h 151"/>
                <a:gd name="T14" fmla="*/ 39 w 121"/>
                <a:gd name="T15" fmla="*/ 128 h 151"/>
                <a:gd name="T16" fmla="*/ 44 w 121"/>
                <a:gd name="T17" fmla="*/ 131 h 151"/>
                <a:gd name="T18" fmla="*/ 52 w 121"/>
                <a:gd name="T19" fmla="*/ 133 h 151"/>
                <a:gd name="T20" fmla="*/ 60 w 121"/>
                <a:gd name="T21" fmla="*/ 133 h 151"/>
                <a:gd name="T22" fmla="*/ 68 w 121"/>
                <a:gd name="T23" fmla="*/ 133 h 151"/>
                <a:gd name="T24" fmla="*/ 75 w 121"/>
                <a:gd name="T25" fmla="*/ 131 h 151"/>
                <a:gd name="T26" fmla="*/ 82 w 121"/>
                <a:gd name="T27" fmla="*/ 128 h 151"/>
                <a:gd name="T28" fmla="*/ 88 w 121"/>
                <a:gd name="T29" fmla="*/ 124 h 151"/>
                <a:gd name="T30" fmla="*/ 92 w 121"/>
                <a:gd name="T31" fmla="*/ 120 h 151"/>
                <a:gd name="T32" fmla="*/ 95 w 121"/>
                <a:gd name="T33" fmla="*/ 114 h 151"/>
                <a:gd name="T34" fmla="*/ 96 w 121"/>
                <a:gd name="T35" fmla="*/ 108 h 151"/>
                <a:gd name="T36" fmla="*/ 98 w 121"/>
                <a:gd name="T37" fmla="*/ 101 h 151"/>
                <a:gd name="T38" fmla="*/ 98 w 121"/>
                <a:gd name="T39" fmla="*/ 0 h 151"/>
                <a:gd name="T40" fmla="*/ 121 w 121"/>
                <a:gd name="T41" fmla="*/ 0 h 151"/>
                <a:gd name="T42" fmla="*/ 121 w 121"/>
                <a:gd name="T43" fmla="*/ 104 h 151"/>
                <a:gd name="T44" fmla="*/ 119 w 121"/>
                <a:gd name="T45" fmla="*/ 114 h 151"/>
                <a:gd name="T46" fmla="*/ 117 w 121"/>
                <a:gd name="T47" fmla="*/ 124 h 151"/>
                <a:gd name="T48" fmla="*/ 111 w 121"/>
                <a:gd name="T49" fmla="*/ 131 h 151"/>
                <a:gd name="T50" fmla="*/ 105 w 121"/>
                <a:gd name="T51" fmla="*/ 138 h 151"/>
                <a:gd name="T52" fmla="*/ 95 w 121"/>
                <a:gd name="T53" fmla="*/ 144 h 151"/>
                <a:gd name="T54" fmla="*/ 85 w 121"/>
                <a:gd name="T55" fmla="*/ 148 h 151"/>
                <a:gd name="T56" fmla="*/ 73 w 121"/>
                <a:gd name="T57" fmla="*/ 150 h 151"/>
                <a:gd name="T58" fmla="*/ 60 w 121"/>
                <a:gd name="T59" fmla="*/ 151 h 151"/>
                <a:gd name="T60" fmla="*/ 47 w 121"/>
                <a:gd name="T61" fmla="*/ 150 h 151"/>
                <a:gd name="T62" fmla="*/ 34 w 121"/>
                <a:gd name="T63" fmla="*/ 148 h 151"/>
                <a:gd name="T64" fmla="*/ 24 w 121"/>
                <a:gd name="T65" fmla="*/ 144 h 151"/>
                <a:gd name="T66" fmla="*/ 16 w 121"/>
                <a:gd name="T67" fmla="*/ 138 h 151"/>
                <a:gd name="T68" fmla="*/ 8 w 121"/>
                <a:gd name="T69" fmla="*/ 133 h 151"/>
                <a:gd name="T70" fmla="*/ 4 w 121"/>
                <a:gd name="T71" fmla="*/ 124 h 151"/>
                <a:gd name="T72" fmla="*/ 1 w 121"/>
                <a:gd name="T73" fmla="*/ 114 h 151"/>
                <a:gd name="T74" fmla="*/ 0 w 121"/>
                <a:gd name="T75" fmla="*/ 104 h 151"/>
                <a:gd name="T76" fmla="*/ 0 w 121"/>
                <a:gd name="T7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151">
                  <a:moveTo>
                    <a:pt x="0" y="0"/>
                  </a:moveTo>
                  <a:lnTo>
                    <a:pt x="24" y="0"/>
                  </a:lnTo>
                  <a:lnTo>
                    <a:pt x="24" y="102"/>
                  </a:lnTo>
                  <a:lnTo>
                    <a:pt x="24" y="108"/>
                  </a:lnTo>
                  <a:lnTo>
                    <a:pt x="26" y="114"/>
                  </a:lnTo>
                  <a:lnTo>
                    <a:pt x="29" y="120"/>
                  </a:lnTo>
                  <a:lnTo>
                    <a:pt x="33" y="124"/>
                  </a:lnTo>
                  <a:lnTo>
                    <a:pt x="39" y="128"/>
                  </a:lnTo>
                  <a:lnTo>
                    <a:pt x="44" y="131"/>
                  </a:lnTo>
                  <a:lnTo>
                    <a:pt x="52" y="133"/>
                  </a:lnTo>
                  <a:lnTo>
                    <a:pt x="60" y="133"/>
                  </a:lnTo>
                  <a:lnTo>
                    <a:pt x="68" y="133"/>
                  </a:lnTo>
                  <a:lnTo>
                    <a:pt x="75" y="131"/>
                  </a:lnTo>
                  <a:lnTo>
                    <a:pt x="82" y="128"/>
                  </a:lnTo>
                  <a:lnTo>
                    <a:pt x="88" y="124"/>
                  </a:lnTo>
                  <a:lnTo>
                    <a:pt x="92" y="120"/>
                  </a:lnTo>
                  <a:lnTo>
                    <a:pt x="95" y="114"/>
                  </a:lnTo>
                  <a:lnTo>
                    <a:pt x="96" y="108"/>
                  </a:lnTo>
                  <a:lnTo>
                    <a:pt x="98" y="101"/>
                  </a:lnTo>
                  <a:lnTo>
                    <a:pt x="98" y="0"/>
                  </a:lnTo>
                  <a:lnTo>
                    <a:pt x="121" y="0"/>
                  </a:lnTo>
                  <a:lnTo>
                    <a:pt x="121" y="104"/>
                  </a:lnTo>
                  <a:lnTo>
                    <a:pt x="119" y="114"/>
                  </a:lnTo>
                  <a:lnTo>
                    <a:pt x="117" y="124"/>
                  </a:lnTo>
                  <a:lnTo>
                    <a:pt x="111" y="131"/>
                  </a:lnTo>
                  <a:lnTo>
                    <a:pt x="105" y="138"/>
                  </a:lnTo>
                  <a:lnTo>
                    <a:pt x="95" y="144"/>
                  </a:lnTo>
                  <a:lnTo>
                    <a:pt x="85" y="148"/>
                  </a:lnTo>
                  <a:lnTo>
                    <a:pt x="73" y="150"/>
                  </a:lnTo>
                  <a:lnTo>
                    <a:pt x="60" y="151"/>
                  </a:lnTo>
                  <a:lnTo>
                    <a:pt x="47" y="150"/>
                  </a:lnTo>
                  <a:lnTo>
                    <a:pt x="34" y="148"/>
                  </a:lnTo>
                  <a:lnTo>
                    <a:pt x="24" y="144"/>
                  </a:lnTo>
                  <a:lnTo>
                    <a:pt x="16" y="138"/>
                  </a:lnTo>
                  <a:lnTo>
                    <a:pt x="8" y="133"/>
                  </a:lnTo>
                  <a:lnTo>
                    <a:pt x="4" y="124"/>
                  </a:lnTo>
                  <a:lnTo>
                    <a:pt x="1" y="114"/>
                  </a:lnTo>
                  <a:lnTo>
                    <a:pt x="0" y="10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 name="Freeform 69"/>
            <p:cNvSpPr>
              <a:spLocks/>
            </p:cNvSpPr>
            <p:nvPr userDrawn="1"/>
          </p:nvSpPr>
          <p:spPr bwMode="auto">
            <a:xfrm>
              <a:off x="2636838" y="673100"/>
              <a:ext cx="61913" cy="79375"/>
            </a:xfrm>
            <a:custGeom>
              <a:avLst/>
              <a:gdLst>
                <a:gd name="T0" fmla="*/ 111 w 119"/>
                <a:gd name="T1" fmla="*/ 151 h 151"/>
                <a:gd name="T2" fmla="*/ 24 w 119"/>
                <a:gd name="T3" fmla="*/ 42 h 151"/>
                <a:gd name="T4" fmla="*/ 24 w 119"/>
                <a:gd name="T5" fmla="*/ 148 h 151"/>
                <a:gd name="T6" fmla="*/ 0 w 119"/>
                <a:gd name="T7" fmla="*/ 148 h 151"/>
                <a:gd name="T8" fmla="*/ 0 w 119"/>
                <a:gd name="T9" fmla="*/ 0 h 151"/>
                <a:gd name="T10" fmla="*/ 11 w 119"/>
                <a:gd name="T11" fmla="*/ 0 h 151"/>
                <a:gd name="T12" fmla="*/ 97 w 119"/>
                <a:gd name="T13" fmla="*/ 102 h 151"/>
                <a:gd name="T14" fmla="*/ 97 w 119"/>
                <a:gd name="T15" fmla="*/ 0 h 151"/>
                <a:gd name="T16" fmla="*/ 119 w 119"/>
                <a:gd name="T17" fmla="*/ 0 h 151"/>
                <a:gd name="T18" fmla="*/ 119 w 119"/>
                <a:gd name="T19" fmla="*/ 151 h 151"/>
                <a:gd name="T20" fmla="*/ 111 w 119"/>
                <a:gd name="T2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51">
                  <a:moveTo>
                    <a:pt x="111" y="151"/>
                  </a:moveTo>
                  <a:lnTo>
                    <a:pt x="24" y="42"/>
                  </a:lnTo>
                  <a:lnTo>
                    <a:pt x="24" y="148"/>
                  </a:lnTo>
                  <a:lnTo>
                    <a:pt x="0" y="148"/>
                  </a:lnTo>
                  <a:lnTo>
                    <a:pt x="0" y="0"/>
                  </a:lnTo>
                  <a:lnTo>
                    <a:pt x="11" y="0"/>
                  </a:lnTo>
                  <a:lnTo>
                    <a:pt x="97" y="102"/>
                  </a:lnTo>
                  <a:lnTo>
                    <a:pt x="97" y="0"/>
                  </a:lnTo>
                  <a:lnTo>
                    <a:pt x="119" y="0"/>
                  </a:lnTo>
                  <a:lnTo>
                    <a:pt x="119" y="151"/>
                  </a:lnTo>
                  <a:lnTo>
                    <a:pt x="111"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 name="Rectangle 70"/>
            <p:cNvSpPr>
              <a:spLocks noChangeArrowheads="1"/>
            </p:cNvSpPr>
            <p:nvPr userDrawn="1"/>
          </p:nvSpPr>
          <p:spPr bwMode="auto">
            <a:xfrm>
              <a:off x="2719388" y="673100"/>
              <a:ext cx="12700" cy="777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 name="Freeform 71"/>
            <p:cNvSpPr>
              <a:spLocks/>
            </p:cNvSpPr>
            <p:nvPr userDrawn="1"/>
          </p:nvSpPr>
          <p:spPr bwMode="auto">
            <a:xfrm>
              <a:off x="2752725" y="673100"/>
              <a:ext cx="53975" cy="77787"/>
            </a:xfrm>
            <a:custGeom>
              <a:avLst/>
              <a:gdLst>
                <a:gd name="T0" fmla="*/ 23 w 102"/>
                <a:gd name="T1" fmla="*/ 19 h 148"/>
                <a:gd name="T2" fmla="*/ 23 w 102"/>
                <a:gd name="T3" fmla="*/ 59 h 148"/>
                <a:gd name="T4" fmla="*/ 79 w 102"/>
                <a:gd name="T5" fmla="*/ 59 h 148"/>
                <a:gd name="T6" fmla="*/ 79 w 102"/>
                <a:gd name="T7" fmla="*/ 76 h 148"/>
                <a:gd name="T8" fmla="*/ 23 w 102"/>
                <a:gd name="T9" fmla="*/ 76 h 148"/>
                <a:gd name="T10" fmla="*/ 23 w 102"/>
                <a:gd name="T11" fmla="*/ 131 h 148"/>
                <a:gd name="T12" fmla="*/ 101 w 102"/>
                <a:gd name="T13" fmla="*/ 131 h 148"/>
                <a:gd name="T14" fmla="*/ 101 w 102"/>
                <a:gd name="T15" fmla="*/ 148 h 148"/>
                <a:gd name="T16" fmla="*/ 0 w 102"/>
                <a:gd name="T17" fmla="*/ 148 h 148"/>
                <a:gd name="T18" fmla="*/ 0 w 102"/>
                <a:gd name="T19" fmla="*/ 0 h 148"/>
                <a:gd name="T20" fmla="*/ 102 w 102"/>
                <a:gd name="T21" fmla="*/ 0 h 148"/>
                <a:gd name="T22" fmla="*/ 102 w 102"/>
                <a:gd name="T23" fmla="*/ 19 h 148"/>
                <a:gd name="T24" fmla="*/ 23 w 102"/>
                <a:gd name="T25" fmla="*/ 1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23" y="19"/>
                  </a:moveTo>
                  <a:lnTo>
                    <a:pt x="23" y="59"/>
                  </a:lnTo>
                  <a:lnTo>
                    <a:pt x="79" y="59"/>
                  </a:lnTo>
                  <a:lnTo>
                    <a:pt x="79" y="76"/>
                  </a:lnTo>
                  <a:lnTo>
                    <a:pt x="23" y="76"/>
                  </a:lnTo>
                  <a:lnTo>
                    <a:pt x="23" y="131"/>
                  </a:lnTo>
                  <a:lnTo>
                    <a:pt x="101" y="131"/>
                  </a:lnTo>
                  <a:lnTo>
                    <a:pt x="101" y="148"/>
                  </a:lnTo>
                  <a:lnTo>
                    <a:pt x="0" y="148"/>
                  </a:lnTo>
                  <a:lnTo>
                    <a:pt x="0" y="0"/>
                  </a:lnTo>
                  <a:lnTo>
                    <a:pt x="102" y="0"/>
                  </a:lnTo>
                  <a:lnTo>
                    <a:pt x="102" y="19"/>
                  </a:lnTo>
                  <a:lnTo>
                    <a:pt x="2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1" name="Freeform 72"/>
            <p:cNvSpPr>
              <a:spLocks/>
            </p:cNvSpPr>
            <p:nvPr userDrawn="1"/>
          </p:nvSpPr>
          <p:spPr bwMode="auto">
            <a:xfrm>
              <a:off x="1933575" y="806450"/>
              <a:ext cx="47625" cy="77787"/>
            </a:xfrm>
            <a:custGeom>
              <a:avLst/>
              <a:gdLst>
                <a:gd name="T0" fmla="*/ 20 w 88"/>
                <a:gd name="T1" fmla="*/ 17 h 148"/>
                <a:gd name="T2" fmla="*/ 20 w 88"/>
                <a:gd name="T3" fmla="*/ 59 h 148"/>
                <a:gd name="T4" fmla="*/ 69 w 88"/>
                <a:gd name="T5" fmla="*/ 59 h 148"/>
                <a:gd name="T6" fmla="*/ 69 w 88"/>
                <a:gd name="T7" fmla="*/ 76 h 148"/>
                <a:gd name="T8" fmla="*/ 20 w 88"/>
                <a:gd name="T9" fmla="*/ 76 h 148"/>
                <a:gd name="T10" fmla="*/ 20 w 88"/>
                <a:gd name="T11" fmla="*/ 129 h 148"/>
                <a:gd name="T12" fmla="*/ 86 w 88"/>
                <a:gd name="T13" fmla="*/ 129 h 148"/>
                <a:gd name="T14" fmla="*/ 86 w 88"/>
                <a:gd name="T15" fmla="*/ 148 h 148"/>
                <a:gd name="T16" fmla="*/ 0 w 88"/>
                <a:gd name="T17" fmla="*/ 148 h 148"/>
                <a:gd name="T18" fmla="*/ 0 w 88"/>
                <a:gd name="T19" fmla="*/ 0 h 148"/>
                <a:gd name="T20" fmla="*/ 88 w 88"/>
                <a:gd name="T21" fmla="*/ 0 h 148"/>
                <a:gd name="T22" fmla="*/ 88 w 88"/>
                <a:gd name="T23" fmla="*/ 17 h 148"/>
                <a:gd name="T24" fmla="*/ 20 w 88"/>
                <a:gd name="T25" fmla="*/ 1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48">
                  <a:moveTo>
                    <a:pt x="20" y="17"/>
                  </a:moveTo>
                  <a:lnTo>
                    <a:pt x="20" y="59"/>
                  </a:lnTo>
                  <a:lnTo>
                    <a:pt x="69" y="59"/>
                  </a:lnTo>
                  <a:lnTo>
                    <a:pt x="69" y="76"/>
                  </a:lnTo>
                  <a:lnTo>
                    <a:pt x="20" y="76"/>
                  </a:lnTo>
                  <a:lnTo>
                    <a:pt x="20" y="129"/>
                  </a:lnTo>
                  <a:lnTo>
                    <a:pt x="86" y="129"/>
                  </a:lnTo>
                  <a:lnTo>
                    <a:pt x="86" y="148"/>
                  </a:lnTo>
                  <a:lnTo>
                    <a:pt x="0" y="148"/>
                  </a:lnTo>
                  <a:lnTo>
                    <a:pt x="0" y="0"/>
                  </a:lnTo>
                  <a:lnTo>
                    <a:pt x="88" y="0"/>
                  </a:lnTo>
                  <a:lnTo>
                    <a:pt x="88" y="17"/>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 name="Freeform 73"/>
            <p:cNvSpPr>
              <a:spLocks/>
            </p:cNvSpPr>
            <p:nvPr userDrawn="1"/>
          </p:nvSpPr>
          <p:spPr bwMode="auto">
            <a:xfrm>
              <a:off x="1982788" y="825500"/>
              <a:ext cx="53975" cy="58737"/>
            </a:xfrm>
            <a:custGeom>
              <a:avLst/>
              <a:gdLst>
                <a:gd name="T0" fmla="*/ 52 w 100"/>
                <a:gd name="T1" fmla="*/ 111 h 111"/>
                <a:gd name="T2" fmla="*/ 47 w 100"/>
                <a:gd name="T3" fmla="*/ 111 h 111"/>
                <a:gd name="T4" fmla="*/ 0 w 100"/>
                <a:gd name="T5" fmla="*/ 0 h 111"/>
                <a:gd name="T6" fmla="*/ 21 w 100"/>
                <a:gd name="T7" fmla="*/ 0 h 111"/>
                <a:gd name="T8" fmla="*/ 49 w 100"/>
                <a:gd name="T9" fmla="*/ 77 h 111"/>
                <a:gd name="T10" fmla="*/ 80 w 100"/>
                <a:gd name="T11" fmla="*/ 0 h 111"/>
                <a:gd name="T12" fmla="*/ 100 w 100"/>
                <a:gd name="T13" fmla="*/ 0 h 111"/>
                <a:gd name="T14" fmla="*/ 52 w 100"/>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11">
                  <a:moveTo>
                    <a:pt x="52" y="111"/>
                  </a:moveTo>
                  <a:lnTo>
                    <a:pt x="47" y="111"/>
                  </a:lnTo>
                  <a:lnTo>
                    <a:pt x="0" y="0"/>
                  </a:lnTo>
                  <a:lnTo>
                    <a:pt x="21" y="0"/>
                  </a:lnTo>
                  <a:lnTo>
                    <a:pt x="49" y="77"/>
                  </a:lnTo>
                  <a:lnTo>
                    <a:pt x="80" y="0"/>
                  </a:lnTo>
                  <a:lnTo>
                    <a:pt x="100" y="0"/>
                  </a:lnTo>
                  <a:lnTo>
                    <a:pt x="52"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3" name="Freeform 74"/>
            <p:cNvSpPr>
              <a:spLocks/>
            </p:cNvSpPr>
            <p:nvPr userDrawn="1"/>
          </p:nvSpPr>
          <p:spPr bwMode="auto">
            <a:xfrm>
              <a:off x="2043113" y="825500"/>
              <a:ext cx="34925" cy="58737"/>
            </a:xfrm>
            <a:custGeom>
              <a:avLst/>
              <a:gdLst>
                <a:gd name="T0" fmla="*/ 58 w 65"/>
                <a:gd name="T1" fmla="*/ 20 h 111"/>
                <a:gd name="T2" fmla="*/ 50 w 65"/>
                <a:gd name="T3" fmla="*/ 17 h 111"/>
                <a:gd name="T4" fmla="*/ 45 w 65"/>
                <a:gd name="T5" fmla="*/ 16 h 111"/>
                <a:gd name="T6" fmla="*/ 39 w 65"/>
                <a:gd name="T7" fmla="*/ 17 h 111"/>
                <a:gd name="T8" fmla="*/ 34 w 65"/>
                <a:gd name="T9" fmla="*/ 19 h 111"/>
                <a:gd name="T10" fmla="*/ 30 w 65"/>
                <a:gd name="T11" fmla="*/ 22 h 111"/>
                <a:gd name="T12" fmla="*/ 26 w 65"/>
                <a:gd name="T13" fmla="*/ 26 h 111"/>
                <a:gd name="T14" fmla="*/ 23 w 65"/>
                <a:gd name="T15" fmla="*/ 30 h 111"/>
                <a:gd name="T16" fmla="*/ 20 w 65"/>
                <a:gd name="T17" fmla="*/ 36 h 111"/>
                <a:gd name="T18" fmla="*/ 19 w 65"/>
                <a:gd name="T19" fmla="*/ 42 h 111"/>
                <a:gd name="T20" fmla="*/ 19 w 65"/>
                <a:gd name="T21" fmla="*/ 49 h 111"/>
                <a:gd name="T22" fmla="*/ 19 w 65"/>
                <a:gd name="T23" fmla="*/ 111 h 111"/>
                <a:gd name="T24" fmla="*/ 0 w 65"/>
                <a:gd name="T25" fmla="*/ 111 h 111"/>
                <a:gd name="T26" fmla="*/ 0 w 65"/>
                <a:gd name="T27" fmla="*/ 1 h 111"/>
                <a:gd name="T28" fmla="*/ 19 w 65"/>
                <a:gd name="T29" fmla="*/ 1 h 111"/>
                <a:gd name="T30" fmla="*/ 19 w 65"/>
                <a:gd name="T31" fmla="*/ 19 h 111"/>
                <a:gd name="T32" fmla="*/ 24 w 65"/>
                <a:gd name="T33" fmla="*/ 12 h 111"/>
                <a:gd name="T34" fmla="*/ 32 w 65"/>
                <a:gd name="T35" fmla="*/ 4 h 111"/>
                <a:gd name="T36" fmla="*/ 40 w 65"/>
                <a:gd name="T37" fmla="*/ 1 h 111"/>
                <a:gd name="T38" fmla="*/ 50 w 65"/>
                <a:gd name="T39" fmla="*/ 0 h 111"/>
                <a:gd name="T40" fmla="*/ 56 w 65"/>
                <a:gd name="T41" fmla="*/ 0 h 111"/>
                <a:gd name="T42" fmla="*/ 65 w 65"/>
                <a:gd name="T43" fmla="*/ 1 h 111"/>
                <a:gd name="T44" fmla="*/ 58 w 65"/>
                <a:gd name="T45" fmla="*/ 2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11">
                  <a:moveTo>
                    <a:pt x="58" y="20"/>
                  </a:moveTo>
                  <a:lnTo>
                    <a:pt x="50" y="17"/>
                  </a:lnTo>
                  <a:lnTo>
                    <a:pt x="45" y="16"/>
                  </a:lnTo>
                  <a:lnTo>
                    <a:pt x="39" y="17"/>
                  </a:lnTo>
                  <a:lnTo>
                    <a:pt x="34" y="19"/>
                  </a:lnTo>
                  <a:lnTo>
                    <a:pt x="30" y="22"/>
                  </a:lnTo>
                  <a:lnTo>
                    <a:pt x="26" y="26"/>
                  </a:lnTo>
                  <a:lnTo>
                    <a:pt x="23" y="30"/>
                  </a:lnTo>
                  <a:lnTo>
                    <a:pt x="20" y="36"/>
                  </a:lnTo>
                  <a:lnTo>
                    <a:pt x="19" y="42"/>
                  </a:lnTo>
                  <a:lnTo>
                    <a:pt x="19" y="49"/>
                  </a:lnTo>
                  <a:lnTo>
                    <a:pt x="19" y="111"/>
                  </a:lnTo>
                  <a:lnTo>
                    <a:pt x="0" y="111"/>
                  </a:lnTo>
                  <a:lnTo>
                    <a:pt x="0" y="1"/>
                  </a:lnTo>
                  <a:lnTo>
                    <a:pt x="19" y="1"/>
                  </a:lnTo>
                  <a:lnTo>
                    <a:pt x="19" y="19"/>
                  </a:lnTo>
                  <a:lnTo>
                    <a:pt x="24" y="12"/>
                  </a:lnTo>
                  <a:lnTo>
                    <a:pt x="32" y="4"/>
                  </a:lnTo>
                  <a:lnTo>
                    <a:pt x="40" y="1"/>
                  </a:lnTo>
                  <a:lnTo>
                    <a:pt x="50" y="0"/>
                  </a:lnTo>
                  <a:lnTo>
                    <a:pt x="56" y="0"/>
                  </a:lnTo>
                  <a:lnTo>
                    <a:pt x="65" y="1"/>
                  </a:lnTo>
                  <a:lnTo>
                    <a:pt x="5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4" name="Freeform 75"/>
            <p:cNvSpPr>
              <a:spLocks noEditPoints="1"/>
            </p:cNvSpPr>
            <p:nvPr userDrawn="1"/>
          </p:nvSpPr>
          <p:spPr bwMode="auto">
            <a:xfrm>
              <a:off x="2079625" y="825500"/>
              <a:ext cx="52388" cy="58737"/>
            </a:xfrm>
            <a:custGeom>
              <a:avLst/>
              <a:gdLst>
                <a:gd name="T0" fmla="*/ 1 w 99"/>
                <a:gd name="T1" fmla="*/ 45 h 112"/>
                <a:gd name="T2" fmla="*/ 8 w 99"/>
                <a:gd name="T3" fmla="*/ 25 h 112"/>
                <a:gd name="T4" fmla="*/ 21 w 99"/>
                <a:gd name="T5" fmla="*/ 9 h 112"/>
                <a:gd name="T6" fmla="*/ 39 w 99"/>
                <a:gd name="T7" fmla="*/ 1 h 112"/>
                <a:gd name="T8" fmla="*/ 60 w 99"/>
                <a:gd name="T9" fmla="*/ 1 h 112"/>
                <a:gd name="T10" fmla="*/ 79 w 99"/>
                <a:gd name="T11" fmla="*/ 9 h 112"/>
                <a:gd name="T12" fmla="*/ 92 w 99"/>
                <a:gd name="T13" fmla="*/ 23 h 112"/>
                <a:gd name="T14" fmla="*/ 98 w 99"/>
                <a:gd name="T15" fmla="*/ 43 h 112"/>
                <a:gd name="T16" fmla="*/ 98 w 99"/>
                <a:gd name="T17" fmla="*/ 69 h 112"/>
                <a:gd name="T18" fmla="*/ 90 w 99"/>
                <a:gd name="T19" fmla="*/ 89 h 112"/>
                <a:gd name="T20" fmla="*/ 77 w 99"/>
                <a:gd name="T21" fmla="*/ 104 h 112"/>
                <a:gd name="T22" fmla="*/ 60 w 99"/>
                <a:gd name="T23" fmla="*/ 112 h 112"/>
                <a:gd name="T24" fmla="*/ 39 w 99"/>
                <a:gd name="T25" fmla="*/ 112 h 112"/>
                <a:gd name="T26" fmla="*/ 20 w 99"/>
                <a:gd name="T27" fmla="*/ 104 h 112"/>
                <a:gd name="T28" fmla="*/ 7 w 99"/>
                <a:gd name="T29" fmla="*/ 89 h 112"/>
                <a:gd name="T30" fmla="*/ 1 w 99"/>
                <a:gd name="T31" fmla="*/ 68 h 112"/>
                <a:gd name="T32" fmla="*/ 20 w 99"/>
                <a:gd name="T33" fmla="*/ 56 h 112"/>
                <a:gd name="T34" fmla="*/ 23 w 99"/>
                <a:gd name="T35" fmla="*/ 73 h 112"/>
                <a:gd name="T36" fmla="*/ 27 w 99"/>
                <a:gd name="T37" fmla="*/ 86 h 112"/>
                <a:gd name="T38" fmla="*/ 37 w 99"/>
                <a:gd name="T39" fmla="*/ 95 h 112"/>
                <a:gd name="T40" fmla="*/ 49 w 99"/>
                <a:gd name="T41" fmla="*/ 97 h 112"/>
                <a:gd name="T42" fmla="*/ 62 w 99"/>
                <a:gd name="T43" fmla="*/ 94 h 112"/>
                <a:gd name="T44" fmla="*/ 70 w 99"/>
                <a:gd name="T45" fmla="*/ 86 h 112"/>
                <a:gd name="T46" fmla="*/ 76 w 99"/>
                <a:gd name="T47" fmla="*/ 73 h 112"/>
                <a:gd name="T48" fmla="*/ 77 w 99"/>
                <a:gd name="T49" fmla="*/ 56 h 112"/>
                <a:gd name="T50" fmla="*/ 76 w 99"/>
                <a:gd name="T51" fmla="*/ 39 h 112"/>
                <a:gd name="T52" fmla="*/ 70 w 99"/>
                <a:gd name="T53" fmla="*/ 26 h 112"/>
                <a:gd name="T54" fmla="*/ 62 w 99"/>
                <a:gd name="T55" fmla="*/ 19 h 112"/>
                <a:gd name="T56" fmla="*/ 49 w 99"/>
                <a:gd name="T57" fmla="*/ 16 h 112"/>
                <a:gd name="T58" fmla="*/ 37 w 99"/>
                <a:gd name="T59" fmla="*/ 19 h 112"/>
                <a:gd name="T60" fmla="*/ 28 w 99"/>
                <a:gd name="T61" fmla="*/ 26 h 112"/>
                <a:gd name="T62" fmla="*/ 23 w 99"/>
                <a:gd name="T63" fmla="*/ 39 h 112"/>
                <a:gd name="T64" fmla="*/ 20 w 99"/>
                <a:gd name="T6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12">
                  <a:moveTo>
                    <a:pt x="0" y="56"/>
                  </a:moveTo>
                  <a:lnTo>
                    <a:pt x="1" y="45"/>
                  </a:lnTo>
                  <a:lnTo>
                    <a:pt x="4" y="33"/>
                  </a:lnTo>
                  <a:lnTo>
                    <a:pt x="8" y="25"/>
                  </a:lnTo>
                  <a:lnTo>
                    <a:pt x="14" y="16"/>
                  </a:lnTo>
                  <a:lnTo>
                    <a:pt x="21" y="9"/>
                  </a:lnTo>
                  <a:lnTo>
                    <a:pt x="30" y="4"/>
                  </a:lnTo>
                  <a:lnTo>
                    <a:pt x="39" y="1"/>
                  </a:lnTo>
                  <a:lnTo>
                    <a:pt x="49" y="0"/>
                  </a:lnTo>
                  <a:lnTo>
                    <a:pt x="60" y="1"/>
                  </a:lnTo>
                  <a:lnTo>
                    <a:pt x="70" y="4"/>
                  </a:lnTo>
                  <a:lnTo>
                    <a:pt x="79" y="9"/>
                  </a:lnTo>
                  <a:lnTo>
                    <a:pt x="86" y="14"/>
                  </a:lnTo>
                  <a:lnTo>
                    <a:pt x="92" y="23"/>
                  </a:lnTo>
                  <a:lnTo>
                    <a:pt x="95" y="33"/>
                  </a:lnTo>
                  <a:lnTo>
                    <a:pt x="98" y="43"/>
                  </a:lnTo>
                  <a:lnTo>
                    <a:pt x="99" y="56"/>
                  </a:lnTo>
                  <a:lnTo>
                    <a:pt x="98" y="69"/>
                  </a:lnTo>
                  <a:lnTo>
                    <a:pt x="95" y="79"/>
                  </a:lnTo>
                  <a:lnTo>
                    <a:pt x="90" y="89"/>
                  </a:lnTo>
                  <a:lnTo>
                    <a:pt x="85" y="98"/>
                  </a:lnTo>
                  <a:lnTo>
                    <a:pt x="77" y="104"/>
                  </a:lnTo>
                  <a:lnTo>
                    <a:pt x="70" y="109"/>
                  </a:lnTo>
                  <a:lnTo>
                    <a:pt x="60" y="112"/>
                  </a:lnTo>
                  <a:lnTo>
                    <a:pt x="49" y="112"/>
                  </a:lnTo>
                  <a:lnTo>
                    <a:pt x="39" y="112"/>
                  </a:lnTo>
                  <a:lnTo>
                    <a:pt x="28" y="109"/>
                  </a:lnTo>
                  <a:lnTo>
                    <a:pt x="20" y="104"/>
                  </a:lnTo>
                  <a:lnTo>
                    <a:pt x="13" y="98"/>
                  </a:lnTo>
                  <a:lnTo>
                    <a:pt x="7" y="89"/>
                  </a:lnTo>
                  <a:lnTo>
                    <a:pt x="4" y="79"/>
                  </a:lnTo>
                  <a:lnTo>
                    <a:pt x="1" y="68"/>
                  </a:lnTo>
                  <a:lnTo>
                    <a:pt x="0" y="56"/>
                  </a:lnTo>
                  <a:close/>
                  <a:moveTo>
                    <a:pt x="20" y="56"/>
                  </a:moveTo>
                  <a:lnTo>
                    <a:pt x="21" y="66"/>
                  </a:lnTo>
                  <a:lnTo>
                    <a:pt x="23" y="73"/>
                  </a:lnTo>
                  <a:lnTo>
                    <a:pt x="24" y="81"/>
                  </a:lnTo>
                  <a:lnTo>
                    <a:pt x="27" y="86"/>
                  </a:lnTo>
                  <a:lnTo>
                    <a:pt x="31" y="91"/>
                  </a:lnTo>
                  <a:lnTo>
                    <a:pt x="37" y="95"/>
                  </a:lnTo>
                  <a:lnTo>
                    <a:pt x="43" y="97"/>
                  </a:lnTo>
                  <a:lnTo>
                    <a:pt x="49" y="97"/>
                  </a:lnTo>
                  <a:lnTo>
                    <a:pt x="56" y="97"/>
                  </a:lnTo>
                  <a:lnTo>
                    <a:pt x="62" y="94"/>
                  </a:lnTo>
                  <a:lnTo>
                    <a:pt x="66" y="91"/>
                  </a:lnTo>
                  <a:lnTo>
                    <a:pt x="70" y="86"/>
                  </a:lnTo>
                  <a:lnTo>
                    <a:pt x="73" y="81"/>
                  </a:lnTo>
                  <a:lnTo>
                    <a:pt x="76" y="73"/>
                  </a:lnTo>
                  <a:lnTo>
                    <a:pt x="77" y="65"/>
                  </a:lnTo>
                  <a:lnTo>
                    <a:pt x="77" y="56"/>
                  </a:lnTo>
                  <a:lnTo>
                    <a:pt x="77" y="46"/>
                  </a:lnTo>
                  <a:lnTo>
                    <a:pt x="76" y="39"/>
                  </a:lnTo>
                  <a:lnTo>
                    <a:pt x="75" y="32"/>
                  </a:lnTo>
                  <a:lnTo>
                    <a:pt x="70" y="26"/>
                  </a:lnTo>
                  <a:lnTo>
                    <a:pt x="67" y="22"/>
                  </a:lnTo>
                  <a:lnTo>
                    <a:pt x="62" y="19"/>
                  </a:lnTo>
                  <a:lnTo>
                    <a:pt x="56" y="16"/>
                  </a:lnTo>
                  <a:lnTo>
                    <a:pt x="49" y="16"/>
                  </a:lnTo>
                  <a:lnTo>
                    <a:pt x="43" y="16"/>
                  </a:lnTo>
                  <a:lnTo>
                    <a:pt x="37" y="19"/>
                  </a:lnTo>
                  <a:lnTo>
                    <a:pt x="33" y="22"/>
                  </a:lnTo>
                  <a:lnTo>
                    <a:pt x="28" y="26"/>
                  </a:lnTo>
                  <a:lnTo>
                    <a:pt x="24" y="32"/>
                  </a:lnTo>
                  <a:lnTo>
                    <a:pt x="23" y="39"/>
                  </a:lnTo>
                  <a:lnTo>
                    <a:pt x="21" y="48"/>
                  </a:lnTo>
                  <a:lnTo>
                    <a:pt x="2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5" name="Freeform 76"/>
            <p:cNvSpPr>
              <a:spLocks noEditPoints="1"/>
            </p:cNvSpPr>
            <p:nvPr userDrawn="1"/>
          </p:nvSpPr>
          <p:spPr bwMode="auto">
            <a:xfrm>
              <a:off x="2139950" y="825500"/>
              <a:ext cx="50800" cy="80962"/>
            </a:xfrm>
            <a:custGeom>
              <a:avLst/>
              <a:gdLst>
                <a:gd name="T0" fmla="*/ 20 w 95"/>
                <a:gd name="T1" fmla="*/ 105 h 153"/>
                <a:gd name="T2" fmla="*/ 20 w 95"/>
                <a:gd name="T3" fmla="*/ 153 h 153"/>
                <a:gd name="T4" fmla="*/ 0 w 95"/>
                <a:gd name="T5" fmla="*/ 153 h 153"/>
                <a:gd name="T6" fmla="*/ 0 w 95"/>
                <a:gd name="T7" fmla="*/ 1 h 153"/>
                <a:gd name="T8" fmla="*/ 20 w 95"/>
                <a:gd name="T9" fmla="*/ 1 h 153"/>
                <a:gd name="T10" fmla="*/ 20 w 95"/>
                <a:gd name="T11" fmla="*/ 12 h 153"/>
                <a:gd name="T12" fmla="*/ 26 w 95"/>
                <a:gd name="T13" fmla="*/ 6 h 153"/>
                <a:gd name="T14" fmla="*/ 32 w 95"/>
                <a:gd name="T15" fmla="*/ 3 h 153"/>
                <a:gd name="T16" fmla="*/ 39 w 95"/>
                <a:gd name="T17" fmla="*/ 1 h 153"/>
                <a:gd name="T18" fmla="*/ 46 w 95"/>
                <a:gd name="T19" fmla="*/ 0 h 153"/>
                <a:gd name="T20" fmla="*/ 58 w 95"/>
                <a:gd name="T21" fmla="*/ 1 h 153"/>
                <a:gd name="T22" fmla="*/ 66 w 95"/>
                <a:gd name="T23" fmla="*/ 4 h 153"/>
                <a:gd name="T24" fmla="*/ 75 w 95"/>
                <a:gd name="T25" fmla="*/ 9 h 153"/>
                <a:gd name="T26" fmla="*/ 82 w 95"/>
                <a:gd name="T27" fmla="*/ 14 h 153"/>
                <a:gd name="T28" fmla="*/ 88 w 95"/>
                <a:gd name="T29" fmla="*/ 23 h 153"/>
                <a:gd name="T30" fmla="*/ 92 w 95"/>
                <a:gd name="T31" fmla="*/ 32 h 153"/>
                <a:gd name="T32" fmla="*/ 94 w 95"/>
                <a:gd name="T33" fmla="*/ 43 h 153"/>
                <a:gd name="T34" fmla="*/ 95 w 95"/>
                <a:gd name="T35" fmla="*/ 56 h 153"/>
                <a:gd name="T36" fmla="*/ 94 w 95"/>
                <a:gd name="T37" fmla="*/ 68 h 153"/>
                <a:gd name="T38" fmla="*/ 92 w 95"/>
                <a:gd name="T39" fmla="*/ 79 h 153"/>
                <a:gd name="T40" fmla="*/ 88 w 95"/>
                <a:gd name="T41" fmla="*/ 88 h 153"/>
                <a:gd name="T42" fmla="*/ 82 w 95"/>
                <a:gd name="T43" fmla="*/ 97 h 153"/>
                <a:gd name="T44" fmla="*/ 75 w 95"/>
                <a:gd name="T45" fmla="*/ 104 h 153"/>
                <a:gd name="T46" fmla="*/ 66 w 95"/>
                <a:gd name="T47" fmla="*/ 108 h 153"/>
                <a:gd name="T48" fmla="*/ 56 w 95"/>
                <a:gd name="T49" fmla="*/ 112 h 153"/>
                <a:gd name="T50" fmla="*/ 45 w 95"/>
                <a:gd name="T51" fmla="*/ 112 h 153"/>
                <a:gd name="T52" fmla="*/ 37 w 95"/>
                <a:gd name="T53" fmla="*/ 112 h 153"/>
                <a:gd name="T54" fmla="*/ 30 w 95"/>
                <a:gd name="T55" fmla="*/ 111 h 153"/>
                <a:gd name="T56" fmla="*/ 23 w 95"/>
                <a:gd name="T57" fmla="*/ 108 h 153"/>
                <a:gd name="T58" fmla="*/ 20 w 95"/>
                <a:gd name="T59" fmla="*/ 105 h 153"/>
                <a:gd name="T60" fmla="*/ 20 w 95"/>
                <a:gd name="T61" fmla="*/ 26 h 153"/>
                <a:gd name="T62" fmla="*/ 20 w 95"/>
                <a:gd name="T63" fmla="*/ 89 h 153"/>
                <a:gd name="T64" fmla="*/ 23 w 95"/>
                <a:gd name="T65" fmla="*/ 91 h 153"/>
                <a:gd name="T66" fmla="*/ 27 w 95"/>
                <a:gd name="T67" fmla="*/ 94 h 153"/>
                <a:gd name="T68" fmla="*/ 33 w 95"/>
                <a:gd name="T69" fmla="*/ 97 h 153"/>
                <a:gd name="T70" fmla="*/ 39 w 95"/>
                <a:gd name="T71" fmla="*/ 97 h 153"/>
                <a:gd name="T72" fmla="*/ 48 w 95"/>
                <a:gd name="T73" fmla="*/ 97 h 153"/>
                <a:gd name="T74" fmla="*/ 55 w 95"/>
                <a:gd name="T75" fmla="*/ 94 h 153"/>
                <a:gd name="T76" fmla="*/ 60 w 95"/>
                <a:gd name="T77" fmla="*/ 91 h 153"/>
                <a:gd name="T78" fmla="*/ 66 w 95"/>
                <a:gd name="T79" fmla="*/ 86 h 153"/>
                <a:gd name="T80" fmla="*/ 69 w 95"/>
                <a:gd name="T81" fmla="*/ 81 h 153"/>
                <a:gd name="T82" fmla="*/ 72 w 95"/>
                <a:gd name="T83" fmla="*/ 73 h 153"/>
                <a:gd name="T84" fmla="*/ 73 w 95"/>
                <a:gd name="T85" fmla="*/ 65 h 153"/>
                <a:gd name="T86" fmla="*/ 75 w 95"/>
                <a:gd name="T87" fmla="*/ 56 h 153"/>
                <a:gd name="T88" fmla="*/ 75 w 95"/>
                <a:gd name="T89" fmla="*/ 46 h 153"/>
                <a:gd name="T90" fmla="*/ 72 w 95"/>
                <a:gd name="T91" fmla="*/ 37 h 153"/>
                <a:gd name="T92" fmla="*/ 71 w 95"/>
                <a:gd name="T93" fmla="*/ 32 h 153"/>
                <a:gd name="T94" fmla="*/ 66 w 95"/>
                <a:gd name="T95" fmla="*/ 26 h 153"/>
                <a:gd name="T96" fmla="*/ 62 w 95"/>
                <a:gd name="T97" fmla="*/ 22 h 153"/>
                <a:gd name="T98" fmla="*/ 55 w 95"/>
                <a:gd name="T99" fmla="*/ 19 h 153"/>
                <a:gd name="T100" fmla="*/ 48 w 95"/>
                <a:gd name="T101" fmla="*/ 17 h 153"/>
                <a:gd name="T102" fmla="*/ 39 w 95"/>
                <a:gd name="T103" fmla="*/ 16 h 153"/>
                <a:gd name="T104" fmla="*/ 35 w 95"/>
                <a:gd name="T105" fmla="*/ 17 h 153"/>
                <a:gd name="T106" fmla="*/ 29 w 95"/>
                <a:gd name="T107" fmla="*/ 19 h 153"/>
                <a:gd name="T108" fmla="*/ 23 w 95"/>
                <a:gd name="T109" fmla="*/ 22 h 153"/>
                <a:gd name="T110" fmla="*/ 20 w 95"/>
                <a:gd name="T111" fmla="*/ 2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53">
                  <a:moveTo>
                    <a:pt x="20" y="105"/>
                  </a:moveTo>
                  <a:lnTo>
                    <a:pt x="20" y="153"/>
                  </a:lnTo>
                  <a:lnTo>
                    <a:pt x="0" y="153"/>
                  </a:lnTo>
                  <a:lnTo>
                    <a:pt x="0" y="1"/>
                  </a:lnTo>
                  <a:lnTo>
                    <a:pt x="20" y="1"/>
                  </a:lnTo>
                  <a:lnTo>
                    <a:pt x="20" y="12"/>
                  </a:lnTo>
                  <a:lnTo>
                    <a:pt x="26" y="6"/>
                  </a:lnTo>
                  <a:lnTo>
                    <a:pt x="32" y="3"/>
                  </a:lnTo>
                  <a:lnTo>
                    <a:pt x="39" y="1"/>
                  </a:lnTo>
                  <a:lnTo>
                    <a:pt x="46" y="0"/>
                  </a:lnTo>
                  <a:lnTo>
                    <a:pt x="58" y="1"/>
                  </a:lnTo>
                  <a:lnTo>
                    <a:pt x="66" y="4"/>
                  </a:lnTo>
                  <a:lnTo>
                    <a:pt x="75" y="9"/>
                  </a:lnTo>
                  <a:lnTo>
                    <a:pt x="82" y="14"/>
                  </a:lnTo>
                  <a:lnTo>
                    <a:pt x="88" y="23"/>
                  </a:lnTo>
                  <a:lnTo>
                    <a:pt x="92" y="32"/>
                  </a:lnTo>
                  <a:lnTo>
                    <a:pt x="94" y="43"/>
                  </a:lnTo>
                  <a:lnTo>
                    <a:pt x="95" y="56"/>
                  </a:lnTo>
                  <a:lnTo>
                    <a:pt x="94" y="68"/>
                  </a:lnTo>
                  <a:lnTo>
                    <a:pt x="92" y="79"/>
                  </a:lnTo>
                  <a:lnTo>
                    <a:pt x="88" y="88"/>
                  </a:lnTo>
                  <a:lnTo>
                    <a:pt x="82" y="97"/>
                  </a:lnTo>
                  <a:lnTo>
                    <a:pt x="75" y="104"/>
                  </a:lnTo>
                  <a:lnTo>
                    <a:pt x="66" y="108"/>
                  </a:lnTo>
                  <a:lnTo>
                    <a:pt x="56" y="112"/>
                  </a:lnTo>
                  <a:lnTo>
                    <a:pt x="45" y="112"/>
                  </a:lnTo>
                  <a:lnTo>
                    <a:pt x="37" y="112"/>
                  </a:lnTo>
                  <a:lnTo>
                    <a:pt x="30" y="111"/>
                  </a:lnTo>
                  <a:lnTo>
                    <a:pt x="23" y="108"/>
                  </a:lnTo>
                  <a:lnTo>
                    <a:pt x="20" y="105"/>
                  </a:lnTo>
                  <a:close/>
                  <a:moveTo>
                    <a:pt x="20" y="26"/>
                  </a:moveTo>
                  <a:lnTo>
                    <a:pt x="20" y="89"/>
                  </a:lnTo>
                  <a:lnTo>
                    <a:pt x="23" y="91"/>
                  </a:lnTo>
                  <a:lnTo>
                    <a:pt x="27" y="94"/>
                  </a:lnTo>
                  <a:lnTo>
                    <a:pt x="33" y="97"/>
                  </a:lnTo>
                  <a:lnTo>
                    <a:pt x="39" y="97"/>
                  </a:lnTo>
                  <a:lnTo>
                    <a:pt x="48" y="97"/>
                  </a:lnTo>
                  <a:lnTo>
                    <a:pt x="55" y="94"/>
                  </a:lnTo>
                  <a:lnTo>
                    <a:pt x="60" y="91"/>
                  </a:lnTo>
                  <a:lnTo>
                    <a:pt x="66" y="86"/>
                  </a:lnTo>
                  <a:lnTo>
                    <a:pt x="69" y="81"/>
                  </a:lnTo>
                  <a:lnTo>
                    <a:pt x="72" y="73"/>
                  </a:lnTo>
                  <a:lnTo>
                    <a:pt x="73" y="65"/>
                  </a:lnTo>
                  <a:lnTo>
                    <a:pt x="75" y="56"/>
                  </a:lnTo>
                  <a:lnTo>
                    <a:pt x="75" y="46"/>
                  </a:lnTo>
                  <a:lnTo>
                    <a:pt x="72" y="37"/>
                  </a:lnTo>
                  <a:lnTo>
                    <a:pt x="71" y="32"/>
                  </a:lnTo>
                  <a:lnTo>
                    <a:pt x="66" y="26"/>
                  </a:lnTo>
                  <a:lnTo>
                    <a:pt x="62" y="22"/>
                  </a:lnTo>
                  <a:lnTo>
                    <a:pt x="55" y="19"/>
                  </a:lnTo>
                  <a:lnTo>
                    <a:pt x="48" y="17"/>
                  </a:lnTo>
                  <a:lnTo>
                    <a:pt x="39" y="16"/>
                  </a:lnTo>
                  <a:lnTo>
                    <a:pt x="35" y="17"/>
                  </a:lnTo>
                  <a:lnTo>
                    <a:pt x="29" y="19"/>
                  </a:lnTo>
                  <a:lnTo>
                    <a:pt x="23" y="22"/>
                  </a:lnTo>
                  <a:lnTo>
                    <a:pt x="2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6" name="Freeform 77"/>
            <p:cNvSpPr>
              <a:spLocks/>
            </p:cNvSpPr>
            <p:nvPr userDrawn="1"/>
          </p:nvSpPr>
          <p:spPr bwMode="auto">
            <a:xfrm>
              <a:off x="2195513" y="825500"/>
              <a:ext cx="38100" cy="58737"/>
            </a:xfrm>
            <a:custGeom>
              <a:avLst/>
              <a:gdLst>
                <a:gd name="T0" fmla="*/ 7 w 72"/>
                <a:gd name="T1" fmla="*/ 86 h 112"/>
                <a:gd name="T2" fmla="*/ 22 w 72"/>
                <a:gd name="T3" fmla="*/ 94 h 112"/>
                <a:gd name="T4" fmla="*/ 33 w 72"/>
                <a:gd name="T5" fmla="*/ 97 h 112"/>
                <a:gd name="T6" fmla="*/ 46 w 72"/>
                <a:gd name="T7" fmla="*/ 92 h 112"/>
                <a:gd name="T8" fmla="*/ 51 w 72"/>
                <a:gd name="T9" fmla="*/ 82 h 112"/>
                <a:gd name="T10" fmla="*/ 46 w 72"/>
                <a:gd name="T11" fmla="*/ 72 h 112"/>
                <a:gd name="T12" fmla="*/ 33 w 72"/>
                <a:gd name="T13" fmla="*/ 63 h 112"/>
                <a:gd name="T14" fmla="*/ 16 w 72"/>
                <a:gd name="T15" fmla="*/ 53 h 112"/>
                <a:gd name="T16" fmla="*/ 9 w 72"/>
                <a:gd name="T17" fmla="*/ 46 h 112"/>
                <a:gd name="T18" fmla="*/ 3 w 72"/>
                <a:gd name="T19" fmla="*/ 37 h 112"/>
                <a:gd name="T20" fmla="*/ 2 w 72"/>
                <a:gd name="T21" fmla="*/ 29 h 112"/>
                <a:gd name="T22" fmla="*/ 5 w 72"/>
                <a:gd name="T23" fmla="*/ 16 h 112"/>
                <a:gd name="T24" fmla="*/ 12 w 72"/>
                <a:gd name="T25" fmla="*/ 7 h 112"/>
                <a:gd name="T26" fmla="*/ 22 w 72"/>
                <a:gd name="T27" fmla="*/ 1 h 112"/>
                <a:gd name="T28" fmla="*/ 36 w 72"/>
                <a:gd name="T29" fmla="*/ 0 h 112"/>
                <a:gd name="T30" fmla="*/ 66 w 72"/>
                <a:gd name="T31" fmla="*/ 7 h 112"/>
                <a:gd name="T32" fmla="*/ 55 w 72"/>
                <a:gd name="T33" fmla="*/ 22 h 112"/>
                <a:gd name="T34" fmla="*/ 43 w 72"/>
                <a:gd name="T35" fmla="*/ 17 h 112"/>
                <a:gd name="T36" fmla="*/ 32 w 72"/>
                <a:gd name="T37" fmla="*/ 17 h 112"/>
                <a:gd name="T38" fmla="*/ 23 w 72"/>
                <a:gd name="T39" fmla="*/ 23 h 112"/>
                <a:gd name="T40" fmla="*/ 22 w 72"/>
                <a:gd name="T41" fmla="*/ 33 h 112"/>
                <a:gd name="T42" fmla="*/ 29 w 72"/>
                <a:gd name="T43" fmla="*/ 40 h 112"/>
                <a:gd name="T44" fmla="*/ 48 w 72"/>
                <a:gd name="T45" fmla="*/ 50 h 112"/>
                <a:gd name="T46" fmla="*/ 65 w 72"/>
                <a:gd name="T47" fmla="*/ 63 h 112"/>
                <a:gd name="T48" fmla="*/ 71 w 72"/>
                <a:gd name="T49" fmla="*/ 72 h 112"/>
                <a:gd name="T50" fmla="*/ 72 w 72"/>
                <a:gd name="T51" fmla="*/ 82 h 112"/>
                <a:gd name="T52" fmla="*/ 69 w 72"/>
                <a:gd name="T53" fmla="*/ 95 h 112"/>
                <a:gd name="T54" fmla="*/ 61 w 72"/>
                <a:gd name="T55" fmla="*/ 104 h 112"/>
                <a:gd name="T56" fmla="*/ 49 w 72"/>
                <a:gd name="T57" fmla="*/ 111 h 112"/>
                <a:gd name="T58" fmla="*/ 33 w 72"/>
                <a:gd name="T59" fmla="*/ 112 h 112"/>
                <a:gd name="T60" fmla="*/ 16 w 72"/>
                <a:gd name="T61" fmla="*/ 111 h 112"/>
                <a:gd name="T62" fmla="*/ 0 w 72"/>
                <a:gd name="T63"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112">
                  <a:moveTo>
                    <a:pt x="0" y="104"/>
                  </a:moveTo>
                  <a:lnTo>
                    <a:pt x="7" y="86"/>
                  </a:lnTo>
                  <a:lnTo>
                    <a:pt x="15" y="91"/>
                  </a:lnTo>
                  <a:lnTo>
                    <a:pt x="22" y="94"/>
                  </a:lnTo>
                  <a:lnTo>
                    <a:pt x="28" y="95"/>
                  </a:lnTo>
                  <a:lnTo>
                    <a:pt x="33" y="97"/>
                  </a:lnTo>
                  <a:lnTo>
                    <a:pt x="41" y="95"/>
                  </a:lnTo>
                  <a:lnTo>
                    <a:pt x="46" y="92"/>
                  </a:lnTo>
                  <a:lnTo>
                    <a:pt x="51" y="88"/>
                  </a:lnTo>
                  <a:lnTo>
                    <a:pt x="51" y="82"/>
                  </a:lnTo>
                  <a:lnTo>
                    <a:pt x="51" y="76"/>
                  </a:lnTo>
                  <a:lnTo>
                    <a:pt x="46" y="72"/>
                  </a:lnTo>
                  <a:lnTo>
                    <a:pt x="42" y="68"/>
                  </a:lnTo>
                  <a:lnTo>
                    <a:pt x="33" y="63"/>
                  </a:lnTo>
                  <a:lnTo>
                    <a:pt x="23" y="58"/>
                  </a:lnTo>
                  <a:lnTo>
                    <a:pt x="16" y="53"/>
                  </a:lnTo>
                  <a:lnTo>
                    <a:pt x="12" y="50"/>
                  </a:lnTo>
                  <a:lnTo>
                    <a:pt x="9" y="46"/>
                  </a:lnTo>
                  <a:lnTo>
                    <a:pt x="5" y="42"/>
                  </a:lnTo>
                  <a:lnTo>
                    <a:pt x="3" y="37"/>
                  </a:lnTo>
                  <a:lnTo>
                    <a:pt x="2" y="33"/>
                  </a:lnTo>
                  <a:lnTo>
                    <a:pt x="2" y="29"/>
                  </a:lnTo>
                  <a:lnTo>
                    <a:pt x="2" y="22"/>
                  </a:lnTo>
                  <a:lnTo>
                    <a:pt x="5" y="16"/>
                  </a:lnTo>
                  <a:lnTo>
                    <a:pt x="7" y="12"/>
                  </a:lnTo>
                  <a:lnTo>
                    <a:pt x="12" y="7"/>
                  </a:lnTo>
                  <a:lnTo>
                    <a:pt x="16" y="4"/>
                  </a:lnTo>
                  <a:lnTo>
                    <a:pt x="22" y="1"/>
                  </a:lnTo>
                  <a:lnTo>
                    <a:pt x="29" y="0"/>
                  </a:lnTo>
                  <a:lnTo>
                    <a:pt x="36" y="0"/>
                  </a:lnTo>
                  <a:lnTo>
                    <a:pt x="51" y="1"/>
                  </a:lnTo>
                  <a:lnTo>
                    <a:pt x="66" y="7"/>
                  </a:lnTo>
                  <a:lnTo>
                    <a:pt x="61" y="26"/>
                  </a:lnTo>
                  <a:lnTo>
                    <a:pt x="55" y="22"/>
                  </a:lnTo>
                  <a:lnTo>
                    <a:pt x="49" y="19"/>
                  </a:lnTo>
                  <a:lnTo>
                    <a:pt x="43" y="17"/>
                  </a:lnTo>
                  <a:lnTo>
                    <a:pt x="38" y="16"/>
                  </a:lnTo>
                  <a:lnTo>
                    <a:pt x="32" y="17"/>
                  </a:lnTo>
                  <a:lnTo>
                    <a:pt x="26" y="20"/>
                  </a:lnTo>
                  <a:lnTo>
                    <a:pt x="23" y="23"/>
                  </a:lnTo>
                  <a:lnTo>
                    <a:pt x="22" y="27"/>
                  </a:lnTo>
                  <a:lnTo>
                    <a:pt x="22" y="33"/>
                  </a:lnTo>
                  <a:lnTo>
                    <a:pt x="25" y="37"/>
                  </a:lnTo>
                  <a:lnTo>
                    <a:pt x="29" y="40"/>
                  </a:lnTo>
                  <a:lnTo>
                    <a:pt x="33" y="43"/>
                  </a:lnTo>
                  <a:lnTo>
                    <a:pt x="48" y="50"/>
                  </a:lnTo>
                  <a:lnTo>
                    <a:pt x="58" y="56"/>
                  </a:lnTo>
                  <a:lnTo>
                    <a:pt x="65" y="63"/>
                  </a:lnTo>
                  <a:lnTo>
                    <a:pt x="68" y="66"/>
                  </a:lnTo>
                  <a:lnTo>
                    <a:pt x="71" y="72"/>
                  </a:lnTo>
                  <a:lnTo>
                    <a:pt x="71" y="76"/>
                  </a:lnTo>
                  <a:lnTo>
                    <a:pt x="72" y="82"/>
                  </a:lnTo>
                  <a:lnTo>
                    <a:pt x="71" y="88"/>
                  </a:lnTo>
                  <a:lnTo>
                    <a:pt x="69" y="95"/>
                  </a:lnTo>
                  <a:lnTo>
                    <a:pt x="66" y="99"/>
                  </a:lnTo>
                  <a:lnTo>
                    <a:pt x="61" y="104"/>
                  </a:lnTo>
                  <a:lnTo>
                    <a:pt x="56" y="108"/>
                  </a:lnTo>
                  <a:lnTo>
                    <a:pt x="49" y="111"/>
                  </a:lnTo>
                  <a:lnTo>
                    <a:pt x="42" y="112"/>
                  </a:lnTo>
                  <a:lnTo>
                    <a:pt x="33" y="112"/>
                  </a:lnTo>
                  <a:lnTo>
                    <a:pt x="25" y="112"/>
                  </a:lnTo>
                  <a:lnTo>
                    <a:pt x="16" y="111"/>
                  </a:lnTo>
                  <a:lnTo>
                    <a:pt x="9" y="108"/>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7" name="Freeform 78"/>
            <p:cNvSpPr>
              <a:spLocks/>
            </p:cNvSpPr>
            <p:nvPr userDrawn="1"/>
          </p:nvSpPr>
          <p:spPr bwMode="auto">
            <a:xfrm>
              <a:off x="2241550" y="803275"/>
              <a:ext cx="49213" cy="80962"/>
            </a:xfrm>
            <a:custGeom>
              <a:avLst/>
              <a:gdLst>
                <a:gd name="T0" fmla="*/ 71 w 91"/>
                <a:gd name="T1" fmla="*/ 153 h 153"/>
                <a:gd name="T2" fmla="*/ 36 w 91"/>
                <a:gd name="T3" fmla="*/ 98 h 153"/>
                <a:gd name="T4" fmla="*/ 20 w 91"/>
                <a:gd name="T5" fmla="*/ 115 h 153"/>
                <a:gd name="T6" fmla="*/ 20 w 91"/>
                <a:gd name="T7" fmla="*/ 153 h 153"/>
                <a:gd name="T8" fmla="*/ 0 w 91"/>
                <a:gd name="T9" fmla="*/ 153 h 153"/>
                <a:gd name="T10" fmla="*/ 0 w 91"/>
                <a:gd name="T11" fmla="*/ 0 h 153"/>
                <a:gd name="T12" fmla="*/ 20 w 91"/>
                <a:gd name="T13" fmla="*/ 0 h 153"/>
                <a:gd name="T14" fmla="*/ 20 w 91"/>
                <a:gd name="T15" fmla="*/ 94 h 153"/>
                <a:gd name="T16" fmla="*/ 61 w 91"/>
                <a:gd name="T17" fmla="*/ 43 h 153"/>
                <a:gd name="T18" fmla="*/ 84 w 91"/>
                <a:gd name="T19" fmla="*/ 43 h 153"/>
                <a:gd name="T20" fmla="*/ 49 w 91"/>
                <a:gd name="T21" fmla="*/ 85 h 153"/>
                <a:gd name="T22" fmla="*/ 91 w 91"/>
                <a:gd name="T23" fmla="*/ 153 h 153"/>
                <a:gd name="T24" fmla="*/ 71 w 91"/>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53">
                  <a:moveTo>
                    <a:pt x="71" y="153"/>
                  </a:moveTo>
                  <a:lnTo>
                    <a:pt x="36" y="98"/>
                  </a:lnTo>
                  <a:lnTo>
                    <a:pt x="20" y="115"/>
                  </a:lnTo>
                  <a:lnTo>
                    <a:pt x="20" y="153"/>
                  </a:lnTo>
                  <a:lnTo>
                    <a:pt x="0" y="153"/>
                  </a:lnTo>
                  <a:lnTo>
                    <a:pt x="0" y="0"/>
                  </a:lnTo>
                  <a:lnTo>
                    <a:pt x="20" y="0"/>
                  </a:lnTo>
                  <a:lnTo>
                    <a:pt x="20" y="94"/>
                  </a:lnTo>
                  <a:lnTo>
                    <a:pt x="61" y="43"/>
                  </a:lnTo>
                  <a:lnTo>
                    <a:pt x="84" y="43"/>
                  </a:lnTo>
                  <a:lnTo>
                    <a:pt x="49" y="85"/>
                  </a:lnTo>
                  <a:lnTo>
                    <a:pt x="91" y="153"/>
                  </a:lnTo>
                  <a:lnTo>
                    <a:pt x="71"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8" name="Freeform 79"/>
            <p:cNvSpPr>
              <a:spLocks/>
            </p:cNvSpPr>
            <p:nvPr userDrawn="1"/>
          </p:nvSpPr>
          <p:spPr bwMode="auto">
            <a:xfrm>
              <a:off x="2309813" y="796925"/>
              <a:ext cx="19050" cy="17462"/>
            </a:xfrm>
            <a:custGeom>
              <a:avLst/>
              <a:gdLst>
                <a:gd name="T0" fmla="*/ 37 w 37"/>
                <a:gd name="T1" fmla="*/ 0 h 33"/>
                <a:gd name="T2" fmla="*/ 14 w 37"/>
                <a:gd name="T3" fmla="*/ 33 h 33"/>
                <a:gd name="T4" fmla="*/ 0 w 37"/>
                <a:gd name="T5" fmla="*/ 33 h 33"/>
                <a:gd name="T6" fmla="*/ 17 w 37"/>
                <a:gd name="T7" fmla="*/ 0 h 33"/>
                <a:gd name="T8" fmla="*/ 37 w 37"/>
                <a:gd name="T9" fmla="*/ 0 h 33"/>
              </a:gdLst>
              <a:ahLst/>
              <a:cxnLst>
                <a:cxn ang="0">
                  <a:pos x="T0" y="T1"/>
                </a:cxn>
                <a:cxn ang="0">
                  <a:pos x="T2" y="T3"/>
                </a:cxn>
                <a:cxn ang="0">
                  <a:pos x="T4" y="T5"/>
                </a:cxn>
                <a:cxn ang="0">
                  <a:pos x="T6" y="T7"/>
                </a:cxn>
                <a:cxn ang="0">
                  <a:pos x="T8" y="T9"/>
                </a:cxn>
              </a:cxnLst>
              <a:rect l="0" t="0" r="r" b="b"/>
              <a:pathLst>
                <a:path w="37" h="33">
                  <a:moveTo>
                    <a:pt x="37" y="0"/>
                  </a:moveTo>
                  <a:lnTo>
                    <a:pt x="14" y="33"/>
                  </a:lnTo>
                  <a:lnTo>
                    <a:pt x="0" y="33"/>
                  </a:lnTo>
                  <a:lnTo>
                    <a:pt x="1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9" name="Freeform 80"/>
            <p:cNvSpPr>
              <a:spLocks/>
            </p:cNvSpPr>
            <p:nvPr userDrawn="1"/>
          </p:nvSpPr>
          <p:spPr bwMode="auto">
            <a:xfrm>
              <a:off x="2378075" y="825500"/>
              <a:ext cx="36513" cy="58737"/>
            </a:xfrm>
            <a:custGeom>
              <a:avLst/>
              <a:gdLst>
                <a:gd name="T0" fmla="*/ 7 w 70"/>
                <a:gd name="T1" fmla="*/ 86 h 112"/>
                <a:gd name="T2" fmla="*/ 21 w 70"/>
                <a:gd name="T3" fmla="*/ 94 h 112"/>
                <a:gd name="T4" fmla="*/ 33 w 70"/>
                <a:gd name="T5" fmla="*/ 97 h 112"/>
                <a:gd name="T6" fmla="*/ 46 w 70"/>
                <a:gd name="T7" fmla="*/ 92 h 112"/>
                <a:gd name="T8" fmla="*/ 50 w 70"/>
                <a:gd name="T9" fmla="*/ 82 h 112"/>
                <a:gd name="T10" fmla="*/ 46 w 70"/>
                <a:gd name="T11" fmla="*/ 72 h 112"/>
                <a:gd name="T12" fmla="*/ 33 w 70"/>
                <a:gd name="T13" fmla="*/ 63 h 112"/>
                <a:gd name="T14" fmla="*/ 16 w 70"/>
                <a:gd name="T15" fmla="*/ 53 h 112"/>
                <a:gd name="T16" fmla="*/ 7 w 70"/>
                <a:gd name="T17" fmla="*/ 46 h 112"/>
                <a:gd name="T18" fmla="*/ 3 w 70"/>
                <a:gd name="T19" fmla="*/ 37 h 112"/>
                <a:gd name="T20" fmla="*/ 0 w 70"/>
                <a:gd name="T21" fmla="*/ 29 h 112"/>
                <a:gd name="T22" fmla="*/ 3 w 70"/>
                <a:gd name="T23" fmla="*/ 16 h 112"/>
                <a:gd name="T24" fmla="*/ 10 w 70"/>
                <a:gd name="T25" fmla="*/ 7 h 112"/>
                <a:gd name="T26" fmla="*/ 21 w 70"/>
                <a:gd name="T27" fmla="*/ 1 h 112"/>
                <a:gd name="T28" fmla="*/ 36 w 70"/>
                <a:gd name="T29" fmla="*/ 0 h 112"/>
                <a:gd name="T30" fmla="*/ 66 w 70"/>
                <a:gd name="T31" fmla="*/ 7 h 112"/>
                <a:gd name="T32" fmla="*/ 55 w 70"/>
                <a:gd name="T33" fmla="*/ 22 h 112"/>
                <a:gd name="T34" fmla="*/ 43 w 70"/>
                <a:gd name="T35" fmla="*/ 17 h 112"/>
                <a:gd name="T36" fmla="*/ 30 w 70"/>
                <a:gd name="T37" fmla="*/ 17 h 112"/>
                <a:gd name="T38" fmla="*/ 21 w 70"/>
                <a:gd name="T39" fmla="*/ 23 h 112"/>
                <a:gd name="T40" fmla="*/ 21 w 70"/>
                <a:gd name="T41" fmla="*/ 33 h 112"/>
                <a:gd name="T42" fmla="*/ 27 w 70"/>
                <a:gd name="T43" fmla="*/ 40 h 112"/>
                <a:gd name="T44" fmla="*/ 46 w 70"/>
                <a:gd name="T45" fmla="*/ 50 h 112"/>
                <a:gd name="T46" fmla="*/ 65 w 70"/>
                <a:gd name="T47" fmla="*/ 63 h 112"/>
                <a:gd name="T48" fmla="*/ 69 w 70"/>
                <a:gd name="T49" fmla="*/ 72 h 112"/>
                <a:gd name="T50" fmla="*/ 70 w 70"/>
                <a:gd name="T51" fmla="*/ 82 h 112"/>
                <a:gd name="T52" fmla="*/ 67 w 70"/>
                <a:gd name="T53" fmla="*/ 95 h 112"/>
                <a:gd name="T54" fmla="*/ 60 w 70"/>
                <a:gd name="T55" fmla="*/ 104 h 112"/>
                <a:gd name="T56" fmla="*/ 47 w 70"/>
                <a:gd name="T57" fmla="*/ 111 h 112"/>
                <a:gd name="T58" fmla="*/ 31 w 70"/>
                <a:gd name="T59" fmla="*/ 112 h 112"/>
                <a:gd name="T60" fmla="*/ 16 w 70"/>
                <a:gd name="T61" fmla="*/ 111 h 112"/>
                <a:gd name="T62" fmla="*/ 0 w 70"/>
                <a:gd name="T63"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112">
                  <a:moveTo>
                    <a:pt x="0" y="104"/>
                  </a:moveTo>
                  <a:lnTo>
                    <a:pt x="7" y="86"/>
                  </a:lnTo>
                  <a:lnTo>
                    <a:pt x="14" y="91"/>
                  </a:lnTo>
                  <a:lnTo>
                    <a:pt x="21" y="94"/>
                  </a:lnTo>
                  <a:lnTo>
                    <a:pt x="27" y="95"/>
                  </a:lnTo>
                  <a:lnTo>
                    <a:pt x="33" y="97"/>
                  </a:lnTo>
                  <a:lnTo>
                    <a:pt x="40" y="95"/>
                  </a:lnTo>
                  <a:lnTo>
                    <a:pt x="46" y="92"/>
                  </a:lnTo>
                  <a:lnTo>
                    <a:pt x="49" y="88"/>
                  </a:lnTo>
                  <a:lnTo>
                    <a:pt x="50" y="82"/>
                  </a:lnTo>
                  <a:lnTo>
                    <a:pt x="49" y="76"/>
                  </a:lnTo>
                  <a:lnTo>
                    <a:pt x="46" y="72"/>
                  </a:lnTo>
                  <a:lnTo>
                    <a:pt x="40" y="68"/>
                  </a:lnTo>
                  <a:lnTo>
                    <a:pt x="33" y="63"/>
                  </a:lnTo>
                  <a:lnTo>
                    <a:pt x="21" y="58"/>
                  </a:lnTo>
                  <a:lnTo>
                    <a:pt x="16" y="53"/>
                  </a:lnTo>
                  <a:lnTo>
                    <a:pt x="11" y="50"/>
                  </a:lnTo>
                  <a:lnTo>
                    <a:pt x="7" y="46"/>
                  </a:lnTo>
                  <a:lnTo>
                    <a:pt x="4" y="42"/>
                  </a:lnTo>
                  <a:lnTo>
                    <a:pt x="3" y="37"/>
                  </a:lnTo>
                  <a:lnTo>
                    <a:pt x="1" y="33"/>
                  </a:lnTo>
                  <a:lnTo>
                    <a:pt x="0" y="29"/>
                  </a:lnTo>
                  <a:lnTo>
                    <a:pt x="1" y="22"/>
                  </a:lnTo>
                  <a:lnTo>
                    <a:pt x="3" y="16"/>
                  </a:lnTo>
                  <a:lnTo>
                    <a:pt x="6" y="12"/>
                  </a:lnTo>
                  <a:lnTo>
                    <a:pt x="10" y="7"/>
                  </a:lnTo>
                  <a:lnTo>
                    <a:pt x="16" y="4"/>
                  </a:lnTo>
                  <a:lnTo>
                    <a:pt x="21" y="1"/>
                  </a:lnTo>
                  <a:lnTo>
                    <a:pt x="29" y="0"/>
                  </a:lnTo>
                  <a:lnTo>
                    <a:pt x="36" y="0"/>
                  </a:lnTo>
                  <a:lnTo>
                    <a:pt x="49" y="1"/>
                  </a:lnTo>
                  <a:lnTo>
                    <a:pt x="66" y="7"/>
                  </a:lnTo>
                  <a:lnTo>
                    <a:pt x="60" y="26"/>
                  </a:lnTo>
                  <a:lnTo>
                    <a:pt x="55" y="22"/>
                  </a:lnTo>
                  <a:lnTo>
                    <a:pt x="49" y="19"/>
                  </a:lnTo>
                  <a:lnTo>
                    <a:pt x="43" y="17"/>
                  </a:lnTo>
                  <a:lnTo>
                    <a:pt x="37" y="16"/>
                  </a:lnTo>
                  <a:lnTo>
                    <a:pt x="30" y="17"/>
                  </a:lnTo>
                  <a:lnTo>
                    <a:pt x="26" y="20"/>
                  </a:lnTo>
                  <a:lnTo>
                    <a:pt x="21" y="23"/>
                  </a:lnTo>
                  <a:lnTo>
                    <a:pt x="20" y="27"/>
                  </a:lnTo>
                  <a:lnTo>
                    <a:pt x="21" y="33"/>
                  </a:lnTo>
                  <a:lnTo>
                    <a:pt x="23" y="37"/>
                  </a:lnTo>
                  <a:lnTo>
                    <a:pt x="27" y="40"/>
                  </a:lnTo>
                  <a:lnTo>
                    <a:pt x="33" y="43"/>
                  </a:lnTo>
                  <a:lnTo>
                    <a:pt x="46" y="50"/>
                  </a:lnTo>
                  <a:lnTo>
                    <a:pt x="57" y="56"/>
                  </a:lnTo>
                  <a:lnTo>
                    <a:pt x="65" y="63"/>
                  </a:lnTo>
                  <a:lnTo>
                    <a:pt x="67" y="66"/>
                  </a:lnTo>
                  <a:lnTo>
                    <a:pt x="69" y="72"/>
                  </a:lnTo>
                  <a:lnTo>
                    <a:pt x="70" y="76"/>
                  </a:lnTo>
                  <a:lnTo>
                    <a:pt x="70" y="82"/>
                  </a:lnTo>
                  <a:lnTo>
                    <a:pt x="70" y="88"/>
                  </a:lnTo>
                  <a:lnTo>
                    <a:pt x="67" y="95"/>
                  </a:lnTo>
                  <a:lnTo>
                    <a:pt x="65" y="99"/>
                  </a:lnTo>
                  <a:lnTo>
                    <a:pt x="60" y="104"/>
                  </a:lnTo>
                  <a:lnTo>
                    <a:pt x="55" y="108"/>
                  </a:lnTo>
                  <a:lnTo>
                    <a:pt x="47" y="111"/>
                  </a:lnTo>
                  <a:lnTo>
                    <a:pt x="40" y="112"/>
                  </a:lnTo>
                  <a:lnTo>
                    <a:pt x="31" y="112"/>
                  </a:lnTo>
                  <a:lnTo>
                    <a:pt x="23" y="112"/>
                  </a:lnTo>
                  <a:lnTo>
                    <a:pt x="16" y="111"/>
                  </a:lnTo>
                  <a:lnTo>
                    <a:pt x="7" y="108"/>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0" name="Freeform 81"/>
            <p:cNvSpPr>
              <a:spLocks/>
            </p:cNvSpPr>
            <p:nvPr userDrawn="1"/>
          </p:nvSpPr>
          <p:spPr bwMode="auto">
            <a:xfrm>
              <a:off x="2420938" y="811213"/>
              <a:ext cx="36513" cy="73025"/>
            </a:xfrm>
            <a:custGeom>
              <a:avLst/>
              <a:gdLst>
                <a:gd name="T0" fmla="*/ 13 w 69"/>
                <a:gd name="T1" fmla="*/ 44 h 139"/>
                <a:gd name="T2" fmla="*/ 0 w 69"/>
                <a:gd name="T3" fmla="*/ 44 h 139"/>
                <a:gd name="T4" fmla="*/ 0 w 69"/>
                <a:gd name="T5" fmla="*/ 28 h 139"/>
                <a:gd name="T6" fmla="*/ 13 w 69"/>
                <a:gd name="T7" fmla="*/ 28 h 139"/>
                <a:gd name="T8" fmla="*/ 13 w 69"/>
                <a:gd name="T9" fmla="*/ 7 h 139"/>
                <a:gd name="T10" fmla="*/ 32 w 69"/>
                <a:gd name="T11" fmla="*/ 0 h 139"/>
                <a:gd name="T12" fmla="*/ 32 w 69"/>
                <a:gd name="T13" fmla="*/ 28 h 139"/>
                <a:gd name="T14" fmla="*/ 62 w 69"/>
                <a:gd name="T15" fmla="*/ 28 h 139"/>
                <a:gd name="T16" fmla="*/ 62 w 69"/>
                <a:gd name="T17" fmla="*/ 44 h 139"/>
                <a:gd name="T18" fmla="*/ 32 w 69"/>
                <a:gd name="T19" fmla="*/ 44 h 139"/>
                <a:gd name="T20" fmla="*/ 32 w 69"/>
                <a:gd name="T21" fmla="*/ 98 h 139"/>
                <a:gd name="T22" fmla="*/ 32 w 69"/>
                <a:gd name="T23" fmla="*/ 105 h 139"/>
                <a:gd name="T24" fmla="*/ 33 w 69"/>
                <a:gd name="T25" fmla="*/ 111 h 139"/>
                <a:gd name="T26" fmla="*/ 35 w 69"/>
                <a:gd name="T27" fmla="*/ 115 h 139"/>
                <a:gd name="T28" fmla="*/ 36 w 69"/>
                <a:gd name="T29" fmla="*/ 118 h 139"/>
                <a:gd name="T30" fmla="*/ 39 w 69"/>
                <a:gd name="T31" fmla="*/ 121 h 139"/>
                <a:gd name="T32" fmla="*/ 42 w 69"/>
                <a:gd name="T33" fmla="*/ 122 h 139"/>
                <a:gd name="T34" fmla="*/ 46 w 69"/>
                <a:gd name="T35" fmla="*/ 124 h 139"/>
                <a:gd name="T36" fmla="*/ 50 w 69"/>
                <a:gd name="T37" fmla="*/ 124 h 139"/>
                <a:gd name="T38" fmla="*/ 59 w 69"/>
                <a:gd name="T39" fmla="*/ 122 h 139"/>
                <a:gd name="T40" fmla="*/ 66 w 69"/>
                <a:gd name="T41" fmla="*/ 119 h 139"/>
                <a:gd name="T42" fmla="*/ 69 w 69"/>
                <a:gd name="T43" fmla="*/ 136 h 139"/>
                <a:gd name="T44" fmla="*/ 56 w 69"/>
                <a:gd name="T45" fmla="*/ 139 h 139"/>
                <a:gd name="T46" fmla="*/ 43 w 69"/>
                <a:gd name="T47" fmla="*/ 139 h 139"/>
                <a:gd name="T48" fmla="*/ 37 w 69"/>
                <a:gd name="T49" fmla="*/ 139 h 139"/>
                <a:gd name="T50" fmla="*/ 32 w 69"/>
                <a:gd name="T51" fmla="*/ 138 h 139"/>
                <a:gd name="T52" fmla="*/ 26 w 69"/>
                <a:gd name="T53" fmla="*/ 134 h 139"/>
                <a:gd name="T54" fmla="*/ 22 w 69"/>
                <a:gd name="T55" fmla="*/ 131 h 139"/>
                <a:gd name="T56" fmla="*/ 17 w 69"/>
                <a:gd name="T57" fmla="*/ 125 h 139"/>
                <a:gd name="T58" fmla="*/ 14 w 69"/>
                <a:gd name="T59" fmla="*/ 119 h 139"/>
                <a:gd name="T60" fmla="*/ 13 w 69"/>
                <a:gd name="T61" fmla="*/ 113 h 139"/>
                <a:gd name="T62" fmla="*/ 13 w 69"/>
                <a:gd name="T63" fmla="*/ 106 h 139"/>
                <a:gd name="T64" fmla="*/ 13 w 69"/>
                <a:gd name="T65" fmla="*/ 4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139">
                  <a:moveTo>
                    <a:pt x="13" y="44"/>
                  </a:moveTo>
                  <a:lnTo>
                    <a:pt x="0" y="44"/>
                  </a:lnTo>
                  <a:lnTo>
                    <a:pt x="0" y="28"/>
                  </a:lnTo>
                  <a:lnTo>
                    <a:pt x="13" y="28"/>
                  </a:lnTo>
                  <a:lnTo>
                    <a:pt x="13" y="7"/>
                  </a:lnTo>
                  <a:lnTo>
                    <a:pt x="32" y="0"/>
                  </a:lnTo>
                  <a:lnTo>
                    <a:pt x="32" y="28"/>
                  </a:lnTo>
                  <a:lnTo>
                    <a:pt x="62" y="28"/>
                  </a:lnTo>
                  <a:lnTo>
                    <a:pt x="62" y="44"/>
                  </a:lnTo>
                  <a:lnTo>
                    <a:pt x="32" y="44"/>
                  </a:lnTo>
                  <a:lnTo>
                    <a:pt x="32" y="98"/>
                  </a:lnTo>
                  <a:lnTo>
                    <a:pt x="32" y="105"/>
                  </a:lnTo>
                  <a:lnTo>
                    <a:pt x="33" y="111"/>
                  </a:lnTo>
                  <a:lnTo>
                    <a:pt x="35" y="115"/>
                  </a:lnTo>
                  <a:lnTo>
                    <a:pt x="36" y="118"/>
                  </a:lnTo>
                  <a:lnTo>
                    <a:pt x="39" y="121"/>
                  </a:lnTo>
                  <a:lnTo>
                    <a:pt x="42" y="122"/>
                  </a:lnTo>
                  <a:lnTo>
                    <a:pt x="46" y="124"/>
                  </a:lnTo>
                  <a:lnTo>
                    <a:pt x="50" y="124"/>
                  </a:lnTo>
                  <a:lnTo>
                    <a:pt x="59" y="122"/>
                  </a:lnTo>
                  <a:lnTo>
                    <a:pt x="66" y="119"/>
                  </a:lnTo>
                  <a:lnTo>
                    <a:pt x="69" y="136"/>
                  </a:lnTo>
                  <a:lnTo>
                    <a:pt x="56" y="139"/>
                  </a:lnTo>
                  <a:lnTo>
                    <a:pt x="43" y="139"/>
                  </a:lnTo>
                  <a:lnTo>
                    <a:pt x="37" y="139"/>
                  </a:lnTo>
                  <a:lnTo>
                    <a:pt x="32" y="138"/>
                  </a:lnTo>
                  <a:lnTo>
                    <a:pt x="26" y="134"/>
                  </a:lnTo>
                  <a:lnTo>
                    <a:pt x="22" y="131"/>
                  </a:lnTo>
                  <a:lnTo>
                    <a:pt x="17" y="125"/>
                  </a:lnTo>
                  <a:lnTo>
                    <a:pt x="14" y="119"/>
                  </a:lnTo>
                  <a:lnTo>
                    <a:pt x="13" y="113"/>
                  </a:lnTo>
                  <a:lnTo>
                    <a:pt x="13" y="106"/>
                  </a:lnTo>
                  <a:lnTo>
                    <a:pt x="1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1" name="Freeform 82"/>
            <p:cNvSpPr>
              <a:spLocks/>
            </p:cNvSpPr>
            <p:nvPr userDrawn="1"/>
          </p:nvSpPr>
          <p:spPr bwMode="auto">
            <a:xfrm>
              <a:off x="2466975" y="825500"/>
              <a:ext cx="34925" cy="58737"/>
            </a:xfrm>
            <a:custGeom>
              <a:avLst/>
              <a:gdLst>
                <a:gd name="T0" fmla="*/ 58 w 65"/>
                <a:gd name="T1" fmla="*/ 20 h 111"/>
                <a:gd name="T2" fmla="*/ 51 w 65"/>
                <a:gd name="T3" fmla="*/ 17 h 111"/>
                <a:gd name="T4" fmla="*/ 45 w 65"/>
                <a:gd name="T5" fmla="*/ 16 h 111"/>
                <a:gd name="T6" fmla="*/ 39 w 65"/>
                <a:gd name="T7" fmla="*/ 17 h 111"/>
                <a:gd name="T8" fmla="*/ 35 w 65"/>
                <a:gd name="T9" fmla="*/ 19 h 111"/>
                <a:gd name="T10" fmla="*/ 31 w 65"/>
                <a:gd name="T11" fmla="*/ 22 h 111"/>
                <a:gd name="T12" fmla="*/ 26 w 65"/>
                <a:gd name="T13" fmla="*/ 26 h 111"/>
                <a:gd name="T14" fmla="*/ 23 w 65"/>
                <a:gd name="T15" fmla="*/ 30 h 111"/>
                <a:gd name="T16" fmla="*/ 21 w 65"/>
                <a:gd name="T17" fmla="*/ 36 h 111"/>
                <a:gd name="T18" fmla="*/ 19 w 65"/>
                <a:gd name="T19" fmla="*/ 42 h 111"/>
                <a:gd name="T20" fmla="*/ 19 w 65"/>
                <a:gd name="T21" fmla="*/ 49 h 111"/>
                <a:gd name="T22" fmla="*/ 19 w 65"/>
                <a:gd name="T23" fmla="*/ 111 h 111"/>
                <a:gd name="T24" fmla="*/ 0 w 65"/>
                <a:gd name="T25" fmla="*/ 111 h 111"/>
                <a:gd name="T26" fmla="*/ 0 w 65"/>
                <a:gd name="T27" fmla="*/ 1 h 111"/>
                <a:gd name="T28" fmla="*/ 19 w 65"/>
                <a:gd name="T29" fmla="*/ 1 h 111"/>
                <a:gd name="T30" fmla="*/ 19 w 65"/>
                <a:gd name="T31" fmla="*/ 19 h 111"/>
                <a:gd name="T32" fmla="*/ 25 w 65"/>
                <a:gd name="T33" fmla="*/ 12 h 111"/>
                <a:gd name="T34" fmla="*/ 32 w 65"/>
                <a:gd name="T35" fmla="*/ 4 h 111"/>
                <a:gd name="T36" fmla="*/ 41 w 65"/>
                <a:gd name="T37" fmla="*/ 1 h 111"/>
                <a:gd name="T38" fmla="*/ 51 w 65"/>
                <a:gd name="T39" fmla="*/ 0 h 111"/>
                <a:gd name="T40" fmla="*/ 57 w 65"/>
                <a:gd name="T41" fmla="*/ 0 h 111"/>
                <a:gd name="T42" fmla="*/ 65 w 65"/>
                <a:gd name="T43" fmla="*/ 1 h 111"/>
                <a:gd name="T44" fmla="*/ 58 w 65"/>
                <a:gd name="T45" fmla="*/ 2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11">
                  <a:moveTo>
                    <a:pt x="58" y="20"/>
                  </a:moveTo>
                  <a:lnTo>
                    <a:pt x="51" y="17"/>
                  </a:lnTo>
                  <a:lnTo>
                    <a:pt x="45" y="16"/>
                  </a:lnTo>
                  <a:lnTo>
                    <a:pt x="39" y="17"/>
                  </a:lnTo>
                  <a:lnTo>
                    <a:pt x="35" y="19"/>
                  </a:lnTo>
                  <a:lnTo>
                    <a:pt x="31" y="22"/>
                  </a:lnTo>
                  <a:lnTo>
                    <a:pt x="26" y="26"/>
                  </a:lnTo>
                  <a:lnTo>
                    <a:pt x="23" y="30"/>
                  </a:lnTo>
                  <a:lnTo>
                    <a:pt x="21" y="36"/>
                  </a:lnTo>
                  <a:lnTo>
                    <a:pt x="19" y="42"/>
                  </a:lnTo>
                  <a:lnTo>
                    <a:pt x="19" y="49"/>
                  </a:lnTo>
                  <a:lnTo>
                    <a:pt x="19" y="111"/>
                  </a:lnTo>
                  <a:lnTo>
                    <a:pt x="0" y="111"/>
                  </a:lnTo>
                  <a:lnTo>
                    <a:pt x="0" y="1"/>
                  </a:lnTo>
                  <a:lnTo>
                    <a:pt x="19" y="1"/>
                  </a:lnTo>
                  <a:lnTo>
                    <a:pt x="19" y="19"/>
                  </a:lnTo>
                  <a:lnTo>
                    <a:pt x="25" y="12"/>
                  </a:lnTo>
                  <a:lnTo>
                    <a:pt x="32" y="4"/>
                  </a:lnTo>
                  <a:lnTo>
                    <a:pt x="41" y="1"/>
                  </a:lnTo>
                  <a:lnTo>
                    <a:pt x="51" y="0"/>
                  </a:lnTo>
                  <a:lnTo>
                    <a:pt x="57" y="0"/>
                  </a:lnTo>
                  <a:lnTo>
                    <a:pt x="65" y="1"/>
                  </a:lnTo>
                  <a:lnTo>
                    <a:pt x="5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2" name="Freeform 83"/>
            <p:cNvSpPr>
              <a:spLocks/>
            </p:cNvSpPr>
            <p:nvPr userDrawn="1"/>
          </p:nvSpPr>
          <p:spPr bwMode="auto">
            <a:xfrm>
              <a:off x="2506663" y="825500"/>
              <a:ext cx="46038" cy="58737"/>
            </a:xfrm>
            <a:custGeom>
              <a:avLst/>
              <a:gdLst>
                <a:gd name="T0" fmla="*/ 19 w 88"/>
                <a:gd name="T1" fmla="*/ 0 h 111"/>
                <a:gd name="T2" fmla="*/ 19 w 88"/>
                <a:gd name="T3" fmla="*/ 70 h 111"/>
                <a:gd name="T4" fmla="*/ 19 w 88"/>
                <a:gd name="T5" fmla="*/ 77 h 111"/>
                <a:gd name="T6" fmla="*/ 21 w 88"/>
                <a:gd name="T7" fmla="*/ 81 h 111"/>
                <a:gd name="T8" fmla="*/ 22 w 88"/>
                <a:gd name="T9" fmla="*/ 85 h 111"/>
                <a:gd name="T10" fmla="*/ 25 w 88"/>
                <a:gd name="T11" fmla="*/ 90 h 111"/>
                <a:gd name="T12" fmla="*/ 28 w 88"/>
                <a:gd name="T13" fmla="*/ 91 h 111"/>
                <a:gd name="T14" fmla="*/ 31 w 88"/>
                <a:gd name="T15" fmla="*/ 94 h 111"/>
                <a:gd name="T16" fmla="*/ 36 w 88"/>
                <a:gd name="T17" fmla="*/ 96 h 111"/>
                <a:gd name="T18" fmla="*/ 41 w 88"/>
                <a:gd name="T19" fmla="*/ 96 h 111"/>
                <a:gd name="T20" fmla="*/ 49 w 88"/>
                <a:gd name="T21" fmla="*/ 94 h 111"/>
                <a:gd name="T22" fmla="*/ 58 w 88"/>
                <a:gd name="T23" fmla="*/ 90 h 111"/>
                <a:gd name="T24" fmla="*/ 65 w 88"/>
                <a:gd name="T25" fmla="*/ 84 h 111"/>
                <a:gd name="T26" fmla="*/ 68 w 88"/>
                <a:gd name="T27" fmla="*/ 77 h 111"/>
                <a:gd name="T28" fmla="*/ 68 w 88"/>
                <a:gd name="T29" fmla="*/ 0 h 111"/>
                <a:gd name="T30" fmla="*/ 88 w 88"/>
                <a:gd name="T31" fmla="*/ 0 h 111"/>
                <a:gd name="T32" fmla="*/ 88 w 88"/>
                <a:gd name="T33" fmla="*/ 110 h 111"/>
                <a:gd name="T34" fmla="*/ 68 w 88"/>
                <a:gd name="T35" fmla="*/ 110 h 111"/>
                <a:gd name="T36" fmla="*/ 68 w 88"/>
                <a:gd name="T37" fmla="*/ 94 h 111"/>
                <a:gd name="T38" fmla="*/ 64 w 88"/>
                <a:gd name="T39" fmla="*/ 101 h 111"/>
                <a:gd name="T40" fmla="*/ 55 w 88"/>
                <a:gd name="T41" fmla="*/ 107 h 111"/>
                <a:gd name="T42" fmla="*/ 47 w 88"/>
                <a:gd name="T43" fmla="*/ 110 h 111"/>
                <a:gd name="T44" fmla="*/ 36 w 88"/>
                <a:gd name="T45" fmla="*/ 111 h 111"/>
                <a:gd name="T46" fmla="*/ 28 w 88"/>
                <a:gd name="T47" fmla="*/ 111 h 111"/>
                <a:gd name="T48" fmla="*/ 21 w 88"/>
                <a:gd name="T49" fmla="*/ 108 h 111"/>
                <a:gd name="T50" fmla="*/ 15 w 88"/>
                <a:gd name="T51" fmla="*/ 106 h 111"/>
                <a:gd name="T52" fmla="*/ 9 w 88"/>
                <a:gd name="T53" fmla="*/ 101 h 111"/>
                <a:gd name="T54" fmla="*/ 5 w 88"/>
                <a:gd name="T55" fmla="*/ 96 h 111"/>
                <a:gd name="T56" fmla="*/ 2 w 88"/>
                <a:gd name="T57" fmla="*/ 88 h 111"/>
                <a:gd name="T58" fmla="*/ 0 w 88"/>
                <a:gd name="T59" fmla="*/ 81 h 111"/>
                <a:gd name="T60" fmla="*/ 0 w 88"/>
                <a:gd name="T61" fmla="*/ 72 h 111"/>
                <a:gd name="T62" fmla="*/ 0 w 88"/>
                <a:gd name="T63" fmla="*/ 0 h 111"/>
                <a:gd name="T64" fmla="*/ 19 w 88"/>
                <a:gd name="T6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11">
                  <a:moveTo>
                    <a:pt x="19" y="0"/>
                  </a:moveTo>
                  <a:lnTo>
                    <a:pt x="19" y="70"/>
                  </a:lnTo>
                  <a:lnTo>
                    <a:pt x="19" y="77"/>
                  </a:lnTo>
                  <a:lnTo>
                    <a:pt x="21" y="81"/>
                  </a:lnTo>
                  <a:lnTo>
                    <a:pt x="22" y="85"/>
                  </a:lnTo>
                  <a:lnTo>
                    <a:pt x="25" y="90"/>
                  </a:lnTo>
                  <a:lnTo>
                    <a:pt x="28" y="91"/>
                  </a:lnTo>
                  <a:lnTo>
                    <a:pt x="31" y="94"/>
                  </a:lnTo>
                  <a:lnTo>
                    <a:pt x="36" y="96"/>
                  </a:lnTo>
                  <a:lnTo>
                    <a:pt x="41" y="96"/>
                  </a:lnTo>
                  <a:lnTo>
                    <a:pt x="49" y="94"/>
                  </a:lnTo>
                  <a:lnTo>
                    <a:pt x="58" y="90"/>
                  </a:lnTo>
                  <a:lnTo>
                    <a:pt x="65" y="84"/>
                  </a:lnTo>
                  <a:lnTo>
                    <a:pt x="68" y="77"/>
                  </a:lnTo>
                  <a:lnTo>
                    <a:pt x="68" y="0"/>
                  </a:lnTo>
                  <a:lnTo>
                    <a:pt x="88" y="0"/>
                  </a:lnTo>
                  <a:lnTo>
                    <a:pt x="88" y="110"/>
                  </a:lnTo>
                  <a:lnTo>
                    <a:pt x="68" y="110"/>
                  </a:lnTo>
                  <a:lnTo>
                    <a:pt x="68" y="94"/>
                  </a:lnTo>
                  <a:lnTo>
                    <a:pt x="64" y="101"/>
                  </a:lnTo>
                  <a:lnTo>
                    <a:pt x="55" y="107"/>
                  </a:lnTo>
                  <a:lnTo>
                    <a:pt x="47" y="110"/>
                  </a:lnTo>
                  <a:lnTo>
                    <a:pt x="36" y="111"/>
                  </a:lnTo>
                  <a:lnTo>
                    <a:pt x="28" y="111"/>
                  </a:lnTo>
                  <a:lnTo>
                    <a:pt x="21" y="108"/>
                  </a:lnTo>
                  <a:lnTo>
                    <a:pt x="15" y="106"/>
                  </a:lnTo>
                  <a:lnTo>
                    <a:pt x="9" y="101"/>
                  </a:lnTo>
                  <a:lnTo>
                    <a:pt x="5" y="96"/>
                  </a:lnTo>
                  <a:lnTo>
                    <a:pt x="2" y="88"/>
                  </a:lnTo>
                  <a:lnTo>
                    <a:pt x="0" y="81"/>
                  </a:lnTo>
                  <a:lnTo>
                    <a:pt x="0" y="72"/>
                  </a:lnTo>
                  <a:lnTo>
                    <a:pt x="0"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3" name="Freeform 84"/>
            <p:cNvSpPr>
              <a:spLocks/>
            </p:cNvSpPr>
            <p:nvPr userDrawn="1"/>
          </p:nvSpPr>
          <p:spPr bwMode="auto">
            <a:xfrm>
              <a:off x="2565400" y="803275"/>
              <a:ext cx="47625" cy="80962"/>
            </a:xfrm>
            <a:custGeom>
              <a:avLst/>
              <a:gdLst>
                <a:gd name="T0" fmla="*/ 70 w 91"/>
                <a:gd name="T1" fmla="*/ 153 h 153"/>
                <a:gd name="T2" fmla="*/ 36 w 91"/>
                <a:gd name="T3" fmla="*/ 98 h 153"/>
                <a:gd name="T4" fmla="*/ 19 w 91"/>
                <a:gd name="T5" fmla="*/ 115 h 153"/>
                <a:gd name="T6" fmla="*/ 19 w 91"/>
                <a:gd name="T7" fmla="*/ 153 h 153"/>
                <a:gd name="T8" fmla="*/ 0 w 91"/>
                <a:gd name="T9" fmla="*/ 153 h 153"/>
                <a:gd name="T10" fmla="*/ 0 w 91"/>
                <a:gd name="T11" fmla="*/ 0 h 153"/>
                <a:gd name="T12" fmla="*/ 19 w 91"/>
                <a:gd name="T13" fmla="*/ 0 h 153"/>
                <a:gd name="T14" fmla="*/ 19 w 91"/>
                <a:gd name="T15" fmla="*/ 94 h 153"/>
                <a:gd name="T16" fmla="*/ 61 w 91"/>
                <a:gd name="T17" fmla="*/ 43 h 153"/>
                <a:gd name="T18" fmla="*/ 84 w 91"/>
                <a:gd name="T19" fmla="*/ 43 h 153"/>
                <a:gd name="T20" fmla="*/ 48 w 91"/>
                <a:gd name="T21" fmla="*/ 85 h 153"/>
                <a:gd name="T22" fmla="*/ 91 w 91"/>
                <a:gd name="T23" fmla="*/ 153 h 153"/>
                <a:gd name="T24" fmla="*/ 70 w 91"/>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53">
                  <a:moveTo>
                    <a:pt x="70" y="153"/>
                  </a:moveTo>
                  <a:lnTo>
                    <a:pt x="36" y="98"/>
                  </a:lnTo>
                  <a:lnTo>
                    <a:pt x="19" y="115"/>
                  </a:lnTo>
                  <a:lnTo>
                    <a:pt x="19" y="153"/>
                  </a:lnTo>
                  <a:lnTo>
                    <a:pt x="0" y="153"/>
                  </a:lnTo>
                  <a:lnTo>
                    <a:pt x="0" y="0"/>
                  </a:lnTo>
                  <a:lnTo>
                    <a:pt x="19" y="0"/>
                  </a:lnTo>
                  <a:lnTo>
                    <a:pt x="19" y="94"/>
                  </a:lnTo>
                  <a:lnTo>
                    <a:pt x="61" y="43"/>
                  </a:lnTo>
                  <a:lnTo>
                    <a:pt x="84" y="43"/>
                  </a:lnTo>
                  <a:lnTo>
                    <a:pt x="48" y="85"/>
                  </a:lnTo>
                  <a:lnTo>
                    <a:pt x="91" y="153"/>
                  </a:lnTo>
                  <a:lnTo>
                    <a:pt x="7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4" name="Freeform 85"/>
            <p:cNvSpPr>
              <a:spLocks/>
            </p:cNvSpPr>
            <p:nvPr userDrawn="1"/>
          </p:nvSpPr>
          <p:spPr bwMode="auto">
            <a:xfrm>
              <a:off x="2616200" y="811213"/>
              <a:ext cx="36513" cy="73025"/>
            </a:xfrm>
            <a:custGeom>
              <a:avLst/>
              <a:gdLst>
                <a:gd name="T0" fmla="*/ 13 w 69"/>
                <a:gd name="T1" fmla="*/ 44 h 139"/>
                <a:gd name="T2" fmla="*/ 0 w 69"/>
                <a:gd name="T3" fmla="*/ 44 h 139"/>
                <a:gd name="T4" fmla="*/ 0 w 69"/>
                <a:gd name="T5" fmla="*/ 28 h 139"/>
                <a:gd name="T6" fmla="*/ 13 w 69"/>
                <a:gd name="T7" fmla="*/ 28 h 139"/>
                <a:gd name="T8" fmla="*/ 13 w 69"/>
                <a:gd name="T9" fmla="*/ 7 h 139"/>
                <a:gd name="T10" fmla="*/ 31 w 69"/>
                <a:gd name="T11" fmla="*/ 0 h 139"/>
                <a:gd name="T12" fmla="*/ 31 w 69"/>
                <a:gd name="T13" fmla="*/ 28 h 139"/>
                <a:gd name="T14" fmla="*/ 62 w 69"/>
                <a:gd name="T15" fmla="*/ 28 h 139"/>
                <a:gd name="T16" fmla="*/ 62 w 69"/>
                <a:gd name="T17" fmla="*/ 44 h 139"/>
                <a:gd name="T18" fmla="*/ 31 w 69"/>
                <a:gd name="T19" fmla="*/ 44 h 139"/>
                <a:gd name="T20" fmla="*/ 31 w 69"/>
                <a:gd name="T21" fmla="*/ 98 h 139"/>
                <a:gd name="T22" fmla="*/ 31 w 69"/>
                <a:gd name="T23" fmla="*/ 105 h 139"/>
                <a:gd name="T24" fmla="*/ 33 w 69"/>
                <a:gd name="T25" fmla="*/ 111 h 139"/>
                <a:gd name="T26" fmla="*/ 34 w 69"/>
                <a:gd name="T27" fmla="*/ 115 h 139"/>
                <a:gd name="T28" fmla="*/ 36 w 69"/>
                <a:gd name="T29" fmla="*/ 118 h 139"/>
                <a:gd name="T30" fmla="*/ 38 w 69"/>
                <a:gd name="T31" fmla="*/ 121 h 139"/>
                <a:gd name="T32" fmla="*/ 43 w 69"/>
                <a:gd name="T33" fmla="*/ 122 h 139"/>
                <a:gd name="T34" fmla="*/ 46 w 69"/>
                <a:gd name="T35" fmla="*/ 124 h 139"/>
                <a:gd name="T36" fmla="*/ 51 w 69"/>
                <a:gd name="T37" fmla="*/ 124 h 139"/>
                <a:gd name="T38" fmla="*/ 59 w 69"/>
                <a:gd name="T39" fmla="*/ 122 h 139"/>
                <a:gd name="T40" fmla="*/ 66 w 69"/>
                <a:gd name="T41" fmla="*/ 119 h 139"/>
                <a:gd name="T42" fmla="*/ 69 w 69"/>
                <a:gd name="T43" fmla="*/ 136 h 139"/>
                <a:gd name="T44" fmla="*/ 57 w 69"/>
                <a:gd name="T45" fmla="*/ 139 h 139"/>
                <a:gd name="T46" fmla="*/ 43 w 69"/>
                <a:gd name="T47" fmla="*/ 139 h 139"/>
                <a:gd name="T48" fmla="*/ 37 w 69"/>
                <a:gd name="T49" fmla="*/ 139 h 139"/>
                <a:gd name="T50" fmla="*/ 31 w 69"/>
                <a:gd name="T51" fmla="*/ 138 h 139"/>
                <a:gd name="T52" fmla="*/ 25 w 69"/>
                <a:gd name="T53" fmla="*/ 134 h 139"/>
                <a:gd name="T54" fmla="*/ 21 w 69"/>
                <a:gd name="T55" fmla="*/ 131 h 139"/>
                <a:gd name="T56" fmla="*/ 17 w 69"/>
                <a:gd name="T57" fmla="*/ 125 h 139"/>
                <a:gd name="T58" fmla="*/ 14 w 69"/>
                <a:gd name="T59" fmla="*/ 119 h 139"/>
                <a:gd name="T60" fmla="*/ 13 w 69"/>
                <a:gd name="T61" fmla="*/ 113 h 139"/>
                <a:gd name="T62" fmla="*/ 13 w 69"/>
                <a:gd name="T63" fmla="*/ 106 h 139"/>
                <a:gd name="T64" fmla="*/ 13 w 69"/>
                <a:gd name="T65" fmla="*/ 4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139">
                  <a:moveTo>
                    <a:pt x="13" y="44"/>
                  </a:moveTo>
                  <a:lnTo>
                    <a:pt x="0" y="44"/>
                  </a:lnTo>
                  <a:lnTo>
                    <a:pt x="0" y="28"/>
                  </a:lnTo>
                  <a:lnTo>
                    <a:pt x="13" y="28"/>
                  </a:lnTo>
                  <a:lnTo>
                    <a:pt x="13" y="7"/>
                  </a:lnTo>
                  <a:lnTo>
                    <a:pt x="31" y="0"/>
                  </a:lnTo>
                  <a:lnTo>
                    <a:pt x="31" y="28"/>
                  </a:lnTo>
                  <a:lnTo>
                    <a:pt x="62" y="28"/>
                  </a:lnTo>
                  <a:lnTo>
                    <a:pt x="62" y="44"/>
                  </a:lnTo>
                  <a:lnTo>
                    <a:pt x="31" y="44"/>
                  </a:lnTo>
                  <a:lnTo>
                    <a:pt x="31" y="98"/>
                  </a:lnTo>
                  <a:lnTo>
                    <a:pt x="31" y="105"/>
                  </a:lnTo>
                  <a:lnTo>
                    <a:pt x="33" y="111"/>
                  </a:lnTo>
                  <a:lnTo>
                    <a:pt x="34" y="115"/>
                  </a:lnTo>
                  <a:lnTo>
                    <a:pt x="36" y="118"/>
                  </a:lnTo>
                  <a:lnTo>
                    <a:pt x="38" y="121"/>
                  </a:lnTo>
                  <a:lnTo>
                    <a:pt x="43" y="122"/>
                  </a:lnTo>
                  <a:lnTo>
                    <a:pt x="46" y="124"/>
                  </a:lnTo>
                  <a:lnTo>
                    <a:pt x="51" y="124"/>
                  </a:lnTo>
                  <a:lnTo>
                    <a:pt x="59" y="122"/>
                  </a:lnTo>
                  <a:lnTo>
                    <a:pt x="66" y="119"/>
                  </a:lnTo>
                  <a:lnTo>
                    <a:pt x="69" y="136"/>
                  </a:lnTo>
                  <a:lnTo>
                    <a:pt x="57" y="139"/>
                  </a:lnTo>
                  <a:lnTo>
                    <a:pt x="43" y="139"/>
                  </a:lnTo>
                  <a:lnTo>
                    <a:pt x="37" y="139"/>
                  </a:lnTo>
                  <a:lnTo>
                    <a:pt x="31" y="138"/>
                  </a:lnTo>
                  <a:lnTo>
                    <a:pt x="25" y="134"/>
                  </a:lnTo>
                  <a:lnTo>
                    <a:pt x="21" y="131"/>
                  </a:lnTo>
                  <a:lnTo>
                    <a:pt x="17" y="125"/>
                  </a:lnTo>
                  <a:lnTo>
                    <a:pt x="14" y="119"/>
                  </a:lnTo>
                  <a:lnTo>
                    <a:pt x="13" y="113"/>
                  </a:lnTo>
                  <a:lnTo>
                    <a:pt x="13" y="106"/>
                  </a:lnTo>
                  <a:lnTo>
                    <a:pt x="1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5" name="Freeform 86"/>
            <p:cNvSpPr>
              <a:spLocks/>
            </p:cNvSpPr>
            <p:nvPr userDrawn="1"/>
          </p:nvSpPr>
          <p:spPr bwMode="auto">
            <a:xfrm>
              <a:off x="2660650" y="825500"/>
              <a:ext cx="46038" cy="58737"/>
            </a:xfrm>
            <a:custGeom>
              <a:avLst/>
              <a:gdLst>
                <a:gd name="T0" fmla="*/ 20 w 88"/>
                <a:gd name="T1" fmla="*/ 0 h 111"/>
                <a:gd name="T2" fmla="*/ 20 w 88"/>
                <a:gd name="T3" fmla="*/ 70 h 111"/>
                <a:gd name="T4" fmla="*/ 20 w 88"/>
                <a:gd name="T5" fmla="*/ 77 h 111"/>
                <a:gd name="T6" fmla="*/ 20 w 88"/>
                <a:gd name="T7" fmla="*/ 81 h 111"/>
                <a:gd name="T8" fmla="*/ 23 w 88"/>
                <a:gd name="T9" fmla="*/ 85 h 111"/>
                <a:gd name="T10" fmla="*/ 25 w 88"/>
                <a:gd name="T11" fmla="*/ 90 h 111"/>
                <a:gd name="T12" fmla="*/ 28 w 88"/>
                <a:gd name="T13" fmla="*/ 91 h 111"/>
                <a:gd name="T14" fmla="*/ 32 w 88"/>
                <a:gd name="T15" fmla="*/ 94 h 111"/>
                <a:gd name="T16" fmla="*/ 36 w 88"/>
                <a:gd name="T17" fmla="*/ 96 h 111"/>
                <a:gd name="T18" fmla="*/ 42 w 88"/>
                <a:gd name="T19" fmla="*/ 96 h 111"/>
                <a:gd name="T20" fmla="*/ 51 w 88"/>
                <a:gd name="T21" fmla="*/ 94 h 111"/>
                <a:gd name="T22" fmla="*/ 59 w 88"/>
                <a:gd name="T23" fmla="*/ 90 h 111"/>
                <a:gd name="T24" fmla="*/ 65 w 88"/>
                <a:gd name="T25" fmla="*/ 84 h 111"/>
                <a:gd name="T26" fmla="*/ 69 w 88"/>
                <a:gd name="T27" fmla="*/ 77 h 111"/>
                <a:gd name="T28" fmla="*/ 69 w 88"/>
                <a:gd name="T29" fmla="*/ 0 h 111"/>
                <a:gd name="T30" fmla="*/ 88 w 88"/>
                <a:gd name="T31" fmla="*/ 0 h 111"/>
                <a:gd name="T32" fmla="*/ 88 w 88"/>
                <a:gd name="T33" fmla="*/ 110 h 111"/>
                <a:gd name="T34" fmla="*/ 69 w 88"/>
                <a:gd name="T35" fmla="*/ 110 h 111"/>
                <a:gd name="T36" fmla="*/ 69 w 88"/>
                <a:gd name="T37" fmla="*/ 94 h 111"/>
                <a:gd name="T38" fmla="*/ 65 w 88"/>
                <a:gd name="T39" fmla="*/ 101 h 111"/>
                <a:gd name="T40" fmla="*/ 56 w 88"/>
                <a:gd name="T41" fmla="*/ 107 h 111"/>
                <a:gd name="T42" fmla="*/ 46 w 88"/>
                <a:gd name="T43" fmla="*/ 110 h 111"/>
                <a:gd name="T44" fmla="*/ 38 w 88"/>
                <a:gd name="T45" fmla="*/ 111 h 111"/>
                <a:gd name="T46" fmla="*/ 29 w 88"/>
                <a:gd name="T47" fmla="*/ 111 h 111"/>
                <a:gd name="T48" fmla="*/ 22 w 88"/>
                <a:gd name="T49" fmla="*/ 108 h 111"/>
                <a:gd name="T50" fmla="*/ 15 w 88"/>
                <a:gd name="T51" fmla="*/ 106 h 111"/>
                <a:gd name="T52" fmla="*/ 10 w 88"/>
                <a:gd name="T53" fmla="*/ 101 h 111"/>
                <a:gd name="T54" fmla="*/ 6 w 88"/>
                <a:gd name="T55" fmla="*/ 96 h 111"/>
                <a:gd name="T56" fmla="*/ 3 w 88"/>
                <a:gd name="T57" fmla="*/ 88 h 111"/>
                <a:gd name="T58" fmla="*/ 2 w 88"/>
                <a:gd name="T59" fmla="*/ 81 h 111"/>
                <a:gd name="T60" fmla="*/ 0 w 88"/>
                <a:gd name="T61" fmla="*/ 72 h 111"/>
                <a:gd name="T62" fmla="*/ 0 w 88"/>
                <a:gd name="T63" fmla="*/ 0 h 111"/>
                <a:gd name="T64" fmla="*/ 20 w 88"/>
                <a:gd name="T6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11">
                  <a:moveTo>
                    <a:pt x="20" y="0"/>
                  </a:moveTo>
                  <a:lnTo>
                    <a:pt x="20" y="70"/>
                  </a:lnTo>
                  <a:lnTo>
                    <a:pt x="20" y="77"/>
                  </a:lnTo>
                  <a:lnTo>
                    <a:pt x="20" y="81"/>
                  </a:lnTo>
                  <a:lnTo>
                    <a:pt x="23" y="85"/>
                  </a:lnTo>
                  <a:lnTo>
                    <a:pt x="25" y="90"/>
                  </a:lnTo>
                  <a:lnTo>
                    <a:pt x="28" y="91"/>
                  </a:lnTo>
                  <a:lnTo>
                    <a:pt x="32" y="94"/>
                  </a:lnTo>
                  <a:lnTo>
                    <a:pt x="36" y="96"/>
                  </a:lnTo>
                  <a:lnTo>
                    <a:pt x="42" y="96"/>
                  </a:lnTo>
                  <a:lnTo>
                    <a:pt x="51" y="94"/>
                  </a:lnTo>
                  <a:lnTo>
                    <a:pt x="59" y="90"/>
                  </a:lnTo>
                  <a:lnTo>
                    <a:pt x="65" y="84"/>
                  </a:lnTo>
                  <a:lnTo>
                    <a:pt x="69" y="77"/>
                  </a:lnTo>
                  <a:lnTo>
                    <a:pt x="69" y="0"/>
                  </a:lnTo>
                  <a:lnTo>
                    <a:pt x="88" y="0"/>
                  </a:lnTo>
                  <a:lnTo>
                    <a:pt x="88" y="110"/>
                  </a:lnTo>
                  <a:lnTo>
                    <a:pt x="69" y="110"/>
                  </a:lnTo>
                  <a:lnTo>
                    <a:pt x="69" y="94"/>
                  </a:lnTo>
                  <a:lnTo>
                    <a:pt x="65" y="101"/>
                  </a:lnTo>
                  <a:lnTo>
                    <a:pt x="56" y="107"/>
                  </a:lnTo>
                  <a:lnTo>
                    <a:pt x="46" y="110"/>
                  </a:lnTo>
                  <a:lnTo>
                    <a:pt x="38" y="111"/>
                  </a:lnTo>
                  <a:lnTo>
                    <a:pt x="29" y="111"/>
                  </a:lnTo>
                  <a:lnTo>
                    <a:pt x="22" y="108"/>
                  </a:lnTo>
                  <a:lnTo>
                    <a:pt x="15" y="106"/>
                  </a:lnTo>
                  <a:lnTo>
                    <a:pt x="10" y="101"/>
                  </a:lnTo>
                  <a:lnTo>
                    <a:pt x="6" y="96"/>
                  </a:lnTo>
                  <a:lnTo>
                    <a:pt x="3" y="88"/>
                  </a:lnTo>
                  <a:lnTo>
                    <a:pt x="2" y="81"/>
                  </a:lnTo>
                  <a:lnTo>
                    <a:pt x="0" y="72"/>
                  </a:lnTo>
                  <a:lnTo>
                    <a:pt x="0"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6" name="Freeform 87"/>
            <p:cNvSpPr>
              <a:spLocks/>
            </p:cNvSpPr>
            <p:nvPr userDrawn="1"/>
          </p:nvSpPr>
          <p:spPr bwMode="auto">
            <a:xfrm>
              <a:off x="2719388" y="825500"/>
              <a:ext cx="34925" cy="58737"/>
            </a:xfrm>
            <a:custGeom>
              <a:avLst/>
              <a:gdLst>
                <a:gd name="T0" fmla="*/ 57 w 66"/>
                <a:gd name="T1" fmla="*/ 20 h 111"/>
                <a:gd name="T2" fmla="*/ 52 w 66"/>
                <a:gd name="T3" fmla="*/ 17 h 111"/>
                <a:gd name="T4" fmla="*/ 44 w 66"/>
                <a:gd name="T5" fmla="*/ 16 h 111"/>
                <a:gd name="T6" fmla="*/ 40 w 66"/>
                <a:gd name="T7" fmla="*/ 17 h 111"/>
                <a:gd name="T8" fmla="*/ 36 w 66"/>
                <a:gd name="T9" fmla="*/ 19 h 111"/>
                <a:gd name="T10" fmla="*/ 31 w 66"/>
                <a:gd name="T11" fmla="*/ 22 h 111"/>
                <a:gd name="T12" fmla="*/ 27 w 66"/>
                <a:gd name="T13" fmla="*/ 26 h 111"/>
                <a:gd name="T14" fmla="*/ 24 w 66"/>
                <a:gd name="T15" fmla="*/ 30 h 111"/>
                <a:gd name="T16" fmla="*/ 21 w 66"/>
                <a:gd name="T17" fmla="*/ 36 h 111"/>
                <a:gd name="T18" fmla="*/ 20 w 66"/>
                <a:gd name="T19" fmla="*/ 42 h 111"/>
                <a:gd name="T20" fmla="*/ 20 w 66"/>
                <a:gd name="T21" fmla="*/ 49 h 111"/>
                <a:gd name="T22" fmla="*/ 20 w 66"/>
                <a:gd name="T23" fmla="*/ 111 h 111"/>
                <a:gd name="T24" fmla="*/ 0 w 66"/>
                <a:gd name="T25" fmla="*/ 111 h 111"/>
                <a:gd name="T26" fmla="*/ 0 w 66"/>
                <a:gd name="T27" fmla="*/ 1 h 111"/>
                <a:gd name="T28" fmla="*/ 20 w 66"/>
                <a:gd name="T29" fmla="*/ 1 h 111"/>
                <a:gd name="T30" fmla="*/ 20 w 66"/>
                <a:gd name="T31" fmla="*/ 19 h 111"/>
                <a:gd name="T32" fmla="*/ 26 w 66"/>
                <a:gd name="T33" fmla="*/ 12 h 111"/>
                <a:gd name="T34" fmla="*/ 33 w 66"/>
                <a:gd name="T35" fmla="*/ 4 h 111"/>
                <a:gd name="T36" fmla="*/ 41 w 66"/>
                <a:gd name="T37" fmla="*/ 1 h 111"/>
                <a:gd name="T38" fmla="*/ 50 w 66"/>
                <a:gd name="T39" fmla="*/ 0 h 111"/>
                <a:gd name="T40" fmla="*/ 57 w 66"/>
                <a:gd name="T41" fmla="*/ 0 h 111"/>
                <a:gd name="T42" fmla="*/ 66 w 66"/>
                <a:gd name="T43" fmla="*/ 1 h 111"/>
                <a:gd name="T44" fmla="*/ 57 w 66"/>
                <a:gd name="T45" fmla="*/ 2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11">
                  <a:moveTo>
                    <a:pt x="57" y="20"/>
                  </a:moveTo>
                  <a:lnTo>
                    <a:pt x="52" y="17"/>
                  </a:lnTo>
                  <a:lnTo>
                    <a:pt x="44" y="16"/>
                  </a:lnTo>
                  <a:lnTo>
                    <a:pt x="40" y="17"/>
                  </a:lnTo>
                  <a:lnTo>
                    <a:pt x="36" y="19"/>
                  </a:lnTo>
                  <a:lnTo>
                    <a:pt x="31" y="22"/>
                  </a:lnTo>
                  <a:lnTo>
                    <a:pt x="27" y="26"/>
                  </a:lnTo>
                  <a:lnTo>
                    <a:pt x="24" y="30"/>
                  </a:lnTo>
                  <a:lnTo>
                    <a:pt x="21" y="36"/>
                  </a:lnTo>
                  <a:lnTo>
                    <a:pt x="20" y="42"/>
                  </a:lnTo>
                  <a:lnTo>
                    <a:pt x="20" y="49"/>
                  </a:lnTo>
                  <a:lnTo>
                    <a:pt x="20" y="111"/>
                  </a:lnTo>
                  <a:lnTo>
                    <a:pt x="0" y="111"/>
                  </a:lnTo>
                  <a:lnTo>
                    <a:pt x="0" y="1"/>
                  </a:lnTo>
                  <a:lnTo>
                    <a:pt x="20" y="1"/>
                  </a:lnTo>
                  <a:lnTo>
                    <a:pt x="20" y="19"/>
                  </a:lnTo>
                  <a:lnTo>
                    <a:pt x="26" y="12"/>
                  </a:lnTo>
                  <a:lnTo>
                    <a:pt x="33" y="4"/>
                  </a:lnTo>
                  <a:lnTo>
                    <a:pt x="41" y="1"/>
                  </a:lnTo>
                  <a:lnTo>
                    <a:pt x="50" y="0"/>
                  </a:lnTo>
                  <a:lnTo>
                    <a:pt x="57" y="0"/>
                  </a:lnTo>
                  <a:lnTo>
                    <a:pt x="66" y="1"/>
                  </a:lnTo>
                  <a:lnTo>
                    <a:pt x="5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7" name="Freeform 88"/>
            <p:cNvSpPr>
              <a:spLocks noEditPoints="1"/>
            </p:cNvSpPr>
            <p:nvPr userDrawn="1"/>
          </p:nvSpPr>
          <p:spPr bwMode="auto">
            <a:xfrm>
              <a:off x="2757488" y="796925"/>
              <a:ext cx="49213" cy="87312"/>
            </a:xfrm>
            <a:custGeom>
              <a:avLst/>
              <a:gdLst>
                <a:gd name="T0" fmla="*/ 61 w 94"/>
                <a:gd name="T1" fmla="*/ 158 h 165"/>
                <a:gd name="T2" fmla="*/ 44 w 94"/>
                <a:gd name="T3" fmla="*/ 165 h 165"/>
                <a:gd name="T4" fmla="*/ 26 w 94"/>
                <a:gd name="T5" fmla="*/ 165 h 165"/>
                <a:gd name="T6" fmla="*/ 15 w 94"/>
                <a:gd name="T7" fmla="*/ 161 h 165"/>
                <a:gd name="T8" fmla="*/ 6 w 94"/>
                <a:gd name="T9" fmla="*/ 151 h 165"/>
                <a:gd name="T10" fmla="*/ 0 w 94"/>
                <a:gd name="T11" fmla="*/ 139 h 165"/>
                <a:gd name="T12" fmla="*/ 2 w 94"/>
                <a:gd name="T13" fmla="*/ 125 h 165"/>
                <a:gd name="T14" fmla="*/ 9 w 94"/>
                <a:gd name="T15" fmla="*/ 112 h 165"/>
                <a:gd name="T16" fmla="*/ 22 w 94"/>
                <a:gd name="T17" fmla="*/ 101 h 165"/>
                <a:gd name="T18" fmla="*/ 41 w 94"/>
                <a:gd name="T19" fmla="*/ 95 h 165"/>
                <a:gd name="T20" fmla="*/ 58 w 94"/>
                <a:gd name="T21" fmla="*/ 95 h 165"/>
                <a:gd name="T22" fmla="*/ 65 w 94"/>
                <a:gd name="T23" fmla="*/ 90 h 165"/>
                <a:gd name="T24" fmla="*/ 62 w 94"/>
                <a:gd name="T25" fmla="*/ 80 h 165"/>
                <a:gd name="T26" fmla="*/ 56 w 94"/>
                <a:gd name="T27" fmla="*/ 75 h 165"/>
                <a:gd name="T28" fmla="*/ 48 w 94"/>
                <a:gd name="T29" fmla="*/ 70 h 165"/>
                <a:gd name="T30" fmla="*/ 33 w 94"/>
                <a:gd name="T31" fmla="*/ 70 h 165"/>
                <a:gd name="T32" fmla="*/ 19 w 94"/>
                <a:gd name="T33" fmla="*/ 76 h 165"/>
                <a:gd name="T34" fmla="*/ 6 w 94"/>
                <a:gd name="T35" fmla="*/ 65 h 165"/>
                <a:gd name="T36" fmla="*/ 22 w 94"/>
                <a:gd name="T37" fmla="*/ 56 h 165"/>
                <a:gd name="T38" fmla="*/ 39 w 94"/>
                <a:gd name="T39" fmla="*/ 53 h 165"/>
                <a:gd name="T40" fmla="*/ 61 w 94"/>
                <a:gd name="T41" fmla="*/ 56 h 165"/>
                <a:gd name="T42" fmla="*/ 74 w 94"/>
                <a:gd name="T43" fmla="*/ 63 h 165"/>
                <a:gd name="T44" fmla="*/ 82 w 94"/>
                <a:gd name="T45" fmla="*/ 78 h 165"/>
                <a:gd name="T46" fmla="*/ 85 w 94"/>
                <a:gd name="T47" fmla="*/ 98 h 165"/>
                <a:gd name="T48" fmla="*/ 85 w 94"/>
                <a:gd name="T49" fmla="*/ 144 h 165"/>
                <a:gd name="T50" fmla="*/ 90 w 94"/>
                <a:gd name="T51" fmla="*/ 152 h 165"/>
                <a:gd name="T52" fmla="*/ 94 w 94"/>
                <a:gd name="T53" fmla="*/ 165 h 165"/>
                <a:gd name="T54" fmla="*/ 75 w 94"/>
                <a:gd name="T55" fmla="*/ 162 h 165"/>
                <a:gd name="T56" fmla="*/ 68 w 94"/>
                <a:gd name="T57" fmla="*/ 151 h 165"/>
                <a:gd name="T58" fmla="*/ 58 w 94"/>
                <a:gd name="T59" fmla="*/ 109 h 165"/>
                <a:gd name="T60" fmla="*/ 46 w 94"/>
                <a:gd name="T61" fmla="*/ 109 h 165"/>
                <a:gd name="T62" fmla="*/ 33 w 94"/>
                <a:gd name="T63" fmla="*/ 112 h 165"/>
                <a:gd name="T64" fmla="*/ 25 w 94"/>
                <a:gd name="T65" fmla="*/ 119 h 165"/>
                <a:gd name="T66" fmla="*/ 20 w 94"/>
                <a:gd name="T67" fmla="*/ 128 h 165"/>
                <a:gd name="T68" fmla="*/ 20 w 94"/>
                <a:gd name="T69" fmla="*/ 138 h 165"/>
                <a:gd name="T70" fmla="*/ 22 w 94"/>
                <a:gd name="T71" fmla="*/ 144 h 165"/>
                <a:gd name="T72" fmla="*/ 31 w 94"/>
                <a:gd name="T73" fmla="*/ 150 h 165"/>
                <a:gd name="T74" fmla="*/ 46 w 94"/>
                <a:gd name="T75" fmla="*/ 150 h 165"/>
                <a:gd name="T76" fmla="*/ 59 w 94"/>
                <a:gd name="T77" fmla="*/ 142 h 165"/>
                <a:gd name="T78" fmla="*/ 65 w 94"/>
                <a:gd name="T79" fmla="*/ 111 h 165"/>
                <a:gd name="T80" fmla="*/ 46 w 94"/>
                <a:gd name="T81" fmla="*/ 33 h 165"/>
                <a:gd name="T82" fmla="*/ 49 w 94"/>
                <a:gd name="T8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165">
                  <a:moveTo>
                    <a:pt x="68" y="151"/>
                  </a:moveTo>
                  <a:lnTo>
                    <a:pt x="61" y="158"/>
                  </a:lnTo>
                  <a:lnTo>
                    <a:pt x="52" y="162"/>
                  </a:lnTo>
                  <a:lnTo>
                    <a:pt x="44" y="165"/>
                  </a:lnTo>
                  <a:lnTo>
                    <a:pt x="32" y="165"/>
                  </a:lnTo>
                  <a:lnTo>
                    <a:pt x="26" y="165"/>
                  </a:lnTo>
                  <a:lnTo>
                    <a:pt x="20" y="164"/>
                  </a:lnTo>
                  <a:lnTo>
                    <a:pt x="15" y="161"/>
                  </a:lnTo>
                  <a:lnTo>
                    <a:pt x="10" y="157"/>
                  </a:lnTo>
                  <a:lnTo>
                    <a:pt x="6" y="151"/>
                  </a:lnTo>
                  <a:lnTo>
                    <a:pt x="3" y="147"/>
                  </a:lnTo>
                  <a:lnTo>
                    <a:pt x="0" y="139"/>
                  </a:lnTo>
                  <a:lnTo>
                    <a:pt x="0" y="134"/>
                  </a:lnTo>
                  <a:lnTo>
                    <a:pt x="2" y="125"/>
                  </a:lnTo>
                  <a:lnTo>
                    <a:pt x="5" y="118"/>
                  </a:lnTo>
                  <a:lnTo>
                    <a:pt x="9" y="112"/>
                  </a:lnTo>
                  <a:lnTo>
                    <a:pt x="15" y="105"/>
                  </a:lnTo>
                  <a:lnTo>
                    <a:pt x="22" y="101"/>
                  </a:lnTo>
                  <a:lnTo>
                    <a:pt x="32" y="96"/>
                  </a:lnTo>
                  <a:lnTo>
                    <a:pt x="41" y="95"/>
                  </a:lnTo>
                  <a:lnTo>
                    <a:pt x="52" y="93"/>
                  </a:lnTo>
                  <a:lnTo>
                    <a:pt x="58" y="95"/>
                  </a:lnTo>
                  <a:lnTo>
                    <a:pt x="65" y="96"/>
                  </a:lnTo>
                  <a:lnTo>
                    <a:pt x="65" y="90"/>
                  </a:lnTo>
                  <a:lnTo>
                    <a:pt x="64" y="85"/>
                  </a:lnTo>
                  <a:lnTo>
                    <a:pt x="62" y="80"/>
                  </a:lnTo>
                  <a:lnTo>
                    <a:pt x="59" y="78"/>
                  </a:lnTo>
                  <a:lnTo>
                    <a:pt x="56" y="75"/>
                  </a:lnTo>
                  <a:lnTo>
                    <a:pt x="52" y="72"/>
                  </a:lnTo>
                  <a:lnTo>
                    <a:pt x="48" y="70"/>
                  </a:lnTo>
                  <a:lnTo>
                    <a:pt x="42" y="70"/>
                  </a:lnTo>
                  <a:lnTo>
                    <a:pt x="33" y="70"/>
                  </a:lnTo>
                  <a:lnTo>
                    <a:pt x="26" y="73"/>
                  </a:lnTo>
                  <a:lnTo>
                    <a:pt x="19" y="76"/>
                  </a:lnTo>
                  <a:lnTo>
                    <a:pt x="15" y="80"/>
                  </a:lnTo>
                  <a:lnTo>
                    <a:pt x="6" y="65"/>
                  </a:lnTo>
                  <a:lnTo>
                    <a:pt x="13" y="60"/>
                  </a:lnTo>
                  <a:lnTo>
                    <a:pt x="22" y="56"/>
                  </a:lnTo>
                  <a:lnTo>
                    <a:pt x="31" y="54"/>
                  </a:lnTo>
                  <a:lnTo>
                    <a:pt x="39" y="53"/>
                  </a:lnTo>
                  <a:lnTo>
                    <a:pt x="51" y="53"/>
                  </a:lnTo>
                  <a:lnTo>
                    <a:pt x="61" y="56"/>
                  </a:lnTo>
                  <a:lnTo>
                    <a:pt x="68" y="59"/>
                  </a:lnTo>
                  <a:lnTo>
                    <a:pt x="74" y="63"/>
                  </a:lnTo>
                  <a:lnTo>
                    <a:pt x="78" y="70"/>
                  </a:lnTo>
                  <a:lnTo>
                    <a:pt x="82" y="78"/>
                  </a:lnTo>
                  <a:lnTo>
                    <a:pt x="84" y="88"/>
                  </a:lnTo>
                  <a:lnTo>
                    <a:pt x="85" y="98"/>
                  </a:lnTo>
                  <a:lnTo>
                    <a:pt x="85" y="137"/>
                  </a:lnTo>
                  <a:lnTo>
                    <a:pt x="85" y="144"/>
                  </a:lnTo>
                  <a:lnTo>
                    <a:pt x="87" y="148"/>
                  </a:lnTo>
                  <a:lnTo>
                    <a:pt x="90" y="152"/>
                  </a:lnTo>
                  <a:lnTo>
                    <a:pt x="94" y="155"/>
                  </a:lnTo>
                  <a:lnTo>
                    <a:pt x="94" y="165"/>
                  </a:lnTo>
                  <a:lnTo>
                    <a:pt x="82" y="165"/>
                  </a:lnTo>
                  <a:lnTo>
                    <a:pt x="75" y="162"/>
                  </a:lnTo>
                  <a:lnTo>
                    <a:pt x="71" y="158"/>
                  </a:lnTo>
                  <a:lnTo>
                    <a:pt x="68" y="151"/>
                  </a:lnTo>
                  <a:close/>
                  <a:moveTo>
                    <a:pt x="65" y="111"/>
                  </a:moveTo>
                  <a:lnTo>
                    <a:pt x="58" y="109"/>
                  </a:lnTo>
                  <a:lnTo>
                    <a:pt x="52" y="108"/>
                  </a:lnTo>
                  <a:lnTo>
                    <a:pt x="46" y="109"/>
                  </a:lnTo>
                  <a:lnTo>
                    <a:pt x="39" y="111"/>
                  </a:lnTo>
                  <a:lnTo>
                    <a:pt x="33" y="112"/>
                  </a:lnTo>
                  <a:lnTo>
                    <a:pt x="29" y="116"/>
                  </a:lnTo>
                  <a:lnTo>
                    <a:pt x="25" y="119"/>
                  </a:lnTo>
                  <a:lnTo>
                    <a:pt x="22" y="124"/>
                  </a:lnTo>
                  <a:lnTo>
                    <a:pt x="20" y="128"/>
                  </a:lnTo>
                  <a:lnTo>
                    <a:pt x="19" y="134"/>
                  </a:lnTo>
                  <a:lnTo>
                    <a:pt x="20" y="138"/>
                  </a:lnTo>
                  <a:lnTo>
                    <a:pt x="20" y="141"/>
                  </a:lnTo>
                  <a:lnTo>
                    <a:pt x="22" y="144"/>
                  </a:lnTo>
                  <a:lnTo>
                    <a:pt x="25" y="147"/>
                  </a:lnTo>
                  <a:lnTo>
                    <a:pt x="31" y="150"/>
                  </a:lnTo>
                  <a:lnTo>
                    <a:pt x="39" y="151"/>
                  </a:lnTo>
                  <a:lnTo>
                    <a:pt x="46" y="150"/>
                  </a:lnTo>
                  <a:lnTo>
                    <a:pt x="54" y="147"/>
                  </a:lnTo>
                  <a:lnTo>
                    <a:pt x="59" y="142"/>
                  </a:lnTo>
                  <a:lnTo>
                    <a:pt x="65" y="137"/>
                  </a:lnTo>
                  <a:lnTo>
                    <a:pt x="65" y="111"/>
                  </a:lnTo>
                  <a:close/>
                  <a:moveTo>
                    <a:pt x="69" y="0"/>
                  </a:moveTo>
                  <a:lnTo>
                    <a:pt x="46" y="33"/>
                  </a:lnTo>
                  <a:lnTo>
                    <a:pt x="33" y="33"/>
                  </a:lnTo>
                  <a:lnTo>
                    <a:pt x="4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8" name="Freeform 89"/>
            <p:cNvSpPr>
              <a:spLocks/>
            </p:cNvSpPr>
            <p:nvPr userDrawn="1"/>
          </p:nvSpPr>
          <p:spPr bwMode="auto">
            <a:xfrm>
              <a:off x="2816225" y="803275"/>
              <a:ext cx="20638" cy="80962"/>
            </a:xfrm>
            <a:custGeom>
              <a:avLst/>
              <a:gdLst>
                <a:gd name="T0" fmla="*/ 0 w 37"/>
                <a:gd name="T1" fmla="*/ 121 h 154"/>
                <a:gd name="T2" fmla="*/ 0 w 37"/>
                <a:gd name="T3" fmla="*/ 0 h 154"/>
                <a:gd name="T4" fmla="*/ 20 w 37"/>
                <a:gd name="T5" fmla="*/ 0 h 154"/>
                <a:gd name="T6" fmla="*/ 20 w 37"/>
                <a:gd name="T7" fmla="*/ 118 h 154"/>
                <a:gd name="T8" fmla="*/ 20 w 37"/>
                <a:gd name="T9" fmla="*/ 123 h 154"/>
                <a:gd name="T10" fmla="*/ 21 w 37"/>
                <a:gd name="T11" fmla="*/ 127 h 154"/>
                <a:gd name="T12" fmla="*/ 23 w 37"/>
                <a:gd name="T13" fmla="*/ 130 h 154"/>
                <a:gd name="T14" fmla="*/ 24 w 37"/>
                <a:gd name="T15" fmla="*/ 133 h 154"/>
                <a:gd name="T16" fmla="*/ 30 w 37"/>
                <a:gd name="T17" fmla="*/ 136 h 154"/>
                <a:gd name="T18" fmla="*/ 37 w 37"/>
                <a:gd name="T19" fmla="*/ 137 h 154"/>
                <a:gd name="T20" fmla="*/ 37 w 37"/>
                <a:gd name="T21" fmla="*/ 154 h 154"/>
                <a:gd name="T22" fmla="*/ 29 w 37"/>
                <a:gd name="T23" fmla="*/ 154 h 154"/>
                <a:gd name="T24" fmla="*/ 21 w 37"/>
                <a:gd name="T25" fmla="*/ 153 h 154"/>
                <a:gd name="T26" fmla="*/ 16 w 37"/>
                <a:gd name="T27" fmla="*/ 150 h 154"/>
                <a:gd name="T28" fmla="*/ 10 w 37"/>
                <a:gd name="T29" fmla="*/ 147 h 154"/>
                <a:gd name="T30" fmla="*/ 5 w 37"/>
                <a:gd name="T31" fmla="*/ 141 h 154"/>
                <a:gd name="T32" fmla="*/ 3 w 37"/>
                <a:gd name="T33" fmla="*/ 136 h 154"/>
                <a:gd name="T34" fmla="*/ 1 w 37"/>
                <a:gd name="T35" fmla="*/ 130 h 154"/>
                <a:gd name="T36" fmla="*/ 0 w 37"/>
                <a:gd name="T37" fmla="*/ 1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54">
                  <a:moveTo>
                    <a:pt x="0" y="121"/>
                  </a:moveTo>
                  <a:lnTo>
                    <a:pt x="0" y="0"/>
                  </a:lnTo>
                  <a:lnTo>
                    <a:pt x="20" y="0"/>
                  </a:lnTo>
                  <a:lnTo>
                    <a:pt x="20" y="118"/>
                  </a:lnTo>
                  <a:lnTo>
                    <a:pt x="20" y="123"/>
                  </a:lnTo>
                  <a:lnTo>
                    <a:pt x="21" y="127"/>
                  </a:lnTo>
                  <a:lnTo>
                    <a:pt x="23" y="130"/>
                  </a:lnTo>
                  <a:lnTo>
                    <a:pt x="24" y="133"/>
                  </a:lnTo>
                  <a:lnTo>
                    <a:pt x="30" y="136"/>
                  </a:lnTo>
                  <a:lnTo>
                    <a:pt x="37" y="137"/>
                  </a:lnTo>
                  <a:lnTo>
                    <a:pt x="37" y="154"/>
                  </a:lnTo>
                  <a:lnTo>
                    <a:pt x="29" y="154"/>
                  </a:lnTo>
                  <a:lnTo>
                    <a:pt x="21" y="153"/>
                  </a:lnTo>
                  <a:lnTo>
                    <a:pt x="16" y="150"/>
                  </a:lnTo>
                  <a:lnTo>
                    <a:pt x="10" y="147"/>
                  </a:lnTo>
                  <a:lnTo>
                    <a:pt x="5" y="141"/>
                  </a:lnTo>
                  <a:lnTo>
                    <a:pt x="3" y="136"/>
                  </a:lnTo>
                  <a:lnTo>
                    <a:pt x="1" y="130"/>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9" name="Freeform 90"/>
            <p:cNvSpPr>
              <a:spLocks/>
            </p:cNvSpPr>
            <p:nvPr userDrawn="1"/>
          </p:nvSpPr>
          <p:spPr bwMode="auto">
            <a:xfrm>
              <a:off x="2846388" y="825500"/>
              <a:ext cx="46038" cy="58737"/>
            </a:xfrm>
            <a:custGeom>
              <a:avLst/>
              <a:gdLst>
                <a:gd name="T0" fmla="*/ 67 w 85"/>
                <a:gd name="T1" fmla="*/ 111 h 111"/>
                <a:gd name="T2" fmla="*/ 67 w 85"/>
                <a:gd name="T3" fmla="*/ 48 h 111"/>
                <a:gd name="T4" fmla="*/ 67 w 85"/>
                <a:gd name="T5" fmla="*/ 39 h 111"/>
                <a:gd name="T6" fmla="*/ 65 w 85"/>
                <a:gd name="T7" fmla="*/ 33 h 111"/>
                <a:gd name="T8" fmla="*/ 64 w 85"/>
                <a:gd name="T9" fmla="*/ 27 h 111"/>
                <a:gd name="T10" fmla="*/ 61 w 85"/>
                <a:gd name="T11" fmla="*/ 23 h 111"/>
                <a:gd name="T12" fmla="*/ 58 w 85"/>
                <a:gd name="T13" fmla="*/ 20 h 111"/>
                <a:gd name="T14" fmla="*/ 54 w 85"/>
                <a:gd name="T15" fmla="*/ 17 h 111"/>
                <a:gd name="T16" fmla="*/ 49 w 85"/>
                <a:gd name="T17" fmla="*/ 17 h 111"/>
                <a:gd name="T18" fmla="*/ 44 w 85"/>
                <a:gd name="T19" fmla="*/ 16 h 111"/>
                <a:gd name="T20" fmla="*/ 36 w 85"/>
                <a:gd name="T21" fmla="*/ 17 h 111"/>
                <a:gd name="T22" fmla="*/ 31 w 85"/>
                <a:gd name="T23" fmla="*/ 20 h 111"/>
                <a:gd name="T24" fmla="*/ 23 w 85"/>
                <a:gd name="T25" fmla="*/ 25 h 111"/>
                <a:gd name="T26" fmla="*/ 19 w 85"/>
                <a:gd name="T27" fmla="*/ 30 h 111"/>
                <a:gd name="T28" fmla="*/ 19 w 85"/>
                <a:gd name="T29" fmla="*/ 111 h 111"/>
                <a:gd name="T30" fmla="*/ 0 w 85"/>
                <a:gd name="T31" fmla="*/ 111 h 111"/>
                <a:gd name="T32" fmla="*/ 0 w 85"/>
                <a:gd name="T33" fmla="*/ 1 h 111"/>
                <a:gd name="T34" fmla="*/ 13 w 85"/>
                <a:gd name="T35" fmla="*/ 1 h 111"/>
                <a:gd name="T36" fmla="*/ 19 w 85"/>
                <a:gd name="T37" fmla="*/ 16 h 111"/>
                <a:gd name="T38" fmla="*/ 25 w 85"/>
                <a:gd name="T39" fmla="*/ 9 h 111"/>
                <a:gd name="T40" fmla="*/ 32 w 85"/>
                <a:gd name="T41" fmla="*/ 4 h 111"/>
                <a:gd name="T42" fmla="*/ 41 w 85"/>
                <a:gd name="T43" fmla="*/ 1 h 111"/>
                <a:gd name="T44" fmla="*/ 49 w 85"/>
                <a:gd name="T45" fmla="*/ 0 h 111"/>
                <a:gd name="T46" fmla="*/ 58 w 85"/>
                <a:gd name="T47" fmla="*/ 1 h 111"/>
                <a:gd name="T48" fmla="*/ 65 w 85"/>
                <a:gd name="T49" fmla="*/ 3 h 111"/>
                <a:gd name="T50" fmla="*/ 72 w 85"/>
                <a:gd name="T51" fmla="*/ 6 h 111"/>
                <a:gd name="T52" fmla="*/ 77 w 85"/>
                <a:gd name="T53" fmla="*/ 12 h 111"/>
                <a:gd name="T54" fmla="*/ 81 w 85"/>
                <a:gd name="T55" fmla="*/ 17 h 111"/>
                <a:gd name="T56" fmla="*/ 84 w 85"/>
                <a:gd name="T57" fmla="*/ 25 h 111"/>
                <a:gd name="T58" fmla="*/ 85 w 85"/>
                <a:gd name="T59" fmla="*/ 33 h 111"/>
                <a:gd name="T60" fmla="*/ 85 w 85"/>
                <a:gd name="T61" fmla="*/ 43 h 111"/>
                <a:gd name="T62" fmla="*/ 85 w 85"/>
                <a:gd name="T63" fmla="*/ 111 h 111"/>
                <a:gd name="T64" fmla="*/ 67 w 85"/>
                <a:gd name="T6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11">
                  <a:moveTo>
                    <a:pt x="67" y="111"/>
                  </a:moveTo>
                  <a:lnTo>
                    <a:pt x="67" y="48"/>
                  </a:lnTo>
                  <a:lnTo>
                    <a:pt x="67" y="39"/>
                  </a:lnTo>
                  <a:lnTo>
                    <a:pt x="65" y="33"/>
                  </a:lnTo>
                  <a:lnTo>
                    <a:pt x="64" y="27"/>
                  </a:lnTo>
                  <a:lnTo>
                    <a:pt x="61" y="23"/>
                  </a:lnTo>
                  <a:lnTo>
                    <a:pt x="58" y="20"/>
                  </a:lnTo>
                  <a:lnTo>
                    <a:pt x="54" y="17"/>
                  </a:lnTo>
                  <a:lnTo>
                    <a:pt x="49" y="17"/>
                  </a:lnTo>
                  <a:lnTo>
                    <a:pt x="44" y="16"/>
                  </a:lnTo>
                  <a:lnTo>
                    <a:pt x="36" y="17"/>
                  </a:lnTo>
                  <a:lnTo>
                    <a:pt x="31" y="20"/>
                  </a:lnTo>
                  <a:lnTo>
                    <a:pt x="23" y="25"/>
                  </a:lnTo>
                  <a:lnTo>
                    <a:pt x="19" y="30"/>
                  </a:lnTo>
                  <a:lnTo>
                    <a:pt x="19" y="111"/>
                  </a:lnTo>
                  <a:lnTo>
                    <a:pt x="0" y="111"/>
                  </a:lnTo>
                  <a:lnTo>
                    <a:pt x="0" y="1"/>
                  </a:lnTo>
                  <a:lnTo>
                    <a:pt x="13" y="1"/>
                  </a:lnTo>
                  <a:lnTo>
                    <a:pt x="19" y="16"/>
                  </a:lnTo>
                  <a:lnTo>
                    <a:pt x="25" y="9"/>
                  </a:lnTo>
                  <a:lnTo>
                    <a:pt x="32" y="4"/>
                  </a:lnTo>
                  <a:lnTo>
                    <a:pt x="41" y="1"/>
                  </a:lnTo>
                  <a:lnTo>
                    <a:pt x="49" y="0"/>
                  </a:lnTo>
                  <a:lnTo>
                    <a:pt x="58" y="1"/>
                  </a:lnTo>
                  <a:lnTo>
                    <a:pt x="65" y="3"/>
                  </a:lnTo>
                  <a:lnTo>
                    <a:pt x="72" y="6"/>
                  </a:lnTo>
                  <a:lnTo>
                    <a:pt x="77" y="12"/>
                  </a:lnTo>
                  <a:lnTo>
                    <a:pt x="81" y="17"/>
                  </a:lnTo>
                  <a:lnTo>
                    <a:pt x="84" y="25"/>
                  </a:lnTo>
                  <a:lnTo>
                    <a:pt x="85" y="33"/>
                  </a:lnTo>
                  <a:lnTo>
                    <a:pt x="85" y="43"/>
                  </a:lnTo>
                  <a:lnTo>
                    <a:pt x="85" y="111"/>
                  </a:lnTo>
                  <a:lnTo>
                    <a:pt x="67"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0" name="Freeform 91"/>
            <p:cNvSpPr>
              <a:spLocks noEditPoints="1"/>
            </p:cNvSpPr>
            <p:nvPr userDrawn="1"/>
          </p:nvSpPr>
          <p:spPr bwMode="auto">
            <a:xfrm>
              <a:off x="2901950" y="796925"/>
              <a:ext cx="23813" cy="87312"/>
            </a:xfrm>
            <a:custGeom>
              <a:avLst/>
              <a:gdLst>
                <a:gd name="T0" fmla="*/ 15 w 46"/>
                <a:gd name="T1" fmla="*/ 164 h 164"/>
                <a:gd name="T2" fmla="*/ 15 w 46"/>
                <a:gd name="T3" fmla="*/ 72 h 164"/>
                <a:gd name="T4" fmla="*/ 0 w 46"/>
                <a:gd name="T5" fmla="*/ 72 h 164"/>
                <a:gd name="T6" fmla="*/ 0 w 46"/>
                <a:gd name="T7" fmla="*/ 54 h 164"/>
                <a:gd name="T8" fmla="*/ 35 w 46"/>
                <a:gd name="T9" fmla="*/ 54 h 164"/>
                <a:gd name="T10" fmla="*/ 35 w 46"/>
                <a:gd name="T11" fmla="*/ 164 h 164"/>
                <a:gd name="T12" fmla="*/ 15 w 46"/>
                <a:gd name="T13" fmla="*/ 164 h 164"/>
                <a:gd name="T14" fmla="*/ 46 w 46"/>
                <a:gd name="T15" fmla="*/ 0 h 164"/>
                <a:gd name="T16" fmla="*/ 25 w 46"/>
                <a:gd name="T17" fmla="*/ 33 h 164"/>
                <a:gd name="T18" fmla="*/ 10 w 46"/>
                <a:gd name="T19" fmla="*/ 33 h 164"/>
                <a:gd name="T20" fmla="*/ 28 w 46"/>
                <a:gd name="T21" fmla="*/ 0 h 164"/>
                <a:gd name="T22" fmla="*/ 46 w 46"/>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64">
                  <a:moveTo>
                    <a:pt x="15" y="164"/>
                  </a:moveTo>
                  <a:lnTo>
                    <a:pt x="15" y="72"/>
                  </a:lnTo>
                  <a:lnTo>
                    <a:pt x="0" y="72"/>
                  </a:lnTo>
                  <a:lnTo>
                    <a:pt x="0" y="54"/>
                  </a:lnTo>
                  <a:lnTo>
                    <a:pt x="35" y="54"/>
                  </a:lnTo>
                  <a:lnTo>
                    <a:pt x="35" y="164"/>
                  </a:lnTo>
                  <a:lnTo>
                    <a:pt x="15" y="164"/>
                  </a:lnTo>
                  <a:close/>
                  <a:moveTo>
                    <a:pt x="46" y="0"/>
                  </a:moveTo>
                  <a:lnTo>
                    <a:pt x="25" y="33"/>
                  </a:lnTo>
                  <a:lnTo>
                    <a:pt x="10" y="33"/>
                  </a:lnTo>
                  <a:lnTo>
                    <a:pt x="28"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1" name="Freeform 92"/>
            <p:cNvSpPr>
              <a:spLocks noEditPoints="1"/>
            </p:cNvSpPr>
            <p:nvPr userDrawn="1"/>
          </p:nvSpPr>
          <p:spPr bwMode="auto">
            <a:xfrm>
              <a:off x="2963863" y="825500"/>
              <a:ext cx="50800" cy="58737"/>
            </a:xfrm>
            <a:custGeom>
              <a:avLst/>
              <a:gdLst>
                <a:gd name="T0" fmla="*/ 61 w 94"/>
                <a:gd name="T1" fmla="*/ 105 h 112"/>
                <a:gd name="T2" fmla="*/ 44 w 94"/>
                <a:gd name="T3" fmla="*/ 112 h 112"/>
                <a:gd name="T4" fmla="*/ 26 w 94"/>
                <a:gd name="T5" fmla="*/ 112 h 112"/>
                <a:gd name="T6" fmla="*/ 15 w 94"/>
                <a:gd name="T7" fmla="*/ 108 h 112"/>
                <a:gd name="T8" fmla="*/ 6 w 94"/>
                <a:gd name="T9" fmla="*/ 98 h 112"/>
                <a:gd name="T10" fmla="*/ 2 w 94"/>
                <a:gd name="T11" fmla="*/ 86 h 112"/>
                <a:gd name="T12" fmla="*/ 2 w 94"/>
                <a:gd name="T13" fmla="*/ 72 h 112"/>
                <a:gd name="T14" fmla="*/ 9 w 94"/>
                <a:gd name="T15" fmla="*/ 59 h 112"/>
                <a:gd name="T16" fmla="*/ 23 w 94"/>
                <a:gd name="T17" fmla="*/ 48 h 112"/>
                <a:gd name="T18" fmla="*/ 41 w 94"/>
                <a:gd name="T19" fmla="*/ 42 h 112"/>
                <a:gd name="T20" fmla="*/ 58 w 94"/>
                <a:gd name="T21" fmla="*/ 42 h 112"/>
                <a:gd name="T22" fmla="*/ 65 w 94"/>
                <a:gd name="T23" fmla="*/ 37 h 112"/>
                <a:gd name="T24" fmla="*/ 62 w 94"/>
                <a:gd name="T25" fmla="*/ 27 h 112"/>
                <a:gd name="T26" fmla="*/ 57 w 94"/>
                <a:gd name="T27" fmla="*/ 22 h 112"/>
                <a:gd name="T28" fmla="*/ 48 w 94"/>
                <a:gd name="T29" fmla="*/ 17 h 112"/>
                <a:gd name="T30" fmla="*/ 34 w 94"/>
                <a:gd name="T31" fmla="*/ 17 h 112"/>
                <a:gd name="T32" fmla="*/ 21 w 94"/>
                <a:gd name="T33" fmla="*/ 23 h 112"/>
                <a:gd name="T34" fmla="*/ 6 w 94"/>
                <a:gd name="T35" fmla="*/ 12 h 112"/>
                <a:gd name="T36" fmla="*/ 22 w 94"/>
                <a:gd name="T37" fmla="*/ 3 h 112"/>
                <a:gd name="T38" fmla="*/ 41 w 94"/>
                <a:gd name="T39" fmla="*/ 0 h 112"/>
                <a:gd name="T40" fmla="*/ 61 w 94"/>
                <a:gd name="T41" fmla="*/ 3 h 112"/>
                <a:gd name="T42" fmla="*/ 74 w 94"/>
                <a:gd name="T43" fmla="*/ 10 h 112"/>
                <a:gd name="T44" fmla="*/ 83 w 94"/>
                <a:gd name="T45" fmla="*/ 25 h 112"/>
                <a:gd name="T46" fmla="*/ 85 w 94"/>
                <a:gd name="T47" fmla="*/ 45 h 112"/>
                <a:gd name="T48" fmla="*/ 85 w 94"/>
                <a:gd name="T49" fmla="*/ 91 h 112"/>
                <a:gd name="T50" fmla="*/ 90 w 94"/>
                <a:gd name="T51" fmla="*/ 99 h 112"/>
                <a:gd name="T52" fmla="*/ 94 w 94"/>
                <a:gd name="T53" fmla="*/ 112 h 112"/>
                <a:gd name="T54" fmla="*/ 75 w 94"/>
                <a:gd name="T55" fmla="*/ 109 h 112"/>
                <a:gd name="T56" fmla="*/ 68 w 94"/>
                <a:gd name="T57" fmla="*/ 98 h 112"/>
                <a:gd name="T58" fmla="*/ 58 w 94"/>
                <a:gd name="T59" fmla="*/ 56 h 112"/>
                <a:gd name="T60" fmla="*/ 47 w 94"/>
                <a:gd name="T61" fmla="*/ 56 h 112"/>
                <a:gd name="T62" fmla="*/ 34 w 94"/>
                <a:gd name="T63" fmla="*/ 59 h 112"/>
                <a:gd name="T64" fmla="*/ 25 w 94"/>
                <a:gd name="T65" fmla="*/ 66 h 112"/>
                <a:gd name="T66" fmla="*/ 21 w 94"/>
                <a:gd name="T67" fmla="*/ 75 h 112"/>
                <a:gd name="T68" fmla="*/ 21 w 94"/>
                <a:gd name="T69" fmla="*/ 85 h 112"/>
                <a:gd name="T70" fmla="*/ 23 w 94"/>
                <a:gd name="T71" fmla="*/ 91 h 112"/>
                <a:gd name="T72" fmla="*/ 31 w 94"/>
                <a:gd name="T73" fmla="*/ 97 h 112"/>
                <a:gd name="T74" fmla="*/ 47 w 94"/>
                <a:gd name="T75" fmla="*/ 97 h 112"/>
                <a:gd name="T76" fmla="*/ 60 w 94"/>
                <a:gd name="T77" fmla="*/ 89 h 112"/>
                <a:gd name="T78" fmla="*/ 65 w 94"/>
                <a:gd name="T7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 h="112">
                  <a:moveTo>
                    <a:pt x="68" y="98"/>
                  </a:moveTo>
                  <a:lnTo>
                    <a:pt x="61" y="105"/>
                  </a:lnTo>
                  <a:lnTo>
                    <a:pt x="54" y="109"/>
                  </a:lnTo>
                  <a:lnTo>
                    <a:pt x="44" y="112"/>
                  </a:lnTo>
                  <a:lnTo>
                    <a:pt x="32" y="112"/>
                  </a:lnTo>
                  <a:lnTo>
                    <a:pt x="26" y="112"/>
                  </a:lnTo>
                  <a:lnTo>
                    <a:pt x="21" y="111"/>
                  </a:lnTo>
                  <a:lnTo>
                    <a:pt x="15" y="108"/>
                  </a:lnTo>
                  <a:lnTo>
                    <a:pt x="10" y="104"/>
                  </a:lnTo>
                  <a:lnTo>
                    <a:pt x="6" y="98"/>
                  </a:lnTo>
                  <a:lnTo>
                    <a:pt x="3" y="94"/>
                  </a:lnTo>
                  <a:lnTo>
                    <a:pt x="2" y="86"/>
                  </a:lnTo>
                  <a:lnTo>
                    <a:pt x="0" y="81"/>
                  </a:lnTo>
                  <a:lnTo>
                    <a:pt x="2" y="72"/>
                  </a:lnTo>
                  <a:lnTo>
                    <a:pt x="5" y="65"/>
                  </a:lnTo>
                  <a:lnTo>
                    <a:pt x="9" y="59"/>
                  </a:lnTo>
                  <a:lnTo>
                    <a:pt x="15" y="52"/>
                  </a:lnTo>
                  <a:lnTo>
                    <a:pt x="23" y="48"/>
                  </a:lnTo>
                  <a:lnTo>
                    <a:pt x="32" y="43"/>
                  </a:lnTo>
                  <a:lnTo>
                    <a:pt x="41" y="42"/>
                  </a:lnTo>
                  <a:lnTo>
                    <a:pt x="52" y="40"/>
                  </a:lnTo>
                  <a:lnTo>
                    <a:pt x="58" y="42"/>
                  </a:lnTo>
                  <a:lnTo>
                    <a:pt x="65" y="43"/>
                  </a:lnTo>
                  <a:lnTo>
                    <a:pt x="65" y="37"/>
                  </a:lnTo>
                  <a:lnTo>
                    <a:pt x="64" y="32"/>
                  </a:lnTo>
                  <a:lnTo>
                    <a:pt x="62" y="27"/>
                  </a:lnTo>
                  <a:lnTo>
                    <a:pt x="60" y="25"/>
                  </a:lnTo>
                  <a:lnTo>
                    <a:pt x="57" y="22"/>
                  </a:lnTo>
                  <a:lnTo>
                    <a:pt x="52" y="19"/>
                  </a:lnTo>
                  <a:lnTo>
                    <a:pt x="48" y="17"/>
                  </a:lnTo>
                  <a:lnTo>
                    <a:pt x="42" y="17"/>
                  </a:lnTo>
                  <a:lnTo>
                    <a:pt x="34" y="17"/>
                  </a:lnTo>
                  <a:lnTo>
                    <a:pt x="26" y="20"/>
                  </a:lnTo>
                  <a:lnTo>
                    <a:pt x="21" y="23"/>
                  </a:lnTo>
                  <a:lnTo>
                    <a:pt x="15" y="27"/>
                  </a:lnTo>
                  <a:lnTo>
                    <a:pt x="6" y="12"/>
                  </a:lnTo>
                  <a:lnTo>
                    <a:pt x="13" y="7"/>
                  </a:lnTo>
                  <a:lnTo>
                    <a:pt x="22" y="3"/>
                  </a:lnTo>
                  <a:lnTo>
                    <a:pt x="31" y="1"/>
                  </a:lnTo>
                  <a:lnTo>
                    <a:pt x="41" y="0"/>
                  </a:lnTo>
                  <a:lnTo>
                    <a:pt x="51" y="0"/>
                  </a:lnTo>
                  <a:lnTo>
                    <a:pt x="61" y="3"/>
                  </a:lnTo>
                  <a:lnTo>
                    <a:pt x="68" y="6"/>
                  </a:lnTo>
                  <a:lnTo>
                    <a:pt x="74" y="10"/>
                  </a:lnTo>
                  <a:lnTo>
                    <a:pt x="80" y="17"/>
                  </a:lnTo>
                  <a:lnTo>
                    <a:pt x="83" y="25"/>
                  </a:lnTo>
                  <a:lnTo>
                    <a:pt x="84" y="35"/>
                  </a:lnTo>
                  <a:lnTo>
                    <a:pt x="85" y="45"/>
                  </a:lnTo>
                  <a:lnTo>
                    <a:pt x="85" y="84"/>
                  </a:lnTo>
                  <a:lnTo>
                    <a:pt x="85" y="91"/>
                  </a:lnTo>
                  <a:lnTo>
                    <a:pt x="87" y="95"/>
                  </a:lnTo>
                  <a:lnTo>
                    <a:pt x="90" y="99"/>
                  </a:lnTo>
                  <a:lnTo>
                    <a:pt x="94" y="102"/>
                  </a:lnTo>
                  <a:lnTo>
                    <a:pt x="94" y="112"/>
                  </a:lnTo>
                  <a:lnTo>
                    <a:pt x="84" y="112"/>
                  </a:lnTo>
                  <a:lnTo>
                    <a:pt x="75" y="109"/>
                  </a:lnTo>
                  <a:lnTo>
                    <a:pt x="71" y="105"/>
                  </a:lnTo>
                  <a:lnTo>
                    <a:pt x="68" y="98"/>
                  </a:lnTo>
                  <a:close/>
                  <a:moveTo>
                    <a:pt x="65" y="58"/>
                  </a:moveTo>
                  <a:lnTo>
                    <a:pt x="58" y="56"/>
                  </a:lnTo>
                  <a:lnTo>
                    <a:pt x="54" y="55"/>
                  </a:lnTo>
                  <a:lnTo>
                    <a:pt x="47" y="56"/>
                  </a:lnTo>
                  <a:lnTo>
                    <a:pt x="39" y="58"/>
                  </a:lnTo>
                  <a:lnTo>
                    <a:pt x="34" y="59"/>
                  </a:lnTo>
                  <a:lnTo>
                    <a:pt x="29" y="63"/>
                  </a:lnTo>
                  <a:lnTo>
                    <a:pt x="25" y="66"/>
                  </a:lnTo>
                  <a:lnTo>
                    <a:pt x="22" y="71"/>
                  </a:lnTo>
                  <a:lnTo>
                    <a:pt x="21" y="75"/>
                  </a:lnTo>
                  <a:lnTo>
                    <a:pt x="21" y="81"/>
                  </a:lnTo>
                  <a:lnTo>
                    <a:pt x="21" y="85"/>
                  </a:lnTo>
                  <a:lnTo>
                    <a:pt x="21" y="88"/>
                  </a:lnTo>
                  <a:lnTo>
                    <a:pt x="23" y="91"/>
                  </a:lnTo>
                  <a:lnTo>
                    <a:pt x="25" y="94"/>
                  </a:lnTo>
                  <a:lnTo>
                    <a:pt x="31" y="97"/>
                  </a:lnTo>
                  <a:lnTo>
                    <a:pt x="39" y="98"/>
                  </a:lnTo>
                  <a:lnTo>
                    <a:pt x="47" y="97"/>
                  </a:lnTo>
                  <a:lnTo>
                    <a:pt x="54" y="94"/>
                  </a:lnTo>
                  <a:lnTo>
                    <a:pt x="60" y="89"/>
                  </a:lnTo>
                  <a:lnTo>
                    <a:pt x="65" y="84"/>
                  </a:lnTo>
                  <a:lnTo>
                    <a:pt x="6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2" name="Freeform 93"/>
            <p:cNvSpPr>
              <a:spLocks noEditPoints="1"/>
            </p:cNvSpPr>
            <p:nvPr userDrawn="1"/>
          </p:nvSpPr>
          <p:spPr bwMode="auto">
            <a:xfrm>
              <a:off x="3054350" y="804863"/>
              <a:ext cx="19050" cy="79375"/>
            </a:xfrm>
            <a:custGeom>
              <a:avLst/>
              <a:gdLst>
                <a:gd name="T0" fmla="*/ 26 w 38"/>
                <a:gd name="T1" fmla="*/ 0 h 150"/>
                <a:gd name="T2" fmla="*/ 30 w 38"/>
                <a:gd name="T3" fmla="*/ 2 h 150"/>
                <a:gd name="T4" fmla="*/ 35 w 38"/>
                <a:gd name="T5" fmla="*/ 3 h 150"/>
                <a:gd name="T6" fmla="*/ 36 w 38"/>
                <a:gd name="T7" fmla="*/ 7 h 150"/>
                <a:gd name="T8" fmla="*/ 38 w 38"/>
                <a:gd name="T9" fmla="*/ 12 h 150"/>
                <a:gd name="T10" fmla="*/ 36 w 38"/>
                <a:gd name="T11" fmla="*/ 16 h 150"/>
                <a:gd name="T12" fmla="*/ 35 w 38"/>
                <a:gd name="T13" fmla="*/ 20 h 150"/>
                <a:gd name="T14" fmla="*/ 30 w 38"/>
                <a:gd name="T15" fmla="*/ 23 h 150"/>
                <a:gd name="T16" fmla="*/ 26 w 38"/>
                <a:gd name="T17" fmla="*/ 23 h 150"/>
                <a:gd name="T18" fmla="*/ 22 w 38"/>
                <a:gd name="T19" fmla="*/ 23 h 150"/>
                <a:gd name="T20" fmla="*/ 17 w 38"/>
                <a:gd name="T21" fmla="*/ 20 h 150"/>
                <a:gd name="T22" fmla="*/ 14 w 38"/>
                <a:gd name="T23" fmla="*/ 16 h 150"/>
                <a:gd name="T24" fmla="*/ 13 w 38"/>
                <a:gd name="T25" fmla="*/ 12 h 150"/>
                <a:gd name="T26" fmla="*/ 14 w 38"/>
                <a:gd name="T27" fmla="*/ 7 h 150"/>
                <a:gd name="T28" fmla="*/ 17 w 38"/>
                <a:gd name="T29" fmla="*/ 3 h 150"/>
                <a:gd name="T30" fmla="*/ 22 w 38"/>
                <a:gd name="T31" fmla="*/ 2 h 150"/>
                <a:gd name="T32" fmla="*/ 26 w 38"/>
                <a:gd name="T33" fmla="*/ 0 h 150"/>
                <a:gd name="T34" fmla="*/ 14 w 38"/>
                <a:gd name="T35" fmla="*/ 150 h 150"/>
                <a:gd name="T36" fmla="*/ 14 w 38"/>
                <a:gd name="T37" fmla="*/ 58 h 150"/>
                <a:gd name="T38" fmla="*/ 0 w 38"/>
                <a:gd name="T39" fmla="*/ 58 h 150"/>
                <a:gd name="T40" fmla="*/ 0 w 38"/>
                <a:gd name="T41" fmla="*/ 40 h 150"/>
                <a:gd name="T42" fmla="*/ 35 w 38"/>
                <a:gd name="T43" fmla="*/ 40 h 150"/>
                <a:gd name="T44" fmla="*/ 35 w 38"/>
                <a:gd name="T45" fmla="*/ 150 h 150"/>
                <a:gd name="T46" fmla="*/ 14 w 38"/>
                <a:gd name="T4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150">
                  <a:moveTo>
                    <a:pt x="26" y="0"/>
                  </a:moveTo>
                  <a:lnTo>
                    <a:pt x="30" y="2"/>
                  </a:lnTo>
                  <a:lnTo>
                    <a:pt x="35" y="3"/>
                  </a:lnTo>
                  <a:lnTo>
                    <a:pt x="36" y="7"/>
                  </a:lnTo>
                  <a:lnTo>
                    <a:pt x="38" y="12"/>
                  </a:lnTo>
                  <a:lnTo>
                    <a:pt x="36" y="16"/>
                  </a:lnTo>
                  <a:lnTo>
                    <a:pt x="35" y="20"/>
                  </a:lnTo>
                  <a:lnTo>
                    <a:pt x="30" y="23"/>
                  </a:lnTo>
                  <a:lnTo>
                    <a:pt x="26" y="23"/>
                  </a:lnTo>
                  <a:lnTo>
                    <a:pt x="22" y="23"/>
                  </a:lnTo>
                  <a:lnTo>
                    <a:pt x="17" y="20"/>
                  </a:lnTo>
                  <a:lnTo>
                    <a:pt x="14" y="16"/>
                  </a:lnTo>
                  <a:lnTo>
                    <a:pt x="13" y="12"/>
                  </a:lnTo>
                  <a:lnTo>
                    <a:pt x="14" y="7"/>
                  </a:lnTo>
                  <a:lnTo>
                    <a:pt x="17" y="3"/>
                  </a:lnTo>
                  <a:lnTo>
                    <a:pt x="22" y="2"/>
                  </a:lnTo>
                  <a:lnTo>
                    <a:pt x="26" y="0"/>
                  </a:lnTo>
                  <a:close/>
                  <a:moveTo>
                    <a:pt x="14" y="150"/>
                  </a:moveTo>
                  <a:lnTo>
                    <a:pt x="14" y="58"/>
                  </a:lnTo>
                  <a:lnTo>
                    <a:pt x="0" y="58"/>
                  </a:lnTo>
                  <a:lnTo>
                    <a:pt x="0" y="40"/>
                  </a:lnTo>
                  <a:lnTo>
                    <a:pt x="35" y="40"/>
                  </a:lnTo>
                  <a:lnTo>
                    <a:pt x="35" y="150"/>
                  </a:lnTo>
                  <a:lnTo>
                    <a:pt x="14"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3" name="Freeform 94"/>
            <p:cNvSpPr>
              <a:spLocks/>
            </p:cNvSpPr>
            <p:nvPr userDrawn="1"/>
          </p:nvSpPr>
          <p:spPr bwMode="auto">
            <a:xfrm>
              <a:off x="3086100" y="825500"/>
              <a:ext cx="46038" cy="58737"/>
            </a:xfrm>
            <a:custGeom>
              <a:avLst/>
              <a:gdLst>
                <a:gd name="T0" fmla="*/ 66 w 85"/>
                <a:gd name="T1" fmla="*/ 111 h 111"/>
                <a:gd name="T2" fmla="*/ 66 w 85"/>
                <a:gd name="T3" fmla="*/ 48 h 111"/>
                <a:gd name="T4" fmla="*/ 66 w 85"/>
                <a:gd name="T5" fmla="*/ 39 h 111"/>
                <a:gd name="T6" fmla="*/ 65 w 85"/>
                <a:gd name="T7" fmla="*/ 33 h 111"/>
                <a:gd name="T8" fmla="*/ 64 w 85"/>
                <a:gd name="T9" fmla="*/ 27 h 111"/>
                <a:gd name="T10" fmla="*/ 61 w 85"/>
                <a:gd name="T11" fmla="*/ 23 h 111"/>
                <a:gd name="T12" fmla="*/ 58 w 85"/>
                <a:gd name="T13" fmla="*/ 20 h 111"/>
                <a:gd name="T14" fmla="*/ 55 w 85"/>
                <a:gd name="T15" fmla="*/ 17 h 111"/>
                <a:gd name="T16" fmla="*/ 49 w 85"/>
                <a:gd name="T17" fmla="*/ 17 h 111"/>
                <a:gd name="T18" fmla="*/ 43 w 85"/>
                <a:gd name="T19" fmla="*/ 16 h 111"/>
                <a:gd name="T20" fmla="*/ 38 w 85"/>
                <a:gd name="T21" fmla="*/ 17 h 111"/>
                <a:gd name="T22" fmla="*/ 30 w 85"/>
                <a:gd name="T23" fmla="*/ 20 h 111"/>
                <a:gd name="T24" fmla="*/ 23 w 85"/>
                <a:gd name="T25" fmla="*/ 25 h 111"/>
                <a:gd name="T26" fmla="*/ 19 w 85"/>
                <a:gd name="T27" fmla="*/ 30 h 111"/>
                <a:gd name="T28" fmla="*/ 19 w 85"/>
                <a:gd name="T29" fmla="*/ 111 h 111"/>
                <a:gd name="T30" fmla="*/ 0 w 85"/>
                <a:gd name="T31" fmla="*/ 111 h 111"/>
                <a:gd name="T32" fmla="*/ 0 w 85"/>
                <a:gd name="T33" fmla="*/ 1 h 111"/>
                <a:gd name="T34" fmla="*/ 13 w 85"/>
                <a:gd name="T35" fmla="*/ 1 h 111"/>
                <a:gd name="T36" fmla="*/ 19 w 85"/>
                <a:gd name="T37" fmla="*/ 16 h 111"/>
                <a:gd name="T38" fmla="*/ 25 w 85"/>
                <a:gd name="T39" fmla="*/ 9 h 111"/>
                <a:gd name="T40" fmla="*/ 32 w 85"/>
                <a:gd name="T41" fmla="*/ 4 h 111"/>
                <a:gd name="T42" fmla="*/ 40 w 85"/>
                <a:gd name="T43" fmla="*/ 1 h 111"/>
                <a:gd name="T44" fmla="*/ 51 w 85"/>
                <a:gd name="T45" fmla="*/ 0 h 111"/>
                <a:gd name="T46" fmla="*/ 58 w 85"/>
                <a:gd name="T47" fmla="*/ 1 h 111"/>
                <a:gd name="T48" fmla="*/ 65 w 85"/>
                <a:gd name="T49" fmla="*/ 3 h 111"/>
                <a:gd name="T50" fmla="*/ 72 w 85"/>
                <a:gd name="T51" fmla="*/ 6 h 111"/>
                <a:gd name="T52" fmla="*/ 76 w 85"/>
                <a:gd name="T53" fmla="*/ 12 h 111"/>
                <a:gd name="T54" fmla="*/ 81 w 85"/>
                <a:gd name="T55" fmla="*/ 17 h 111"/>
                <a:gd name="T56" fmla="*/ 84 w 85"/>
                <a:gd name="T57" fmla="*/ 25 h 111"/>
                <a:gd name="T58" fmla="*/ 85 w 85"/>
                <a:gd name="T59" fmla="*/ 33 h 111"/>
                <a:gd name="T60" fmla="*/ 85 w 85"/>
                <a:gd name="T61" fmla="*/ 43 h 111"/>
                <a:gd name="T62" fmla="*/ 85 w 85"/>
                <a:gd name="T63" fmla="*/ 111 h 111"/>
                <a:gd name="T64" fmla="*/ 66 w 85"/>
                <a:gd name="T6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11">
                  <a:moveTo>
                    <a:pt x="66" y="111"/>
                  </a:moveTo>
                  <a:lnTo>
                    <a:pt x="66" y="48"/>
                  </a:lnTo>
                  <a:lnTo>
                    <a:pt x="66" y="39"/>
                  </a:lnTo>
                  <a:lnTo>
                    <a:pt x="65" y="33"/>
                  </a:lnTo>
                  <a:lnTo>
                    <a:pt x="64" y="27"/>
                  </a:lnTo>
                  <a:lnTo>
                    <a:pt x="61" y="23"/>
                  </a:lnTo>
                  <a:lnTo>
                    <a:pt x="58" y="20"/>
                  </a:lnTo>
                  <a:lnTo>
                    <a:pt x="55" y="17"/>
                  </a:lnTo>
                  <a:lnTo>
                    <a:pt x="49" y="17"/>
                  </a:lnTo>
                  <a:lnTo>
                    <a:pt x="43" y="16"/>
                  </a:lnTo>
                  <a:lnTo>
                    <a:pt x="38" y="17"/>
                  </a:lnTo>
                  <a:lnTo>
                    <a:pt x="30" y="20"/>
                  </a:lnTo>
                  <a:lnTo>
                    <a:pt x="23" y="25"/>
                  </a:lnTo>
                  <a:lnTo>
                    <a:pt x="19" y="30"/>
                  </a:lnTo>
                  <a:lnTo>
                    <a:pt x="19" y="111"/>
                  </a:lnTo>
                  <a:lnTo>
                    <a:pt x="0" y="111"/>
                  </a:lnTo>
                  <a:lnTo>
                    <a:pt x="0" y="1"/>
                  </a:lnTo>
                  <a:lnTo>
                    <a:pt x="13" y="1"/>
                  </a:lnTo>
                  <a:lnTo>
                    <a:pt x="19" y="16"/>
                  </a:lnTo>
                  <a:lnTo>
                    <a:pt x="25" y="9"/>
                  </a:lnTo>
                  <a:lnTo>
                    <a:pt x="32" y="4"/>
                  </a:lnTo>
                  <a:lnTo>
                    <a:pt x="40" y="1"/>
                  </a:lnTo>
                  <a:lnTo>
                    <a:pt x="51" y="0"/>
                  </a:lnTo>
                  <a:lnTo>
                    <a:pt x="58" y="1"/>
                  </a:lnTo>
                  <a:lnTo>
                    <a:pt x="65" y="3"/>
                  </a:lnTo>
                  <a:lnTo>
                    <a:pt x="72" y="6"/>
                  </a:lnTo>
                  <a:lnTo>
                    <a:pt x="76" y="12"/>
                  </a:lnTo>
                  <a:lnTo>
                    <a:pt x="81" y="17"/>
                  </a:lnTo>
                  <a:lnTo>
                    <a:pt x="84" y="25"/>
                  </a:lnTo>
                  <a:lnTo>
                    <a:pt x="85" y="33"/>
                  </a:lnTo>
                  <a:lnTo>
                    <a:pt x="85" y="43"/>
                  </a:lnTo>
                  <a:lnTo>
                    <a:pt x="85" y="111"/>
                  </a:lnTo>
                  <a:lnTo>
                    <a:pt x="66"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4" name="Freeform 95"/>
            <p:cNvSpPr>
              <a:spLocks/>
            </p:cNvSpPr>
            <p:nvPr userDrawn="1"/>
          </p:nvSpPr>
          <p:spPr bwMode="auto">
            <a:xfrm>
              <a:off x="3138488" y="825500"/>
              <a:ext cx="52388" cy="58737"/>
            </a:xfrm>
            <a:custGeom>
              <a:avLst/>
              <a:gdLst>
                <a:gd name="T0" fmla="*/ 52 w 99"/>
                <a:gd name="T1" fmla="*/ 111 h 111"/>
                <a:gd name="T2" fmla="*/ 47 w 99"/>
                <a:gd name="T3" fmla="*/ 111 h 111"/>
                <a:gd name="T4" fmla="*/ 0 w 99"/>
                <a:gd name="T5" fmla="*/ 0 h 111"/>
                <a:gd name="T6" fmla="*/ 21 w 99"/>
                <a:gd name="T7" fmla="*/ 0 h 111"/>
                <a:gd name="T8" fmla="*/ 50 w 99"/>
                <a:gd name="T9" fmla="*/ 77 h 111"/>
                <a:gd name="T10" fmla="*/ 79 w 99"/>
                <a:gd name="T11" fmla="*/ 0 h 111"/>
                <a:gd name="T12" fmla="*/ 99 w 99"/>
                <a:gd name="T13" fmla="*/ 0 h 111"/>
                <a:gd name="T14" fmla="*/ 52 w 99"/>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11">
                  <a:moveTo>
                    <a:pt x="52" y="111"/>
                  </a:moveTo>
                  <a:lnTo>
                    <a:pt x="47" y="111"/>
                  </a:lnTo>
                  <a:lnTo>
                    <a:pt x="0" y="0"/>
                  </a:lnTo>
                  <a:lnTo>
                    <a:pt x="21" y="0"/>
                  </a:lnTo>
                  <a:lnTo>
                    <a:pt x="50" y="77"/>
                  </a:lnTo>
                  <a:lnTo>
                    <a:pt x="79" y="0"/>
                  </a:lnTo>
                  <a:lnTo>
                    <a:pt x="99" y="0"/>
                  </a:lnTo>
                  <a:lnTo>
                    <a:pt x="52"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5" name="Freeform 96"/>
            <p:cNvSpPr>
              <a:spLocks noEditPoints="1"/>
            </p:cNvSpPr>
            <p:nvPr userDrawn="1"/>
          </p:nvSpPr>
          <p:spPr bwMode="auto">
            <a:xfrm>
              <a:off x="3192463" y="825500"/>
              <a:ext cx="53975" cy="58737"/>
            </a:xfrm>
            <a:custGeom>
              <a:avLst/>
              <a:gdLst>
                <a:gd name="T0" fmla="*/ 100 w 101"/>
                <a:gd name="T1" fmla="*/ 58 h 112"/>
                <a:gd name="T2" fmla="*/ 21 w 101"/>
                <a:gd name="T3" fmla="*/ 58 h 112"/>
                <a:gd name="T4" fmla="*/ 22 w 101"/>
                <a:gd name="T5" fmla="*/ 68 h 112"/>
                <a:gd name="T6" fmla="*/ 24 w 101"/>
                <a:gd name="T7" fmla="*/ 75 h 112"/>
                <a:gd name="T8" fmla="*/ 28 w 101"/>
                <a:gd name="T9" fmla="*/ 82 h 112"/>
                <a:gd name="T10" fmla="*/ 32 w 101"/>
                <a:gd name="T11" fmla="*/ 88 h 112"/>
                <a:gd name="T12" fmla="*/ 37 w 101"/>
                <a:gd name="T13" fmla="*/ 91 h 112"/>
                <a:gd name="T14" fmla="*/ 42 w 101"/>
                <a:gd name="T15" fmla="*/ 94 h 112"/>
                <a:gd name="T16" fmla="*/ 48 w 101"/>
                <a:gd name="T17" fmla="*/ 97 h 112"/>
                <a:gd name="T18" fmla="*/ 55 w 101"/>
                <a:gd name="T19" fmla="*/ 97 h 112"/>
                <a:gd name="T20" fmla="*/ 64 w 101"/>
                <a:gd name="T21" fmla="*/ 97 h 112"/>
                <a:gd name="T22" fmla="*/ 71 w 101"/>
                <a:gd name="T23" fmla="*/ 94 h 112"/>
                <a:gd name="T24" fmla="*/ 77 w 101"/>
                <a:gd name="T25" fmla="*/ 91 h 112"/>
                <a:gd name="T26" fmla="*/ 83 w 101"/>
                <a:gd name="T27" fmla="*/ 86 h 112"/>
                <a:gd name="T28" fmla="*/ 91 w 101"/>
                <a:gd name="T29" fmla="*/ 101 h 112"/>
                <a:gd name="T30" fmla="*/ 86 w 101"/>
                <a:gd name="T31" fmla="*/ 105 h 112"/>
                <a:gd name="T32" fmla="*/ 77 w 101"/>
                <a:gd name="T33" fmla="*/ 108 h 112"/>
                <a:gd name="T34" fmla="*/ 65 w 101"/>
                <a:gd name="T35" fmla="*/ 111 h 112"/>
                <a:gd name="T36" fmla="*/ 52 w 101"/>
                <a:gd name="T37" fmla="*/ 112 h 112"/>
                <a:gd name="T38" fmla="*/ 42 w 101"/>
                <a:gd name="T39" fmla="*/ 112 h 112"/>
                <a:gd name="T40" fmla="*/ 32 w 101"/>
                <a:gd name="T41" fmla="*/ 109 h 112"/>
                <a:gd name="T42" fmla="*/ 25 w 101"/>
                <a:gd name="T43" fmla="*/ 105 h 112"/>
                <a:gd name="T44" fmla="*/ 16 w 101"/>
                <a:gd name="T45" fmla="*/ 99 h 112"/>
                <a:gd name="T46" fmla="*/ 11 w 101"/>
                <a:gd name="T47" fmla="*/ 91 h 112"/>
                <a:gd name="T48" fmla="*/ 5 w 101"/>
                <a:gd name="T49" fmla="*/ 81 h 112"/>
                <a:gd name="T50" fmla="*/ 2 w 101"/>
                <a:gd name="T51" fmla="*/ 71 h 112"/>
                <a:gd name="T52" fmla="*/ 0 w 101"/>
                <a:gd name="T53" fmla="*/ 58 h 112"/>
                <a:gd name="T54" fmla="*/ 2 w 101"/>
                <a:gd name="T55" fmla="*/ 45 h 112"/>
                <a:gd name="T56" fmla="*/ 5 w 101"/>
                <a:gd name="T57" fmla="*/ 33 h 112"/>
                <a:gd name="T58" fmla="*/ 11 w 101"/>
                <a:gd name="T59" fmla="*/ 23 h 112"/>
                <a:gd name="T60" fmla="*/ 18 w 101"/>
                <a:gd name="T61" fmla="*/ 14 h 112"/>
                <a:gd name="T62" fmla="*/ 25 w 101"/>
                <a:gd name="T63" fmla="*/ 9 h 112"/>
                <a:gd name="T64" fmla="*/ 34 w 101"/>
                <a:gd name="T65" fmla="*/ 4 h 112"/>
                <a:gd name="T66" fmla="*/ 42 w 101"/>
                <a:gd name="T67" fmla="*/ 1 h 112"/>
                <a:gd name="T68" fmla="*/ 52 w 101"/>
                <a:gd name="T69" fmla="*/ 0 h 112"/>
                <a:gd name="T70" fmla="*/ 62 w 101"/>
                <a:gd name="T71" fmla="*/ 1 h 112"/>
                <a:gd name="T72" fmla="*/ 73 w 101"/>
                <a:gd name="T73" fmla="*/ 3 h 112"/>
                <a:gd name="T74" fmla="*/ 81 w 101"/>
                <a:gd name="T75" fmla="*/ 7 h 112"/>
                <a:gd name="T76" fmla="*/ 88 w 101"/>
                <a:gd name="T77" fmla="*/ 13 h 112"/>
                <a:gd name="T78" fmla="*/ 94 w 101"/>
                <a:gd name="T79" fmla="*/ 20 h 112"/>
                <a:gd name="T80" fmla="*/ 98 w 101"/>
                <a:gd name="T81" fmla="*/ 27 h 112"/>
                <a:gd name="T82" fmla="*/ 100 w 101"/>
                <a:gd name="T83" fmla="*/ 36 h 112"/>
                <a:gd name="T84" fmla="*/ 101 w 101"/>
                <a:gd name="T85" fmla="*/ 46 h 112"/>
                <a:gd name="T86" fmla="*/ 101 w 101"/>
                <a:gd name="T87" fmla="*/ 53 h 112"/>
                <a:gd name="T88" fmla="*/ 100 w 101"/>
                <a:gd name="T89" fmla="*/ 58 h 112"/>
                <a:gd name="T90" fmla="*/ 52 w 101"/>
                <a:gd name="T91" fmla="*/ 16 h 112"/>
                <a:gd name="T92" fmla="*/ 47 w 101"/>
                <a:gd name="T93" fmla="*/ 17 h 112"/>
                <a:gd name="T94" fmla="*/ 41 w 101"/>
                <a:gd name="T95" fmla="*/ 19 h 112"/>
                <a:gd name="T96" fmla="*/ 37 w 101"/>
                <a:gd name="T97" fmla="*/ 22 h 112"/>
                <a:gd name="T98" fmla="*/ 31 w 101"/>
                <a:gd name="T99" fmla="*/ 25 h 112"/>
                <a:gd name="T100" fmla="*/ 28 w 101"/>
                <a:gd name="T101" fmla="*/ 29 h 112"/>
                <a:gd name="T102" fmla="*/ 25 w 101"/>
                <a:gd name="T103" fmla="*/ 33 h 112"/>
                <a:gd name="T104" fmla="*/ 24 w 101"/>
                <a:gd name="T105" fmla="*/ 39 h 112"/>
                <a:gd name="T106" fmla="*/ 22 w 101"/>
                <a:gd name="T107" fmla="*/ 45 h 112"/>
                <a:gd name="T108" fmla="*/ 83 w 101"/>
                <a:gd name="T109" fmla="*/ 45 h 112"/>
                <a:gd name="T110" fmla="*/ 81 w 101"/>
                <a:gd name="T111" fmla="*/ 39 h 112"/>
                <a:gd name="T112" fmla="*/ 80 w 101"/>
                <a:gd name="T113" fmla="*/ 33 h 112"/>
                <a:gd name="T114" fmla="*/ 78 w 101"/>
                <a:gd name="T115" fmla="*/ 29 h 112"/>
                <a:gd name="T116" fmla="*/ 74 w 101"/>
                <a:gd name="T117" fmla="*/ 25 h 112"/>
                <a:gd name="T118" fmla="*/ 70 w 101"/>
                <a:gd name="T119" fmla="*/ 22 h 112"/>
                <a:gd name="T120" fmla="*/ 65 w 101"/>
                <a:gd name="T121" fmla="*/ 19 h 112"/>
                <a:gd name="T122" fmla="*/ 60 w 101"/>
                <a:gd name="T123" fmla="*/ 17 h 112"/>
                <a:gd name="T124" fmla="*/ 52 w 101"/>
                <a:gd name="T125"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 h="112">
                  <a:moveTo>
                    <a:pt x="100" y="58"/>
                  </a:moveTo>
                  <a:lnTo>
                    <a:pt x="21" y="58"/>
                  </a:lnTo>
                  <a:lnTo>
                    <a:pt x="22" y="68"/>
                  </a:lnTo>
                  <a:lnTo>
                    <a:pt x="24" y="75"/>
                  </a:lnTo>
                  <a:lnTo>
                    <a:pt x="28" y="82"/>
                  </a:lnTo>
                  <a:lnTo>
                    <a:pt x="32" y="88"/>
                  </a:lnTo>
                  <a:lnTo>
                    <a:pt x="37" y="91"/>
                  </a:lnTo>
                  <a:lnTo>
                    <a:pt x="42" y="94"/>
                  </a:lnTo>
                  <a:lnTo>
                    <a:pt x="48" y="97"/>
                  </a:lnTo>
                  <a:lnTo>
                    <a:pt x="55" y="97"/>
                  </a:lnTo>
                  <a:lnTo>
                    <a:pt x="64" y="97"/>
                  </a:lnTo>
                  <a:lnTo>
                    <a:pt x="71" y="94"/>
                  </a:lnTo>
                  <a:lnTo>
                    <a:pt x="77" y="91"/>
                  </a:lnTo>
                  <a:lnTo>
                    <a:pt x="83" y="86"/>
                  </a:lnTo>
                  <a:lnTo>
                    <a:pt x="91" y="101"/>
                  </a:lnTo>
                  <a:lnTo>
                    <a:pt x="86" y="105"/>
                  </a:lnTo>
                  <a:lnTo>
                    <a:pt x="77" y="108"/>
                  </a:lnTo>
                  <a:lnTo>
                    <a:pt x="65" y="111"/>
                  </a:lnTo>
                  <a:lnTo>
                    <a:pt x="52" y="112"/>
                  </a:lnTo>
                  <a:lnTo>
                    <a:pt x="42" y="112"/>
                  </a:lnTo>
                  <a:lnTo>
                    <a:pt x="32" y="109"/>
                  </a:lnTo>
                  <a:lnTo>
                    <a:pt x="25" y="105"/>
                  </a:lnTo>
                  <a:lnTo>
                    <a:pt x="16" y="99"/>
                  </a:lnTo>
                  <a:lnTo>
                    <a:pt x="11" y="91"/>
                  </a:lnTo>
                  <a:lnTo>
                    <a:pt x="5" y="81"/>
                  </a:lnTo>
                  <a:lnTo>
                    <a:pt x="2" y="71"/>
                  </a:lnTo>
                  <a:lnTo>
                    <a:pt x="0" y="58"/>
                  </a:lnTo>
                  <a:lnTo>
                    <a:pt x="2" y="45"/>
                  </a:lnTo>
                  <a:lnTo>
                    <a:pt x="5" y="33"/>
                  </a:lnTo>
                  <a:lnTo>
                    <a:pt x="11" y="23"/>
                  </a:lnTo>
                  <a:lnTo>
                    <a:pt x="18" y="14"/>
                  </a:lnTo>
                  <a:lnTo>
                    <a:pt x="25" y="9"/>
                  </a:lnTo>
                  <a:lnTo>
                    <a:pt x="34" y="4"/>
                  </a:lnTo>
                  <a:lnTo>
                    <a:pt x="42" y="1"/>
                  </a:lnTo>
                  <a:lnTo>
                    <a:pt x="52" y="0"/>
                  </a:lnTo>
                  <a:lnTo>
                    <a:pt x="62" y="1"/>
                  </a:lnTo>
                  <a:lnTo>
                    <a:pt x="73" y="3"/>
                  </a:lnTo>
                  <a:lnTo>
                    <a:pt x="81" y="7"/>
                  </a:lnTo>
                  <a:lnTo>
                    <a:pt x="88" y="13"/>
                  </a:lnTo>
                  <a:lnTo>
                    <a:pt x="94" y="20"/>
                  </a:lnTo>
                  <a:lnTo>
                    <a:pt x="98" y="27"/>
                  </a:lnTo>
                  <a:lnTo>
                    <a:pt x="100" y="36"/>
                  </a:lnTo>
                  <a:lnTo>
                    <a:pt x="101" y="46"/>
                  </a:lnTo>
                  <a:lnTo>
                    <a:pt x="101" y="53"/>
                  </a:lnTo>
                  <a:lnTo>
                    <a:pt x="100" y="58"/>
                  </a:lnTo>
                  <a:close/>
                  <a:moveTo>
                    <a:pt x="52" y="16"/>
                  </a:moveTo>
                  <a:lnTo>
                    <a:pt x="47" y="17"/>
                  </a:lnTo>
                  <a:lnTo>
                    <a:pt x="41" y="19"/>
                  </a:lnTo>
                  <a:lnTo>
                    <a:pt x="37" y="22"/>
                  </a:lnTo>
                  <a:lnTo>
                    <a:pt x="31" y="25"/>
                  </a:lnTo>
                  <a:lnTo>
                    <a:pt x="28" y="29"/>
                  </a:lnTo>
                  <a:lnTo>
                    <a:pt x="25" y="33"/>
                  </a:lnTo>
                  <a:lnTo>
                    <a:pt x="24" y="39"/>
                  </a:lnTo>
                  <a:lnTo>
                    <a:pt x="22" y="45"/>
                  </a:lnTo>
                  <a:lnTo>
                    <a:pt x="83" y="45"/>
                  </a:lnTo>
                  <a:lnTo>
                    <a:pt x="81" y="39"/>
                  </a:lnTo>
                  <a:lnTo>
                    <a:pt x="80" y="33"/>
                  </a:lnTo>
                  <a:lnTo>
                    <a:pt x="78" y="29"/>
                  </a:lnTo>
                  <a:lnTo>
                    <a:pt x="74" y="25"/>
                  </a:lnTo>
                  <a:lnTo>
                    <a:pt x="70" y="22"/>
                  </a:lnTo>
                  <a:lnTo>
                    <a:pt x="65" y="19"/>
                  </a:lnTo>
                  <a:lnTo>
                    <a:pt x="60" y="17"/>
                  </a:lnTo>
                  <a:lnTo>
                    <a:pt x="5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 name="Freeform 97"/>
            <p:cNvSpPr>
              <a:spLocks/>
            </p:cNvSpPr>
            <p:nvPr userDrawn="1"/>
          </p:nvSpPr>
          <p:spPr bwMode="auto">
            <a:xfrm>
              <a:off x="3251200" y="825500"/>
              <a:ext cx="38100" cy="58737"/>
            </a:xfrm>
            <a:custGeom>
              <a:avLst/>
              <a:gdLst>
                <a:gd name="T0" fmla="*/ 6 w 71"/>
                <a:gd name="T1" fmla="*/ 86 h 112"/>
                <a:gd name="T2" fmla="*/ 21 w 71"/>
                <a:gd name="T3" fmla="*/ 94 h 112"/>
                <a:gd name="T4" fmla="*/ 32 w 71"/>
                <a:gd name="T5" fmla="*/ 97 h 112"/>
                <a:gd name="T6" fmla="*/ 47 w 71"/>
                <a:gd name="T7" fmla="*/ 92 h 112"/>
                <a:gd name="T8" fmla="*/ 51 w 71"/>
                <a:gd name="T9" fmla="*/ 82 h 112"/>
                <a:gd name="T10" fmla="*/ 47 w 71"/>
                <a:gd name="T11" fmla="*/ 72 h 112"/>
                <a:gd name="T12" fmla="*/ 34 w 71"/>
                <a:gd name="T13" fmla="*/ 63 h 112"/>
                <a:gd name="T14" fmla="*/ 15 w 71"/>
                <a:gd name="T15" fmla="*/ 53 h 112"/>
                <a:gd name="T16" fmla="*/ 8 w 71"/>
                <a:gd name="T17" fmla="*/ 46 h 112"/>
                <a:gd name="T18" fmla="*/ 2 w 71"/>
                <a:gd name="T19" fmla="*/ 37 h 112"/>
                <a:gd name="T20" fmla="*/ 0 w 71"/>
                <a:gd name="T21" fmla="*/ 29 h 112"/>
                <a:gd name="T22" fmla="*/ 3 w 71"/>
                <a:gd name="T23" fmla="*/ 16 h 112"/>
                <a:gd name="T24" fmla="*/ 11 w 71"/>
                <a:gd name="T25" fmla="*/ 7 h 112"/>
                <a:gd name="T26" fmla="*/ 22 w 71"/>
                <a:gd name="T27" fmla="*/ 1 h 112"/>
                <a:gd name="T28" fmla="*/ 37 w 71"/>
                <a:gd name="T29" fmla="*/ 0 h 112"/>
                <a:gd name="T30" fmla="*/ 65 w 71"/>
                <a:gd name="T31" fmla="*/ 7 h 112"/>
                <a:gd name="T32" fmla="*/ 55 w 71"/>
                <a:gd name="T33" fmla="*/ 22 h 112"/>
                <a:gd name="T34" fmla="*/ 44 w 71"/>
                <a:gd name="T35" fmla="*/ 17 h 112"/>
                <a:gd name="T36" fmla="*/ 31 w 71"/>
                <a:gd name="T37" fmla="*/ 17 h 112"/>
                <a:gd name="T38" fmla="*/ 22 w 71"/>
                <a:gd name="T39" fmla="*/ 23 h 112"/>
                <a:gd name="T40" fmla="*/ 22 w 71"/>
                <a:gd name="T41" fmla="*/ 33 h 112"/>
                <a:gd name="T42" fmla="*/ 28 w 71"/>
                <a:gd name="T43" fmla="*/ 40 h 112"/>
                <a:gd name="T44" fmla="*/ 47 w 71"/>
                <a:gd name="T45" fmla="*/ 50 h 112"/>
                <a:gd name="T46" fmla="*/ 65 w 71"/>
                <a:gd name="T47" fmla="*/ 63 h 112"/>
                <a:gd name="T48" fmla="*/ 70 w 71"/>
                <a:gd name="T49" fmla="*/ 72 h 112"/>
                <a:gd name="T50" fmla="*/ 71 w 71"/>
                <a:gd name="T51" fmla="*/ 82 h 112"/>
                <a:gd name="T52" fmla="*/ 68 w 71"/>
                <a:gd name="T53" fmla="*/ 95 h 112"/>
                <a:gd name="T54" fmla="*/ 61 w 71"/>
                <a:gd name="T55" fmla="*/ 104 h 112"/>
                <a:gd name="T56" fmla="*/ 48 w 71"/>
                <a:gd name="T57" fmla="*/ 111 h 112"/>
                <a:gd name="T58" fmla="*/ 32 w 71"/>
                <a:gd name="T59" fmla="*/ 112 h 112"/>
                <a:gd name="T60" fmla="*/ 15 w 71"/>
                <a:gd name="T61" fmla="*/ 111 h 112"/>
                <a:gd name="T62" fmla="*/ 0 w 71"/>
                <a:gd name="T63"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0" y="104"/>
                  </a:moveTo>
                  <a:lnTo>
                    <a:pt x="6" y="86"/>
                  </a:lnTo>
                  <a:lnTo>
                    <a:pt x="15" y="91"/>
                  </a:lnTo>
                  <a:lnTo>
                    <a:pt x="21" y="94"/>
                  </a:lnTo>
                  <a:lnTo>
                    <a:pt x="28" y="95"/>
                  </a:lnTo>
                  <a:lnTo>
                    <a:pt x="32" y="97"/>
                  </a:lnTo>
                  <a:lnTo>
                    <a:pt x="41" y="95"/>
                  </a:lnTo>
                  <a:lnTo>
                    <a:pt x="47" y="92"/>
                  </a:lnTo>
                  <a:lnTo>
                    <a:pt x="49" y="88"/>
                  </a:lnTo>
                  <a:lnTo>
                    <a:pt x="51" y="82"/>
                  </a:lnTo>
                  <a:lnTo>
                    <a:pt x="49" y="76"/>
                  </a:lnTo>
                  <a:lnTo>
                    <a:pt x="47" y="72"/>
                  </a:lnTo>
                  <a:lnTo>
                    <a:pt x="41" y="68"/>
                  </a:lnTo>
                  <a:lnTo>
                    <a:pt x="34" y="63"/>
                  </a:lnTo>
                  <a:lnTo>
                    <a:pt x="22" y="58"/>
                  </a:lnTo>
                  <a:lnTo>
                    <a:pt x="15" y="53"/>
                  </a:lnTo>
                  <a:lnTo>
                    <a:pt x="11" y="50"/>
                  </a:lnTo>
                  <a:lnTo>
                    <a:pt x="8" y="46"/>
                  </a:lnTo>
                  <a:lnTo>
                    <a:pt x="5" y="42"/>
                  </a:lnTo>
                  <a:lnTo>
                    <a:pt x="2" y="37"/>
                  </a:lnTo>
                  <a:lnTo>
                    <a:pt x="0" y="33"/>
                  </a:lnTo>
                  <a:lnTo>
                    <a:pt x="0" y="29"/>
                  </a:lnTo>
                  <a:lnTo>
                    <a:pt x="2" y="22"/>
                  </a:lnTo>
                  <a:lnTo>
                    <a:pt x="3" y="16"/>
                  </a:lnTo>
                  <a:lnTo>
                    <a:pt x="6" y="12"/>
                  </a:lnTo>
                  <a:lnTo>
                    <a:pt x="11" y="7"/>
                  </a:lnTo>
                  <a:lnTo>
                    <a:pt x="16" y="4"/>
                  </a:lnTo>
                  <a:lnTo>
                    <a:pt x="22" y="1"/>
                  </a:lnTo>
                  <a:lnTo>
                    <a:pt x="28" y="0"/>
                  </a:lnTo>
                  <a:lnTo>
                    <a:pt x="37" y="0"/>
                  </a:lnTo>
                  <a:lnTo>
                    <a:pt x="49" y="1"/>
                  </a:lnTo>
                  <a:lnTo>
                    <a:pt x="65" y="7"/>
                  </a:lnTo>
                  <a:lnTo>
                    <a:pt x="61" y="26"/>
                  </a:lnTo>
                  <a:lnTo>
                    <a:pt x="55" y="22"/>
                  </a:lnTo>
                  <a:lnTo>
                    <a:pt x="49" y="19"/>
                  </a:lnTo>
                  <a:lnTo>
                    <a:pt x="44" y="17"/>
                  </a:lnTo>
                  <a:lnTo>
                    <a:pt x="38" y="16"/>
                  </a:lnTo>
                  <a:lnTo>
                    <a:pt x="31" y="17"/>
                  </a:lnTo>
                  <a:lnTo>
                    <a:pt x="25" y="20"/>
                  </a:lnTo>
                  <a:lnTo>
                    <a:pt x="22" y="23"/>
                  </a:lnTo>
                  <a:lnTo>
                    <a:pt x="21" y="27"/>
                  </a:lnTo>
                  <a:lnTo>
                    <a:pt x="22" y="33"/>
                  </a:lnTo>
                  <a:lnTo>
                    <a:pt x="24" y="37"/>
                  </a:lnTo>
                  <a:lnTo>
                    <a:pt x="28" y="40"/>
                  </a:lnTo>
                  <a:lnTo>
                    <a:pt x="32" y="43"/>
                  </a:lnTo>
                  <a:lnTo>
                    <a:pt x="47" y="50"/>
                  </a:lnTo>
                  <a:lnTo>
                    <a:pt x="58" y="56"/>
                  </a:lnTo>
                  <a:lnTo>
                    <a:pt x="65" y="63"/>
                  </a:lnTo>
                  <a:lnTo>
                    <a:pt x="68" y="66"/>
                  </a:lnTo>
                  <a:lnTo>
                    <a:pt x="70" y="72"/>
                  </a:lnTo>
                  <a:lnTo>
                    <a:pt x="71" y="76"/>
                  </a:lnTo>
                  <a:lnTo>
                    <a:pt x="71" y="82"/>
                  </a:lnTo>
                  <a:lnTo>
                    <a:pt x="70" y="88"/>
                  </a:lnTo>
                  <a:lnTo>
                    <a:pt x="68" y="95"/>
                  </a:lnTo>
                  <a:lnTo>
                    <a:pt x="65" y="99"/>
                  </a:lnTo>
                  <a:lnTo>
                    <a:pt x="61" y="104"/>
                  </a:lnTo>
                  <a:lnTo>
                    <a:pt x="55" y="108"/>
                  </a:lnTo>
                  <a:lnTo>
                    <a:pt x="48" y="111"/>
                  </a:lnTo>
                  <a:lnTo>
                    <a:pt x="41" y="112"/>
                  </a:lnTo>
                  <a:lnTo>
                    <a:pt x="32" y="112"/>
                  </a:lnTo>
                  <a:lnTo>
                    <a:pt x="24" y="112"/>
                  </a:lnTo>
                  <a:lnTo>
                    <a:pt x="15" y="111"/>
                  </a:lnTo>
                  <a:lnTo>
                    <a:pt x="8" y="108"/>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 name="Freeform 98"/>
            <p:cNvSpPr>
              <a:spLocks/>
            </p:cNvSpPr>
            <p:nvPr userDrawn="1"/>
          </p:nvSpPr>
          <p:spPr bwMode="auto">
            <a:xfrm>
              <a:off x="3295650" y="811213"/>
              <a:ext cx="36513" cy="73025"/>
            </a:xfrm>
            <a:custGeom>
              <a:avLst/>
              <a:gdLst>
                <a:gd name="T0" fmla="*/ 11 w 69"/>
                <a:gd name="T1" fmla="*/ 44 h 139"/>
                <a:gd name="T2" fmla="*/ 0 w 69"/>
                <a:gd name="T3" fmla="*/ 44 h 139"/>
                <a:gd name="T4" fmla="*/ 0 w 69"/>
                <a:gd name="T5" fmla="*/ 28 h 139"/>
                <a:gd name="T6" fmla="*/ 11 w 69"/>
                <a:gd name="T7" fmla="*/ 28 h 139"/>
                <a:gd name="T8" fmla="*/ 11 w 69"/>
                <a:gd name="T9" fmla="*/ 7 h 139"/>
                <a:gd name="T10" fmla="*/ 31 w 69"/>
                <a:gd name="T11" fmla="*/ 0 h 139"/>
                <a:gd name="T12" fmla="*/ 31 w 69"/>
                <a:gd name="T13" fmla="*/ 28 h 139"/>
                <a:gd name="T14" fmla="*/ 60 w 69"/>
                <a:gd name="T15" fmla="*/ 28 h 139"/>
                <a:gd name="T16" fmla="*/ 60 w 69"/>
                <a:gd name="T17" fmla="*/ 44 h 139"/>
                <a:gd name="T18" fmla="*/ 31 w 69"/>
                <a:gd name="T19" fmla="*/ 44 h 139"/>
                <a:gd name="T20" fmla="*/ 31 w 69"/>
                <a:gd name="T21" fmla="*/ 98 h 139"/>
                <a:gd name="T22" fmla="*/ 31 w 69"/>
                <a:gd name="T23" fmla="*/ 105 h 139"/>
                <a:gd name="T24" fmla="*/ 33 w 69"/>
                <a:gd name="T25" fmla="*/ 111 h 139"/>
                <a:gd name="T26" fmla="*/ 34 w 69"/>
                <a:gd name="T27" fmla="*/ 115 h 139"/>
                <a:gd name="T28" fmla="*/ 36 w 69"/>
                <a:gd name="T29" fmla="*/ 118 h 139"/>
                <a:gd name="T30" fmla="*/ 39 w 69"/>
                <a:gd name="T31" fmla="*/ 121 h 139"/>
                <a:gd name="T32" fmla="*/ 41 w 69"/>
                <a:gd name="T33" fmla="*/ 122 h 139"/>
                <a:gd name="T34" fmla="*/ 46 w 69"/>
                <a:gd name="T35" fmla="*/ 124 h 139"/>
                <a:gd name="T36" fmla="*/ 50 w 69"/>
                <a:gd name="T37" fmla="*/ 124 h 139"/>
                <a:gd name="T38" fmla="*/ 57 w 69"/>
                <a:gd name="T39" fmla="*/ 122 h 139"/>
                <a:gd name="T40" fmla="*/ 66 w 69"/>
                <a:gd name="T41" fmla="*/ 119 h 139"/>
                <a:gd name="T42" fmla="*/ 69 w 69"/>
                <a:gd name="T43" fmla="*/ 136 h 139"/>
                <a:gd name="T44" fmla="*/ 56 w 69"/>
                <a:gd name="T45" fmla="*/ 139 h 139"/>
                <a:gd name="T46" fmla="*/ 43 w 69"/>
                <a:gd name="T47" fmla="*/ 139 h 139"/>
                <a:gd name="T48" fmla="*/ 36 w 69"/>
                <a:gd name="T49" fmla="*/ 139 h 139"/>
                <a:gd name="T50" fmla="*/ 30 w 69"/>
                <a:gd name="T51" fmla="*/ 138 h 139"/>
                <a:gd name="T52" fmla="*/ 26 w 69"/>
                <a:gd name="T53" fmla="*/ 134 h 139"/>
                <a:gd name="T54" fmla="*/ 21 w 69"/>
                <a:gd name="T55" fmla="*/ 131 h 139"/>
                <a:gd name="T56" fmla="*/ 17 w 69"/>
                <a:gd name="T57" fmla="*/ 125 h 139"/>
                <a:gd name="T58" fmla="*/ 14 w 69"/>
                <a:gd name="T59" fmla="*/ 119 h 139"/>
                <a:gd name="T60" fmla="*/ 13 w 69"/>
                <a:gd name="T61" fmla="*/ 113 h 139"/>
                <a:gd name="T62" fmla="*/ 11 w 69"/>
                <a:gd name="T63" fmla="*/ 106 h 139"/>
                <a:gd name="T64" fmla="*/ 11 w 69"/>
                <a:gd name="T65" fmla="*/ 4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139">
                  <a:moveTo>
                    <a:pt x="11" y="44"/>
                  </a:moveTo>
                  <a:lnTo>
                    <a:pt x="0" y="44"/>
                  </a:lnTo>
                  <a:lnTo>
                    <a:pt x="0" y="28"/>
                  </a:lnTo>
                  <a:lnTo>
                    <a:pt x="11" y="28"/>
                  </a:lnTo>
                  <a:lnTo>
                    <a:pt x="11" y="7"/>
                  </a:lnTo>
                  <a:lnTo>
                    <a:pt x="31" y="0"/>
                  </a:lnTo>
                  <a:lnTo>
                    <a:pt x="31" y="28"/>
                  </a:lnTo>
                  <a:lnTo>
                    <a:pt x="60" y="28"/>
                  </a:lnTo>
                  <a:lnTo>
                    <a:pt x="60" y="44"/>
                  </a:lnTo>
                  <a:lnTo>
                    <a:pt x="31" y="44"/>
                  </a:lnTo>
                  <a:lnTo>
                    <a:pt x="31" y="98"/>
                  </a:lnTo>
                  <a:lnTo>
                    <a:pt x="31" y="105"/>
                  </a:lnTo>
                  <a:lnTo>
                    <a:pt x="33" y="111"/>
                  </a:lnTo>
                  <a:lnTo>
                    <a:pt x="34" y="115"/>
                  </a:lnTo>
                  <a:lnTo>
                    <a:pt x="36" y="118"/>
                  </a:lnTo>
                  <a:lnTo>
                    <a:pt x="39" y="121"/>
                  </a:lnTo>
                  <a:lnTo>
                    <a:pt x="41" y="122"/>
                  </a:lnTo>
                  <a:lnTo>
                    <a:pt x="46" y="124"/>
                  </a:lnTo>
                  <a:lnTo>
                    <a:pt x="50" y="124"/>
                  </a:lnTo>
                  <a:lnTo>
                    <a:pt x="57" y="122"/>
                  </a:lnTo>
                  <a:lnTo>
                    <a:pt x="66" y="119"/>
                  </a:lnTo>
                  <a:lnTo>
                    <a:pt x="69" y="136"/>
                  </a:lnTo>
                  <a:lnTo>
                    <a:pt x="56" y="139"/>
                  </a:lnTo>
                  <a:lnTo>
                    <a:pt x="43" y="139"/>
                  </a:lnTo>
                  <a:lnTo>
                    <a:pt x="36" y="139"/>
                  </a:lnTo>
                  <a:lnTo>
                    <a:pt x="30" y="138"/>
                  </a:lnTo>
                  <a:lnTo>
                    <a:pt x="26" y="134"/>
                  </a:lnTo>
                  <a:lnTo>
                    <a:pt x="21" y="131"/>
                  </a:lnTo>
                  <a:lnTo>
                    <a:pt x="17" y="125"/>
                  </a:lnTo>
                  <a:lnTo>
                    <a:pt x="14" y="119"/>
                  </a:lnTo>
                  <a:lnTo>
                    <a:pt x="13" y="113"/>
                  </a:lnTo>
                  <a:lnTo>
                    <a:pt x="11" y="106"/>
                  </a:lnTo>
                  <a:lnTo>
                    <a:pt x="1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 name="Freeform 99"/>
            <p:cNvSpPr>
              <a:spLocks noEditPoints="1"/>
            </p:cNvSpPr>
            <p:nvPr userDrawn="1"/>
          </p:nvSpPr>
          <p:spPr bwMode="auto">
            <a:xfrm>
              <a:off x="3336925" y="804863"/>
              <a:ext cx="19050" cy="79375"/>
            </a:xfrm>
            <a:custGeom>
              <a:avLst/>
              <a:gdLst>
                <a:gd name="T0" fmla="*/ 24 w 36"/>
                <a:gd name="T1" fmla="*/ 0 h 150"/>
                <a:gd name="T2" fmla="*/ 29 w 36"/>
                <a:gd name="T3" fmla="*/ 2 h 150"/>
                <a:gd name="T4" fmla="*/ 33 w 36"/>
                <a:gd name="T5" fmla="*/ 3 h 150"/>
                <a:gd name="T6" fmla="*/ 36 w 36"/>
                <a:gd name="T7" fmla="*/ 7 h 150"/>
                <a:gd name="T8" fmla="*/ 36 w 36"/>
                <a:gd name="T9" fmla="*/ 12 h 150"/>
                <a:gd name="T10" fmla="*/ 36 w 36"/>
                <a:gd name="T11" fmla="*/ 16 h 150"/>
                <a:gd name="T12" fmla="*/ 33 w 36"/>
                <a:gd name="T13" fmla="*/ 20 h 150"/>
                <a:gd name="T14" fmla="*/ 29 w 36"/>
                <a:gd name="T15" fmla="*/ 23 h 150"/>
                <a:gd name="T16" fmla="*/ 24 w 36"/>
                <a:gd name="T17" fmla="*/ 23 h 150"/>
                <a:gd name="T18" fmla="*/ 20 w 36"/>
                <a:gd name="T19" fmla="*/ 23 h 150"/>
                <a:gd name="T20" fmla="*/ 16 w 36"/>
                <a:gd name="T21" fmla="*/ 20 h 150"/>
                <a:gd name="T22" fmla="*/ 14 w 36"/>
                <a:gd name="T23" fmla="*/ 16 h 150"/>
                <a:gd name="T24" fmla="*/ 13 w 36"/>
                <a:gd name="T25" fmla="*/ 12 h 150"/>
                <a:gd name="T26" fmla="*/ 14 w 36"/>
                <a:gd name="T27" fmla="*/ 7 h 150"/>
                <a:gd name="T28" fmla="*/ 16 w 36"/>
                <a:gd name="T29" fmla="*/ 3 h 150"/>
                <a:gd name="T30" fmla="*/ 20 w 36"/>
                <a:gd name="T31" fmla="*/ 2 h 150"/>
                <a:gd name="T32" fmla="*/ 24 w 36"/>
                <a:gd name="T33" fmla="*/ 0 h 150"/>
                <a:gd name="T34" fmla="*/ 14 w 36"/>
                <a:gd name="T35" fmla="*/ 150 h 150"/>
                <a:gd name="T36" fmla="*/ 14 w 36"/>
                <a:gd name="T37" fmla="*/ 58 h 150"/>
                <a:gd name="T38" fmla="*/ 0 w 36"/>
                <a:gd name="T39" fmla="*/ 58 h 150"/>
                <a:gd name="T40" fmla="*/ 0 w 36"/>
                <a:gd name="T41" fmla="*/ 40 h 150"/>
                <a:gd name="T42" fmla="*/ 33 w 36"/>
                <a:gd name="T43" fmla="*/ 40 h 150"/>
                <a:gd name="T44" fmla="*/ 33 w 36"/>
                <a:gd name="T45" fmla="*/ 150 h 150"/>
                <a:gd name="T46" fmla="*/ 14 w 36"/>
                <a:gd name="T4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50">
                  <a:moveTo>
                    <a:pt x="24" y="0"/>
                  </a:moveTo>
                  <a:lnTo>
                    <a:pt x="29" y="2"/>
                  </a:lnTo>
                  <a:lnTo>
                    <a:pt x="33" y="3"/>
                  </a:lnTo>
                  <a:lnTo>
                    <a:pt x="36" y="7"/>
                  </a:lnTo>
                  <a:lnTo>
                    <a:pt x="36" y="12"/>
                  </a:lnTo>
                  <a:lnTo>
                    <a:pt x="36" y="16"/>
                  </a:lnTo>
                  <a:lnTo>
                    <a:pt x="33" y="20"/>
                  </a:lnTo>
                  <a:lnTo>
                    <a:pt x="29" y="23"/>
                  </a:lnTo>
                  <a:lnTo>
                    <a:pt x="24" y="23"/>
                  </a:lnTo>
                  <a:lnTo>
                    <a:pt x="20" y="23"/>
                  </a:lnTo>
                  <a:lnTo>
                    <a:pt x="16" y="20"/>
                  </a:lnTo>
                  <a:lnTo>
                    <a:pt x="14" y="16"/>
                  </a:lnTo>
                  <a:lnTo>
                    <a:pt x="13" y="12"/>
                  </a:lnTo>
                  <a:lnTo>
                    <a:pt x="14" y="7"/>
                  </a:lnTo>
                  <a:lnTo>
                    <a:pt x="16" y="3"/>
                  </a:lnTo>
                  <a:lnTo>
                    <a:pt x="20" y="2"/>
                  </a:lnTo>
                  <a:lnTo>
                    <a:pt x="24" y="0"/>
                  </a:lnTo>
                  <a:close/>
                  <a:moveTo>
                    <a:pt x="14" y="150"/>
                  </a:moveTo>
                  <a:lnTo>
                    <a:pt x="14" y="58"/>
                  </a:lnTo>
                  <a:lnTo>
                    <a:pt x="0" y="58"/>
                  </a:lnTo>
                  <a:lnTo>
                    <a:pt x="0" y="40"/>
                  </a:lnTo>
                  <a:lnTo>
                    <a:pt x="33" y="40"/>
                  </a:lnTo>
                  <a:lnTo>
                    <a:pt x="33" y="150"/>
                  </a:lnTo>
                  <a:lnTo>
                    <a:pt x="14"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 name="Freeform 100"/>
            <p:cNvSpPr>
              <a:spLocks noEditPoints="1"/>
            </p:cNvSpPr>
            <p:nvPr userDrawn="1"/>
          </p:nvSpPr>
          <p:spPr bwMode="auto">
            <a:xfrm>
              <a:off x="3365500" y="796925"/>
              <a:ext cx="47625" cy="87312"/>
            </a:xfrm>
            <a:custGeom>
              <a:avLst/>
              <a:gdLst>
                <a:gd name="T0" fmla="*/ 90 w 90"/>
                <a:gd name="T1" fmla="*/ 65 h 165"/>
                <a:gd name="T2" fmla="*/ 80 w 90"/>
                <a:gd name="T3" fmla="*/ 78 h 165"/>
                <a:gd name="T4" fmla="*/ 77 w 90"/>
                <a:gd name="T5" fmla="*/ 75 h 165"/>
                <a:gd name="T6" fmla="*/ 69 w 90"/>
                <a:gd name="T7" fmla="*/ 72 h 165"/>
                <a:gd name="T8" fmla="*/ 62 w 90"/>
                <a:gd name="T9" fmla="*/ 70 h 165"/>
                <a:gd name="T10" fmla="*/ 55 w 90"/>
                <a:gd name="T11" fmla="*/ 69 h 165"/>
                <a:gd name="T12" fmla="*/ 48 w 90"/>
                <a:gd name="T13" fmla="*/ 70 h 165"/>
                <a:gd name="T14" fmla="*/ 41 w 90"/>
                <a:gd name="T15" fmla="*/ 72 h 165"/>
                <a:gd name="T16" fmla="*/ 35 w 90"/>
                <a:gd name="T17" fmla="*/ 76 h 165"/>
                <a:gd name="T18" fmla="*/ 31 w 90"/>
                <a:gd name="T19" fmla="*/ 80 h 165"/>
                <a:gd name="T20" fmla="*/ 26 w 90"/>
                <a:gd name="T21" fmla="*/ 86 h 165"/>
                <a:gd name="T22" fmla="*/ 23 w 90"/>
                <a:gd name="T23" fmla="*/ 93 h 165"/>
                <a:gd name="T24" fmla="*/ 22 w 90"/>
                <a:gd name="T25" fmla="*/ 102 h 165"/>
                <a:gd name="T26" fmla="*/ 20 w 90"/>
                <a:gd name="T27" fmla="*/ 111 h 165"/>
                <a:gd name="T28" fmla="*/ 22 w 90"/>
                <a:gd name="T29" fmla="*/ 119 h 165"/>
                <a:gd name="T30" fmla="*/ 23 w 90"/>
                <a:gd name="T31" fmla="*/ 128 h 165"/>
                <a:gd name="T32" fmla="*/ 26 w 90"/>
                <a:gd name="T33" fmla="*/ 134 h 165"/>
                <a:gd name="T34" fmla="*/ 31 w 90"/>
                <a:gd name="T35" fmla="*/ 139 h 165"/>
                <a:gd name="T36" fmla="*/ 35 w 90"/>
                <a:gd name="T37" fmla="*/ 144 h 165"/>
                <a:gd name="T38" fmla="*/ 42 w 90"/>
                <a:gd name="T39" fmla="*/ 147 h 165"/>
                <a:gd name="T40" fmla="*/ 49 w 90"/>
                <a:gd name="T41" fmla="*/ 150 h 165"/>
                <a:gd name="T42" fmla="*/ 57 w 90"/>
                <a:gd name="T43" fmla="*/ 150 h 165"/>
                <a:gd name="T44" fmla="*/ 64 w 90"/>
                <a:gd name="T45" fmla="*/ 150 h 165"/>
                <a:gd name="T46" fmla="*/ 69 w 90"/>
                <a:gd name="T47" fmla="*/ 147 h 165"/>
                <a:gd name="T48" fmla="*/ 77 w 90"/>
                <a:gd name="T49" fmla="*/ 144 h 165"/>
                <a:gd name="T50" fmla="*/ 82 w 90"/>
                <a:gd name="T51" fmla="*/ 139 h 165"/>
                <a:gd name="T52" fmla="*/ 90 w 90"/>
                <a:gd name="T53" fmla="*/ 155 h 165"/>
                <a:gd name="T54" fmla="*/ 82 w 90"/>
                <a:gd name="T55" fmla="*/ 160 h 165"/>
                <a:gd name="T56" fmla="*/ 72 w 90"/>
                <a:gd name="T57" fmla="*/ 162 h 165"/>
                <a:gd name="T58" fmla="*/ 62 w 90"/>
                <a:gd name="T59" fmla="*/ 165 h 165"/>
                <a:gd name="T60" fmla="*/ 52 w 90"/>
                <a:gd name="T61" fmla="*/ 165 h 165"/>
                <a:gd name="T62" fmla="*/ 41 w 90"/>
                <a:gd name="T63" fmla="*/ 165 h 165"/>
                <a:gd name="T64" fmla="*/ 32 w 90"/>
                <a:gd name="T65" fmla="*/ 162 h 165"/>
                <a:gd name="T66" fmla="*/ 23 w 90"/>
                <a:gd name="T67" fmla="*/ 157 h 165"/>
                <a:gd name="T68" fmla="*/ 15 w 90"/>
                <a:gd name="T69" fmla="*/ 151 h 165"/>
                <a:gd name="T70" fmla="*/ 9 w 90"/>
                <a:gd name="T71" fmla="*/ 142 h 165"/>
                <a:gd name="T72" fmla="*/ 5 w 90"/>
                <a:gd name="T73" fmla="*/ 134 h 165"/>
                <a:gd name="T74" fmla="*/ 2 w 90"/>
                <a:gd name="T75" fmla="*/ 122 h 165"/>
                <a:gd name="T76" fmla="*/ 0 w 90"/>
                <a:gd name="T77" fmla="*/ 111 h 165"/>
                <a:gd name="T78" fmla="*/ 2 w 90"/>
                <a:gd name="T79" fmla="*/ 98 h 165"/>
                <a:gd name="T80" fmla="*/ 5 w 90"/>
                <a:gd name="T81" fmla="*/ 88 h 165"/>
                <a:gd name="T82" fmla="*/ 9 w 90"/>
                <a:gd name="T83" fmla="*/ 78 h 165"/>
                <a:gd name="T84" fmla="*/ 16 w 90"/>
                <a:gd name="T85" fmla="*/ 69 h 165"/>
                <a:gd name="T86" fmla="*/ 23 w 90"/>
                <a:gd name="T87" fmla="*/ 62 h 165"/>
                <a:gd name="T88" fmla="*/ 33 w 90"/>
                <a:gd name="T89" fmla="*/ 57 h 165"/>
                <a:gd name="T90" fmla="*/ 45 w 90"/>
                <a:gd name="T91" fmla="*/ 54 h 165"/>
                <a:gd name="T92" fmla="*/ 57 w 90"/>
                <a:gd name="T93" fmla="*/ 53 h 165"/>
                <a:gd name="T94" fmla="*/ 65 w 90"/>
                <a:gd name="T95" fmla="*/ 54 h 165"/>
                <a:gd name="T96" fmla="*/ 75 w 90"/>
                <a:gd name="T97" fmla="*/ 56 h 165"/>
                <a:gd name="T98" fmla="*/ 84 w 90"/>
                <a:gd name="T99" fmla="*/ 60 h 165"/>
                <a:gd name="T100" fmla="*/ 90 w 90"/>
                <a:gd name="T101" fmla="*/ 65 h 165"/>
                <a:gd name="T102" fmla="*/ 87 w 90"/>
                <a:gd name="T103" fmla="*/ 0 h 165"/>
                <a:gd name="T104" fmla="*/ 57 w 90"/>
                <a:gd name="T105" fmla="*/ 33 h 165"/>
                <a:gd name="T106" fmla="*/ 45 w 90"/>
                <a:gd name="T107" fmla="*/ 33 h 165"/>
                <a:gd name="T108" fmla="*/ 15 w 90"/>
                <a:gd name="T109" fmla="*/ 0 h 165"/>
                <a:gd name="T110" fmla="*/ 32 w 90"/>
                <a:gd name="T111" fmla="*/ 0 h 165"/>
                <a:gd name="T112" fmla="*/ 51 w 90"/>
                <a:gd name="T113" fmla="*/ 18 h 165"/>
                <a:gd name="T114" fmla="*/ 67 w 90"/>
                <a:gd name="T115" fmla="*/ 0 h 165"/>
                <a:gd name="T116" fmla="*/ 87 w 90"/>
                <a:gd name="T1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165">
                  <a:moveTo>
                    <a:pt x="90" y="65"/>
                  </a:moveTo>
                  <a:lnTo>
                    <a:pt x="80" y="78"/>
                  </a:lnTo>
                  <a:lnTo>
                    <a:pt x="77" y="75"/>
                  </a:lnTo>
                  <a:lnTo>
                    <a:pt x="69" y="72"/>
                  </a:lnTo>
                  <a:lnTo>
                    <a:pt x="62" y="70"/>
                  </a:lnTo>
                  <a:lnTo>
                    <a:pt x="55" y="69"/>
                  </a:lnTo>
                  <a:lnTo>
                    <a:pt x="48" y="70"/>
                  </a:lnTo>
                  <a:lnTo>
                    <a:pt x="41" y="72"/>
                  </a:lnTo>
                  <a:lnTo>
                    <a:pt x="35" y="76"/>
                  </a:lnTo>
                  <a:lnTo>
                    <a:pt x="31" y="80"/>
                  </a:lnTo>
                  <a:lnTo>
                    <a:pt x="26" y="86"/>
                  </a:lnTo>
                  <a:lnTo>
                    <a:pt x="23" y="93"/>
                  </a:lnTo>
                  <a:lnTo>
                    <a:pt x="22" y="102"/>
                  </a:lnTo>
                  <a:lnTo>
                    <a:pt x="20" y="111"/>
                  </a:lnTo>
                  <a:lnTo>
                    <a:pt x="22" y="119"/>
                  </a:lnTo>
                  <a:lnTo>
                    <a:pt x="23" y="128"/>
                  </a:lnTo>
                  <a:lnTo>
                    <a:pt x="26" y="134"/>
                  </a:lnTo>
                  <a:lnTo>
                    <a:pt x="31" y="139"/>
                  </a:lnTo>
                  <a:lnTo>
                    <a:pt x="35" y="144"/>
                  </a:lnTo>
                  <a:lnTo>
                    <a:pt x="42" y="147"/>
                  </a:lnTo>
                  <a:lnTo>
                    <a:pt x="49" y="150"/>
                  </a:lnTo>
                  <a:lnTo>
                    <a:pt x="57" y="150"/>
                  </a:lnTo>
                  <a:lnTo>
                    <a:pt x="64" y="150"/>
                  </a:lnTo>
                  <a:lnTo>
                    <a:pt x="69" y="147"/>
                  </a:lnTo>
                  <a:lnTo>
                    <a:pt x="77" y="144"/>
                  </a:lnTo>
                  <a:lnTo>
                    <a:pt x="82" y="139"/>
                  </a:lnTo>
                  <a:lnTo>
                    <a:pt x="90" y="155"/>
                  </a:lnTo>
                  <a:lnTo>
                    <a:pt x="82" y="160"/>
                  </a:lnTo>
                  <a:lnTo>
                    <a:pt x="72" y="162"/>
                  </a:lnTo>
                  <a:lnTo>
                    <a:pt x="62" y="165"/>
                  </a:lnTo>
                  <a:lnTo>
                    <a:pt x="52" y="165"/>
                  </a:lnTo>
                  <a:lnTo>
                    <a:pt x="41" y="165"/>
                  </a:lnTo>
                  <a:lnTo>
                    <a:pt x="32" y="162"/>
                  </a:lnTo>
                  <a:lnTo>
                    <a:pt x="23" y="157"/>
                  </a:lnTo>
                  <a:lnTo>
                    <a:pt x="15" y="151"/>
                  </a:lnTo>
                  <a:lnTo>
                    <a:pt x="9" y="142"/>
                  </a:lnTo>
                  <a:lnTo>
                    <a:pt x="5" y="134"/>
                  </a:lnTo>
                  <a:lnTo>
                    <a:pt x="2" y="122"/>
                  </a:lnTo>
                  <a:lnTo>
                    <a:pt x="0" y="111"/>
                  </a:lnTo>
                  <a:lnTo>
                    <a:pt x="2" y="98"/>
                  </a:lnTo>
                  <a:lnTo>
                    <a:pt x="5" y="88"/>
                  </a:lnTo>
                  <a:lnTo>
                    <a:pt x="9" y="78"/>
                  </a:lnTo>
                  <a:lnTo>
                    <a:pt x="16" y="69"/>
                  </a:lnTo>
                  <a:lnTo>
                    <a:pt x="23" y="62"/>
                  </a:lnTo>
                  <a:lnTo>
                    <a:pt x="33" y="57"/>
                  </a:lnTo>
                  <a:lnTo>
                    <a:pt x="45" y="54"/>
                  </a:lnTo>
                  <a:lnTo>
                    <a:pt x="57" y="53"/>
                  </a:lnTo>
                  <a:lnTo>
                    <a:pt x="65" y="54"/>
                  </a:lnTo>
                  <a:lnTo>
                    <a:pt x="75" y="56"/>
                  </a:lnTo>
                  <a:lnTo>
                    <a:pt x="84" y="60"/>
                  </a:lnTo>
                  <a:lnTo>
                    <a:pt x="90" y="65"/>
                  </a:lnTo>
                  <a:close/>
                  <a:moveTo>
                    <a:pt x="87" y="0"/>
                  </a:moveTo>
                  <a:lnTo>
                    <a:pt x="57" y="33"/>
                  </a:lnTo>
                  <a:lnTo>
                    <a:pt x="45" y="33"/>
                  </a:lnTo>
                  <a:lnTo>
                    <a:pt x="15" y="0"/>
                  </a:lnTo>
                  <a:lnTo>
                    <a:pt x="32" y="0"/>
                  </a:lnTo>
                  <a:lnTo>
                    <a:pt x="51" y="18"/>
                  </a:lnTo>
                  <a:lnTo>
                    <a:pt x="67" y="0"/>
                  </a:lnTo>
                  <a:lnTo>
                    <a:pt x="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 name="Freeform 101"/>
            <p:cNvSpPr>
              <a:spLocks/>
            </p:cNvSpPr>
            <p:nvPr userDrawn="1"/>
          </p:nvSpPr>
          <p:spPr bwMode="auto">
            <a:xfrm>
              <a:off x="3421063" y="825500"/>
              <a:ext cx="46038" cy="58737"/>
            </a:xfrm>
            <a:custGeom>
              <a:avLst/>
              <a:gdLst>
                <a:gd name="T0" fmla="*/ 68 w 86"/>
                <a:gd name="T1" fmla="*/ 111 h 111"/>
                <a:gd name="T2" fmla="*/ 68 w 86"/>
                <a:gd name="T3" fmla="*/ 48 h 111"/>
                <a:gd name="T4" fmla="*/ 66 w 86"/>
                <a:gd name="T5" fmla="*/ 39 h 111"/>
                <a:gd name="T6" fmla="*/ 66 w 86"/>
                <a:gd name="T7" fmla="*/ 33 h 111"/>
                <a:gd name="T8" fmla="*/ 65 w 86"/>
                <a:gd name="T9" fmla="*/ 27 h 111"/>
                <a:gd name="T10" fmla="*/ 62 w 86"/>
                <a:gd name="T11" fmla="*/ 23 h 111"/>
                <a:gd name="T12" fmla="*/ 59 w 86"/>
                <a:gd name="T13" fmla="*/ 20 h 111"/>
                <a:gd name="T14" fmla="*/ 55 w 86"/>
                <a:gd name="T15" fmla="*/ 17 h 111"/>
                <a:gd name="T16" fmla="*/ 50 w 86"/>
                <a:gd name="T17" fmla="*/ 17 h 111"/>
                <a:gd name="T18" fmla="*/ 45 w 86"/>
                <a:gd name="T19" fmla="*/ 16 h 111"/>
                <a:gd name="T20" fmla="*/ 37 w 86"/>
                <a:gd name="T21" fmla="*/ 17 h 111"/>
                <a:gd name="T22" fmla="*/ 30 w 86"/>
                <a:gd name="T23" fmla="*/ 20 h 111"/>
                <a:gd name="T24" fmla="*/ 24 w 86"/>
                <a:gd name="T25" fmla="*/ 25 h 111"/>
                <a:gd name="T26" fmla="*/ 20 w 86"/>
                <a:gd name="T27" fmla="*/ 30 h 111"/>
                <a:gd name="T28" fmla="*/ 20 w 86"/>
                <a:gd name="T29" fmla="*/ 111 h 111"/>
                <a:gd name="T30" fmla="*/ 0 w 86"/>
                <a:gd name="T31" fmla="*/ 111 h 111"/>
                <a:gd name="T32" fmla="*/ 0 w 86"/>
                <a:gd name="T33" fmla="*/ 1 h 111"/>
                <a:gd name="T34" fmla="*/ 13 w 86"/>
                <a:gd name="T35" fmla="*/ 1 h 111"/>
                <a:gd name="T36" fmla="*/ 20 w 86"/>
                <a:gd name="T37" fmla="*/ 16 h 111"/>
                <a:gd name="T38" fmla="*/ 24 w 86"/>
                <a:gd name="T39" fmla="*/ 9 h 111"/>
                <a:gd name="T40" fmla="*/ 32 w 86"/>
                <a:gd name="T41" fmla="*/ 4 h 111"/>
                <a:gd name="T42" fmla="*/ 40 w 86"/>
                <a:gd name="T43" fmla="*/ 1 h 111"/>
                <a:gd name="T44" fmla="*/ 50 w 86"/>
                <a:gd name="T45" fmla="*/ 0 h 111"/>
                <a:gd name="T46" fmla="*/ 59 w 86"/>
                <a:gd name="T47" fmla="*/ 1 h 111"/>
                <a:gd name="T48" fmla="*/ 66 w 86"/>
                <a:gd name="T49" fmla="*/ 3 h 111"/>
                <a:gd name="T50" fmla="*/ 72 w 86"/>
                <a:gd name="T51" fmla="*/ 6 h 111"/>
                <a:gd name="T52" fmla="*/ 78 w 86"/>
                <a:gd name="T53" fmla="*/ 12 h 111"/>
                <a:gd name="T54" fmla="*/ 81 w 86"/>
                <a:gd name="T55" fmla="*/ 17 h 111"/>
                <a:gd name="T56" fmla="*/ 84 w 86"/>
                <a:gd name="T57" fmla="*/ 25 h 111"/>
                <a:gd name="T58" fmla="*/ 86 w 86"/>
                <a:gd name="T59" fmla="*/ 33 h 111"/>
                <a:gd name="T60" fmla="*/ 86 w 86"/>
                <a:gd name="T61" fmla="*/ 43 h 111"/>
                <a:gd name="T62" fmla="*/ 86 w 86"/>
                <a:gd name="T63" fmla="*/ 111 h 111"/>
                <a:gd name="T64" fmla="*/ 68 w 86"/>
                <a:gd name="T6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111">
                  <a:moveTo>
                    <a:pt x="68" y="111"/>
                  </a:moveTo>
                  <a:lnTo>
                    <a:pt x="68" y="48"/>
                  </a:lnTo>
                  <a:lnTo>
                    <a:pt x="66" y="39"/>
                  </a:lnTo>
                  <a:lnTo>
                    <a:pt x="66" y="33"/>
                  </a:lnTo>
                  <a:lnTo>
                    <a:pt x="65" y="27"/>
                  </a:lnTo>
                  <a:lnTo>
                    <a:pt x="62" y="23"/>
                  </a:lnTo>
                  <a:lnTo>
                    <a:pt x="59" y="20"/>
                  </a:lnTo>
                  <a:lnTo>
                    <a:pt x="55" y="17"/>
                  </a:lnTo>
                  <a:lnTo>
                    <a:pt x="50" y="17"/>
                  </a:lnTo>
                  <a:lnTo>
                    <a:pt x="45" y="16"/>
                  </a:lnTo>
                  <a:lnTo>
                    <a:pt x="37" y="17"/>
                  </a:lnTo>
                  <a:lnTo>
                    <a:pt x="30" y="20"/>
                  </a:lnTo>
                  <a:lnTo>
                    <a:pt x="24" y="25"/>
                  </a:lnTo>
                  <a:lnTo>
                    <a:pt x="20" y="30"/>
                  </a:lnTo>
                  <a:lnTo>
                    <a:pt x="20" y="111"/>
                  </a:lnTo>
                  <a:lnTo>
                    <a:pt x="0" y="111"/>
                  </a:lnTo>
                  <a:lnTo>
                    <a:pt x="0" y="1"/>
                  </a:lnTo>
                  <a:lnTo>
                    <a:pt x="13" y="1"/>
                  </a:lnTo>
                  <a:lnTo>
                    <a:pt x="20" y="16"/>
                  </a:lnTo>
                  <a:lnTo>
                    <a:pt x="24" y="9"/>
                  </a:lnTo>
                  <a:lnTo>
                    <a:pt x="32" y="4"/>
                  </a:lnTo>
                  <a:lnTo>
                    <a:pt x="40" y="1"/>
                  </a:lnTo>
                  <a:lnTo>
                    <a:pt x="50" y="0"/>
                  </a:lnTo>
                  <a:lnTo>
                    <a:pt x="59" y="1"/>
                  </a:lnTo>
                  <a:lnTo>
                    <a:pt x="66" y="3"/>
                  </a:lnTo>
                  <a:lnTo>
                    <a:pt x="72" y="6"/>
                  </a:lnTo>
                  <a:lnTo>
                    <a:pt x="78" y="12"/>
                  </a:lnTo>
                  <a:lnTo>
                    <a:pt x="81" y="17"/>
                  </a:lnTo>
                  <a:lnTo>
                    <a:pt x="84" y="25"/>
                  </a:lnTo>
                  <a:lnTo>
                    <a:pt x="86" y="33"/>
                  </a:lnTo>
                  <a:lnTo>
                    <a:pt x="86" y="43"/>
                  </a:lnTo>
                  <a:lnTo>
                    <a:pt x="86" y="111"/>
                  </a:lnTo>
                  <a:lnTo>
                    <a:pt x="68"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 name="Freeform 102"/>
            <p:cNvSpPr>
              <a:spLocks noEditPoints="1"/>
            </p:cNvSpPr>
            <p:nvPr userDrawn="1"/>
          </p:nvSpPr>
          <p:spPr bwMode="auto">
            <a:xfrm>
              <a:off x="3476625" y="796925"/>
              <a:ext cx="25400" cy="87312"/>
            </a:xfrm>
            <a:custGeom>
              <a:avLst/>
              <a:gdLst>
                <a:gd name="T0" fmla="*/ 15 w 46"/>
                <a:gd name="T1" fmla="*/ 164 h 164"/>
                <a:gd name="T2" fmla="*/ 15 w 46"/>
                <a:gd name="T3" fmla="*/ 72 h 164"/>
                <a:gd name="T4" fmla="*/ 0 w 46"/>
                <a:gd name="T5" fmla="*/ 72 h 164"/>
                <a:gd name="T6" fmla="*/ 0 w 46"/>
                <a:gd name="T7" fmla="*/ 54 h 164"/>
                <a:gd name="T8" fmla="*/ 35 w 46"/>
                <a:gd name="T9" fmla="*/ 54 h 164"/>
                <a:gd name="T10" fmla="*/ 35 w 46"/>
                <a:gd name="T11" fmla="*/ 164 h 164"/>
                <a:gd name="T12" fmla="*/ 15 w 46"/>
                <a:gd name="T13" fmla="*/ 164 h 164"/>
                <a:gd name="T14" fmla="*/ 46 w 46"/>
                <a:gd name="T15" fmla="*/ 0 h 164"/>
                <a:gd name="T16" fmla="*/ 23 w 46"/>
                <a:gd name="T17" fmla="*/ 33 h 164"/>
                <a:gd name="T18" fmla="*/ 9 w 46"/>
                <a:gd name="T19" fmla="*/ 33 h 164"/>
                <a:gd name="T20" fmla="*/ 26 w 46"/>
                <a:gd name="T21" fmla="*/ 0 h 164"/>
                <a:gd name="T22" fmla="*/ 46 w 46"/>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64">
                  <a:moveTo>
                    <a:pt x="15" y="164"/>
                  </a:moveTo>
                  <a:lnTo>
                    <a:pt x="15" y="72"/>
                  </a:lnTo>
                  <a:lnTo>
                    <a:pt x="0" y="72"/>
                  </a:lnTo>
                  <a:lnTo>
                    <a:pt x="0" y="54"/>
                  </a:lnTo>
                  <a:lnTo>
                    <a:pt x="35" y="54"/>
                  </a:lnTo>
                  <a:lnTo>
                    <a:pt x="35" y="164"/>
                  </a:lnTo>
                  <a:lnTo>
                    <a:pt x="15" y="164"/>
                  </a:lnTo>
                  <a:close/>
                  <a:moveTo>
                    <a:pt x="46" y="0"/>
                  </a:moveTo>
                  <a:lnTo>
                    <a:pt x="23" y="33"/>
                  </a:lnTo>
                  <a:lnTo>
                    <a:pt x="9" y="33"/>
                  </a:lnTo>
                  <a:lnTo>
                    <a:pt x="26"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2" name="Freeform 103"/>
            <p:cNvSpPr>
              <a:spLocks/>
            </p:cNvSpPr>
            <p:nvPr userDrawn="1"/>
          </p:nvSpPr>
          <p:spPr bwMode="auto">
            <a:xfrm>
              <a:off x="3538538" y="803275"/>
              <a:ext cx="38100" cy="80962"/>
            </a:xfrm>
            <a:custGeom>
              <a:avLst/>
              <a:gdLst>
                <a:gd name="T0" fmla="*/ 66 w 71"/>
                <a:gd name="T1" fmla="*/ 18 h 153"/>
                <a:gd name="T2" fmla="*/ 61 w 71"/>
                <a:gd name="T3" fmla="*/ 15 h 153"/>
                <a:gd name="T4" fmla="*/ 55 w 71"/>
                <a:gd name="T5" fmla="*/ 15 h 153"/>
                <a:gd name="T6" fmla="*/ 50 w 71"/>
                <a:gd name="T7" fmla="*/ 15 h 153"/>
                <a:gd name="T8" fmla="*/ 46 w 71"/>
                <a:gd name="T9" fmla="*/ 16 h 153"/>
                <a:gd name="T10" fmla="*/ 43 w 71"/>
                <a:gd name="T11" fmla="*/ 19 h 153"/>
                <a:gd name="T12" fmla="*/ 40 w 71"/>
                <a:gd name="T13" fmla="*/ 22 h 153"/>
                <a:gd name="T14" fmla="*/ 37 w 71"/>
                <a:gd name="T15" fmla="*/ 25 h 153"/>
                <a:gd name="T16" fmla="*/ 36 w 71"/>
                <a:gd name="T17" fmla="*/ 29 h 153"/>
                <a:gd name="T18" fmla="*/ 35 w 71"/>
                <a:gd name="T19" fmla="*/ 33 h 153"/>
                <a:gd name="T20" fmla="*/ 35 w 71"/>
                <a:gd name="T21" fmla="*/ 38 h 153"/>
                <a:gd name="T22" fmla="*/ 35 w 71"/>
                <a:gd name="T23" fmla="*/ 41 h 153"/>
                <a:gd name="T24" fmla="*/ 35 w 71"/>
                <a:gd name="T25" fmla="*/ 43 h 153"/>
                <a:gd name="T26" fmla="*/ 58 w 71"/>
                <a:gd name="T27" fmla="*/ 43 h 153"/>
                <a:gd name="T28" fmla="*/ 58 w 71"/>
                <a:gd name="T29" fmla="*/ 61 h 153"/>
                <a:gd name="T30" fmla="*/ 35 w 71"/>
                <a:gd name="T31" fmla="*/ 61 h 153"/>
                <a:gd name="T32" fmla="*/ 35 w 71"/>
                <a:gd name="T33" fmla="*/ 153 h 153"/>
                <a:gd name="T34" fmla="*/ 16 w 71"/>
                <a:gd name="T35" fmla="*/ 153 h 153"/>
                <a:gd name="T36" fmla="*/ 16 w 71"/>
                <a:gd name="T37" fmla="*/ 61 h 153"/>
                <a:gd name="T38" fmla="*/ 0 w 71"/>
                <a:gd name="T39" fmla="*/ 61 h 153"/>
                <a:gd name="T40" fmla="*/ 0 w 71"/>
                <a:gd name="T41" fmla="*/ 43 h 153"/>
                <a:gd name="T42" fmla="*/ 16 w 71"/>
                <a:gd name="T43" fmla="*/ 43 h 153"/>
                <a:gd name="T44" fmla="*/ 16 w 71"/>
                <a:gd name="T45" fmla="*/ 35 h 153"/>
                <a:gd name="T46" fmla="*/ 19 w 71"/>
                <a:gd name="T47" fmla="*/ 26 h 153"/>
                <a:gd name="T48" fmla="*/ 22 w 71"/>
                <a:gd name="T49" fmla="*/ 18 h 153"/>
                <a:gd name="T50" fmla="*/ 26 w 71"/>
                <a:gd name="T51" fmla="*/ 12 h 153"/>
                <a:gd name="T52" fmla="*/ 32 w 71"/>
                <a:gd name="T53" fmla="*/ 6 h 153"/>
                <a:gd name="T54" fmla="*/ 37 w 71"/>
                <a:gd name="T55" fmla="*/ 3 h 153"/>
                <a:gd name="T56" fmla="*/ 45 w 71"/>
                <a:gd name="T57" fmla="*/ 0 h 153"/>
                <a:gd name="T58" fmla="*/ 53 w 71"/>
                <a:gd name="T59" fmla="*/ 0 h 153"/>
                <a:gd name="T60" fmla="*/ 62 w 71"/>
                <a:gd name="T61" fmla="*/ 0 h 153"/>
                <a:gd name="T62" fmla="*/ 71 w 71"/>
                <a:gd name="T63" fmla="*/ 3 h 153"/>
                <a:gd name="T64" fmla="*/ 66 w 71"/>
                <a:gd name="T65" fmla="*/ 1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153">
                  <a:moveTo>
                    <a:pt x="66" y="18"/>
                  </a:moveTo>
                  <a:lnTo>
                    <a:pt x="61" y="15"/>
                  </a:lnTo>
                  <a:lnTo>
                    <a:pt x="55" y="15"/>
                  </a:lnTo>
                  <a:lnTo>
                    <a:pt x="50" y="15"/>
                  </a:lnTo>
                  <a:lnTo>
                    <a:pt x="46" y="16"/>
                  </a:lnTo>
                  <a:lnTo>
                    <a:pt x="43" y="19"/>
                  </a:lnTo>
                  <a:lnTo>
                    <a:pt x="40" y="22"/>
                  </a:lnTo>
                  <a:lnTo>
                    <a:pt x="37" y="25"/>
                  </a:lnTo>
                  <a:lnTo>
                    <a:pt x="36" y="29"/>
                  </a:lnTo>
                  <a:lnTo>
                    <a:pt x="35" y="33"/>
                  </a:lnTo>
                  <a:lnTo>
                    <a:pt x="35" y="38"/>
                  </a:lnTo>
                  <a:lnTo>
                    <a:pt x="35" y="41"/>
                  </a:lnTo>
                  <a:lnTo>
                    <a:pt x="35" y="43"/>
                  </a:lnTo>
                  <a:lnTo>
                    <a:pt x="58" y="43"/>
                  </a:lnTo>
                  <a:lnTo>
                    <a:pt x="58" y="61"/>
                  </a:lnTo>
                  <a:lnTo>
                    <a:pt x="35" y="61"/>
                  </a:lnTo>
                  <a:lnTo>
                    <a:pt x="35" y="153"/>
                  </a:lnTo>
                  <a:lnTo>
                    <a:pt x="16" y="153"/>
                  </a:lnTo>
                  <a:lnTo>
                    <a:pt x="16" y="61"/>
                  </a:lnTo>
                  <a:lnTo>
                    <a:pt x="0" y="61"/>
                  </a:lnTo>
                  <a:lnTo>
                    <a:pt x="0" y="43"/>
                  </a:lnTo>
                  <a:lnTo>
                    <a:pt x="16" y="43"/>
                  </a:lnTo>
                  <a:lnTo>
                    <a:pt x="16" y="35"/>
                  </a:lnTo>
                  <a:lnTo>
                    <a:pt x="19" y="26"/>
                  </a:lnTo>
                  <a:lnTo>
                    <a:pt x="22" y="18"/>
                  </a:lnTo>
                  <a:lnTo>
                    <a:pt x="26" y="12"/>
                  </a:lnTo>
                  <a:lnTo>
                    <a:pt x="32" y="6"/>
                  </a:lnTo>
                  <a:lnTo>
                    <a:pt x="37" y="3"/>
                  </a:lnTo>
                  <a:lnTo>
                    <a:pt x="45" y="0"/>
                  </a:lnTo>
                  <a:lnTo>
                    <a:pt x="53" y="0"/>
                  </a:lnTo>
                  <a:lnTo>
                    <a:pt x="62" y="0"/>
                  </a:lnTo>
                  <a:lnTo>
                    <a:pt x="71" y="3"/>
                  </a:lnTo>
                  <a:lnTo>
                    <a:pt x="6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3" name="Freeform 104"/>
            <p:cNvSpPr>
              <a:spLocks noEditPoints="1"/>
            </p:cNvSpPr>
            <p:nvPr userDrawn="1"/>
          </p:nvSpPr>
          <p:spPr bwMode="auto">
            <a:xfrm>
              <a:off x="3578225" y="825500"/>
              <a:ext cx="52388" cy="58737"/>
            </a:xfrm>
            <a:custGeom>
              <a:avLst/>
              <a:gdLst>
                <a:gd name="T0" fmla="*/ 0 w 98"/>
                <a:gd name="T1" fmla="*/ 45 h 112"/>
                <a:gd name="T2" fmla="*/ 7 w 98"/>
                <a:gd name="T3" fmla="*/ 25 h 112"/>
                <a:gd name="T4" fmla="*/ 20 w 98"/>
                <a:gd name="T5" fmla="*/ 9 h 112"/>
                <a:gd name="T6" fmla="*/ 38 w 98"/>
                <a:gd name="T7" fmla="*/ 1 h 112"/>
                <a:gd name="T8" fmla="*/ 60 w 98"/>
                <a:gd name="T9" fmla="*/ 1 h 112"/>
                <a:gd name="T10" fmla="*/ 77 w 98"/>
                <a:gd name="T11" fmla="*/ 9 h 112"/>
                <a:gd name="T12" fmla="*/ 90 w 98"/>
                <a:gd name="T13" fmla="*/ 23 h 112"/>
                <a:gd name="T14" fmla="*/ 96 w 98"/>
                <a:gd name="T15" fmla="*/ 43 h 112"/>
                <a:gd name="T16" fmla="*/ 96 w 98"/>
                <a:gd name="T17" fmla="*/ 69 h 112"/>
                <a:gd name="T18" fmla="*/ 90 w 98"/>
                <a:gd name="T19" fmla="*/ 89 h 112"/>
                <a:gd name="T20" fmla="*/ 77 w 98"/>
                <a:gd name="T21" fmla="*/ 104 h 112"/>
                <a:gd name="T22" fmla="*/ 59 w 98"/>
                <a:gd name="T23" fmla="*/ 112 h 112"/>
                <a:gd name="T24" fmla="*/ 37 w 98"/>
                <a:gd name="T25" fmla="*/ 112 h 112"/>
                <a:gd name="T26" fmla="*/ 20 w 98"/>
                <a:gd name="T27" fmla="*/ 104 h 112"/>
                <a:gd name="T28" fmla="*/ 7 w 98"/>
                <a:gd name="T29" fmla="*/ 89 h 112"/>
                <a:gd name="T30" fmla="*/ 0 w 98"/>
                <a:gd name="T31" fmla="*/ 68 h 112"/>
                <a:gd name="T32" fmla="*/ 20 w 98"/>
                <a:gd name="T33" fmla="*/ 56 h 112"/>
                <a:gd name="T34" fmla="*/ 21 w 98"/>
                <a:gd name="T35" fmla="*/ 73 h 112"/>
                <a:gd name="T36" fmla="*/ 27 w 98"/>
                <a:gd name="T37" fmla="*/ 86 h 112"/>
                <a:gd name="T38" fmla="*/ 36 w 98"/>
                <a:gd name="T39" fmla="*/ 95 h 112"/>
                <a:gd name="T40" fmla="*/ 49 w 98"/>
                <a:gd name="T41" fmla="*/ 97 h 112"/>
                <a:gd name="T42" fmla="*/ 60 w 98"/>
                <a:gd name="T43" fmla="*/ 94 h 112"/>
                <a:gd name="T44" fmla="*/ 70 w 98"/>
                <a:gd name="T45" fmla="*/ 86 h 112"/>
                <a:gd name="T46" fmla="*/ 76 w 98"/>
                <a:gd name="T47" fmla="*/ 73 h 112"/>
                <a:gd name="T48" fmla="*/ 77 w 98"/>
                <a:gd name="T49" fmla="*/ 56 h 112"/>
                <a:gd name="T50" fmla="*/ 76 w 98"/>
                <a:gd name="T51" fmla="*/ 39 h 112"/>
                <a:gd name="T52" fmla="*/ 70 w 98"/>
                <a:gd name="T53" fmla="*/ 26 h 112"/>
                <a:gd name="T54" fmla="*/ 62 w 98"/>
                <a:gd name="T55" fmla="*/ 19 h 112"/>
                <a:gd name="T56" fmla="*/ 49 w 98"/>
                <a:gd name="T57" fmla="*/ 16 h 112"/>
                <a:gd name="T58" fmla="*/ 37 w 98"/>
                <a:gd name="T59" fmla="*/ 19 h 112"/>
                <a:gd name="T60" fmla="*/ 27 w 98"/>
                <a:gd name="T61" fmla="*/ 26 h 112"/>
                <a:gd name="T62" fmla="*/ 21 w 98"/>
                <a:gd name="T63" fmla="*/ 39 h 112"/>
                <a:gd name="T64" fmla="*/ 20 w 98"/>
                <a:gd name="T6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112">
                  <a:moveTo>
                    <a:pt x="0" y="56"/>
                  </a:moveTo>
                  <a:lnTo>
                    <a:pt x="0" y="45"/>
                  </a:lnTo>
                  <a:lnTo>
                    <a:pt x="2" y="33"/>
                  </a:lnTo>
                  <a:lnTo>
                    <a:pt x="7" y="25"/>
                  </a:lnTo>
                  <a:lnTo>
                    <a:pt x="12" y="16"/>
                  </a:lnTo>
                  <a:lnTo>
                    <a:pt x="20" y="9"/>
                  </a:lnTo>
                  <a:lnTo>
                    <a:pt x="28" y="4"/>
                  </a:lnTo>
                  <a:lnTo>
                    <a:pt x="38" y="1"/>
                  </a:lnTo>
                  <a:lnTo>
                    <a:pt x="49" y="0"/>
                  </a:lnTo>
                  <a:lnTo>
                    <a:pt x="60" y="1"/>
                  </a:lnTo>
                  <a:lnTo>
                    <a:pt x="69" y="4"/>
                  </a:lnTo>
                  <a:lnTo>
                    <a:pt x="77" y="9"/>
                  </a:lnTo>
                  <a:lnTo>
                    <a:pt x="85" y="14"/>
                  </a:lnTo>
                  <a:lnTo>
                    <a:pt x="90" y="23"/>
                  </a:lnTo>
                  <a:lnTo>
                    <a:pt x="95" y="33"/>
                  </a:lnTo>
                  <a:lnTo>
                    <a:pt x="96" y="43"/>
                  </a:lnTo>
                  <a:lnTo>
                    <a:pt x="98" y="56"/>
                  </a:lnTo>
                  <a:lnTo>
                    <a:pt x="96" y="69"/>
                  </a:lnTo>
                  <a:lnTo>
                    <a:pt x="95" y="79"/>
                  </a:lnTo>
                  <a:lnTo>
                    <a:pt x="90" y="89"/>
                  </a:lnTo>
                  <a:lnTo>
                    <a:pt x="85" y="98"/>
                  </a:lnTo>
                  <a:lnTo>
                    <a:pt x="77" y="104"/>
                  </a:lnTo>
                  <a:lnTo>
                    <a:pt x="69" y="109"/>
                  </a:lnTo>
                  <a:lnTo>
                    <a:pt x="59" y="112"/>
                  </a:lnTo>
                  <a:lnTo>
                    <a:pt x="49" y="112"/>
                  </a:lnTo>
                  <a:lnTo>
                    <a:pt x="37" y="112"/>
                  </a:lnTo>
                  <a:lnTo>
                    <a:pt x="28" y="109"/>
                  </a:lnTo>
                  <a:lnTo>
                    <a:pt x="20" y="104"/>
                  </a:lnTo>
                  <a:lnTo>
                    <a:pt x="12" y="98"/>
                  </a:lnTo>
                  <a:lnTo>
                    <a:pt x="7" y="89"/>
                  </a:lnTo>
                  <a:lnTo>
                    <a:pt x="2" y="79"/>
                  </a:lnTo>
                  <a:lnTo>
                    <a:pt x="0" y="68"/>
                  </a:lnTo>
                  <a:lnTo>
                    <a:pt x="0" y="56"/>
                  </a:lnTo>
                  <a:close/>
                  <a:moveTo>
                    <a:pt x="20" y="56"/>
                  </a:moveTo>
                  <a:lnTo>
                    <a:pt x="20" y="66"/>
                  </a:lnTo>
                  <a:lnTo>
                    <a:pt x="21" y="73"/>
                  </a:lnTo>
                  <a:lnTo>
                    <a:pt x="24" y="81"/>
                  </a:lnTo>
                  <a:lnTo>
                    <a:pt x="27" y="86"/>
                  </a:lnTo>
                  <a:lnTo>
                    <a:pt x="31" y="91"/>
                  </a:lnTo>
                  <a:lnTo>
                    <a:pt x="36" y="95"/>
                  </a:lnTo>
                  <a:lnTo>
                    <a:pt x="41" y="97"/>
                  </a:lnTo>
                  <a:lnTo>
                    <a:pt x="49" y="97"/>
                  </a:lnTo>
                  <a:lnTo>
                    <a:pt x="54" y="97"/>
                  </a:lnTo>
                  <a:lnTo>
                    <a:pt x="60" y="94"/>
                  </a:lnTo>
                  <a:lnTo>
                    <a:pt x="66" y="91"/>
                  </a:lnTo>
                  <a:lnTo>
                    <a:pt x="70" y="86"/>
                  </a:lnTo>
                  <a:lnTo>
                    <a:pt x="73" y="81"/>
                  </a:lnTo>
                  <a:lnTo>
                    <a:pt x="76" y="73"/>
                  </a:lnTo>
                  <a:lnTo>
                    <a:pt x="77" y="65"/>
                  </a:lnTo>
                  <a:lnTo>
                    <a:pt x="77" y="56"/>
                  </a:lnTo>
                  <a:lnTo>
                    <a:pt x="77" y="46"/>
                  </a:lnTo>
                  <a:lnTo>
                    <a:pt x="76" y="39"/>
                  </a:lnTo>
                  <a:lnTo>
                    <a:pt x="73" y="32"/>
                  </a:lnTo>
                  <a:lnTo>
                    <a:pt x="70" y="26"/>
                  </a:lnTo>
                  <a:lnTo>
                    <a:pt x="66" y="22"/>
                  </a:lnTo>
                  <a:lnTo>
                    <a:pt x="62" y="19"/>
                  </a:lnTo>
                  <a:lnTo>
                    <a:pt x="56" y="16"/>
                  </a:lnTo>
                  <a:lnTo>
                    <a:pt x="49" y="16"/>
                  </a:lnTo>
                  <a:lnTo>
                    <a:pt x="43" y="16"/>
                  </a:lnTo>
                  <a:lnTo>
                    <a:pt x="37" y="19"/>
                  </a:lnTo>
                  <a:lnTo>
                    <a:pt x="31" y="22"/>
                  </a:lnTo>
                  <a:lnTo>
                    <a:pt x="27" y="26"/>
                  </a:lnTo>
                  <a:lnTo>
                    <a:pt x="24" y="32"/>
                  </a:lnTo>
                  <a:lnTo>
                    <a:pt x="21" y="39"/>
                  </a:lnTo>
                  <a:lnTo>
                    <a:pt x="20" y="48"/>
                  </a:lnTo>
                  <a:lnTo>
                    <a:pt x="2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4" name="Freeform 105"/>
            <p:cNvSpPr>
              <a:spLocks/>
            </p:cNvSpPr>
            <p:nvPr userDrawn="1"/>
          </p:nvSpPr>
          <p:spPr bwMode="auto">
            <a:xfrm>
              <a:off x="3638550" y="825500"/>
              <a:ext cx="46038" cy="58737"/>
            </a:xfrm>
            <a:custGeom>
              <a:avLst/>
              <a:gdLst>
                <a:gd name="T0" fmla="*/ 66 w 85"/>
                <a:gd name="T1" fmla="*/ 111 h 111"/>
                <a:gd name="T2" fmla="*/ 66 w 85"/>
                <a:gd name="T3" fmla="*/ 48 h 111"/>
                <a:gd name="T4" fmla="*/ 66 w 85"/>
                <a:gd name="T5" fmla="*/ 39 h 111"/>
                <a:gd name="T6" fmla="*/ 65 w 85"/>
                <a:gd name="T7" fmla="*/ 33 h 111"/>
                <a:gd name="T8" fmla="*/ 63 w 85"/>
                <a:gd name="T9" fmla="*/ 27 h 111"/>
                <a:gd name="T10" fmla="*/ 60 w 85"/>
                <a:gd name="T11" fmla="*/ 23 h 111"/>
                <a:gd name="T12" fmla="*/ 58 w 85"/>
                <a:gd name="T13" fmla="*/ 20 h 111"/>
                <a:gd name="T14" fmla="*/ 55 w 85"/>
                <a:gd name="T15" fmla="*/ 17 h 111"/>
                <a:gd name="T16" fmla="*/ 49 w 85"/>
                <a:gd name="T17" fmla="*/ 17 h 111"/>
                <a:gd name="T18" fmla="*/ 43 w 85"/>
                <a:gd name="T19" fmla="*/ 16 h 111"/>
                <a:gd name="T20" fmla="*/ 37 w 85"/>
                <a:gd name="T21" fmla="*/ 17 h 111"/>
                <a:gd name="T22" fmla="*/ 30 w 85"/>
                <a:gd name="T23" fmla="*/ 20 h 111"/>
                <a:gd name="T24" fmla="*/ 23 w 85"/>
                <a:gd name="T25" fmla="*/ 25 h 111"/>
                <a:gd name="T26" fmla="*/ 19 w 85"/>
                <a:gd name="T27" fmla="*/ 30 h 111"/>
                <a:gd name="T28" fmla="*/ 19 w 85"/>
                <a:gd name="T29" fmla="*/ 111 h 111"/>
                <a:gd name="T30" fmla="*/ 0 w 85"/>
                <a:gd name="T31" fmla="*/ 111 h 111"/>
                <a:gd name="T32" fmla="*/ 0 w 85"/>
                <a:gd name="T33" fmla="*/ 1 h 111"/>
                <a:gd name="T34" fmla="*/ 13 w 85"/>
                <a:gd name="T35" fmla="*/ 1 h 111"/>
                <a:gd name="T36" fmla="*/ 19 w 85"/>
                <a:gd name="T37" fmla="*/ 16 h 111"/>
                <a:gd name="T38" fmla="*/ 24 w 85"/>
                <a:gd name="T39" fmla="*/ 9 h 111"/>
                <a:gd name="T40" fmla="*/ 32 w 85"/>
                <a:gd name="T41" fmla="*/ 4 h 111"/>
                <a:gd name="T42" fmla="*/ 40 w 85"/>
                <a:gd name="T43" fmla="*/ 1 h 111"/>
                <a:gd name="T44" fmla="*/ 50 w 85"/>
                <a:gd name="T45" fmla="*/ 0 h 111"/>
                <a:gd name="T46" fmla="*/ 59 w 85"/>
                <a:gd name="T47" fmla="*/ 1 h 111"/>
                <a:gd name="T48" fmla="*/ 66 w 85"/>
                <a:gd name="T49" fmla="*/ 3 h 111"/>
                <a:gd name="T50" fmla="*/ 72 w 85"/>
                <a:gd name="T51" fmla="*/ 6 h 111"/>
                <a:gd name="T52" fmla="*/ 76 w 85"/>
                <a:gd name="T53" fmla="*/ 12 h 111"/>
                <a:gd name="T54" fmla="*/ 81 w 85"/>
                <a:gd name="T55" fmla="*/ 17 h 111"/>
                <a:gd name="T56" fmla="*/ 83 w 85"/>
                <a:gd name="T57" fmla="*/ 25 h 111"/>
                <a:gd name="T58" fmla="*/ 85 w 85"/>
                <a:gd name="T59" fmla="*/ 33 h 111"/>
                <a:gd name="T60" fmla="*/ 85 w 85"/>
                <a:gd name="T61" fmla="*/ 43 h 111"/>
                <a:gd name="T62" fmla="*/ 85 w 85"/>
                <a:gd name="T63" fmla="*/ 111 h 111"/>
                <a:gd name="T64" fmla="*/ 66 w 85"/>
                <a:gd name="T6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11">
                  <a:moveTo>
                    <a:pt x="66" y="111"/>
                  </a:moveTo>
                  <a:lnTo>
                    <a:pt x="66" y="48"/>
                  </a:lnTo>
                  <a:lnTo>
                    <a:pt x="66" y="39"/>
                  </a:lnTo>
                  <a:lnTo>
                    <a:pt x="65" y="33"/>
                  </a:lnTo>
                  <a:lnTo>
                    <a:pt x="63" y="27"/>
                  </a:lnTo>
                  <a:lnTo>
                    <a:pt x="60" y="23"/>
                  </a:lnTo>
                  <a:lnTo>
                    <a:pt x="58" y="20"/>
                  </a:lnTo>
                  <a:lnTo>
                    <a:pt x="55" y="17"/>
                  </a:lnTo>
                  <a:lnTo>
                    <a:pt x="49" y="17"/>
                  </a:lnTo>
                  <a:lnTo>
                    <a:pt x="43" y="16"/>
                  </a:lnTo>
                  <a:lnTo>
                    <a:pt x="37" y="17"/>
                  </a:lnTo>
                  <a:lnTo>
                    <a:pt x="30" y="20"/>
                  </a:lnTo>
                  <a:lnTo>
                    <a:pt x="23" y="25"/>
                  </a:lnTo>
                  <a:lnTo>
                    <a:pt x="19" y="30"/>
                  </a:lnTo>
                  <a:lnTo>
                    <a:pt x="19" y="111"/>
                  </a:lnTo>
                  <a:lnTo>
                    <a:pt x="0" y="111"/>
                  </a:lnTo>
                  <a:lnTo>
                    <a:pt x="0" y="1"/>
                  </a:lnTo>
                  <a:lnTo>
                    <a:pt x="13" y="1"/>
                  </a:lnTo>
                  <a:lnTo>
                    <a:pt x="19" y="16"/>
                  </a:lnTo>
                  <a:lnTo>
                    <a:pt x="24" y="9"/>
                  </a:lnTo>
                  <a:lnTo>
                    <a:pt x="32" y="4"/>
                  </a:lnTo>
                  <a:lnTo>
                    <a:pt x="40" y="1"/>
                  </a:lnTo>
                  <a:lnTo>
                    <a:pt x="50" y="0"/>
                  </a:lnTo>
                  <a:lnTo>
                    <a:pt x="59" y="1"/>
                  </a:lnTo>
                  <a:lnTo>
                    <a:pt x="66" y="3"/>
                  </a:lnTo>
                  <a:lnTo>
                    <a:pt x="72" y="6"/>
                  </a:lnTo>
                  <a:lnTo>
                    <a:pt x="76" y="12"/>
                  </a:lnTo>
                  <a:lnTo>
                    <a:pt x="81" y="17"/>
                  </a:lnTo>
                  <a:lnTo>
                    <a:pt x="83" y="25"/>
                  </a:lnTo>
                  <a:lnTo>
                    <a:pt x="85" y="33"/>
                  </a:lnTo>
                  <a:lnTo>
                    <a:pt x="85" y="43"/>
                  </a:lnTo>
                  <a:lnTo>
                    <a:pt x="85" y="111"/>
                  </a:lnTo>
                  <a:lnTo>
                    <a:pt x="66"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5" name="Freeform 106"/>
            <p:cNvSpPr>
              <a:spLocks noEditPoints="1"/>
            </p:cNvSpPr>
            <p:nvPr userDrawn="1"/>
          </p:nvSpPr>
          <p:spPr bwMode="auto">
            <a:xfrm>
              <a:off x="3694113" y="803275"/>
              <a:ext cx="49213" cy="80962"/>
            </a:xfrm>
            <a:custGeom>
              <a:avLst/>
              <a:gdLst>
                <a:gd name="T0" fmla="*/ 75 w 93"/>
                <a:gd name="T1" fmla="*/ 153 h 154"/>
                <a:gd name="T2" fmla="*/ 75 w 93"/>
                <a:gd name="T3" fmla="*/ 144 h 154"/>
                <a:gd name="T4" fmla="*/ 69 w 93"/>
                <a:gd name="T5" fmla="*/ 149 h 154"/>
                <a:gd name="T6" fmla="*/ 62 w 93"/>
                <a:gd name="T7" fmla="*/ 151 h 154"/>
                <a:gd name="T8" fmla="*/ 54 w 93"/>
                <a:gd name="T9" fmla="*/ 154 h 154"/>
                <a:gd name="T10" fmla="*/ 46 w 93"/>
                <a:gd name="T11" fmla="*/ 154 h 154"/>
                <a:gd name="T12" fmla="*/ 36 w 93"/>
                <a:gd name="T13" fmla="*/ 154 h 154"/>
                <a:gd name="T14" fmla="*/ 27 w 93"/>
                <a:gd name="T15" fmla="*/ 151 h 154"/>
                <a:gd name="T16" fmla="*/ 18 w 93"/>
                <a:gd name="T17" fmla="*/ 146 h 154"/>
                <a:gd name="T18" fmla="*/ 13 w 93"/>
                <a:gd name="T19" fmla="*/ 140 h 154"/>
                <a:gd name="T20" fmla="*/ 7 w 93"/>
                <a:gd name="T21" fmla="*/ 133 h 154"/>
                <a:gd name="T22" fmla="*/ 3 w 93"/>
                <a:gd name="T23" fmla="*/ 123 h 154"/>
                <a:gd name="T24" fmla="*/ 0 w 93"/>
                <a:gd name="T25" fmla="*/ 113 h 154"/>
                <a:gd name="T26" fmla="*/ 0 w 93"/>
                <a:gd name="T27" fmla="*/ 101 h 154"/>
                <a:gd name="T28" fmla="*/ 1 w 93"/>
                <a:gd name="T29" fmla="*/ 90 h 154"/>
                <a:gd name="T30" fmla="*/ 3 w 93"/>
                <a:gd name="T31" fmla="*/ 78 h 154"/>
                <a:gd name="T32" fmla="*/ 8 w 93"/>
                <a:gd name="T33" fmla="*/ 68 h 154"/>
                <a:gd name="T34" fmla="*/ 14 w 93"/>
                <a:gd name="T35" fmla="*/ 59 h 154"/>
                <a:gd name="T36" fmla="*/ 21 w 93"/>
                <a:gd name="T37" fmla="*/ 52 h 154"/>
                <a:gd name="T38" fmla="*/ 30 w 93"/>
                <a:gd name="T39" fmla="*/ 46 h 154"/>
                <a:gd name="T40" fmla="*/ 39 w 93"/>
                <a:gd name="T41" fmla="*/ 43 h 154"/>
                <a:gd name="T42" fmla="*/ 49 w 93"/>
                <a:gd name="T43" fmla="*/ 42 h 154"/>
                <a:gd name="T44" fmla="*/ 57 w 93"/>
                <a:gd name="T45" fmla="*/ 42 h 154"/>
                <a:gd name="T46" fmla="*/ 63 w 93"/>
                <a:gd name="T47" fmla="*/ 43 h 154"/>
                <a:gd name="T48" fmla="*/ 70 w 93"/>
                <a:gd name="T49" fmla="*/ 46 h 154"/>
                <a:gd name="T50" fmla="*/ 75 w 93"/>
                <a:gd name="T51" fmla="*/ 51 h 154"/>
                <a:gd name="T52" fmla="*/ 75 w 93"/>
                <a:gd name="T53" fmla="*/ 0 h 154"/>
                <a:gd name="T54" fmla="*/ 93 w 93"/>
                <a:gd name="T55" fmla="*/ 0 h 154"/>
                <a:gd name="T56" fmla="*/ 93 w 93"/>
                <a:gd name="T57" fmla="*/ 153 h 154"/>
                <a:gd name="T58" fmla="*/ 75 w 93"/>
                <a:gd name="T59" fmla="*/ 153 h 154"/>
                <a:gd name="T60" fmla="*/ 75 w 93"/>
                <a:gd name="T61" fmla="*/ 69 h 154"/>
                <a:gd name="T62" fmla="*/ 70 w 93"/>
                <a:gd name="T63" fmla="*/ 65 h 154"/>
                <a:gd name="T64" fmla="*/ 66 w 93"/>
                <a:gd name="T65" fmla="*/ 61 h 154"/>
                <a:gd name="T66" fmla="*/ 60 w 93"/>
                <a:gd name="T67" fmla="*/ 59 h 154"/>
                <a:gd name="T68" fmla="*/ 54 w 93"/>
                <a:gd name="T69" fmla="*/ 58 h 154"/>
                <a:gd name="T70" fmla="*/ 47 w 93"/>
                <a:gd name="T71" fmla="*/ 59 h 154"/>
                <a:gd name="T72" fmla="*/ 40 w 93"/>
                <a:gd name="T73" fmla="*/ 61 h 154"/>
                <a:gd name="T74" fmla="*/ 34 w 93"/>
                <a:gd name="T75" fmla="*/ 65 h 154"/>
                <a:gd name="T76" fmla="*/ 30 w 93"/>
                <a:gd name="T77" fmla="*/ 69 h 154"/>
                <a:gd name="T78" fmla="*/ 26 w 93"/>
                <a:gd name="T79" fmla="*/ 77 h 154"/>
                <a:gd name="T80" fmla="*/ 23 w 93"/>
                <a:gd name="T81" fmla="*/ 82 h 154"/>
                <a:gd name="T82" fmla="*/ 20 w 93"/>
                <a:gd name="T83" fmla="*/ 91 h 154"/>
                <a:gd name="T84" fmla="*/ 20 w 93"/>
                <a:gd name="T85" fmla="*/ 100 h 154"/>
                <a:gd name="T86" fmla="*/ 20 w 93"/>
                <a:gd name="T87" fmla="*/ 108 h 154"/>
                <a:gd name="T88" fmla="*/ 23 w 93"/>
                <a:gd name="T89" fmla="*/ 117 h 154"/>
                <a:gd name="T90" fmla="*/ 24 w 93"/>
                <a:gd name="T91" fmla="*/ 123 h 154"/>
                <a:gd name="T92" fmla="*/ 28 w 93"/>
                <a:gd name="T93" fmla="*/ 128 h 154"/>
                <a:gd name="T94" fmla="*/ 34 w 93"/>
                <a:gd name="T95" fmla="*/ 133 h 154"/>
                <a:gd name="T96" fmla="*/ 40 w 93"/>
                <a:gd name="T97" fmla="*/ 136 h 154"/>
                <a:gd name="T98" fmla="*/ 47 w 93"/>
                <a:gd name="T99" fmla="*/ 139 h 154"/>
                <a:gd name="T100" fmla="*/ 56 w 93"/>
                <a:gd name="T101" fmla="*/ 139 h 154"/>
                <a:gd name="T102" fmla="*/ 60 w 93"/>
                <a:gd name="T103" fmla="*/ 137 h 154"/>
                <a:gd name="T104" fmla="*/ 66 w 93"/>
                <a:gd name="T105" fmla="*/ 136 h 154"/>
                <a:gd name="T106" fmla="*/ 72 w 93"/>
                <a:gd name="T107" fmla="*/ 133 h 154"/>
                <a:gd name="T108" fmla="*/ 75 w 93"/>
                <a:gd name="T109" fmla="*/ 130 h 154"/>
                <a:gd name="T110" fmla="*/ 75 w 93"/>
                <a:gd name="T111" fmla="*/ 6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54">
                  <a:moveTo>
                    <a:pt x="75" y="153"/>
                  </a:moveTo>
                  <a:lnTo>
                    <a:pt x="75" y="144"/>
                  </a:lnTo>
                  <a:lnTo>
                    <a:pt x="69" y="149"/>
                  </a:lnTo>
                  <a:lnTo>
                    <a:pt x="62" y="151"/>
                  </a:lnTo>
                  <a:lnTo>
                    <a:pt x="54" y="154"/>
                  </a:lnTo>
                  <a:lnTo>
                    <a:pt x="46" y="154"/>
                  </a:lnTo>
                  <a:lnTo>
                    <a:pt x="36" y="154"/>
                  </a:lnTo>
                  <a:lnTo>
                    <a:pt x="27" y="151"/>
                  </a:lnTo>
                  <a:lnTo>
                    <a:pt x="18" y="146"/>
                  </a:lnTo>
                  <a:lnTo>
                    <a:pt x="13" y="140"/>
                  </a:lnTo>
                  <a:lnTo>
                    <a:pt x="7" y="133"/>
                  </a:lnTo>
                  <a:lnTo>
                    <a:pt x="3" y="123"/>
                  </a:lnTo>
                  <a:lnTo>
                    <a:pt x="0" y="113"/>
                  </a:lnTo>
                  <a:lnTo>
                    <a:pt x="0" y="101"/>
                  </a:lnTo>
                  <a:lnTo>
                    <a:pt x="1" y="90"/>
                  </a:lnTo>
                  <a:lnTo>
                    <a:pt x="3" y="78"/>
                  </a:lnTo>
                  <a:lnTo>
                    <a:pt x="8" y="68"/>
                  </a:lnTo>
                  <a:lnTo>
                    <a:pt x="14" y="59"/>
                  </a:lnTo>
                  <a:lnTo>
                    <a:pt x="21" y="52"/>
                  </a:lnTo>
                  <a:lnTo>
                    <a:pt x="30" y="46"/>
                  </a:lnTo>
                  <a:lnTo>
                    <a:pt x="39" y="43"/>
                  </a:lnTo>
                  <a:lnTo>
                    <a:pt x="49" y="42"/>
                  </a:lnTo>
                  <a:lnTo>
                    <a:pt x="57" y="42"/>
                  </a:lnTo>
                  <a:lnTo>
                    <a:pt x="63" y="43"/>
                  </a:lnTo>
                  <a:lnTo>
                    <a:pt x="70" y="46"/>
                  </a:lnTo>
                  <a:lnTo>
                    <a:pt x="75" y="51"/>
                  </a:lnTo>
                  <a:lnTo>
                    <a:pt x="75" y="0"/>
                  </a:lnTo>
                  <a:lnTo>
                    <a:pt x="93" y="0"/>
                  </a:lnTo>
                  <a:lnTo>
                    <a:pt x="93" y="153"/>
                  </a:lnTo>
                  <a:lnTo>
                    <a:pt x="75" y="153"/>
                  </a:lnTo>
                  <a:close/>
                  <a:moveTo>
                    <a:pt x="75" y="69"/>
                  </a:moveTo>
                  <a:lnTo>
                    <a:pt x="70" y="65"/>
                  </a:lnTo>
                  <a:lnTo>
                    <a:pt x="66" y="61"/>
                  </a:lnTo>
                  <a:lnTo>
                    <a:pt x="60" y="59"/>
                  </a:lnTo>
                  <a:lnTo>
                    <a:pt x="54" y="58"/>
                  </a:lnTo>
                  <a:lnTo>
                    <a:pt x="47" y="59"/>
                  </a:lnTo>
                  <a:lnTo>
                    <a:pt x="40" y="61"/>
                  </a:lnTo>
                  <a:lnTo>
                    <a:pt x="34" y="65"/>
                  </a:lnTo>
                  <a:lnTo>
                    <a:pt x="30" y="69"/>
                  </a:lnTo>
                  <a:lnTo>
                    <a:pt x="26" y="77"/>
                  </a:lnTo>
                  <a:lnTo>
                    <a:pt x="23" y="82"/>
                  </a:lnTo>
                  <a:lnTo>
                    <a:pt x="20" y="91"/>
                  </a:lnTo>
                  <a:lnTo>
                    <a:pt x="20" y="100"/>
                  </a:lnTo>
                  <a:lnTo>
                    <a:pt x="20" y="108"/>
                  </a:lnTo>
                  <a:lnTo>
                    <a:pt x="23" y="117"/>
                  </a:lnTo>
                  <a:lnTo>
                    <a:pt x="24" y="123"/>
                  </a:lnTo>
                  <a:lnTo>
                    <a:pt x="28" y="128"/>
                  </a:lnTo>
                  <a:lnTo>
                    <a:pt x="34" y="133"/>
                  </a:lnTo>
                  <a:lnTo>
                    <a:pt x="40" y="136"/>
                  </a:lnTo>
                  <a:lnTo>
                    <a:pt x="47" y="139"/>
                  </a:lnTo>
                  <a:lnTo>
                    <a:pt x="56" y="139"/>
                  </a:lnTo>
                  <a:lnTo>
                    <a:pt x="60" y="137"/>
                  </a:lnTo>
                  <a:lnTo>
                    <a:pt x="66" y="136"/>
                  </a:lnTo>
                  <a:lnTo>
                    <a:pt x="72" y="133"/>
                  </a:lnTo>
                  <a:lnTo>
                    <a:pt x="75" y="130"/>
                  </a:lnTo>
                  <a:lnTo>
                    <a:pt x="75"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6" name="Freeform 107"/>
            <p:cNvSpPr>
              <a:spLocks/>
            </p:cNvSpPr>
            <p:nvPr userDrawn="1"/>
          </p:nvSpPr>
          <p:spPr bwMode="auto">
            <a:xfrm>
              <a:off x="3749675" y="825500"/>
              <a:ext cx="53975" cy="80962"/>
            </a:xfrm>
            <a:custGeom>
              <a:avLst/>
              <a:gdLst>
                <a:gd name="T0" fmla="*/ 55 w 101"/>
                <a:gd name="T1" fmla="*/ 129 h 152"/>
                <a:gd name="T2" fmla="*/ 52 w 101"/>
                <a:gd name="T3" fmla="*/ 133 h 152"/>
                <a:gd name="T4" fmla="*/ 49 w 101"/>
                <a:gd name="T5" fmla="*/ 137 h 152"/>
                <a:gd name="T6" fmla="*/ 45 w 101"/>
                <a:gd name="T7" fmla="*/ 142 h 152"/>
                <a:gd name="T8" fmla="*/ 39 w 101"/>
                <a:gd name="T9" fmla="*/ 146 h 152"/>
                <a:gd name="T10" fmla="*/ 33 w 101"/>
                <a:gd name="T11" fmla="*/ 149 h 152"/>
                <a:gd name="T12" fmla="*/ 26 w 101"/>
                <a:gd name="T13" fmla="*/ 150 h 152"/>
                <a:gd name="T14" fmla="*/ 19 w 101"/>
                <a:gd name="T15" fmla="*/ 152 h 152"/>
                <a:gd name="T16" fmla="*/ 11 w 101"/>
                <a:gd name="T17" fmla="*/ 152 h 152"/>
                <a:gd name="T18" fmla="*/ 11 w 101"/>
                <a:gd name="T19" fmla="*/ 134 h 152"/>
                <a:gd name="T20" fmla="*/ 17 w 101"/>
                <a:gd name="T21" fmla="*/ 134 h 152"/>
                <a:gd name="T22" fmla="*/ 23 w 101"/>
                <a:gd name="T23" fmla="*/ 133 h 152"/>
                <a:gd name="T24" fmla="*/ 29 w 101"/>
                <a:gd name="T25" fmla="*/ 132 h 152"/>
                <a:gd name="T26" fmla="*/ 33 w 101"/>
                <a:gd name="T27" fmla="*/ 129 h 152"/>
                <a:gd name="T28" fmla="*/ 36 w 101"/>
                <a:gd name="T29" fmla="*/ 126 h 152"/>
                <a:gd name="T30" fmla="*/ 39 w 101"/>
                <a:gd name="T31" fmla="*/ 123 h 152"/>
                <a:gd name="T32" fmla="*/ 40 w 101"/>
                <a:gd name="T33" fmla="*/ 120 h 152"/>
                <a:gd name="T34" fmla="*/ 42 w 101"/>
                <a:gd name="T35" fmla="*/ 116 h 152"/>
                <a:gd name="T36" fmla="*/ 40 w 101"/>
                <a:gd name="T37" fmla="*/ 107 h 152"/>
                <a:gd name="T38" fmla="*/ 37 w 101"/>
                <a:gd name="T39" fmla="*/ 98 h 152"/>
                <a:gd name="T40" fmla="*/ 34 w 101"/>
                <a:gd name="T41" fmla="*/ 88 h 152"/>
                <a:gd name="T42" fmla="*/ 30 w 101"/>
                <a:gd name="T43" fmla="*/ 77 h 152"/>
                <a:gd name="T44" fmla="*/ 0 w 101"/>
                <a:gd name="T45" fmla="*/ 0 h 152"/>
                <a:gd name="T46" fmla="*/ 20 w 101"/>
                <a:gd name="T47" fmla="*/ 0 h 152"/>
                <a:gd name="T48" fmla="*/ 52 w 101"/>
                <a:gd name="T49" fmla="*/ 85 h 152"/>
                <a:gd name="T50" fmla="*/ 81 w 101"/>
                <a:gd name="T51" fmla="*/ 0 h 152"/>
                <a:gd name="T52" fmla="*/ 101 w 101"/>
                <a:gd name="T53" fmla="*/ 0 h 152"/>
                <a:gd name="T54" fmla="*/ 55 w 101"/>
                <a:gd name="T55" fmla="*/ 1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1" h="152">
                  <a:moveTo>
                    <a:pt x="55" y="129"/>
                  </a:moveTo>
                  <a:lnTo>
                    <a:pt x="52" y="133"/>
                  </a:lnTo>
                  <a:lnTo>
                    <a:pt x="49" y="137"/>
                  </a:lnTo>
                  <a:lnTo>
                    <a:pt x="45" y="142"/>
                  </a:lnTo>
                  <a:lnTo>
                    <a:pt x="39" y="146"/>
                  </a:lnTo>
                  <a:lnTo>
                    <a:pt x="33" y="149"/>
                  </a:lnTo>
                  <a:lnTo>
                    <a:pt x="26" y="150"/>
                  </a:lnTo>
                  <a:lnTo>
                    <a:pt x="19" y="152"/>
                  </a:lnTo>
                  <a:lnTo>
                    <a:pt x="11" y="152"/>
                  </a:lnTo>
                  <a:lnTo>
                    <a:pt x="11" y="134"/>
                  </a:lnTo>
                  <a:lnTo>
                    <a:pt x="17" y="134"/>
                  </a:lnTo>
                  <a:lnTo>
                    <a:pt x="23" y="133"/>
                  </a:lnTo>
                  <a:lnTo>
                    <a:pt x="29" y="132"/>
                  </a:lnTo>
                  <a:lnTo>
                    <a:pt x="33" y="129"/>
                  </a:lnTo>
                  <a:lnTo>
                    <a:pt x="36" y="126"/>
                  </a:lnTo>
                  <a:lnTo>
                    <a:pt x="39" y="123"/>
                  </a:lnTo>
                  <a:lnTo>
                    <a:pt x="40" y="120"/>
                  </a:lnTo>
                  <a:lnTo>
                    <a:pt x="42" y="116"/>
                  </a:lnTo>
                  <a:lnTo>
                    <a:pt x="40" y="107"/>
                  </a:lnTo>
                  <a:lnTo>
                    <a:pt x="37" y="98"/>
                  </a:lnTo>
                  <a:lnTo>
                    <a:pt x="34" y="88"/>
                  </a:lnTo>
                  <a:lnTo>
                    <a:pt x="30" y="77"/>
                  </a:lnTo>
                  <a:lnTo>
                    <a:pt x="0" y="0"/>
                  </a:lnTo>
                  <a:lnTo>
                    <a:pt x="20" y="0"/>
                  </a:lnTo>
                  <a:lnTo>
                    <a:pt x="52" y="85"/>
                  </a:lnTo>
                  <a:lnTo>
                    <a:pt x="81" y="0"/>
                  </a:lnTo>
                  <a:lnTo>
                    <a:pt x="101" y="0"/>
                  </a:lnTo>
                  <a:lnTo>
                    <a:pt x="55"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7" name="Freeform 108"/>
            <p:cNvSpPr>
              <a:spLocks noEditPoints="1"/>
            </p:cNvSpPr>
            <p:nvPr userDrawn="1"/>
          </p:nvSpPr>
          <p:spPr bwMode="auto">
            <a:xfrm>
              <a:off x="1930400" y="936625"/>
              <a:ext cx="65088" cy="80962"/>
            </a:xfrm>
            <a:custGeom>
              <a:avLst/>
              <a:gdLst>
                <a:gd name="T0" fmla="*/ 0 w 123"/>
                <a:gd name="T1" fmla="*/ 60 h 154"/>
                <a:gd name="T2" fmla="*/ 9 w 123"/>
                <a:gd name="T3" fmla="*/ 34 h 154"/>
                <a:gd name="T4" fmla="*/ 21 w 123"/>
                <a:gd name="T5" fmla="*/ 17 h 154"/>
                <a:gd name="T6" fmla="*/ 29 w 123"/>
                <a:gd name="T7" fmla="*/ 8 h 154"/>
                <a:gd name="T8" fmla="*/ 41 w 123"/>
                <a:gd name="T9" fmla="*/ 4 h 154"/>
                <a:gd name="T10" fmla="*/ 52 w 123"/>
                <a:gd name="T11" fmla="*/ 1 h 154"/>
                <a:gd name="T12" fmla="*/ 74 w 123"/>
                <a:gd name="T13" fmla="*/ 1 h 154"/>
                <a:gd name="T14" fmla="*/ 93 w 123"/>
                <a:gd name="T15" fmla="*/ 8 h 154"/>
                <a:gd name="T16" fmla="*/ 103 w 123"/>
                <a:gd name="T17" fmla="*/ 16 h 154"/>
                <a:gd name="T18" fmla="*/ 114 w 123"/>
                <a:gd name="T19" fmla="*/ 32 h 154"/>
                <a:gd name="T20" fmla="*/ 123 w 123"/>
                <a:gd name="T21" fmla="*/ 59 h 154"/>
                <a:gd name="T22" fmla="*/ 123 w 123"/>
                <a:gd name="T23" fmla="*/ 93 h 154"/>
                <a:gd name="T24" fmla="*/ 114 w 123"/>
                <a:gd name="T25" fmla="*/ 122 h 154"/>
                <a:gd name="T26" fmla="*/ 103 w 123"/>
                <a:gd name="T27" fmla="*/ 138 h 154"/>
                <a:gd name="T28" fmla="*/ 93 w 123"/>
                <a:gd name="T29" fmla="*/ 147 h 154"/>
                <a:gd name="T30" fmla="*/ 74 w 123"/>
                <a:gd name="T31" fmla="*/ 152 h 154"/>
                <a:gd name="T32" fmla="*/ 52 w 123"/>
                <a:gd name="T33" fmla="*/ 154 h 154"/>
                <a:gd name="T34" fmla="*/ 41 w 123"/>
                <a:gd name="T35" fmla="*/ 151 h 154"/>
                <a:gd name="T36" fmla="*/ 29 w 123"/>
                <a:gd name="T37" fmla="*/ 145 h 154"/>
                <a:gd name="T38" fmla="*/ 21 w 123"/>
                <a:gd name="T39" fmla="*/ 137 h 154"/>
                <a:gd name="T40" fmla="*/ 9 w 123"/>
                <a:gd name="T41" fmla="*/ 121 h 154"/>
                <a:gd name="T42" fmla="*/ 0 w 123"/>
                <a:gd name="T43" fmla="*/ 92 h 154"/>
                <a:gd name="T44" fmla="*/ 21 w 123"/>
                <a:gd name="T45" fmla="*/ 76 h 154"/>
                <a:gd name="T46" fmla="*/ 24 w 123"/>
                <a:gd name="T47" fmla="*/ 99 h 154"/>
                <a:gd name="T48" fmla="*/ 31 w 123"/>
                <a:gd name="T49" fmla="*/ 119 h 154"/>
                <a:gd name="T50" fmla="*/ 44 w 123"/>
                <a:gd name="T51" fmla="*/ 131 h 154"/>
                <a:gd name="T52" fmla="*/ 60 w 123"/>
                <a:gd name="T53" fmla="*/ 135 h 154"/>
                <a:gd name="T54" fmla="*/ 78 w 123"/>
                <a:gd name="T55" fmla="*/ 132 h 154"/>
                <a:gd name="T56" fmla="*/ 91 w 123"/>
                <a:gd name="T57" fmla="*/ 121 h 154"/>
                <a:gd name="T58" fmla="*/ 100 w 123"/>
                <a:gd name="T59" fmla="*/ 101 h 154"/>
                <a:gd name="T60" fmla="*/ 103 w 123"/>
                <a:gd name="T61" fmla="*/ 76 h 154"/>
                <a:gd name="T62" fmla="*/ 100 w 123"/>
                <a:gd name="T63" fmla="*/ 52 h 154"/>
                <a:gd name="T64" fmla="*/ 91 w 123"/>
                <a:gd name="T65" fmla="*/ 33 h 154"/>
                <a:gd name="T66" fmla="*/ 78 w 123"/>
                <a:gd name="T67" fmla="*/ 23 h 154"/>
                <a:gd name="T68" fmla="*/ 60 w 123"/>
                <a:gd name="T69" fmla="*/ 19 h 154"/>
                <a:gd name="T70" fmla="*/ 44 w 123"/>
                <a:gd name="T71" fmla="*/ 23 h 154"/>
                <a:gd name="T72" fmla="*/ 31 w 123"/>
                <a:gd name="T73" fmla="*/ 34 h 154"/>
                <a:gd name="T74" fmla="*/ 24 w 123"/>
                <a:gd name="T75" fmla="*/ 52 h 154"/>
                <a:gd name="T76" fmla="*/ 21 w 123"/>
                <a:gd name="T77" fmla="*/ 7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54">
                  <a:moveTo>
                    <a:pt x="0" y="76"/>
                  </a:moveTo>
                  <a:lnTo>
                    <a:pt x="0" y="60"/>
                  </a:lnTo>
                  <a:lnTo>
                    <a:pt x="3" y="46"/>
                  </a:lnTo>
                  <a:lnTo>
                    <a:pt x="9" y="34"/>
                  </a:lnTo>
                  <a:lnTo>
                    <a:pt x="16" y="23"/>
                  </a:lnTo>
                  <a:lnTo>
                    <a:pt x="21" y="17"/>
                  </a:lnTo>
                  <a:lnTo>
                    <a:pt x="25" y="13"/>
                  </a:lnTo>
                  <a:lnTo>
                    <a:pt x="29" y="8"/>
                  </a:lnTo>
                  <a:lnTo>
                    <a:pt x="35" y="6"/>
                  </a:lnTo>
                  <a:lnTo>
                    <a:pt x="41" y="4"/>
                  </a:lnTo>
                  <a:lnTo>
                    <a:pt x="47" y="1"/>
                  </a:lnTo>
                  <a:lnTo>
                    <a:pt x="52" y="1"/>
                  </a:lnTo>
                  <a:lnTo>
                    <a:pt x="60" y="0"/>
                  </a:lnTo>
                  <a:lnTo>
                    <a:pt x="74" y="1"/>
                  </a:lnTo>
                  <a:lnTo>
                    <a:pt x="87" y="6"/>
                  </a:lnTo>
                  <a:lnTo>
                    <a:pt x="93" y="8"/>
                  </a:lnTo>
                  <a:lnTo>
                    <a:pt x="99" y="11"/>
                  </a:lnTo>
                  <a:lnTo>
                    <a:pt x="103" y="16"/>
                  </a:lnTo>
                  <a:lnTo>
                    <a:pt x="107" y="20"/>
                  </a:lnTo>
                  <a:lnTo>
                    <a:pt x="114" y="32"/>
                  </a:lnTo>
                  <a:lnTo>
                    <a:pt x="120" y="44"/>
                  </a:lnTo>
                  <a:lnTo>
                    <a:pt x="123" y="59"/>
                  </a:lnTo>
                  <a:lnTo>
                    <a:pt x="123" y="76"/>
                  </a:lnTo>
                  <a:lnTo>
                    <a:pt x="123" y="93"/>
                  </a:lnTo>
                  <a:lnTo>
                    <a:pt x="120" y="109"/>
                  </a:lnTo>
                  <a:lnTo>
                    <a:pt x="114" y="122"/>
                  </a:lnTo>
                  <a:lnTo>
                    <a:pt x="107" y="134"/>
                  </a:lnTo>
                  <a:lnTo>
                    <a:pt x="103" y="138"/>
                  </a:lnTo>
                  <a:lnTo>
                    <a:pt x="99" y="142"/>
                  </a:lnTo>
                  <a:lnTo>
                    <a:pt x="93" y="147"/>
                  </a:lnTo>
                  <a:lnTo>
                    <a:pt x="87" y="150"/>
                  </a:lnTo>
                  <a:lnTo>
                    <a:pt x="74" y="152"/>
                  </a:lnTo>
                  <a:lnTo>
                    <a:pt x="60" y="154"/>
                  </a:lnTo>
                  <a:lnTo>
                    <a:pt x="52" y="154"/>
                  </a:lnTo>
                  <a:lnTo>
                    <a:pt x="47" y="152"/>
                  </a:lnTo>
                  <a:lnTo>
                    <a:pt x="41" y="151"/>
                  </a:lnTo>
                  <a:lnTo>
                    <a:pt x="35" y="148"/>
                  </a:lnTo>
                  <a:lnTo>
                    <a:pt x="29" y="145"/>
                  </a:lnTo>
                  <a:lnTo>
                    <a:pt x="25" y="142"/>
                  </a:lnTo>
                  <a:lnTo>
                    <a:pt x="21" y="137"/>
                  </a:lnTo>
                  <a:lnTo>
                    <a:pt x="16" y="132"/>
                  </a:lnTo>
                  <a:lnTo>
                    <a:pt x="9" y="121"/>
                  </a:lnTo>
                  <a:lnTo>
                    <a:pt x="3" y="108"/>
                  </a:lnTo>
                  <a:lnTo>
                    <a:pt x="0" y="92"/>
                  </a:lnTo>
                  <a:lnTo>
                    <a:pt x="0" y="76"/>
                  </a:lnTo>
                  <a:close/>
                  <a:moveTo>
                    <a:pt x="21" y="76"/>
                  </a:moveTo>
                  <a:lnTo>
                    <a:pt x="22" y="88"/>
                  </a:lnTo>
                  <a:lnTo>
                    <a:pt x="24" y="99"/>
                  </a:lnTo>
                  <a:lnTo>
                    <a:pt x="26" y="109"/>
                  </a:lnTo>
                  <a:lnTo>
                    <a:pt x="31" y="119"/>
                  </a:lnTo>
                  <a:lnTo>
                    <a:pt x="37" y="127"/>
                  </a:lnTo>
                  <a:lnTo>
                    <a:pt x="44" y="131"/>
                  </a:lnTo>
                  <a:lnTo>
                    <a:pt x="51" y="135"/>
                  </a:lnTo>
                  <a:lnTo>
                    <a:pt x="60" y="135"/>
                  </a:lnTo>
                  <a:lnTo>
                    <a:pt x="70" y="135"/>
                  </a:lnTo>
                  <a:lnTo>
                    <a:pt x="78" y="132"/>
                  </a:lnTo>
                  <a:lnTo>
                    <a:pt x="86" y="127"/>
                  </a:lnTo>
                  <a:lnTo>
                    <a:pt x="91" y="121"/>
                  </a:lnTo>
                  <a:lnTo>
                    <a:pt x="96" y="112"/>
                  </a:lnTo>
                  <a:lnTo>
                    <a:pt x="100" y="101"/>
                  </a:lnTo>
                  <a:lnTo>
                    <a:pt x="101" y="89"/>
                  </a:lnTo>
                  <a:lnTo>
                    <a:pt x="103" y="76"/>
                  </a:lnTo>
                  <a:lnTo>
                    <a:pt x="101" y="63"/>
                  </a:lnTo>
                  <a:lnTo>
                    <a:pt x="100" y="52"/>
                  </a:lnTo>
                  <a:lnTo>
                    <a:pt x="97" y="42"/>
                  </a:lnTo>
                  <a:lnTo>
                    <a:pt x="91" y="33"/>
                  </a:lnTo>
                  <a:lnTo>
                    <a:pt x="86" y="27"/>
                  </a:lnTo>
                  <a:lnTo>
                    <a:pt x="78" y="23"/>
                  </a:lnTo>
                  <a:lnTo>
                    <a:pt x="70" y="20"/>
                  </a:lnTo>
                  <a:lnTo>
                    <a:pt x="60" y="19"/>
                  </a:lnTo>
                  <a:lnTo>
                    <a:pt x="51" y="20"/>
                  </a:lnTo>
                  <a:lnTo>
                    <a:pt x="44" y="23"/>
                  </a:lnTo>
                  <a:lnTo>
                    <a:pt x="37" y="27"/>
                  </a:lnTo>
                  <a:lnTo>
                    <a:pt x="31" y="34"/>
                  </a:lnTo>
                  <a:lnTo>
                    <a:pt x="26" y="43"/>
                  </a:lnTo>
                  <a:lnTo>
                    <a:pt x="24" y="52"/>
                  </a:lnTo>
                  <a:lnTo>
                    <a:pt x="22" y="63"/>
                  </a:lnTo>
                  <a:lnTo>
                    <a:pt x="21"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8" name="Freeform 109"/>
            <p:cNvSpPr>
              <a:spLocks noEditPoints="1"/>
            </p:cNvSpPr>
            <p:nvPr userDrawn="1"/>
          </p:nvSpPr>
          <p:spPr bwMode="auto">
            <a:xfrm>
              <a:off x="2006600" y="958850"/>
              <a:ext cx="49213" cy="79375"/>
            </a:xfrm>
            <a:custGeom>
              <a:avLst/>
              <a:gdLst>
                <a:gd name="T0" fmla="*/ 18 w 93"/>
                <a:gd name="T1" fmla="*/ 103 h 152"/>
                <a:gd name="T2" fmla="*/ 18 w 93"/>
                <a:gd name="T3" fmla="*/ 152 h 152"/>
                <a:gd name="T4" fmla="*/ 0 w 93"/>
                <a:gd name="T5" fmla="*/ 152 h 152"/>
                <a:gd name="T6" fmla="*/ 0 w 93"/>
                <a:gd name="T7" fmla="*/ 1 h 152"/>
                <a:gd name="T8" fmla="*/ 18 w 93"/>
                <a:gd name="T9" fmla="*/ 1 h 152"/>
                <a:gd name="T10" fmla="*/ 18 w 93"/>
                <a:gd name="T11" fmla="*/ 10 h 152"/>
                <a:gd name="T12" fmla="*/ 24 w 93"/>
                <a:gd name="T13" fmla="*/ 5 h 152"/>
                <a:gd name="T14" fmla="*/ 31 w 93"/>
                <a:gd name="T15" fmla="*/ 2 h 152"/>
                <a:gd name="T16" fmla="*/ 37 w 93"/>
                <a:gd name="T17" fmla="*/ 0 h 152"/>
                <a:gd name="T18" fmla="*/ 44 w 93"/>
                <a:gd name="T19" fmla="*/ 0 h 152"/>
                <a:gd name="T20" fmla="*/ 56 w 93"/>
                <a:gd name="T21" fmla="*/ 0 h 152"/>
                <a:gd name="T22" fmla="*/ 66 w 93"/>
                <a:gd name="T23" fmla="*/ 2 h 152"/>
                <a:gd name="T24" fmla="*/ 75 w 93"/>
                <a:gd name="T25" fmla="*/ 7 h 152"/>
                <a:gd name="T26" fmla="*/ 80 w 93"/>
                <a:gd name="T27" fmla="*/ 14 h 152"/>
                <a:gd name="T28" fmla="*/ 86 w 93"/>
                <a:gd name="T29" fmla="*/ 21 h 152"/>
                <a:gd name="T30" fmla="*/ 90 w 93"/>
                <a:gd name="T31" fmla="*/ 31 h 152"/>
                <a:gd name="T32" fmla="*/ 93 w 93"/>
                <a:gd name="T33" fmla="*/ 43 h 152"/>
                <a:gd name="T34" fmla="*/ 93 w 93"/>
                <a:gd name="T35" fmla="*/ 56 h 152"/>
                <a:gd name="T36" fmla="*/ 93 w 93"/>
                <a:gd name="T37" fmla="*/ 67 h 152"/>
                <a:gd name="T38" fmla="*/ 90 w 93"/>
                <a:gd name="T39" fmla="*/ 77 h 152"/>
                <a:gd name="T40" fmla="*/ 86 w 93"/>
                <a:gd name="T41" fmla="*/ 87 h 152"/>
                <a:gd name="T42" fmla="*/ 80 w 93"/>
                <a:gd name="T43" fmla="*/ 96 h 152"/>
                <a:gd name="T44" fmla="*/ 73 w 93"/>
                <a:gd name="T45" fmla="*/ 103 h 152"/>
                <a:gd name="T46" fmla="*/ 65 w 93"/>
                <a:gd name="T47" fmla="*/ 108 h 152"/>
                <a:gd name="T48" fmla="*/ 54 w 93"/>
                <a:gd name="T49" fmla="*/ 110 h 152"/>
                <a:gd name="T50" fmla="*/ 43 w 93"/>
                <a:gd name="T51" fmla="*/ 112 h 152"/>
                <a:gd name="T52" fmla="*/ 36 w 93"/>
                <a:gd name="T53" fmla="*/ 110 h 152"/>
                <a:gd name="T54" fmla="*/ 28 w 93"/>
                <a:gd name="T55" fmla="*/ 109 h 152"/>
                <a:gd name="T56" fmla="*/ 23 w 93"/>
                <a:gd name="T57" fmla="*/ 106 h 152"/>
                <a:gd name="T58" fmla="*/ 18 w 93"/>
                <a:gd name="T59" fmla="*/ 103 h 152"/>
                <a:gd name="T60" fmla="*/ 18 w 93"/>
                <a:gd name="T61" fmla="*/ 24 h 152"/>
                <a:gd name="T62" fmla="*/ 18 w 93"/>
                <a:gd name="T63" fmla="*/ 87 h 152"/>
                <a:gd name="T64" fmla="*/ 21 w 93"/>
                <a:gd name="T65" fmla="*/ 90 h 152"/>
                <a:gd name="T66" fmla="*/ 26 w 93"/>
                <a:gd name="T67" fmla="*/ 93 h 152"/>
                <a:gd name="T68" fmla="*/ 33 w 93"/>
                <a:gd name="T69" fmla="*/ 95 h 152"/>
                <a:gd name="T70" fmla="*/ 37 w 93"/>
                <a:gd name="T71" fmla="*/ 96 h 152"/>
                <a:gd name="T72" fmla="*/ 46 w 93"/>
                <a:gd name="T73" fmla="*/ 95 h 152"/>
                <a:gd name="T74" fmla="*/ 53 w 93"/>
                <a:gd name="T75" fmla="*/ 93 h 152"/>
                <a:gd name="T76" fmla="*/ 60 w 93"/>
                <a:gd name="T77" fmla="*/ 90 h 152"/>
                <a:gd name="T78" fmla="*/ 65 w 93"/>
                <a:gd name="T79" fmla="*/ 85 h 152"/>
                <a:gd name="T80" fmla="*/ 69 w 93"/>
                <a:gd name="T81" fmla="*/ 80 h 152"/>
                <a:gd name="T82" fmla="*/ 72 w 93"/>
                <a:gd name="T83" fmla="*/ 73 h 152"/>
                <a:gd name="T84" fmla="*/ 73 w 93"/>
                <a:gd name="T85" fmla="*/ 64 h 152"/>
                <a:gd name="T86" fmla="*/ 73 w 93"/>
                <a:gd name="T87" fmla="*/ 54 h 152"/>
                <a:gd name="T88" fmla="*/ 73 w 93"/>
                <a:gd name="T89" fmla="*/ 46 h 152"/>
                <a:gd name="T90" fmla="*/ 72 w 93"/>
                <a:gd name="T91" fmla="*/ 37 h 152"/>
                <a:gd name="T92" fmla="*/ 69 w 93"/>
                <a:gd name="T93" fmla="*/ 30 h 152"/>
                <a:gd name="T94" fmla="*/ 65 w 93"/>
                <a:gd name="T95" fmla="*/ 24 h 152"/>
                <a:gd name="T96" fmla="*/ 60 w 93"/>
                <a:gd name="T97" fmla="*/ 21 h 152"/>
                <a:gd name="T98" fmla="*/ 54 w 93"/>
                <a:gd name="T99" fmla="*/ 18 h 152"/>
                <a:gd name="T100" fmla="*/ 47 w 93"/>
                <a:gd name="T101" fmla="*/ 15 h 152"/>
                <a:gd name="T102" fmla="*/ 39 w 93"/>
                <a:gd name="T103" fmla="*/ 15 h 152"/>
                <a:gd name="T104" fmla="*/ 33 w 93"/>
                <a:gd name="T105" fmla="*/ 15 h 152"/>
                <a:gd name="T106" fmla="*/ 28 w 93"/>
                <a:gd name="T107" fmla="*/ 18 h 152"/>
                <a:gd name="T108" fmla="*/ 23 w 93"/>
                <a:gd name="T109" fmla="*/ 21 h 152"/>
                <a:gd name="T110" fmla="*/ 18 w 93"/>
                <a:gd name="T111"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52">
                  <a:moveTo>
                    <a:pt x="18" y="103"/>
                  </a:moveTo>
                  <a:lnTo>
                    <a:pt x="18" y="152"/>
                  </a:lnTo>
                  <a:lnTo>
                    <a:pt x="0" y="152"/>
                  </a:lnTo>
                  <a:lnTo>
                    <a:pt x="0" y="1"/>
                  </a:lnTo>
                  <a:lnTo>
                    <a:pt x="18" y="1"/>
                  </a:lnTo>
                  <a:lnTo>
                    <a:pt x="18" y="10"/>
                  </a:lnTo>
                  <a:lnTo>
                    <a:pt x="24" y="5"/>
                  </a:lnTo>
                  <a:lnTo>
                    <a:pt x="31" y="2"/>
                  </a:lnTo>
                  <a:lnTo>
                    <a:pt x="37" y="0"/>
                  </a:lnTo>
                  <a:lnTo>
                    <a:pt x="44" y="0"/>
                  </a:lnTo>
                  <a:lnTo>
                    <a:pt x="56" y="0"/>
                  </a:lnTo>
                  <a:lnTo>
                    <a:pt x="66" y="2"/>
                  </a:lnTo>
                  <a:lnTo>
                    <a:pt x="75" y="7"/>
                  </a:lnTo>
                  <a:lnTo>
                    <a:pt x="80" y="14"/>
                  </a:lnTo>
                  <a:lnTo>
                    <a:pt x="86" y="21"/>
                  </a:lnTo>
                  <a:lnTo>
                    <a:pt x="90" y="31"/>
                  </a:lnTo>
                  <a:lnTo>
                    <a:pt x="93" y="43"/>
                  </a:lnTo>
                  <a:lnTo>
                    <a:pt x="93" y="56"/>
                  </a:lnTo>
                  <a:lnTo>
                    <a:pt x="93" y="67"/>
                  </a:lnTo>
                  <a:lnTo>
                    <a:pt x="90" y="77"/>
                  </a:lnTo>
                  <a:lnTo>
                    <a:pt x="86" y="87"/>
                  </a:lnTo>
                  <a:lnTo>
                    <a:pt x="80" y="96"/>
                  </a:lnTo>
                  <a:lnTo>
                    <a:pt x="73" y="103"/>
                  </a:lnTo>
                  <a:lnTo>
                    <a:pt x="65" y="108"/>
                  </a:lnTo>
                  <a:lnTo>
                    <a:pt x="54" y="110"/>
                  </a:lnTo>
                  <a:lnTo>
                    <a:pt x="43" y="112"/>
                  </a:lnTo>
                  <a:lnTo>
                    <a:pt x="36" y="110"/>
                  </a:lnTo>
                  <a:lnTo>
                    <a:pt x="28" y="109"/>
                  </a:lnTo>
                  <a:lnTo>
                    <a:pt x="23" y="106"/>
                  </a:lnTo>
                  <a:lnTo>
                    <a:pt x="18" y="103"/>
                  </a:lnTo>
                  <a:close/>
                  <a:moveTo>
                    <a:pt x="18" y="24"/>
                  </a:moveTo>
                  <a:lnTo>
                    <a:pt x="18" y="87"/>
                  </a:lnTo>
                  <a:lnTo>
                    <a:pt x="21" y="90"/>
                  </a:lnTo>
                  <a:lnTo>
                    <a:pt x="26" y="93"/>
                  </a:lnTo>
                  <a:lnTo>
                    <a:pt x="33" y="95"/>
                  </a:lnTo>
                  <a:lnTo>
                    <a:pt x="37" y="96"/>
                  </a:lnTo>
                  <a:lnTo>
                    <a:pt x="46" y="95"/>
                  </a:lnTo>
                  <a:lnTo>
                    <a:pt x="53" y="93"/>
                  </a:lnTo>
                  <a:lnTo>
                    <a:pt x="60" y="90"/>
                  </a:lnTo>
                  <a:lnTo>
                    <a:pt x="65" y="85"/>
                  </a:lnTo>
                  <a:lnTo>
                    <a:pt x="69" y="80"/>
                  </a:lnTo>
                  <a:lnTo>
                    <a:pt x="72" y="73"/>
                  </a:lnTo>
                  <a:lnTo>
                    <a:pt x="73" y="64"/>
                  </a:lnTo>
                  <a:lnTo>
                    <a:pt x="73" y="54"/>
                  </a:lnTo>
                  <a:lnTo>
                    <a:pt x="73" y="46"/>
                  </a:lnTo>
                  <a:lnTo>
                    <a:pt x="72" y="37"/>
                  </a:lnTo>
                  <a:lnTo>
                    <a:pt x="69" y="30"/>
                  </a:lnTo>
                  <a:lnTo>
                    <a:pt x="65" y="24"/>
                  </a:lnTo>
                  <a:lnTo>
                    <a:pt x="60" y="21"/>
                  </a:lnTo>
                  <a:lnTo>
                    <a:pt x="54" y="18"/>
                  </a:lnTo>
                  <a:lnTo>
                    <a:pt x="47" y="15"/>
                  </a:lnTo>
                  <a:lnTo>
                    <a:pt x="39" y="15"/>
                  </a:lnTo>
                  <a:lnTo>
                    <a:pt x="33" y="15"/>
                  </a:lnTo>
                  <a:lnTo>
                    <a:pt x="28" y="18"/>
                  </a:lnTo>
                  <a:lnTo>
                    <a:pt x="23" y="21"/>
                  </a:lnTo>
                  <a:lnTo>
                    <a:pt x="1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9" name="Freeform 110"/>
            <p:cNvSpPr>
              <a:spLocks noEditPoints="1"/>
            </p:cNvSpPr>
            <p:nvPr userDrawn="1"/>
          </p:nvSpPr>
          <p:spPr bwMode="auto">
            <a:xfrm>
              <a:off x="2062163" y="958850"/>
              <a:ext cx="53975" cy="58737"/>
            </a:xfrm>
            <a:custGeom>
              <a:avLst/>
              <a:gdLst>
                <a:gd name="T0" fmla="*/ 100 w 101"/>
                <a:gd name="T1" fmla="*/ 57 h 112"/>
                <a:gd name="T2" fmla="*/ 21 w 101"/>
                <a:gd name="T3" fmla="*/ 57 h 112"/>
                <a:gd name="T4" fmla="*/ 22 w 101"/>
                <a:gd name="T5" fmla="*/ 66 h 112"/>
                <a:gd name="T6" fmla="*/ 23 w 101"/>
                <a:gd name="T7" fmla="*/ 74 h 112"/>
                <a:gd name="T8" fmla="*/ 26 w 101"/>
                <a:gd name="T9" fmla="*/ 80 h 112"/>
                <a:gd name="T10" fmla="*/ 32 w 101"/>
                <a:gd name="T11" fmla="*/ 86 h 112"/>
                <a:gd name="T12" fmla="*/ 36 w 101"/>
                <a:gd name="T13" fmla="*/ 90 h 112"/>
                <a:gd name="T14" fmla="*/ 42 w 101"/>
                <a:gd name="T15" fmla="*/ 93 h 112"/>
                <a:gd name="T16" fmla="*/ 48 w 101"/>
                <a:gd name="T17" fmla="*/ 95 h 112"/>
                <a:gd name="T18" fmla="*/ 55 w 101"/>
                <a:gd name="T19" fmla="*/ 96 h 112"/>
                <a:gd name="T20" fmla="*/ 64 w 101"/>
                <a:gd name="T21" fmla="*/ 95 h 112"/>
                <a:gd name="T22" fmla="*/ 71 w 101"/>
                <a:gd name="T23" fmla="*/ 93 h 112"/>
                <a:gd name="T24" fmla="*/ 77 w 101"/>
                <a:gd name="T25" fmla="*/ 90 h 112"/>
                <a:gd name="T26" fmla="*/ 82 w 101"/>
                <a:gd name="T27" fmla="*/ 86 h 112"/>
                <a:gd name="T28" fmla="*/ 91 w 101"/>
                <a:gd name="T29" fmla="*/ 99 h 112"/>
                <a:gd name="T30" fmla="*/ 85 w 101"/>
                <a:gd name="T31" fmla="*/ 103 h 112"/>
                <a:gd name="T32" fmla="*/ 77 w 101"/>
                <a:gd name="T33" fmla="*/ 108 h 112"/>
                <a:gd name="T34" fmla="*/ 65 w 101"/>
                <a:gd name="T35" fmla="*/ 110 h 112"/>
                <a:gd name="T36" fmla="*/ 51 w 101"/>
                <a:gd name="T37" fmla="*/ 112 h 112"/>
                <a:gd name="T38" fmla="*/ 42 w 101"/>
                <a:gd name="T39" fmla="*/ 110 h 112"/>
                <a:gd name="T40" fmla="*/ 32 w 101"/>
                <a:gd name="T41" fmla="*/ 108 h 112"/>
                <a:gd name="T42" fmla="*/ 25 w 101"/>
                <a:gd name="T43" fmla="*/ 103 h 112"/>
                <a:gd name="T44" fmla="*/ 16 w 101"/>
                <a:gd name="T45" fmla="*/ 98 h 112"/>
                <a:gd name="T46" fmla="*/ 9 w 101"/>
                <a:gd name="T47" fmla="*/ 89 h 112"/>
                <a:gd name="T48" fmla="*/ 5 w 101"/>
                <a:gd name="T49" fmla="*/ 80 h 112"/>
                <a:gd name="T50" fmla="*/ 2 w 101"/>
                <a:gd name="T51" fmla="*/ 69 h 112"/>
                <a:gd name="T52" fmla="*/ 0 w 101"/>
                <a:gd name="T53" fmla="*/ 57 h 112"/>
                <a:gd name="T54" fmla="*/ 2 w 101"/>
                <a:gd name="T55" fmla="*/ 44 h 112"/>
                <a:gd name="T56" fmla="*/ 5 w 101"/>
                <a:gd name="T57" fmla="*/ 33 h 112"/>
                <a:gd name="T58" fmla="*/ 10 w 101"/>
                <a:gd name="T59" fmla="*/ 23 h 112"/>
                <a:gd name="T60" fmla="*/ 18 w 101"/>
                <a:gd name="T61" fmla="*/ 14 h 112"/>
                <a:gd name="T62" fmla="*/ 25 w 101"/>
                <a:gd name="T63" fmla="*/ 7 h 112"/>
                <a:gd name="T64" fmla="*/ 33 w 101"/>
                <a:gd name="T65" fmla="*/ 2 h 112"/>
                <a:gd name="T66" fmla="*/ 42 w 101"/>
                <a:gd name="T67" fmla="*/ 0 h 112"/>
                <a:gd name="T68" fmla="*/ 52 w 101"/>
                <a:gd name="T69" fmla="*/ 0 h 112"/>
                <a:gd name="T70" fmla="*/ 62 w 101"/>
                <a:gd name="T71" fmla="*/ 0 h 112"/>
                <a:gd name="T72" fmla="*/ 72 w 101"/>
                <a:gd name="T73" fmla="*/ 2 h 112"/>
                <a:gd name="T74" fmla="*/ 81 w 101"/>
                <a:gd name="T75" fmla="*/ 7 h 112"/>
                <a:gd name="T76" fmla="*/ 88 w 101"/>
                <a:gd name="T77" fmla="*/ 13 h 112"/>
                <a:gd name="T78" fmla="*/ 94 w 101"/>
                <a:gd name="T79" fmla="*/ 18 h 112"/>
                <a:gd name="T80" fmla="*/ 98 w 101"/>
                <a:gd name="T81" fmla="*/ 27 h 112"/>
                <a:gd name="T82" fmla="*/ 100 w 101"/>
                <a:gd name="T83" fmla="*/ 36 h 112"/>
                <a:gd name="T84" fmla="*/ 101 w 101"/>
                <a:gd name="T85" fmla="*/ 46 h 112"/>
                <a:gd name="T86" fmla="*/ 100 w 101"/>
                <a:gd name="T87" fmla="*/ 51 h 112"/>
                <a:gd name="T88" fmla="*/ 100 w 101"/>
                <a:gd name="T89" fmla="*/ 57 h 112"/>
                <a:gd name="T90" fmla="*/ 52 w 101"/>
                <a:gd name="T91" fmla="*/ 15 h 112"/>
                <a:gd name="T92" fmla="*/ 46 w 101"/>
                <a:gd name="T93" fmla="*/ 15 h 112"/>
                <a:gd name="T94" fmla="*/ 41 w 101"/>
                <a:gd name="T95" fmla="*/ 17 h 112"/>
                <a:gd name="T96" fmla="*/ 35 w 101"/>
                <a:gd name="T97" fmla="*/ 20 h 112"/>
                <a:gd name="T98" fmla="*/ 31 w 101"/>
                <a:gd name="T99" fmla="*/ 24 h 112"/>
                <a:gd name="T100" fmla="*/ 28 w 101"/>
                <a:gd name="T101" fmla="*/ 28 h 112"/>
                <a:gd name="T102" fmla="*/ 25 w 101"/>
                <a:gd name="T103" fmla="*/ 33 h 112"/>
                <a:gd name="T104" fmla="*/ 22 w 101"/>
                <a:gd name="T105" fmla="*/ 37 h 112"/>
                <a:gd name="T106" fmla="*/ 22 w 101"/>
                <a:gd name="T107" fmla="*/ 43 h 112"/>
                <a:gd name="T108" fmla="*/ 81 w 101"/>
                <a:gd name="T109" fmla="*/ 43 h 112"/>
                <a:gd name="T110" fmla="*/ 81 w 101"/>
                <a:gd name="T111" fmla="*/ 37 h 112"/>
                <a:gd name="T112" fmla="*/ 80 w 101"/>
                <a:gd name="T113" fmla="*/ 33 h 112"/>
                <a:gd name="T114" fmla="*/ 78 w 101"/>
                <a:gd name="T115" fmla="*/ 28 h 112"/>
                <a:gd name="T116" fmla="*/ 74 w 101"/>
                <a:gd name="T117" fmla="*/ 24 h 112"/>
                <a:gd name="T118" fmla="*/ 70 w 101"/>
                <a:gd name="T119" fmla="*/ 20 h 112"/>
                <a:gd name="T120" fmla="*/ 65 w 101"/>
                <a:gd name="T121" fmla="*/ 17 h 112"/>
                <a:gd name="T122" fmla="*/ 59 w 101"/>
                <a:gd name="T123" fmla="*/ 15 h 112"/>
                <a:gd name="T124" fmla="*/ 52 w 101"/>
                <a:gd name="T125" fmla="*/ 1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 h="112">
                  <a:moveTo>
                    <a:pt x="100" y="57"/>
                  </a:moveTo>
                  <a:lnTo>
                    <a:pt x="21" y="57"/>
                  </a:lnTo>
                  <a:lnTo>
                    <a:pt x="22" y="66"/>
                  </a:lnTo>
                  <a:lnTo>
                    <a:pt x="23" y="74"/>
                  </a:lnTo>
                  <a:lnTo>
                    <a:pt x="26" y="80"/>
                  </a:lnTo>
                  <a:lnTo>
                    <a:pt x="32" y="86"/>
                  </a:lnTo>
                  <a:lnTo>
                    <a:pt x="36" y="90"/>
                  </a:lnTo>
                  <a:lnTo>
                    <a:pt x="42" y="93"/>
                  </a:lnTo>
                  <a:lnTo>
                    <a:pt x="48" y="95"/>
                  </a:lnTo>
                  <a:lnTo>
                    <a:pt x="55" y="96"/>
                  </a:lnTo>
                  <a:lnTo>
                    <a:pt x="64" y="95"/>
                  </a:lnTo>
                  <a:lnTo>
                    <a:pt x="71" y="93"/>
                  </a:lnTo>
                  <a:lnTo>
                    <a:pt x="77" y="90"/>
                  </a:lnTo>
                  <a:lnTo>
                    <a:pt x="82" y="86"/>
                  </a:lnTo>
                  <a:lnTo>
                    <a:pt x="91" y="99"/>
                  </a:lnTo>
                  <a:lnTo>
                    <a:pt x="85" y="103"/>
                  </a:lnTo>
                  <a:lnTo>
                    <a:pt x="77" y="108"/>
                  </a:lnTo>
                  <a:lnTo>
                    <a:pt x="65" y="110"/>
                  </a:lnTo>
                  <a:lnTo>
                    <a:pt x="51" y="112"/>
                  </a:lnTo>
                  <a:lnTo>
                    <a:pt x="42" y="110"/>
                  </a:lnTo>
                  <a:lnTo>
                    <a:pt x="32" y="108"/>
                  </a:lnTo>
                  <a:lnTo>
                    <a:pt x="25" y="103"/>
                  </a:lnTo>
                  <a:lnTo>
                    <a:pt x="16" y="98"/>
                  </a:lnTo>
                  <a:lnTo>
                    <a:pt x="9" y="89"/>
                  </a:lnTo>
                  <a:lnTo>
                    <a:pt x="5" y="80"/>
                  </a:lnTo>
                  <a:lnTo>
                    <a:pt x="2" y="69"/>
                  </a:lnTo>
                  <a:lnTo>
                    <a:pt x="0" y="57"/>
                  </a:lnTo>
                  <a:lnTo>
                    <a:pt x="2" y="44"/>
                  </a:lnTo>
                  <a:lnTo>
                    <a:pt x="5" y="33"/>
                  </a:lnTo>
                  <a:lnTo>
                    <a:pt x="10" y="23"/>
                  </a:lnTo>
                  <a:lnTo>
                    <a:pt x="18" y="14"/>
                  </a:lnTo>
                  <a:lnTo>
                    <a:pt x="25" y="7"/>
                  </a:lnTo>
                  <a:lnTo>
                    <a:pt x="33" y="2"/>
                  </a:lnTo>
                  <a:lnTo>
                    <a:pt x="42" y="0"/>
                  </a:lnTo>
                  <a:lnTo>
                    <a:pt x="52" y="0"/>
                  </a:lnTo>
                  <a:lnTo>
                    <a:pt x="62" y="0"/>
                  </a:lnTo>
                  <a:lnTo>
                    <a:pt x="72" y="2"/>
                  </a:lnTo>
                  <a:lnTo>
                    <a:pt x="81" y="7"/>
                  </a:lnTo>
                  <a:lnTo>
                    <a:pt x="88" y="13"/>
                  </a:lnTo>
                  <a:lnTo>
                    <a:pt x="94" y="18"/>
                  </a:lnTo>
                  <a:lnTo>
                    <a:pt x="98" y="27"/>
                  </a:lnTo>
                  <a:lnTo>
                    <a:pt x="100" y="36"/>
                  </a:lnTo>
                  <a:lnTo>
                    <a:pt x="101" y="46"/>
                  </a:lnTo>
                  <a:lnTo>
                    <a:pt x="100" y="51"/>
                  </a:lnTo>
                  <a:lnTo>
                    <a:pt x="100" y="57"/>
                  </a:lnTo>
                  <a:close/>
                  <a:moveTo>
                    <a:pt x="52" y="15"/>
                  </a:moveTo>
                  <a:lnTo>
                    <a:pt x="46" y="15"/>
                  </a:lnTo>
                  <a:lnTo>
                    <a:pt x="41" y="17"/>
                  </a:lnTo>
                  <a:lnTo>
                    <a:pt x="35" y="20"/>
                  </a:lnTo>
                  <a:lnTo>
                    <a:pt x="31" y="24"/>
                  </a:lnTo>
                  <a:lnTo>
                    <a:pt x="28" y="28"/>
                  </a:lnTo>
                  <a:lnTo>
                    <a:pt x="25" y="33"/>
                  </a:lnTo>
                  <a:lnTo>
                    <a:pt x="22" y="37"/>
                  </a:lnTo>
                  <a:lnTo>
                    <a:pt x="22" y="43"/>
                  </a:lnTo>
                  <a:lnTo>
                    <a:pt x="81" y="43"/>
                  </a:lnTo>
                  <a:lnTo>
                    <a:pt x="81" y="37"/>
                  </a:lnTo>
                  <a:lnTo>
                    <a:pt x="80" y="33"/>
                  </a:lnTo>
                  <a:lnTo>
                    <a:pt x="78" y="28"/>
                  </a:lnTo>
                  <a:lnTo>
                    <a:pt x="74" y="24"/>
                  </a:lnTo>
                  <a:lnTo>
                    <a:pt x="70" y="20"/>
                  </a:lnTo>
                  <a:lnTo>
                    <a:pt x="65" y="17"/>
                  </a:lnTo>
                  <a:lnTo>
                    <a:pt x="59" y="15"/>
                  </a:lnTo>
                  <a:lnTo>
                    <a:pt x="5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0" name="Freeform 111"/>
            <p:cNvSpPr>
              <a:spLocks/>
            </p:cNvSpPr>
            <p:nvPr userDrawn="1"/>
          </p:nvSpPr>
          <p:spPr bwMode="auto">
            <a:xfrm>
              <a:off x="2127250" y="958850"/>
              <a:ext cx="33338" cy="57150"/>
            </a:xfrm>
            <a:custGeom>
              <a:avLst/>
              <a:gdLst>
                <a:gd name="T0" fmla="*/ 58 w 65"/>
                <a:gd name="T1" fmla="*/ 20 h 109"/>
                <a:gd name="T2" fmla="*/ 52 w 65"/>
                <a:gd name="T3" fmla="*/ 17 h 109"/>
                <a:gd name="T4" fmla="*/ 45 w 65"/>
                <a:gd name="T5" fmla="*/ 15 h 109"/>
                <a:gd name="T6" fmla="*/ 41 w 65"/>
                <a:gd name="T7" fmla="*/ 15 h 109"/>
                <a:gd name="T8" fmla="*/ 35 w 65"/>
                <a:gd name="T9" fmla="*/ 17 h 109"/>
                <a:gd name="T10" fmla="*/ 31 w 65"/>
                <a:gd name="T11" fmla="*/ 21 h 109"/>
                <a:gd name="T12" fmla="*/ 28 w 65"/>
                <a:gd name="T13" fmla="*/ 24 h 109"/>
                <a:gd name="T14" fmla="*/ 23 w 65"/>
                <a:gd name="T15" fmla="*/ 30 h 109"/>
                <a:gd name="T16" fmla="*/ 22 w 65"/>
                <a:gd name="T17" fmla="*/ 36 h 109"/>
                <a:gd name="T18" fmla="*/ 21 w 65"/>
                <a:gd name="T19" fmla="*/ 41 h 109"/>
                <a:gd name="T20" fmla="*/ 19 w 65"/>
                <a:gd name="T21" fmla="*/ 47 h 109"/>
                <a:gd name="T22" fmla="*/ 19 w 65"/>
                <a:gd name="T23" fmla="*/ 109 h 109"/>
                <a:gd name="T24" fmla="*/ 0 w 65"/>
                <a:gd name="T25" fmla="*/ 109 h 109"/>
                <a:gd name="T26" fmla="*/ 0 w 65"/>
                <a:gd name="T27" fmla="*/ 1 h 109"/>
                <a:gd name="T28" fmla="*/ 19 w 65"/>
                <a:gd name="T29" fmla="*/ 1 h 109"/>
                <a:gd name="T30" fmla="*/ 19 w 65"/>
                <a:gd name="T31" fmla="*/ 18 h 109"/>
                <a:gd name="T32" fmla="*/ 25 w 65"/>
                <a:gd name="T33" fmla="*/ 10 h 109"/>
                <a:gd name="T34" fmla="*/ 32 w 65"/>
                <a:gd name="T35" fmla="*/ 4 h 109"/>
                <a:gd name="T36" fmla="*/ 41 w 65"/>
                <a:gd name="T37" fmla="*/ 0 h 109"/>
                <a:gd name="T38" fmla="*/ 51 w 65"/>
                <a:gd name="T39" fmla="*/ 0 h 109"/>
                <a:gd name="T40" fmla="*/ 58 w 65"/>
                <a:gd name="T41" fmla="*/ 0 h 109"/>
                <a:gd name="T42" fmla="*/ 65 w 65"/>
                <a:gd name="T43" fmla="*/ 1 h 109"/>
                <a:gd name="T44" fmla="*/ 58 w 65"/>
                <a:gd name="T45" fmla="*/ 2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09">
                  <a:moveTo>
                    <a:pt x="58" y="20"/>
                  </a:moveTo>
                  <a:lnTo>
                    <a:pt x="52" y="17"/>
                  </a:lnTo>
                  <a:lnTo>
                    <a:pt x="45" y="15"/>
                  </a:lnTo>
                  <a:lnTo>
                    <a:pt x="41" y="15"/>
                  </a:lnTo>
                  <a:lnTo>
                    <a:pt x="35" y="17"/>
                  </a:lnTo>
                  <a:lnTo>
                    <a:pt x="31" y="21"/>
                  </a:lnTo>
                  <a:lnTo>
                    <a:pt x="28" y="24"/>
                  </a:lnTo>
                  <a:lnTo>
                    <a:pt x="23" y="30"/>
                  </a:lnTo>
                  <a:lnTo>
                    <a:pt x="22" y="36"/>
                  </a:lnTo>
                  <a:lnTo>
                    <a:pt x="21" y="41"/>
                  </a:lnTo>
                  <a:lnTo>
                    <a:pt x="19" y="47"/>
                  </a:lnTo>
                  <a:lnTo>
                    <a:pt x="19" y="109"/>
                  </a:lnTo>
                  <a:lnTo>
                    <a:pt x="0" y="109"/>
                  </a:lnTo>
                  <a:lnTo>
                    <a:pt x="0" y="1"/>
                  </a:lnTo>
                  <a:lnTo>
                    <a:pt x="19" y="1"/>
                  </a:lnTo>
                  <a:lnTo>
                    <a:pt x="19" y="18"/>
                  </a:lnTo>
                  <a:lnTo>
                    <a:pt x="25" y="10"/>
                  </a:lnTo>
                  <a:lnTo>
                    <a:pt x="32" y="4"/>
                  </a:lnTo>
                  <a:lnTo>
                    <a:pt x="41" y="0"/>
                  </a:lnTo>
                  <a:lnTo>
                    <a:pt x="51" y="0"/>
                  </a:lnTo>
                  <a:lnTo>
                    <a:pt x="58" y="0"/>
                  </a:lnTo>
                  <a:lnTo>
                    <a:pt x="65" y="1"/>
                  </a:lnTo>
                  <a:lnTo>
                    <a:pt x="5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1" name="Freeform 112"/>
            <p:cNvSpPr>
              <a:spLocks noEditPoints="1"/>
            </p:cNvSpPr>
            <p:nvPr userDrawn="1"/>
          </p:nvSpPr>
          <p:spPr bwMode="auto">
            <a:xfrm>
              <a:off x="2165350" y="958850"/>
              <a:ext cx="49213" cy="58737"/>
            </a:xfrm>
            <a:custGeom>
              <a:avLst/>
              <a:gdLst>
                <a:gd name="T0" fmla="*/ 60 w 93"/>
                <a:gd name="T1" fmla="*/ 103 h 112"/>
                <a:gd name="T2" fmla="*/ 43 w 93"/>
                <a:gd name="T3" fmla="*/ 110 h 112"/>
                <a:gd name="T4" fmla="*/ 25 w 93"/>
                <a:gd name="T5" fmla="*/ 110 h 112"/>
                <a:gd name="T6" fmla="*/ 14 w 93"/>
                <a:gd name="T7" fmla="*/ 106 h 112"/>
                <a:gd name="T8" fmla="*/ 5 w 93"/>
                <a:gd name="T9" fmla="*/ 98 h 112"/>
                <a:gd name="T10" fmla="*/ 1 w 93"/>
                <a:gd name="T11" fmla="*/ 86 h 112"/>
                <a:gd name="T12" fmla="*/ 1 w 93"/>
                <a:gd name="T13" fmla="*/ 72 h 112"/>
                <a:gd name="T14" fmla="*/ 8 w 93"/>
                <a:gd name="T15" fmla="*/ 57 h 112"/>
                <a:gd name="T16" fmla="*/ 23 w 93"/>
                <a:gd name="T17" fmla="*/ 46 h 112"/>
                <a:gd name="T18" fmla="*/ 40 w 93"/>
                <a:gd name="T19" fmla="*/ 41 h 112"/>
                <a:gd name="T20" fmla="*/ 57 w 93"/>
                <a:gd name="T21" fmla="*/ 40 h 112"/>
                <a:gd name="T22" fmla="*/ 64 w 93"/>
                <a:gd name="T23" fmla="*/ 37 h 112"/>
                <a:gd name="T24" fmla="*/ 62 w 93"/>
                <a:gd name="T25" fmla="*/ 27 h 112"/>
                <a:gd name="T26" fmla="*/ 56 w 93"/>
                <a:gd name="T27" fmla="*/ 20 h 112"/>
                <a:gd name="T28" fmla="*/ 47 w 93"/>
                <a:gd name="T29" fmla="*/ 17 h 112"/>
                <a:gd name="T30" fmla="*/ 33 w 93"/>
                <a:gd name="T31" fmla="*/ 17 h 112"/>
                <a:gd name="T32" fmla="*/ 20 w 93"/>
                <a:gd name="T33" fmla="*/ 21 h 112"/>
                <a:gd name="T34" fmla="*/ 5 w 93"/>
                <a:gd name="T35" fmla="*/ 10 h 112"/>
                <a:gd name="T36" fmla="*/ 21 w 93"/>
                <a:gd name="T37" fmla="*/ 2 h 112"/>
                <a:gd name="T38" fmla="*/ 40 w 93"/>
                <a:gd name="T39" fmla="*/ 0 h 112"/>
                <a:gd name="T40" fmla="*/ 60 w 93"/>
                <a:gd name="T41" fmla="*/ 1 h 112"/>
                <a:gd name="T42" fmla="*/ 73 w 93"/>
                <a:gd name="T43" fmla="*/ 10 h 112"/>
                <a:gd name="T44" fmla="*/ 82 w 93"/>
                <a:gd name="T45" fmla="*/ 24 h 112"/>
                <a:gd name="T46" fmla="*/ 85 w 93"/>
                <a:gd name="T47" fmla="*/ 44 h 112"/>
                <a:gd name="T48" fmla="*/ 85 w 93"/>
                <a:gd name="T49" fmla="*/ 89 h 112"/>
                <a:gd name="T50" fmla="*/ 89 w 93"/>
                <a:gd name="T51" fmla="*/ 99 h 112"/>
                <a:gd name="T52" fmla="*/ 93 w 93"/>
                <a:gd name="T53" fmla="*/ 112 h 112"/>
                <a:gd name="T54" fmla="*/ 76 w 93"/>
                <a:gd name="T55" fmla="*/ 108 h 112"/>
                <a:gd name="T56" fmla="*/ 67 w 93"/>
                <a:gd name="T57" fmla="*/ 98 h 112"/>
                <a:gd name="T58" fmla="*/ 57 w 93"/>
                <a:gd name="T59" fmla="*/ 54 h 112"/>
                <a:gd name="T60" fmla="*/ 46 w 93"/>
                <a:gd name="T61" fmla="*/ 54 h 112"/>
                <a:gd name="T62" fmla="*/ 33 w 93"/>
                <a:gd name="T63" fmla="*/ 59 h 112"/>
                <a:gd name="T64" fmla="*/ 24 w 93"/>
                <a:gd name="T65" fmla="*/ 66 h 112"/>
                <a:gd name="T66" fmla="*/ 20 w 93"/>
                <a:gd name="T67" fmla="*/ 74 h 112"/>
                <a:gd name="T68" fmla="*/ 20 w 93"/>
                <a:gd name="T69" fmla="*/ 83 h 112"/>
                <a:gd name="T70" fmla="*/ 23 w 93"/>
                <a:gd name="T71" fmla="*/ 90 h 112"/>
                <a:gd name="T72" fmla="*/ 30 w 93"/>
                <a:gd name="T73" fmla="*/ 95 h 112"/>
                <a:gd name="T74" fmla="*/ 46 w 93"/>
                <a:gd name="T75" fmla="*/ 96 h 112"/>
                <a:gd name="T76" fmla="*/ 59 w 93"/>
                <a:gd name="T77" fmla="*/ 89 h 112"/>
                <a:gd name="T78" fmla="*/ 64 w 93"/>
                <a:gd name="T7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12">
                  <a:moveTo>
                    <a:pt x="67" y="98"/>
                  </a:moveTo>
                  <a:lnTo>
                    <a:pt x="60" y="103"/>
                  </a:lnTo>
                  <a:lnTo>
                    <a:pt x="53" y="108"/>
                  </a:lnTo>
                  <a:lnTo>
                    <a:pt x="43" y="110"/>
                  </a:lnTo>
                  <a:lnTo>
                    <a:pt x="31" y="112"/>
                  </a:lnTo>
                  <a:lnTo>
                    <a:pt x="25" y="110"/>
                  </a:lnTo>
                  <a:lnTo>
                    <a:pt x="20" y="109"/>
                  </a:lnTo>
                  <a:lnTo>
                    <a:pt x="14" y="106"/>
                  </a:lnTo>
                  <a:lnTo>
                    <a:pt x="10" y="102"/>
                  </a:lnTo>
                  <a:lnTo>
                    <a:pt x="5" y="98"/>
                  </a:lnTo>
                  <a:lnTo>
                    <a:pt x="2" y="92"/>
                  </a:lnTo>
                  <a:lnTo>
                    <a:pt x="1" y="86"/>
                  </a:lnTo>
                  <a:lnTo>
                    <a:pt x="0" y="79"/>
                  </a:lnTo>
                  <a:lnTo>
                    <a:pt x="1" y="72"/>
                  </a:lnTo>
                  <a:lnTo>
                    <a:pt x="4" y="64"/>
                  </a:lnTo>
                  <a:lnTo>
                    <a:pt x="8" y="57"/>
                  </a:lnTo>
                  <a:lnTo>
                    <a:pt x="14" y="51"/>
                  </a:lnTo>
                  <a:lnTo>
                    <a:pt x="23" y="46"/>
                  </a:lnTo>
                  <a:lnTo>
                    <a:pt x="31" y="43"/>
                  </a:lnTo>
                  <a:lnTo>
                    <a:pt x="40" y="41"/>
                  </a:lnTo>
                  <a:lnTo>
                    <a:pt x="51" y="40"/>
                  </a:lnTo>
                  <a:lnTo>
                    <a:pt x="57" y="40"/>
                  </a:lnTo>
                  <a:lnTo>
                    <a:pt x="64" y="43"/>
                  </a:lnTo>
                  <a:lnTo>
                    <a:pt x="64" y="37"/>
                  </a:lnTo>
                  <a:lnTo>
                    <a:pt x="63" y="31"/>
                  </a:lnTo>
                  <a:lnTo>
                    <a:pt x="62" y="27"/>
                  </a:lnTo>
                  <a:lnTo>
                    <a:pt x="59" y="23"/>
                  </a:lnTo>
                  <a:lnTo>
                    <a:pt x="56" y="20"/>
                  </a:lnTo>
                  <a:lnTo>
                    <a:pt x="51" y="18"/>
                  </a:lnTo>
                  <a:lnTo>
                    <a:pt x="47" y="17"/>
                  </a:lnTo>
                  <a:lnTo>
                    <a:pt x="41" y="17"/>
                  </a:lnTo>
                  <a:lnTo>
                    <a:pt x="33" y="17"/>
                  </a:lnTo>
                  <a:lnTo>
                    <a:pt x="25" y="18"/>
                  </a:lnTo>
                  <a:lnTo>
                    <a:pt x="20" y="21"/>
                  </a:lnTo>
                  <a:lnTo>
                    <a:pt x="14" y="26"/>
                  </a:lnTo>
                  <a:lnTo>
                    <a:pt x="5" y="10"/>
                  </a:lnTo>
                  <a:lnTo>
                    <a:pt x="12" y="5"/>
                  </a:lnTo>
                  <a:lnTo>
                    <a:pt x="21" y="2"/>
                  </a:lnTo>
                  <a:lnTo>
                    <a:pt x="30" y="0"/>
                  </a:lnTo>
                  <a:lnTo>
                    <a:pt x="40" y="0"/>
                  </a:lnTo>
                  <a:lnTo>
                    <a:pt x="50" y="0"/>
                  </a:lnTo>
                  <a:lnTo>
                    <a:pt x="60" y="1"/>
                  </a:lnTo>
                  <a:lnTo>
                    <a:pt x="67" y="5"/>
                  </a:lnTo>
                  <a:lnTo>
                    <a:pt x="73" y="10"/>
                  </a:lnTo>
                  <a:lnTo>
                    <a:pt x="79" y="15"/>
                  </a:lnTo>
                  <a:lnTo>
                    <a:pt x="82" y="24"/>
                  </a:lnTo>
                  <a:lnTo>
                    <a:pt x="83" y="33"/>
                  </a:lnTo>
                  <a:lnTo>
                    <a:pt x="85" y="44"/>
                  </a:lnTo>
                  <a:lnTo>
                    <a:pt x="85" y="83"/>
                  </a:lnTo>
                  <a:lnTo>
                    <a:pt x="85" y="89"/>
                  </a:lnTo>
                  <a:lnTo>
                    <a:pt x="86" y="95"/>
                  </a:lnTo>
                  <a:lnTo>
                    <a:pt x="89" y="99"/>
                  </a:lnTo>
                  <a:lnTo>
                    <a:pt x="93" y="102"/>
                  </a:lnTo>
                  <a:lnTo>
                    <a:pt x="93" y="112"/>
                  </a:lnTo>
                  <a:lnTo>
                    <a:pt x="83" y="110"/>
                  </a:lnTo>
                  <a:lnTo>
                    <a:pt x="76" y="108"/>
                  </a:lnTo>
                  <a:lnTo>
                    <a:pt x="70" y="103"/>
                  </a:lnTo>
                  <a:lnTo>
                    <a:pt x="67" y="98"/>
                  </a:lnTo>
                  <a:close/>
                  <a:moveTo>
                    <a:pt x="64" y="56"/>
                  </a:moveTo>
                  <a:lnTo>
                    <a:pt x="57" y="54"/>
                  </a:lnTo>
                  <a:lnTo>
                    <a:pt x="53" y="54"/>
                  </a:lnTo>
                  <a:lnTo>
                    <a:pt x="46" y="54"/>
                  </a:lnTo>
                  <a:lnTo>
                    <a:pt x="38" y="56"/>
                  </a:lnTo>
                  <a:lnTo>
                    <a:pt x="33" y="59"/>
                  </a:lnTo>
                  <a:lnTo>
                    <a:pt x="28" y="62"/>
                  </a:lnTo>
                  <a:lnTo>
                    <a:pt x="24" y="66"/>
                  </a:lnTo>
                  <a:lnTo>
                    <a:pt x="21" y="70"/>
                  </a:lnTo>
                  <a:lnTo>
                    <a:pt x="20" y="74"/>
                  </a:lnTo>
                  <a:lnTo>
                    <a:pt x="20" y="79"/>
                  </a:lnTo>
                  <a:lnTo>
                    <a:pt x="20" y="83"/>
                  </a:lnTo>
                  <a:lnTo>
                    <a:pt x="20" y="87"/>
                  </a:lnTo>
                  <a:lnTo>
                    <a:pt x="23" y="90"/>
                  </a:lnTo>
                  <a:lnTo>
                    <a:pt x="24" y="92"/>
                  </a:lnTo>
                  <a:lnTo>
                    <a:pt x="30" y="95"/>
                  </a:lnTo>
                  <a:lnTo>
                    <a:pt x="38" y="96"/>
                  </a:lnTo>
                  <a:lnTo>
                    <a:pt x="46" y="96"/>
                  </a:lnTo>
                  <a:lnTo>
                    <a:pt x="53" y="93"/>
                  </a:lnTo>
                  <a:lnTo>
                    <a:pt x="59" y="89"/>
                  </a:lnTo>
                  <a:lnTo>
                    <a:pt x="64" y="83"/>
                  </a:lnTo>
                  <a:lnTo>
                    <a:pt x="6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2" name="Freeform 113"/>
            <p:cNvSpPr>
              <a:spLocks noEditPoints="1"/>
            </p:cNvSpPr>
            <p:nvPr userDrawn="1"/>
          </p:nvSpPr>
          <p:spPr bwMode="auto">
            <a:xfrm>
              <a:off x="2220913" y="928688"/>
              <a:ext cx="47625" cy="88900"/>
            </a:xfrm>
            <a:custGeom>
              <a:avLst/>
              <a:gdLst>
                <a:gd name="T0" fmla="*/ 90 w 90"/>
                <a:gd name="T1" fmla="*/ 65 h 167"/>
                <a:gd name="T2" fmla="*/ 79 w 90"/>
                <a:gd name="T3" fmla="*/ 79 h 167"/>
                <a:gd name="T4" fmla="*/ 75 w 90"/>
                <a:gd name="T5" fmla="*/ 76 h 167"/>
                <a:gd name="T6" fmla="*/ 69 w 90"/>
                <a:gd name="T7" fmla="*/ 73 h 167"/>
                <a:gd name="T8" fmla="*/ 62 w 90"/>
                <a:gd name="T9" fmla="*/ 70 h 167"/>
                <a:gd name="T10" fmla="*/ 55 w 90"/>
                <a:gd name="T11" fmla="*/ 70 h 167"/>
                <a:gd name="T12" fmla="*/ 48 w 90"/>
                <a:gd name="T13" fmla="*/ 70 h 167"/>
                <a:gd name="T14" fmla="*/ 41 w 90"/>
                <a:gd name="T15" fmla="*/ 73 h 167"/>
                <a:gd name="T16" fmla="*/ 35 w 90"/>
                <a:gd name="T17" fmla="*/ 76 h 167"/>
                <a:gd name="T18" fmla="*/ 30 w 90"/>
                <a:gd name="T19" fmla="*/ 81 h 167"/>
                <a:gd name="T20" fmla="*/ 26 w 90"/>
                <a:gd name="T21" fmla="*/ 88 h 167"/>
                <a:gd name="T22" fmla="*/ 23 w 90"/>
                <a:gd name="T23" fmla="*/ 95 h 167"/>
                <a:gd name="T24" fmla="*/ 22 w 90"/>
                <a:gd name="T25" fmla="*/ 102 h 167"/>
                <a:gd name="T26" fmla="*/ 20 w 90"/>
                <a:gd name="T27" fmla="*/ 111 h 167"/>
                <a:gd name="T28" fmla="*/ 22 w 90"/>
                <a:gd name="T29" fmla="*/ 121 h 167"/>
                <a:gd name="T30" fmla="*/ 23 w 90"/>
                <a:gd name="T31" fmla="*/ 128 h 167"/>
                <a:gd name="T32" fmla="*/ 26 w 90"/>
                <a:gd name="T33" fmla="*/ 135 h 167"/>
                <a:gd name="T34" fmla="*/ 30 w 90"/>
                <a:gd name="T35" fmla="*/ 141 h 167"/>
                <a:gd name="T36" fmla="*/ 35 w 90"/>
                <a:gd name="T37" fmla="*/ 145 h 167"/>
                <a:gd name="T38" fmla="*/ 42 w 90"/>
                <a:gd name="T39" fmla="*/ 148 h 167"/>
                <a:gd name="T40" fmla="*/ 48 w 90"/>
                <a:gd name="T41" fmla="*/ 150 h 167"/>
                <a:gd name="T42" fmla="*/ 56 w 90"/>
                <a:gd name="T43" fmla="*/ 151 h 167"/>
                <a:gd name="T44" fmla="*/ 62 w 90"/>
                <a:gd name="T45" fmla="*/ 150 h 167"/>
                <a:gd name="T46" fmla="*/ 69 w 90"/>
                <a:gd name="T47" fmla="*/ 148 h 167"/>
                <a:gd name="T48" fmla="*/ 75 w 90"/>
                <a:gd name="T49" fmla="*/ 145 h 167"/>
                <a:gd name="T50" fmla="*/ 82 w 90"/>
                <a:gd name="T51" fmla="*/ 141 h 167"/>
                <a:gd name="T52" fmla="*/ 90 w 90"/>
                <a:gd name="T53" fmla="*/ 157 h 167"/>
                <a:gd name="T54" fmla="*/ 82 w 90"/>
                <a:gd name="T55" fmla="*/ 161 h 167"/>
                <a:gd name="T56" fmla="*/ 72 w 90"/>
                <a:gd name="T57" fmla="*/ 164 h 167"/>
                <a:gd name="T58" fmla="*/ 62 w 90"/>
                <a:gd name="T59" fmla="*/ 165 h 167"/>
                <a:gd name="T60" fmla="*/ 52 w 90"/>
                <a:gd name="T61" fmla="*/ 167 h 167"/>
                <a:gd name="T62" fmla="*/ 41 w 90"/>
                <a:gd name="T63" fmla="*/ 165 h 167"/>
                <a:gd name="T64" fmla="*/ 32 w 90"/>
                <a:gd name="T65" fmla="*/ 163 h 167"/>
                <a:gd name="T66" fmla="*/ 23 w 90"/>
                <a:gd name="T67" fmla="*/ 158 h 167"/>
                <a:gd name="T68" fmla="*/ 15 w 90"/>
                <a:gd name="T69" fmla="*/ 151 h 167"/>
                <a:gd name="T70" fmla="*/ 9 w 90"/>
                <a:gd name="T71" fmla="*/ 144 h 167"/>
                <a:gd name="T72" fmla="*/ 5 w 90"/>
                <a:gd name="T73" fmla="*/ 134 h 167"/>
                <a:gd name="T74" fmla="*/ 2 w 90"/>
                <a:gd name="T75" fmla="*/ 124 h 167"/>
                <a:gd name="T76" fmla="*/ 0 w 90"/>
                <a:gd name="T77" fmla="*/ 111 h 167"/>
                <a:gd name="T78" fmla="*/ 2 w 90"/>
                <a:gd name="T79" fmla="*/ 99 h 167"/>
                <a:gd name="T80" fmla="*/ 5 w 90"/>
                <a:gd name="T81" fmla="*/ 88 h 167"/>
                <a:gd name="T82" fmla="*/ 9 w 90"/>
                <a:gd name="T83" fmla="*/ 78 h 167"/>
                <a:gd name="T84" fmla="*/ 16 w 90"/>
                <a:gd name="T85" fmla="*/ 70 h 167"/>
                <a:gd name="T86" fmla="*/ 23 w 90"/>
                <a:gd name="T87" fmla="*/ 63 h 167"/>
                <a:gd name="T88" fmla="*/ 33 w 90"/>
                <a:gd name="T89" fmla="*/ 57 h 167"/>
                <a:gd name="T90" fmla="*/ 45 w 90"/>
                <a:gd name="T91" fmla="*/ 55 h 167"/>
                <a:gd name="T92" fmla="*/ 56 w 90"/>
                <a:gd name="T93" fmla="*/ 55 h 167"/>
                <a:gd name="T94" fmla="*/ 65 w 90"/>
                <a:gd name="T95" fmla="*/ 55 h 167"/>
                <a:gd name="T96" fmla="*/ 75 w 90"/>
                <a:gd name="T97" fmla="*/ 57 h 167"/>
                <a:gd name="T98" fmla="*/ 84 w 90"/>
                <a:gd name="T99" fmla="*/ 62 h 167"/>
                <a:gd name="T100" fmla="*/ 90 w 90"/>
                <a:gd name="T101" fmla="*/ 65 h 167"/>
                <a:gd name="T102" fmla="*/ 87 w 90"/>
                <a:gd name="T103" fmla="*/ 0 h 167"/>
                <a:gd name="T104" fmla="*/ 56 w 90"/>
                <a:gd name="T105" fmla="*/ 34 h 167"/>
                <a:gd name="T106" fmla="*/ 45 w 90"/>
                <a:gd name="T107" fmla="*/ 34 h 167"/>
                <a:gd name="T108" fmla="*/ 15 w 90"/>
                <a:gd name="T109" fmla="*/ 0 h 167"/>
                <a:gd name="T110" fmla="*/ 32 w 90"/>
                <a:gd name="T111" fmla="*/ 0 h 167"/>
                <a:gd name="T112" fmla="*/ 51 w 90"/>
                <a:gd name="T113" fmla="*/ 20 h 167"/>
                <a:gd name="T114" fmla="*/ 67 w 90"/>
                <a:gd name="T115" fmla="*/ 0 h 167"/>
                <a:gd name="T116" fmla="*/ 87 w 90"/>
                <a:gd name="T1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167">
                  <a:moveTo>
                    <a:pt x="90" y="65"/>
                  </a:moveTo>
                  <a:lnTo>
                    <a:pt x="79" y="79"/>
                  </a:lnTo>
                  <a:lnTo>
                    <a:pt x="75" y="76"/>
                  </a:lnTo>
                  <a:lnTo>
                    <a:pt x="69" y="73"/>
                  </a:lnTo>
                  <a:lnTo>
                    <a:pt x="62" y="70"/>
                  </a:lnTo>
                  <a:lnTo>
                    <a:pt x="55" y="70"/>
                  </a:lnTo>
                  <a:lnTo>
                    <a:pt x="48" y="70"/>
                  </a:lnTo>
                  <a:lnTo>
                    <a:pt x="41" y="73"/>
                  </a:lnTo>
                  <a:lnTo>
                    <a:pt x="35" y="76"/>
                  </a:lnTo>
                  <a:lnTo>
                    <a:pt x="30" y="81"/>
                  </a:lnTo>
                  <a:lnTo>
                    <a:pt x="26" y="88"/>
                  </a:lnTo>
                  <a:lnTo>
                    <a:pt x="23" y="95"/>
                  </a:lnTo>
                  <a:lnTo>
                    <a:pt x="22" y="102"/>
                  </a:lnTo>
                  <a:lnTo>
                    <a:pt x="20" y="111"/>
                  </a:lnTo>
                  <a:lnTo>
                    <a:pt x="22" y="121"/>
                  </a:lnTo>
                  <a:lnTo>
                    <a:pt x="23" y="128"/>
                  </a:lnTo>
                  <a:lnTo>
                    <a:pt x="26" y="135"/>
                  </a:lnTo>
                  <a:lnTo>
                    <a:pt x="30" y="141"/>
                  </a:lnTo>
                  <a:lnTo>
                    <a:pt x="35" y="145"/>
                  </a:lnTo>
                  <a:lnTo>
                    <a:pt x="42" y="148"/>
                  </a:lnTo>
                  <a:lnTo>
                    <a:pt x="48" y="150"/>
                  </a:lnTo>
                  <a:lnTo>
                    <a:pt x="56" y="151"/>
                  </a:lnTo>
                  <a:lnTo>
                    <a:pt x="62" y="150"/>
                  </a:lnTo>
                  <a:lnTo>
                    <a:pt x="69" y="148"/>
                  </a:lnTo>
                  <a:lnTo>
                    <a:pt x="75" y="145"/>
                  </a:lnTo>
                  <a:lnTo>
                    <a:pt x="82" y="141"/>
                  </a:lnTo>
                  <a:lnTo>
                    <a:pt x="90" y="157"/>
                  </a:lnTo>
                  <a:lnTo>
                    <a:pt x="82" y="161"/>
                  </a:lnTo>
                  <a:lnTo>
                    <a:pt x="72" y="164"/>
                  </a:lnTo>
                  <a:lnTo>
                    <a:pt x="62" y="165"/>
                  </a:lnTo>
                  <a:lnTo>
                    <a:pt x="52" y="167"/>
                  </a:lnTo>
                  <a:lnTo>
                    <a:pt x="41" y="165"/>
                  </a:lnTo>
                  <a:lnTo>
                    <a:pt x="32" y="163"/>
                  </a:lnTo>
                  <a:lnTo>
                    <a:pt x="23" y="158"/>
                  </a:lnTo>
                  <a:lnTo>
                    <a:pt x="15" y="151"/>
                  </a:lnTo>
                  <a:lnTo>
                    <a:pt x="9" y="144"/>
                  </a:lnTo>
                  <a:lnTo>
                    <a:pt x="5" y="134"/>
                  </a:lnTo>
                  <a:lnTo>
                    <a:pt x="2" y="124"/>
                  </a:lnTo>
                  <a:lnTo>
                    <a:pt x="0" y="111"/>
                  </a:lnTo>
                  <a:lnTo>
                    <a:pt x="2" y="99"/>
                  </a:lnTo>
                  <a:lnTo>
                    <a:pt x="5" y="88"/>
                  </a:lnTo>
                  <a:lnTo>
                    <a:pt x="9" y="78"/>
                  </a:lnTo>
                  <a:lnTo>
                    <a:pt x="16" y="70"/>
                  </a:lnTo>
                  <a:lnTo>
                    <a:pt x="23" y="63"/>
                  </a:lnTo>
                  <a:lnTo>
                    <a:pt x="33" y="57"/>
                  </a:lnTo>
                  <a:lnTo>
                    <a:pt x="45" y="55"/>
                  </a:lnTo>
                  <a:lnTo>
                    <a:pt x="56" y="55"/>
                  </a:lnTo>
                  <a:lnTo>
                    <a:pt x="65" y="55"/>
                  </a:lnTo>
                  <a:lnTo>
                    <a:pt x="75" y="57"/>
                  </a:lnTo>
                  <a:lnTo>
                    <a:pt x="84" y="62"/>
                  </a:lnTo>
                  <a:lnTo>
                    <a:pt x="90" y="65"/>
                  </a:lnTo>
                  <a:close/>
                  <a:moveTo>
                    <a:pt x="87" y="0"/>
                  </a:moveTo>
                  <a:lnTo>
                    <a:pt x="56" y="34"/>
                  </a:lnTo>
                  <a:lnTo>
                    <a:pt x="45" y="34"/>
                  </a:lnTo>
                  <a:lnTo>
                    <a:pt x="15" y="0"/>
                  </a:lnTo>
                  <a:lnTo>
                    <a:pt x="32" y="0"/>
                  </a:lnTo>
                  <a:lnTo>
                    <a:pt x="51" y="20"/>
                  </a:lnTo>
                  <a:lnTo>
                    <a:pt x="67" y="0"/>
                  </a:lnTo>
                  <a:lnTo>
                    <a:pt x="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3" name="Freeform 114"/>
            <p:cNvSpPr>
              <a:spLocks/>
            </p:cNvSpPr>
            <p:nvPr userDrawn="1"/>
          </p:nvSpPr>
          <p:spPr bwMode="auto">
            <a:xfrm>
              <a:off x="2279650" y="958850"/>
              <a:ext cx="44450" cy="57150"/>
            </a:xfrm>
            <a:custGeom>
              <a:avLst/>
              <a:gdLst>
                <a:gd name="T0" fmla="*/ 66 w 85"/>
                <a:gd name="T1" fmla="*/ 109 h 109"/>
                <a:gd name="T2" fmla="*/ 66 w 85"/>
                <a:gd name="T3" fmla="*/ 47 h 109"/>
                <a:gd name="T4" fmla="*/ 66 w 85"/>
                <a:gd name="T5" fmla="*/ 38 h 109"/>
                <a:gd name="T6" fmla="*/ 65 w 85"/>
                <a:gd name="T7" fmla="*/ 31 h 109"/>
                <a:gd name="T8" fmla="*/ 63 w 85"/>
                <a:gd name="T9" fmla="*/ 27 h 109"/>
                <a:gd name="T10" fmla="*/ 60 w 85"/>
                <a:gd name="T11" fmla="*/ 23 h 109"/>
                <a:gd name="T12" fmla="*/ 57 w 85"/>
                <a:gd name="T13" fmla="*/ 20 h 109"/>
                <a:gd name="T14" fmla="*/ 53 w 85"/>
                <a:gd name="T15" fmla="*/ 17 h 109"/>
                <a:gd name="T16" fmla="*/ 49 w 85"/>
                <a:gd name="T17" fmla="*/ 15 h 109"/>
                <a:gd name="T18" fmla="*/ 43 w 85"/>
                <a:gd name="T19" fmla="*/ 15 h 109"/>
                <a:gd name="T20" fmla="*/ 36 w 85"/>
                <a:gd name="T21" fmla="*/ 17 h 109"/>
                <a:gd name="T22" fmla="*/ 30 w 85"/>
                <a:gd name="T23" fmla="*/ 20 h 109"/>
                <a:gd name="T24" fmla="*/ 23 w 85"/>
                <a:gd name="T25" fmla="*/ 24 h 109"/>
                <a:gd name="T26" fmla="*/ 19 w 85"/>
                <a:gd name="T27" fmla="*/ 28 h 109"/>
                <a:gd name="T28" fmla="*/ 19 w 85"/>
                <a:gd name="T29" fmla="*/ 109 h 109"/>
                <a:gd name="T30" fmla="*/ 0 w 85"/>
                <a:gd name="T31" fmla="*/ 109 h 109"/>
                <a:gd name="T32" fmla="*/ 0 w 85"/>
                <a:gd name="T33" fmla="*/ 1 h 109"/>
                <a:gd name="T34" fmla="*/ 13 w 85"/>
                <a:gd name="T35" fmla="*/ 1 h 109"/>
                <a:gd name="T36" fmla="*/ 19 w 85"/>
                <a:gd name="T37" fmla="*/ 15 h 109"/>
                <a:gd name="T38" fmla="*/ 24 w 85"/>
                <a:gd name="T39" fmla="*/ 8 h 109"/>
                <a:gd name="T40" fmla="*/ 31 w 85"/>
                <a:gd name="T41" fmla="*/ 2 h 109"/>
                <a:gd name="T42" fmla="*/ 40 w 85"/>
                <a:gd name="T43" fmla="*/ 0 h 109"/>
                <a:gd name="T44" fmla="*/ 50 w 85"/>
                <a:gd name="T45" fmla="*/ 0 h 109"/>
                <a:gd name="T46" fmla="*/ 57 w 85"/>
                <a:gd name="T47" fmla="*/ 0 h 109"/>
                <a:gd name="T48" fmla="*/ 65 w 85"/>
                <a:gd name="T49" fmla="*/ 2 h 109"/>
                <a:gd name="T50" fmla="*/ 72 w 85"/>
                <a:gd name="T51" fmla="*/ 5 h 109"/>
                <a:gd name="T52" fmla="*/ 76 w 85"/>
                <a:gd name="T53" fmla="*/ 10 h 109"/>
                <a:gd name="T54" fmla="*/ 80 w 85"/>
                <a:gd name="T55" fmla="*/ 15 h 109"/>
                <a:gd name="T56" fmla="*/ 83 w 85"/>
                <a:gd name="T57" fmla="*/ 24 h 109"/>
                <a:gd name="T58" fmla="*/ 85 w 85"/>
                <a:gd name="T59" fmla="*/ 33 h 109"/>
                <a:gd name="T60" fmla="*/ 85 w 85"/>
                <a:gd name="T61" fmla="*/ 43 h 109"/>
                <a:gd name="T62" fmla="*/ 85 w 85"/>
                <a:gd name="T63" fmla="*/ 109 h 109"/>
                <a:gd name="T64" fmla="*/ 66 w 85"/>
                <a:gd name="T6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9">
                  <a:moveTo>
                    <a:pt x="66" y="109"/>
                  </a:moveTo>
                  <a:lnTo>
                    <a:pt x="66" y="47"/>
                  </a:lnTo>
                  <a:lnTo>
                    <a:pt x="66" y="38"/>
                  </a:lnTo>
                  <a:lnTo>
                    <a:pt x="65" y="31"/>
                  </a:lnTo>
                  <a:lnTo>
                    <a:pt x="63" y="27"/>
                  </a:lnTo>
                  <a:lnTo>
                    <a:pt x="60" y="23"/>
                  </a:lnTo>
                  <a:lnTo>
                    <a:pt x="57" y="20"/>
                  </a:lnTo>
                  <a:lnTo>
                    <a:pt x="53" y="17"/>
                  </a:lnTo>
                  <a:lnTo>
                    <a:pt x="49" y="15"/>
                  </a:lnTo>
                  <a:lnTo>
                    <a:pt x="43" y="15"/>
                  </a:lnTo>
                  <a:lnTo>
                    <a:pt x="36" y="17"/>
                  </a:lnTo>
                  <a:lnTo>
                    <a:pt x="30" y="20"/>
                  </a:lnTo>
                  <a:lnTo>
                    <a:pt x="23" y="24"/>
                  </a:lnTo>
                  <a:lnTo>
                    <a:pt x="19" y="28"/>
                  </a:lnTo>
                  <a:lnTo>
                    <a:pt x="19" y="109"/>
                  </a:lnTo>
                  <a:lnTo>
                    <a:pt x="0" y="109"/>
                  </a:lnTo>
                  <a:lnTo>
                    <a:pt x="0" y="1"/>
                  </a:lnTo>
                  <a:lnTo>
                    <a:pt x="13" y="1"/>
                  </a:lnTo>
                  <a:lnTo>
                    <a:pt x="19" y="15"/>
                  </a:lnTo>
                  <a:lnTo>
                    <a:pt x="24" y="8"/>
                  </a:lnTo>
                  <a:lnTo>
                    <a:pt x="31" y="2"/>
                  </a:lnTo>
                  <a:lnTo>
                    <a:pt x="40" y="0"/>
                  </a:lnTo>
                  <a:lnTo>
                    <a:pt x="50" y="0"/>
                  </a:lnTo>
                  <a:lnTo>
                    <a:pt x="57" y="0"/>
                  </a:lnTo>
                  <a:lnTo>
                    <a:pt x="65" y="2"/>
                  </a:lnTo>
                  <a:lnTo>
                    <a:pt x="72" y="5"/>
                  </a:lnTo>
                  <a:lnTo>
                    <a:pt x="76" y="10"/>
                  </a:lnTo>
                  <a:lnTo>
                    <a:pt x="80" y="15"/>
                  </a:lnTo>
                  <a:lnTo>
                    <a:pt x="83" y="24"/>
                  </a:lnTo>
                  <a:lnTo>
                    <a:pt x="85" y="33"/>
                  </a:lnTo>
                  <a:lnTo>
                    <a:pt x="85" y="43"/>
                  </a:lnTo>
                  <a:lnTo>
                    <a:pt x="85" y="109"/>
                  </a:lnTo>
                  <a:lnTo>
                    <a:pt x="66"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4" name="Freeform 115"/>
            <p:cNvSpPr>
              <a:spLocks noEditPoints="1"/>
            </p:cNvSpPr>
            <p:nvPr userDrawn="1"/>
          </p:nvSpPr>
          <p:spPr bwMode="auto">
            <a:xfrm>
              <a:off x="2335213" y="930275"/>
              <a:ext cx="25400" cy="85725"/>
            </a:xfrm>
            <a:custGeom>
              <a:avLst/>
              <a:gdLst>
                <a:gd name="T0" fmla="*/ 15 w 47"/>
                <a:gd name="T1" fmla="*/ 163 h 163"/>
                <a:gd name="T2" fmla="*/ 15 w 47"/>
                <a:gd name="T3" fmla="*/ 71 h 163"/>
                <a:gd name="T4" fmla="*/ 0 w 47"/>
                <a:gd name="T5" fmla="*/ 71 h 163"/>
                <a:gd name="T6" fmla="*/ 0 w 47"/>
                <a:gd name="T7" fmla="*/ 55 h 163"/>
                <a:gd name="T8" fmla="*/ 34 w 47"/>
                <a:gd name="T9" fmla="*/ 55 h 163"/>
                <a:gd name="T10" fmla="*/ 34 w 47"/>
                <a:gd name="T11" fmla="*/ 163 h 163"/>
                <a:gd name="T12" fmla="*/ 15 w 47"/>
                <a:gd name="T13" fmla="*/ 163 h 163"/>
                <a:gd name="T14" fmla="*/ 47 w 47"/>
                <a:gd name="T15" fmla="*/ 0 h 163"/>
                <a:gd name="T16" fmla="*/ 24 w 47"/>
                <a:gd name="T17" fmla="*/ 33 h 163"/>
                <a:gd name="T18" fmla="*/ 9 w 47"/>
                <a:gd name="T19" fmla="*/ 33 h 163"/>
                <a:gd name="T20" fmla="*/ 26 w 47"/>
                <a:gd name="T21" fmla="*/ 0 h 163"/>
                <a:gd name="T22" fmla="*/ 47 w 47"/>
                <a:gd name="T2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63">
                  <a:moveTo>
                    <a:pt x="15" y="163"/>
                  </a:moveTo>
                  <a:lnTo>
                    <a:pt x="15" y="71"/>
                  </a:lnTo>
                  <a:lnTo>
                    <a:pt x="0" y="71"/>
                  </a:lnTo>
                  <a:lnTo>
                    <a:pt x="0" y="55"/>
                  </a:lnTo>
                  <a:lnTo>
                    <a:pt x="34" y="55"/>
                  </a:lnTo>
                  <a:lnTo>
                    <a:pt x="34" y="163"/>
                  </a:lnTo>
                  <a:lnTo>
                    <a:pt x="15" y="163"/>
                  </a:lnTo>
                  <a:close/>
                  <a:moveTo>
                    <a:pt x="47" y="0"/>
                  </a:moveTo>
                  <a:lnTo>
                    <a:pt x="24" y="33"/>
                  </a:lnTo>
                  <a:lnTo>
                    <a:pt x="9" y="33"/>
                  </a:lnTo>
                  <a:lnTo>
                    <a:pt x="26"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5" name="Freeform 116"/>
            <p:cNvSpPr>
              <a:spLocks noEditPoints="1"/>
            </p:cNvSpPr>
            <p:nvPr userDrawn="1"/>
          </p:nvSpPr>
          <p:spPr bwMode="auto">
            <a:xfrm>
              <a:off x="2401888" y="958850"/>
              <a:ext cx="50800" cy="79375"/>
            </a:xfrm>
            <a:custGeom>
              <a:avLst/>
              <a:gdLst>
                <a:gd name="T0" fmla="*/ 19 w 95"/>
                <a:gd name="T1" fmla="*/ 103 h 152"/>
                <a:gd name="T2" fmla="*/ 19 w 95"/>
                <a:gd name="T3" fmla="*/ 152 h 152"/>
                <a:gd name="T4" fmla="*/ 0 w 95"/>
                <a:gd name="T5" fmla="*/ 152 h 152"/>
                <a:gd name="T6" fmla="*/ 0 w 95"/>
                <a:gd name="T7" fmla="*/ 1 h 152"/>
                <a:gd name="T8" fmla="*/ 19 w 95"/>
                <a:gd name="T9" fmla="*/ 1 h 152"/>
                <a:gd name="T10" fmla="*/ 19 w 95"/>
                <a:gd name="T11" fmla="*/ 10 h 152"/>
                <a:gd name="T12" fmla="*/ 24 w 95"/>
                <a:gd name="T13" fmla="*/ 5 h 152"/>
                <a:gd name="T14" fmla="*/ 32 w 95"/>
                <a:gd name="T15" fmla="*/ 2 h 152"/>
                <a:gd name="T16" fmla="*/ 39 w 95"/>
                <a:gd name="T17" fmla="*/ 0 h 152"/>
                <a:gd name="T18" fmla="*/ 46 w 95"/>
                <a:gd name="T19" fmla="*/ 0 h 152"/>
                <a:gd name="T20" fmla="*/ 56 w 95"/>
                <a:gd name="T21" fmla="*/ 0 h 152"/>
                <a:gd name="T22" fmla="*/ 66 w 95"/>
                <a:gd name="T23" fmla="*/ 2 h 152"/>
                <a:gd name="T24" fmla="*/ 75 w 95"/>
                <a:gd name="T25" fmla="*/ 7 h 152"/>
                <a:gd name="T26" fmla="*/ 82 w 95"/>
                <a:gd name="T27" fmla="*/ 14 h 152"/>
                <a:gd name="T28" fmla="*/ 88 w 95"/>
                <a:gd name="T29" fmla="*/ 21 h 152"/>
                <a:gd name="T30" fmla="*/ 92 w 95"/>
                <a:gd name="T31" fmla="*/ 31 h 152"/>
                <a:gd name="T32" fmla="*/ 94 w 95"/>
                <a:gd name="T33" fmla="*/ 43 h 152"/>
                <a:gd name="T34" fmla="*/ 95 w 95"/>
                <a:gd name="T35" fmla="*/ 56 h 152"/>
                <a:gd name="T36" fmla="*/ 94 w 95"/>
                <a:gd name="T37" fmla="*/ 67 h 152"/>
                <a:gd name="T38" fmla="*/ 92 w 95"/>
                <a:gd name="T39" fmla="*/ 77 h 152"/>
                <a:gd name="T40" fmla="*/ 88 w 95"/>
                <a:gd name="T41" fmla="*/ 87 h 152"/>
                <a:gd name="T42" fmla="*/ 82 w 95"/>
                <a:gd name="T43" fmla="*/ 96 h 152"/>
                <a:gd name="T44" fmla="*/ 75 w 95"/>
                <a:gd name="T45" fmla="*/ 103 h 152"/>
                <a:gd name="T46" fmla="*/ 66 w 95"/>
                <a:gd name="T47" fmla="*/ 108 h 152"/>
                <a:gd name="T48" fmla="*/ 56 w 95"/>
                <a:gd name="T49" fmla="*/ 110 h 152"/>
                <a:gd name="T50" fmla="*/ 45 w 95"/>
                <a:gd name="T51" fmla="*/ 112 h 152"/>
                <a:gd name="T52" fmla="*/ 37 w 95"/>
                <a:gd name="T53" fmla="*/ 110 h 152"/>
                <a:gd name="T54" fmla="*/ 29 w 95"/>
                <a:gd name="T55" fmla="*/ 109 h 152"/>
                <a:gd name="T56" fmla="*/ 23 w 95"/>
                <a:gd name="T57" fmla="*/ 106 h 152"/>
                <a:gd name="T58" fmla="*/ 19 w 95"/>
                <a:gd name="T59" fmla="*/ 103 h 152"/>
                <a:gd name="T60" fmla="*/ 19 w 95"/>
                <a:gd name="T61" fmla="*/ 24 h 152"/>
                <a:gd name="T62" fmla="*/ 19 w 95"/>
                <a:gd name="T63" fmla="*/ 87 h 152"/>
                <a:gd name="T64" fmla="*/ 21 w 95"/>
                <a:gd name="T65" fmla="*/ 90 h 152"/>
                <a:gd name="T66" fmla="*/ 27 w 95"/>
                <a:gd name="T67" fmla="*/ 93 h 152"/>
                <a:gd name="T68" fmla="*/ 33 w 95"/>
                <a:gd name="T69" fmla="*/ 95 h 152"/>
                <a:gd name="T70" fmla="*/ 39 w 95"/>
                <a:gd name="T71" fmla="*/ 96 h 152"/>
                <a:gd name="T72" fmla="*/ 47 w 95"/>
                <a:gd name="T73" fmla="*/ 95 h 152"/>
                <a:gd name="T74" fmla="*/ 55 w 95"/>
                <a:gd name="T75" fmla="*/ 93 h 152"/>
                <a:gd name="T76" fmla="*/ 60 w 95"/>
                <a:gd name="T77" fmla="*/ 90 h 152"/>
                <a:gd name="T78" fmla="*/ 65 w 95"/>
                <a:gd name="T79" fmla="*/ 85 h 152"/>
                <a:gd name="T80" fmla="*/ 69 w 95"/>
                <a:gd name="T81" fmla="*/ 80 h 152"/>
                <a:gd name="T82" fmla="*/ 72 w 95"/>
                <a:gd name="T83" fmla="*/ 73 h 152"/>
                <a:gd name="T84" fmla="*/ 73 w 95"/>
                <a:gd name="T85" fmla="*/ 64 h 152"/>
                <a:gd name="T86" fmla="*/ 75 w 95"/>
                <a:gd name="T87" fmla="*/ 54 h 152"/>
                <a:gd name="T88" fmla="*/ 73 w 95"/>
                <a:gd name="T89" fmla="*/ 46 h 152"/>
                <a:gd name="T90" fmla="*/ 72 w 95"/>
                <a:gd name="T91" fmla="*/ 37 h 152"/>
                <a:gd name="T92" fmla="*/ 69 w 95"/>
                <a:gd name="T93" fmla="*/ 30 h 152"/>
                <a:gd name="T94" fmla="*/ 66 w 95"/>
                <a:gd name="T95" fmla="*/ 24 h 152"/>
                <a:gd name="T96" fmla="*/ 60 w 95"/>
                <a:gd name="T97" fmla="*/ 21 h 152"/>
                <a:gd name="T98" fmla="*/ 55 w 95"/>
                <a:gd name="T99" fmla="*/ 18 h 152"/>
                <a:gd name="T100" fmla="*/ 47 w 95"/>
                <a:gd name="T101" fmla="*/ 15 h 152"/>
                <a:gd name="T102" fmla="*/ 39 w 95"/>
                <a:gd name="T103" fmla="*/ 15 h 152"/>
                <a:gd name="T104" fmla="*/ 34 w 95"/>
                <a:gd name="T105" fmla="*/ 15 h 152"/>
                <a:gd name="T106" fmla="*/ 29 w 95"/>
                <a:gd name="T107" fmla="*/ 18 h 152"/>
                <a:gd name="T108" fmla="*/ 23 w 95"/>
                <a:gd name="T109" fmla="*/ 21 h 152"/>
                <a:gd name="T110" fmla="*/ 19 w 95"/>
                <a:gd name="T111"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52">
                  <a:moveTo>
                    <a:pt x="19" y="103"/>
                  </a:moveTo>
                  <a:lnTo>
                    <a:pt x="19" y="152"/>
                  </a:lnTo>
                  <a:lnTo>
                    <a:pt x="0" y="152"/>
                  </a:lnTo>
                  <a:lnTo>
                    <a:pt x="0" y="1"/>
                  </a:lnTo>
                  <a:lnTo>
                    <a:pt x="19" y="1"/>
                  </a:lnTo>
                  <a:lnTo>
                    <a:pt x="19" y="10"/>
                  </a:lnTo>
                  <a:lnTo>
                    <a:pt x="24" y="5"/>
                  </a:lnTo>
                  <a:lnTo>
                    <a:pt x="32" y="2"/>
                  </a:lnTo>
                  <a:lnTo>
                    <a:pt x="39" y="0"/>
                  </a:lnTo>
                  <a:lnTo>
                    <a:pt x="46" y="0"/>
                  </a:lnTo>
                  <a:lnTo>
                    <a:pt x="56" y="0"/>
                  </a:lnTo>
                  <a:lnTo>
                    <a:pt x="66" y="2"/>
                  </a:lnTo>
                  <a:lnTo>
                    <a:pt x="75" y="7"/>
                  </a:lnTo>
                  <a:lnTo>
                    <a:pt x="82" y="14"/>
                  </a:lnTo>
                  <a:lnTo>
                    <a:pt x="88" y="21"/>
                  </a:lnTo>
                  <a:lnTo>
                    <a:pt x="92" y="31"/>
                  </a:lnTo>
                  <a:lnTo>
                    <a:pt x="94" y="43"/>
                  </a:lnTo>
                  <a:lnTo>
                    <a:pt x="95" y="56"/>
                  </a:lnTo>
                  <a:lnTo>
                    <a:pt x="94" y="67"/>
                  </a:lnTo>
                  <a:lnTo>
                    <a:pt x="92" y="77"/>
                  </a:lnTo>
                  <a:lnTo>
                    <a:pt x="88" y="87"/>
                  </a:lnTo>
                  <a:lnTo>
                    <a:pt x="82" y="96"/>
                  </a:lnTo>
                  <a:lnTo>
                    <a:pt x="75" y="103"/>
                  </a:lnTo>
                  <a:lnTo>
                    <a:pt x="66" y="108"/>
                  </a:lnTo>
                  <a:lnTo>
                    <a:pt x="56" y="110"/>
                  </a:lnTo>
                  <a:lnTo>
                    <a:pt x="45" y="112"/>
                  </a:lnTo>
                  <a:lnTo>
                    <a:pt x="37" y="110"/>
                  </a:lnTo>
                  <a:lnTo>
                    <a:pt x="29" y="109"/>
                  </a:lnTo>
                  <a:lnTo>
                    <a:pt x="23" y="106"/>
                  </a:lnTo>
                  <a:lnTo>
                    <a:pt x="19" y="103"/>
                  </a:lnTo>
                  <a:close/>
                  <a:moveTo>
                    <a:pt x="19" y="24"/>
                  </a:moveTo>
                  <a:lnTo>
                    <a:pt x="19" y="87"/>
                  </a:lnTo>
                  <a:lnTo>
                    <a:pt x="21" y="90"/>
                  </a:lnTo>
                  <a:lnTo>
                    <a:pt x="27" y="93"/>
                  </a:lnTo>
                  <a:lnTo>
                    <a:pt x="33" y="95"/>
                  </a:lnTo>
                  <a:lnTo>
                    <a:pt x="39" y="96"/>
                  </a:lnTo>
                  <a:lnTo>
                    <a:pt x="47" y="95"/>
                  </a:lnTo>
                  <a:lnTo>
                    <a:pt x="55" y="93"/>
                  </a:lnTo>
                  <a:lnTo>
                    <a:pt x="60" y="90"/>
                  </a:lnTo>
                  <a:lnTo>
                    <a:pt x="65" y="85"/>
                  </a:lnTo>
                  <a:lnTo>
                    <a:pt x="69" y="80"/>
                  </a:lnTo>
                  <a:lnTo>
                    <a:pt x="72" y="73"/>
                  </a:lnTo>
                  <a:lnTo>
                    <a:pt x="73" y="64"/>
                  </a:lnTo>
                  <a:lnTo>
                    <a:pt x="75" y="54"/>
                  </a:lnTo>
                  <a:lnTo>
                    <a:pt x="73" y="46"/>
                  </a:lnTo>
                  <a:lnTo>
                    <a:pt x="72" y="37"/>
                  </a:lnTo>
                  <a:lnTo>
                    <a:pt x="69" y="30"/>
                  </a:lnTo>
                  <a:lnTo>
                    <a:pt x="66" y="24"/>
                  </a:lnTo>
                  <a:lnTo>
                    <a:pt x="60" y="21"/>
                  </a:lnTo>
                  <a:lnTo>
                    <a:pt x="55" y="18"/>
                  </a:lnTo>
                  <a:lnTo>
                    <a:pt x="47" y="15"/>
                  </a:lnTo>
                  <a:lnTo>
                    <a:pt x="39" y="15"/>
                  </a:lnTo>
                  <a:lnTo>
                    <a:pt x="34" y="15"/>
                  </a:lnTo>
                  <a:lnTo>
                    <a:pt x="29" y="18"/>
                  </a:lnTo>
                  <a:lnTo>
                    <a:pt x="23" y="21"/>
                  </a:lnTo>
                  <a:lnTo>
                    <a:pt x="1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6" name="Freeform 117"/>
            <p:cNvSpPr>
              <a:spLocks/>
            </p:cNvSpPr>
            <p:nvPr userDrawn="1"/>
          </p:nvSpPr>
          <p:spPr bwMode="auto">
            <a:xfrm>
              <a:off x="2463800" y="958850"/>
              <a:ext cx="34925" cy="57150"/>
            </a:xfrm>
            <a:custGeom>
              <a:avLst/>
              <a:gdLst>
                <a:gd name="T0" fmla="*/ 57 w 65"/>
                <a:gd name="T1" fmla="*/ 20 h 109"/>
                <a:gd name="T2" fmla="*/ 50 w 65"/>
                <a:gd name="T3" fmla="*/ 17 h 109"/>
                <a:gd name="T4" fmla="*/ 44 w 65"/>
                <a:gd name="T5" fmla="*/ 15 h 109"/>
                <a:gd name="T6" fmla="*/ 39 w 65"/>
                <a:gd name="T7" fmla="*/ 15 h 109"/>
                <a:gd name="T8" fmla="*/ 34 w 65"/>
                <a:gd name="T9" fmla="*/ 17 h 109"/>
                <a:gd name="T10" fmla="*/ 30 w 65"/>
                <a:gd name="T11" fmla="*/ 21 h 109"/>
                <a:gd name="T12" fmla="*/ 26 w 65"/>
                <a:gd name="T13" fmla="*/ 24 h 109"/>
                <a:gd name="T14" fmla="*/ 23 w 65"/>
                <a:gd name="T15" fmla="*/ 30 h 109"/>
                <a:gd name="T16" fmla="*/ 20 w 65"/>
                <a:gd name="T17" fmla="*/ 36 h 109"/>
                <a:gd name="T18" fmla="*/ 18 w 65"/>
                <a:gd name="T19" fmla="*/ 41 h 109"/>
                <a:gd name="T20" fmla="*/ 18 w 65"/>
                <a:gd name="T21" fmla="*/ 47 h 109"/>
                <a:gd name="T22" fmla="*/ 18 w 65"/>
                <a:gd name="T23" fmla="*/ 109 h 109"/>
                <a:gd name="T24" fmla="*/ 0 w 65"/>
                <a:gd name="T25" fmla="*/ 109 h 109"/>
                <a:gd name="T26" fmla="*/ 0 w 65"/>
                <a:gd name="T27" fmla="*/ 1 h 109"/>
                <a:gd name="T28" fmla="*/ 18 w 65"/>
                <a:gd name="T29" fmla="*/ 1 h 109"/>
                <a:gd name="T30" fmla="*/ 18 w 65"/>
                <a:gd name="T31" fmla="*/ 18 h 109"/>
                <a:gd name="T32" fmla="*/ 24 w 65"/>
                <a:gd name="T33" fmla="*/ 10 h 109"/>
                <a:gd name="T34" fmla="*/ 31 w 65"/>
                <a:gd name="T35" fmla="*/ 4 h 109"/>
                <a:gd name="T36" fmla="*/ 40 w 65"/>
                <a:gd name="T37" fmla="*/ 0 h 109"/>
                <a:gd name="T38" fmla="*/ 50 w 65"/>
                <a:gd name="T39" fmla="*/ 0 h 109"/>
                <a:gd name="T40" fmla="*/ 56 w 65"/>
                <a:gd name="T41" fmla="*/ 0 h 109"/>
                <a:gd name="T42" fmla="*/ 65 w 65"/>
                <a:gd name="T43" fmla="*/ 1 h 109"/>
                <a:gd name="T44" fmla="*/ 57 w 65"/>
                <a:gd name="T45" fmla="*/ 2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09">
                  <a:moveTo>
                    <a:pt x="57" y="20"/>
                  </a:moveTo>
                  <a:lnTo>
                    <a:pt x="50" y="17"/>
                  </a:lnTo>
                  <a:lnTo>
                    <a:pt x="44" y="15"/>
                  </a:lnTo>
                  <a:lnTo>
                    <a:pt x="39" y="15"/>
                  </a:lnTo>
                  <a:lnTo>
                    <a:pt x="34" y="17"/>
                  </a:lnTo>
                  <a:lnTo>
                    <a:pt x="30" y="21"/>
                  </a:lnTo>
                  <a:lnTo>
                    <a:pt x="26" y="24"/>
                  </a:lnTo>
                  <a:lnTo>
                    <a:pt x="23" y="30"/>
                  </a:lnTo>
                  <a:lnTo>
                    <a:pt x="20" y="36"/>
                  </a:lnTo>
                  <a:lnTo>
                    <a:pt x="18" y="41"/>
                  </a:lnTo>
                  <a:lnTo>
                    <a:pt x="18" y="47"/>
                  </a:lnTo>
                  <a:lnTo>
                    <a:pt x="18" y="109"/>
                  </a:lnTo>
                  <a:lnTo>
                    <a:pt x="0" y="109"/>
                  </a:lnTo>
                  <a:lnTo>
                    <a:pt x="0" y="1"/>
                  </a:lnTo>
                  <a:lnTo>
                    <a:pt x="18" y="1"/>
                  </a:lnTo>
                  <a:lnTo>
                    <a:pt x="18" y="18"/>
                  </a:lnTo>
                  <a:lnTo>
                    <a:pt x="24" y="10"/>
                  </a:lnTo>
                  <a:lnTo>
                    <a:pt x="31" y="4"/>
                  </a:lnTo>
                  <a:lnTo>
                    <a:pt x="40" y="0"/>
                  </a:lnTo>
                  <a:lnTo>
                    <a:pt x="50" y="0"/>
                  </a:lnTo>
                  <a:lnTo>
                    <a:pt x="56" y="0"/>
                  </a:lnTo>
                  <a:lnTo>
                    <a:pt x="65" y="1"/>
                  </a:lnTo>
                  <a:lnTo>
                    <a:pt x="5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7" name="Freeform 118"/>
            <p:cNvSpPr>
              <a:spLocks noEditPoints="1"/>
            </p:cNvSpPr>
            <p:nvPr userDrawn="1"/>
          </p:nvSpPr>
          <p:spPr bwMode="auto">
            <a:xfrm>
              <a:off x="2501900" y="958850"/>
              <a:ext cx="50800" cy="58737"/>
            </a:xfrm>
            <a:custGeom>
              <a:avLst/>
              <a:gdLst>
                <a:gd name="T0" fmla="*/ 0 w 98"/>
                <a:gd name="T1" fmla="*/ 43 h 112"/>
                <a:gd name="T2" fmla="*/ 8 w 98"/>
                <a:gd name="T3" fmla="*/ 23 h 112"/>
                <a:gd name="T4" fmla="*/ 20 w 98"/>
                <a:gd name="T5" fmla="*/ 8 h 112"/>
                <a:gd name="T6" fmla="*/ 39 w 98"/>
                <a:gd name="T7" fmla="*/ 0 h 112"/>
                <a:gd name="T8" fmla="*/ 61 w 98"/>
                <a:gd name="T9" fmla="*/ 0 h 112"/>
                <a:gd name="T10" fmla="*/ 78 w 98"/>
                <a:gd name="T11" fmla="*/ 7 h 112"/>
                <a:gd name="T12" fmla="*/ 91 w 98"/>
                <a:gd name="T13" fmla="*/ 23 h 112"/>
                <a:gd name="T14" fmla="*/ 97 w 98"/>
                <a:gd name="T15" fmla="*/ 43 h 112"/>
                <a:gd name="T16" fmla="*/ 97 w 98"/>
                <a:gd name="T17" fmla="*/ 67 h 112"/>
                <a:gd name="T18" fmla="*/ 91 w 98"/>
                <a:gd name="T19" fmla="*/ 89 h 112"/>
                <a:gd name="T20" fmla="*/ 78 w 98"/>
                <a:gd name="T21" fmla="*/ 103 h 112"/>
                <a:gd name="T22" fmla="*/ 59 w 98"/>
                <a:gd name="T23" fmla="*/ 110 h 112"/>
                <a:gd name="T24" fmla="*/ 38 w 98"/>
                <a:gd name="T25" fmla="*/ 110 h 112"/>
                <a:gd name="T26" fmla="*/ 20 w 98"/>
                <a:gd name="T27" fmla="*/ 103 h 112"/>
                <a:gd name="T28" fmla="*/ 8 w 98"/>
                <a:gd name="T29" fmla="*/ 87 h 112"/>
                <a:gd name="T30" fmla="*/ 0 w 98"/>
                <a:gd name="T31" fmla="*/ 67 h 112"/>
                <a:gd name="T32" fmla="*/ 20 w 98"/>
                <a:gd name="T33" fmla="*/ 56 h 112"/>
                <a:gd name="T34" fmla="*/ 22 w 98"/>
                <a:gd name="T35" fmla="*/ 73 h 112"/>
                <a:gd name="T36" fmla="*/ 28 w 98"/>
                <a:gd name="T37" fmla="*/ 86 h 112"/>
                <a:gd name="T38" fmla="*/ 36 w 98"/>
                <a:gd name="T39" fmla="*/ 93 h 112"/>
                <a:gd name="T40" fmla="*/ 49 w 98"/>
                <a:gd name="T41" fmla="*/ 96 h 112"/>
                <a:gd name="T42" fmla="*/ 61 w 98"/>
                <a:gd name="T43" fmla="*/ 93 h 112"/>
                <a:gd name="T44" fmla="*/ 71 w 98"/>
                <a:gd name="T45" fmla="*/ 85 h 112"/>
                <a:gd name="T46" fmla="*/ 77 w 98"/>
                <a:gd name="T47" fmla="*/ 72 h 112"/>
                <a:gd name="T48" fmla="*/ 78 w 98"/>
                <a:gd name="T49" fmla="*/ 56 h 112"/>
                <a:gd name="T50" fmla="*/ 77 w 98"/>
                <a:gd name="T51" fmla="*/ 37 h 112"/>
                <a:gd name="T52" fmla="*/ 71 w 98"/>
                <a:gd name="T53" fmla="*/ 26 h 112"/>
                <a:gd name="T54" fmla="*/ 62 w 98"/>
                <a:gd name="T55" fmla="*/ 17 h 112"/>
                <a:gd name="T56" fmla="*/ 49 w 98"/>
                <a:gd name="T57" fmla="*/ 15 h 112"/>
                <a:gd name="T58" fmla="*/ 38 w 98"/>
                <a:gd name="T59" fmla="*/ 17 h 112"/>
                <a:gd name="T60" fmla="*/ 28 w 98"/>
                <a:gd name="T61" fmla="*/ 26 h 112"/>
                <a:gd name="T62" fmla="*/ 22 w 98"/>
                <a:gd name="T63" fmla="*/ 38 h 112"/>
                <a:gd name="T64" fmla="*/ 20 w 98"/>
                <a:gd name="T6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112">
                  <a:moveTo>
                    <a:pt x="0" y="56"/>
                  </a:moveTo>
                  <a:lnTo>
                    <a:pt x="0" y="43"/>
                  </a:lnTo>
                  <a:lnTo>
                    <a:pt x="3" y="33"/>
                  </a:lnTo>
                  <a:lnTo>
                    <a:pt x="8" y="23"/>
                  </a:lnTo>
                  <a:lnTo>
                    <a:pt x="13" y="14"/>
                  </a:lnTo>
                  <a:lnTo>
                    <a:pt x="20" y="8"/>
                  </a:lnTo>
                  <a:lnTo>
                    <a:pt x="29" y="2"/>
                  </a:lnTo>
                  <a:lnTo>
                    <a:pt x="39" y="0"/>
                  </a:lnTo>
                  <a:lnTo>
                    <a:pt x="49" y="0"/>
                  </a:lnTo>
                  <a:lnTo>
                    <a:pt x="61" y="0"/>
                  </a:lnTo>
                  <a:lnTo>
                    <a:pt x="69" y="2"/>
                  </a:lnTo>
                  <a:lnTo>
                    <a:pt x="78" y="7"/>
                  </a:lnTo>
                  <a:lnTo>
                    <a:pt x="85" y="14"/>
                  </a:lnTo>
                  <a:lnTo>
                    <a:pt x="91" y="23"/>
                  </a:lnTo>
                  <a:lnTo>
                    <a:pt x="95" y="31"/>
                  </a:lnTo>
                  <a:lnTo>
                    <a:pt x="97" y="43"/>
                  </a:lnTo>
                  <a:lnTo>
                    <a:pt x="98" y="56"/>
                  </a:lnTo>
                  <a:lnTo>
                    <a:pt x="97" y="67"/>
                  </a:lnTo>
                  <a:lnTo>
                    <a:pt x="95" y="79"/>
                  </a:lnTo>
                  <a:lnTo>
                    <a:pt x="91" y="89"/>
                  </a:lnTo>
                  <a:lnTo>
                    <a:pt x="85" y="96"/>
                  </a:lnTo>
                  <a:lnTo>
                    <a:pt x="78" y="103"/>
                  </a:lnTo>
                  <a:lnTo>
                    <a:pt x="69" y="108"/>
                  </a:lnTo>
                  <a:lnTo>
                    <a:pt x="59" y="110"/>
                  </a:lnTo>
                  <a:lnTo>
                    <a:pt x="49" y="112"/>
                  </a:lnTo>
                  <a:lnTo>
                    <a:pt x="38" y="110"/>
                  </a:lnTo>
                  <a:lnTo>
                    <a:pt x="29" y="108"/>
                  </a:lnTo>
                  <a:lnTo>
                    <a:pt x="20" y="103"/>
                  </a:lnTo>
                  <a:lnTo>
                    <a:pt x="13" y="96"/>
                  </a:lnTo>
                  <a:lnTo>
                    <a:pt x="8" y="87"/>
                  </a:lnTo>
                  <a:lnTo>
                    <a:pt x="3" y="79"/>
                  </a:lnTo>
                  <a:lnTo>
                    <a:pt x="0" y="67"/>
                  </a:lnTo>
                  <a:lnTo>
                    <a:pt x="0" y="56"/>
                  </a:lnTo>
                  <a:close/>
                  <a:moveTo>
                    <a:pt x="20" y="56"/>
                  </a:moveTo>
                  <a:lnTo>
                    <a:pt x="20" y="64"/>
                  </a:lnTo>
                  <a:lnTo>
                    <a:pt x="22" y="73"/>
                  </a:lnTo>
                  <a:lnTo>
                    <a:pt x="25" y="80"/>
                  </a:lnTo>
                  <a:lnTo>
                    <a:pt x="28" y="86"/>
                  </a:lnTo>
                  <a:lnTo>
                    <a:pt x="32" y="90"/>
                  </a:lnTo>
                  <a:lnTo>
                    <a:pt x="36" y="93"/>
                  </a:lnTo>
                  <a:lnTo>
                    <a:pt x="42" y="95"/>
                  </a:lnTo>
                  <a:lnTo>
                    <a:pt x="49" y="96"/>
                  </a:lnTo>
                  <a:lnTo>
                    <a:pt x="55" y="95"/>
                  </a:lnTo>
                  <a:lnTo>
                    <a:pt x="61" y="93"/>
                  </a:lnTo>
                  <a:lnTo>
                    <a:pt x="67" y="90"/>
                  </a:lnTo>
                  <a:lnTo>
                    <a:pt x="71" y="85"/>
                  </a:lnTo>
                  <a:lnTo>
                    <a:pt x="74" y="79"/>
                  </a:lnTo>
                  <a:lnTo>
                    <a:pt x="77" y="72"/>
                  </a:lnTo>
                  <a:lnTo>
                    <a:pt x="78" y="64"/>
                  </a:lnTo>
                  <a:lnTo>
                    <a:pt x="78" y="56"/>
                  </a:lnTo>
                  <a:lnTo>
                    <a:pt x="78" y="46"/>
                  </a:lnTo>
                  <a:lnTo>
                    <a:pt x="77" y="37"/>
                  </a:lnTo>
                  <a:lnTo>
                    <a:pt x="74" y="30"/>
                  </a:lnTo>
                  <a:lnTo>
                    <a:pt x="71" y="26"/>
                  </a:lnTo>
                  <a:lnTo>
                    <a:pt x="67" y="20"/>
                  </a:lnTo>
                  <a:lnTo>
                    <a:pt x="62" y="17"/>
                  </a:lnTo>
                  <a:lnTo>
                    <a:pt x="57" y="15"/>
                  </a:lnTo>
                  <a:lnTo>
                    <a:pt x="49" y="15"/>
                  </a:lnTo>
                  <a:lnTo>
                    <a:pt x="44" y="15"/>
                  </a:lnTo>
                  <a:lnTo>
                    <a:pt x="38" y="17"/>
                  </a:lnTo>
                  <a:lnTo>
                    <a:pt x="32" y="21"/>
                  </a:lnTo>
                  <a:lnTo>
                    <a:pt x="28" y="26"/>
                  </a:lnTo>
                  <a:lnTo>
                    <a:pt x="25" y="31"/>
                  </a:lnTo>
                  <a:lnTo>
                    <a:pt x="22" y="38"/>
                  </a:lnTo>
                  <a:lnTo>
                    <a:pt x="20" y="46"/>
                  </a:lnTo>
                  <a:lnTo>
                    <a:pt x="2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8" name="Freeform 119"/>
            <p:cNvSpPr>
              <a:spLocks noEditPoints="1"/>
            </p:cNvSpPr>
            <p:nvPr userDrawn="1"/>
          </p:nvSpPr>
          <p:spPr bwMode="auto">
            <a:xfrm>
              <a:off x="2560638" y="955675"/>
              <a:ext cx="47625" cy="82550"/>
            </a:xfrm>
            <a:custGeom>
              <a:avLst/>
              <a:gdLst>
                <a:gd name="T0" fmla="*/ 20 w 91"/>
                <a:gd name="T1" fmla="*/ 135 h 158"/>
                <a:gd name="T2" fmla="*/ 44 w 91"/>
                <a:gd name="T3" fmla="*/ 141 h 158"/>
                <a:gd name="T4" fmla="*/ 68 w 91"/>
                <a:gd name="T5" fmla="*/ 134 h 158"/>
                <a:gd name="T6" fmla="*/ 72 w 91"/>
                <a:gd name="T7" fmla="*/ 125 h 158"/>
                <a:gd name="T8" fmla="*/ 61 w 91"/>
                <a:gd name="T9" fmla="*/ 114 h 158"/>
                <a:gd name="T10" fmla="*/ 41 w 91"/>
                <a:gd name="T11" fmla="*/ 114 h 158"/>
                <a:gd name="T12" fmla="*/ 18 w 91"/>
                <a:gd name="T13" fmla="*/ 115 h 158"/>
                <a:gd name="T14" fmla="*/ 6 w 91"/>
                <a:gd name="T15" fmla="*/ 106 h 158"/>
                <a:gd name="T16" fmla="*/ 6 w 91"/>
                <a:gd name="T17" fmla="*/ 93 h 158"/>
                <a:gd name="T18" fmla="*/ 23 w 91"/>
                <a:gd name="T19" fmla="*/ 82 h 158"/>
                <a:gd name="T20" fmla="*/ 10 w 91"/>
                <a:gd name="T21" fmla="*/ 72 h 158"/>
                <a:gd name="T22" fmla="*/ 2 w 91"/>
                <a:gd name="T23" fmla="*/ 57 h 158"/>
                <a:gd name="T24" fmla="*/ 2 w 91"/>
                <a:gd name="T25" fmla="*/ 37 h 158"/>
                <a:gd name="T26" fmla="*/ 13 w 91"/>
                <a:gd name="T27" fmla="*/ 16 h 158"/>
                <a:gd name="T28" fmla="*/ 33 w 91"/>
                <a:gd name="T29" fmla="*/ 6 h 158"/>
                <a:gd name="T30" fmla="*/ 57 w 91"/>
                <a:gd name="T31" fmla="*/ 7 h 158"/>
                <a:gd name="T32" fmla="*/ 77 w 91"/>
                <a:gd name="T33" fmla="*/ 0 h 158"/>
                <a:gd name="T34" fmla="*/ 81 w 91"/>
                <a:gd name="T35" fmla="*/ 26 h 158"/>
                <a:gd name="T36" fmla="*/ 85 w 91"/>
                <a:gd name="T37" fmla="*/ 46 h 158"/>
                <a:gd name="T38" fmla="*/ 80 w 91"/>
                <a:gd name="T39" fmla="*/ 68 h 158"/>
                <a:gd name="T40" fmla="*/ 64 w 91"/>
                <a:gd name="T41" fmla="*/ 82 h 158"/>
                <a:gd name="T42" fmla="*/ 32 w 91"/>
                <a:gd name="T43" fmla="*/ 88 h 158"/>
                <a:gd name="T44" fmla="*/ 20 w 91"/>
                <a:gd name="T45" fmla="*/ 92 h 158"/>
                <a:gd name="T46" fmla="*/ 22 w 91"/>
                <a:gd name="T47" fmla="*/ 98 h 158"/>
                <a:gd name="T48" fmla="*/ 35 w 91"/>
                <a:gd name="T49" fmla="*/ 99 h 158"/>
                <a:gd name="T50" fmla="*/ 57 w 91"/>
                <a:gd name="T51" fmla="*/ 96 h 158"/>
                <a:gd name="T52" fmla="*/ 77 w 91"/>
                <a:gd name="T53" fmla="*/ 101 h 158"/>
                <a:gd name="T54" fmla="*/ 88 w 91"/>
                <a:gd name="T55" fmla="*/ 112 h 158"/>
                <a:gd name="T56" fmla="*/ 90 w 91"/>
                <a:gd name="T57" fmla="*/ 132 h 158"/>
                <a:gd name="T58" fmla="*/ 78 w 91"/>
                <a:gd name="T59" fmla="*/ 150 h 158"/>
                <a:gd name="T60" fmla="*/ 54 w 91"/>
                <a:gd name="T61" fmla="*/ 158 h 158"/>
                <a:gd name="T62" fmla="*/ 20 w 91"/>
                <a:gd name="T63" fmla="*/ 154 h 158"/>
                <a:gd name="T64" fmla="*/ 44 w 91"/>
                <a:gd name="T65" fmla="*/ 20 h 158"/>
                <a:gd name="T66" fmla="*/ 31 w 91"/>
                <a:gd name="T67" fmla="*/ 24 h 158"/>
                <a:gd name="T68" fmla="*/ 22 w 91"/>
                <a:gd name="T69" fmla="*/ 36 h 158"/>
                <a:gd name="T70" fmla="*/ 20 w 91"/>
                <a:gd name="T71" fmla="*/ 50 h 158"/>
                <a:gd name="T72" fmla="*/ 26 w 91"/>
                <a:gd name="T73" fmla="*/ 63 h 158"/>
                <a:gd name="T74" fmla="*/ 38 w 91"/>
                <a:gd name="T75" fmla="*/ 70 h 158"/>
                <a:gd name="T76" fmla="*/ 52 w 91"/>
                <a:gd name="T77" fmla="*/ 69 h 158"/>
                <a:gd name="T78" fmla="*/ 62 w 91"/>
                <a:gd name="T79" fmla="*/ 60 h 158"/>
                <a:gd name="T80" fmla="*/ 65 w 91"/>
                <a:gd name="T81" fmla="*/ 44 h 158"/>
                <a:gd name="T82" fmla="*/ 62 w 91"/>
                <a:gd name="T83" fmla="*/ 32 h 158"/>
                <a:gd name="T84" fmla="*/ 52 w 91"/>
                <a:gd name="T85" fmla="*/ 2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158">
                  <a:moveTo>
                    <a:pt x="2" y="145"/>
                  </a:moveTo>
                  <a:lnTo>
                    <a:pt x="13" y="129"/>
                  </a:lnTo>
                  <a:lnTo>
                    <a:pt x="20" y="135"/>
                  </a:lnTo>
                  <a:lnTo>
                    <a:pt x="29" y="138"/>
                  </a:lnTo>
                  <a:lnTo>
                    <a:pt x="36" y="141"/>
                  </a:lnTo>
                  <a:lnTo>
                    <a:pt x="44" y="141"/>
                  </a:lnTo>
                  <a:lnTo>
                    <a:pt x="55" y="140"/>
                  </a:lnTo>
                  <a:lnTo>
                    <a:pt x="65" y="137"/>
                  </a:lnTo>
                  <a:lnTo>
                    <a:pt x="68" y="134"/>
                  </a:lnTo>
                  <a:lnTo>
                    <a:pt x="71" y="131"/>
                  </a:lnTo>
                  <a:lnTo>
                    <a:pt x="71" y="128"/>
                  </a:lnTo>
                  <a:lnTo>
                    <a:pt x="72" y="125"/>
                  </a:lnTo>
                  <a:lnTo>
                    <a:pt x="71" y="119"/>
                  </a:lnTo>
                  <a:lnTo>
                    <a:pt x="68" y="115"/>
                  </a:lnTo>
                  <a:lnTo>
                    <a:pt x="61" y="114"/>
                  </a:lnTo>
                  <a:lnTo>
                    <a:pt x="54" y="112"/>
                  </a:lnTo>
                  <a:lnTo>
                    <a:pt x="48" y="112"/>
                  </a:lnTo>
                  <a:lnTo>
                    <a:pt x="41" y="114"/>
                  </a:lnTo>
                  <a:lnTo>
                    <a:pt x="33" y="115"/>
                  </a:lnTo>
                  <a:lnTo>
                    <a:pt x="28" y="115"/>
                  </a:lnTo>
                  <a:lnTo>
                    <a:pt x="18" y="115"/>
                  </a:lnTo>
                  <a:lnTo>
                    <a:pt x="10" y="111"/>
                  </a:lnTo>
                  <a:lnTo>
                    <a:pt x="8" y="109"/>
                  </a:lnTo>
                  <a:lnTo>
                    <a:pt x="6" y="106"/>
                  </a:lnTo>
                  <a:lnTo>
                    <a:pt x="5" y="102"/>
                  </a:lnTo>
                  <a:lnTo>
                    <a:pt x="5" y="98"/>
                  </a:lnTo>
                  <a:lnTo>
                    <a:pt x="6" y="93"/>
                  </a:lnTo>
                  <a:lnTo>
                    <a:pt x="10" y="88"/>
                  </a:lnTo>
                  <a:lnTo>
                    <a:pt x="16" y="85"/>
                  </a:lnTo>
                  <a:lnTo>
                    <a:pt x="23" y="82"/>
                  </a:lnTo>
                  <a:lnTo>
                    <a:pt x="19" y="79"/>
                  </a:lnTo>
                  <a:lnTo>
                    <a:pt x="13" y="76"/>
                  </a:lnTo>
                  <a:lnTo>
                    <a:pt x="10" y="72"/>
                  </a:lnTo>
                  <a:lnTo>
                    <a:pt x="6" y="68"/>
                  </a:lnTo>
                  <a:lnTo>
                    <a:pt x="5" y="62"/>
                  </a:lnTo>
                  <a:lnTo>
                    <a:pt x="2" y="57"/>
                  </a:lnTo>
                  <a:lnTo>
                    <a:pt x="2" y="52"/>
                  </a:lnTo>
                  <a:lnTo>
                    <a:pt x="0" y="44"/>
                  </a:lnTo>
                  <a:lnTo>
                    <a:pt x="2" y="37"/>
                  </a:lnTo>
                  <a:lnTo>
                    <a:pt x="3" y="29"/>
                  </a:lnTo>
                  <a:lnTo>
                    <a:pt x="8" y="23"/>
                  </a:lnTo>
                  <a:lnTo>
                    <a:pt x="13" y="16"/>
                  </a:lnTo>
                  <a:lnTo>
                    <a:pt x="19" y="11"/>
                  </a:lnTo>
                  <a:lnTo>
                    <a:pt x="26" y="8"/>
                  </a:lnTo>
                  <a:lnTo>
                    <a:pt x="33" y="6"/>
                  </a:lnTo>
                  <a:lnTo>
                    <a:pt x="42" y="6"/>
                  </a:lnTo>
                  <a:lnTo>
                    <a:pt x="49" y="6"/>
                  </a:lnTo>
                  <a:lnTo>
                    <a:pt x="57" y="7"/>
                  </a:lnTo>
                  <a:lnTo>
                    <a:pt x="62" y="8"/>
                  </a:lnTo>
                  <a:lnTo>
                    <a:pt x="67" y="11"/>
                  </a:lnTo>
                  <a:lnTo>
                    <a:pt x="77" y="0"/>
                  </a:lnTo>
                  <a:lnTo>
                    <a:pt x="90" y="11"/>
                  </a:lnTo>
                  <a:lnTo>
                    <a:pt x="78" y="20"/>
                  </a:lnTo>
                  <a:lnTo>
                    <a:pt x="81" y="26"/>
                  </a:lnTo>
                  <a:lnTo>
                    <a:pt x="84" y="32"/>
                  </a:lnTo>
                  <a:lnTo>
                    <a:pt x="85" y="39"/>
                  </a:lnTo>
                  <a:lnTo>
                    <a:pt x="85" y="46"/>
                  </a:lnTo>
                  <a:lnTo>
                    <a:pt x="84" y="53"/>
                  </a:lnTo>
                  <a:lnTo>
                    <a:pt x="82" y="60"/>
                  </a:lnTo>
                  <a:lnTo>
                    <a:pt x="80" y="68"/>
                  </a:lnTo>
                  <a:lnTo>
                    <a:pt x="75" y="73"/>
                  </a:lnTo>
                  <a:lnTo>
                    <a:pt x="70" y="78"/>
                  </a:lnTo>
                  <a:lnTo>
                    <a:pt x="64" y="82"/>
                  </a:lnTo>
                  <a:lnTo>
                    <a:pt x="57" y="85"/>
                  </a:lnTo>
                  <a:lnTo>
                    <a:pt x="48" y="86"/>
                  </a:lnTo>
                  <a:lnTo>
                    <a:pt x="32" y="88"/>
                  </a:lnTo>
                  <a:lnTo>
                    <a:pt x="29" y="89"/>
                  </a:lnTo>
                  <a:lnTo>
                    <a:pt x="25" y="91"/>
                  </a:lnTo>
                  <a:lnTo>
                    <a:pt x="20" y="92"/>
                  </a:lnTo>
                  <a:lnTo>
                    <a:pt x="19" y="95"/>
                  </a:lnTo>
                  <a:lnTo>
                    <a:pt x="20" y="96"/>
                  </a:lnTo>
                  <a:lnTo>
                    <a:pt x="22" y="98"/>
                  </a:lnTo>
                  <a:lnTo>
                    <a:pt x="25" y="99"/>
                  </a:lnTo>
                  <a:lnTo>
                    <a:pt x="29" y="99"/>
                  </a:lnTo>
                  <a:lnTo>
                    <a:pt x="35" y="99"/>
                  </a:lnTo>
                  <a:lnTo>
                    <a:pt x="44" y="98"/>
                  </a:lnTo>
                  <a:lnTo>
                    <a:pt x="51" y="96"/>
                  </a:lnTo>
                  <a:lnTo>
                    <a:pt x="57" y="96"/>
                  </a:lnTo>
                  <a:lnTo>
                    <a:pt x="65" y="96"/>
                  </a:lnTo>
                  <a:lnTo>
                    <a:pt x="71" y="98"/>
                  </a:lnTo>
                  <a:lnTo>
                    <a:pt x="77" y="101"/>
                  </a:lnTo>
                  <a:lnTo>
                    <a:pt x="82" y="104"/>
                  </a:lnTo>
                  <a:lnTo>
                    <a:pt x="85" y="108"/>
                  </a:lnTo>
                  <a:lnTo>
                    <a:pt x="88" y="112"/>
                  </a:lnTo>
                  <a:lnTo>
                    <a:pt x="90" y="118"/>
                  </a:lnTo>
                  <a:lnTo>
                    <a:pt x="91" y="125"/>
                  </a:lnTo>
                  <a:lnTo>
                    <a:pt x="90" y="132"/>
                  </a:lnTo>
                  <a:lnTo>
                    <a:pt x="88" y="138"/>
                  </a:lnTo>
                  <a:lnTo>
                    <a:pt x="84" y="144"/>
                  </a:lnTo>
                  <a:lnTo>
                    <a:pt x="78" y="150"/>
                  </a:lnTo>
                  <a:lnTo>
                    <a:pt x="71" y="152"/>
                  </a:lnTo>
                  <a:lnTo>
                    <a:pt x="62" y="155"/>
                  </a:lnTo>
                  <a:lnTo>
                    <a:pt x="54" y="158"/>
                  </a:lnTo>
                  <a:lnTo>
                    <a:pt x="44" y="158"/>
                  </a:lnTo>
                  <a:lnTo>
                    <a:pt x="32" y="157"/>
                  </a:lnTo>
                  <a:lnTo>
                    <a:pt x="20" y="154"/>
                  </a:lnTo>
                  <a:lnTo>
                    <a:pt x="10" y="150"/>
                  </a:lnTo>
                  <a:lnTo>
                    <a:pt x="2" y="145"/>
                  </a:lnTo>
                  <a:close/>
                  <a:moveTo>
                    <a:pt x="44" y="20"/>
                  </a:moveTo>
                  <a:lnTo>
                    <a:pt x="39" y="21"/>
                  </a:lnTo>
                  <a:lnTo>
                    <a:pt x="35" y="23"/>
                  </a:lnTo>
                  <a:lnTo>
                    <a:pt x="31" y="24"/>
                  </a:lnTo>
                  <a:lnTo>
                    <a:pt x="26" y="27"/>
                  </a:lnTo>
                  <a:lnTo>
                    <a:pt x="25" y="32"/>
                  </a:lnTo>
                  <a:lnTo>
                    <a:pt x="22" y="36"/>
                  </a:lnTo>
                  <a:lnTo>
                    <a:pt x="20" y="40"/>
                  </a:lnTo>
                  <a:lnTo>
                    <a:pt x="20" y="44"/>
                  </a:lnTo>
                  <a:lnTo>
                    <a:pt x="20" y="50"/>
                  </a:lnTo>
                  <a:lnTo>
                    <a:pt x="22" y="55"/>
                  </a:lnTo>
                  <a:lnTo>
                    <a:pt x="23" y="60"/>
                  </a:lnTo>
                  <a:lnTo>
                    <a:pt x="26" y="63"/>
                  </a:lnTo>
                  <a:lnTo>
                    <a:pt x="31" y="68"/>
                  </a:lnTo>
                  <a:lnTo>
                    <a:pt x="33" y="69"/>
                  </a:lnTo>
                  <a:lnTo>
                    <a:pt x="38" y="70"/>
                  </a:lnTo>
                  <a:lnTo>
                    <a:pt x="44" y="70"/>
                  </a:lnTo>
                  <a:lnTo>
                    <a:pt x="48" y="70"/>
                  </a:lnTo>
                  <a:lnTo>
                    <a:pt x="52" y="69"/>
                  </a:lnTo>
                  <a:lnTo>
                    <a:pt x="57" y="68"/>
                  </a:lnTo>
                  <a:lnTo>
                    <a:pt x="59" y="63"/>
                  </a:lnTo>
                  <a:lnTo>
                    <a:pt x="62" y="60"/>
                  </a:lnTo>
                  <a:lnTo>
                    <a:pt x="64" y="56"/>
                  </a:lnTo>
                  <a:lnTo>
                    <a:pt x="65" y="50"/>
                  </a:lnTo>
                  <a:lnTo>
                    <a:pt x="65" y="44"/>
                  </a:lnTo>
                  <a:lnTo>
                    <a:pt x="65" y="40"/>
                  </a:lnTo>
                  <a:lnTo>
                    <a:pt x="64" y="36"/>
                  </a:lnTo>
                  <a:lnTo>
                    <a:pt x="62" y="32"/>
                  </a:lnTo>
                  <a:lnTo>
                    <a:pt x="59" y="27"/>
                  </a:lnTo>
                  <a:lnTo>
                    <a:pt x="55" y="24"/>
                  </a:lnTo>
                  <a:lnTo>
                    <a:pt x="52" y="23"/>
                  </a:lnTo>
                  <a:lnTo>
                    <a:pt x="48" y="21"/>
                  </a:lnTo>
                  <a:lnTo>
                    <a:pt x="4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9" name="Freeform 120"/>
            <p:cNvSpPr>
              <a:spLocks/>
            </p:cNvSpPr>
            <p:nvPr userDrawn="1"/>
          </p:nvSpPr>
          <p:spPr bwMode="auto">
            <a:xfrm>
              <a:off x="2619375" y="958850"/>
              <a:ext cx="33338" cy="57150"/>
            </a:xfrm>
            <a:custGeom>
              <a:avLst/>
              <a:gdLst>
                <a:gd name="T0" fmla="*/ 58 w 65"/>
                <a:gd name="T1" fmla="*/ 20 h 109"/>
                <a:gd name="T2" fmla="*/ 51 w 65"/>
                <a:gd name="T3" fmla="*/ 17 h 109"/>
                <a:gd name="T4" fmla="*/ 45 w 65"/>
                <a:gd name="T5" fmla="*/ 15 h 109"/>
                <a:gd name="T6" fmla="*/ 39 w 65"/>
                <a:gd name="T7" fmla="*/ 15 h 109"/>
                <a:gd name="T8" fmla="*/ 35 w 65"/>
                <a:gd name="T9" fmla="*/ 17 h 109"/>
                <a:gd name="T10" fmla="*/ 31 w 65"/>
                <a:gd name="T11" fmla="*/ 21 h 109"/>
                <a:gd name="T12" fmla="*/ 26 w 65"/>
                <a:gd name="T13" fmla="*/ 24 h 109"/>
                <a:gd name="T14" fmla="*/ 23 w 65"/>
                <a:gd name="T15" fmla="*/ 30 h 109"/>
                <a:gd name="T16" fmla="*/ 20 w 65"/>
                <a:gd name="T17" fmla="*/ 36 h 109"/>
                <a:gd name="T18" fmla="*/ 19 w 65"/>
                <a:gd name="T19" fmla="*/ 41 h 109"/>
                <a:gd name="T20" fmla="*/ 19 w 65"/>
                <a:gd name="T21" fmla="*/ 47 h 109"/>
                <a:gd name="T22" fmla="*/ 19 w 65"/>
                <a:gd name="T23" fmla="*/ 109 h 109"/>
                <a:gd name="T24" fmla="*/ 0 w 65"/>
                <a:gd name="T25" fmla="*/ 109 h 109"/>
                <a:gd name="T26" fmla="*/ 0 w 65"/>
                <a:gd name="T27" fmla="*/ 1 h 109"/>
                <a:gd name="T28" fmla="*/ 19 w 65"/>
                <a:gd name="T29" fmla="*/ 1 h 109"/>
                <a:gd name="T30" fmla="*/ 19 w 65"/>
                <a:gd name="T31" fmla="*/ 18 h 109"/>
                <a:gd name="T32" fmla="*/ 25 w 65"/>
                <a:gd name="T33" fmla="*/ 10 h 109"/>
                <a:gd name="T34" fmla="*/ 32 w 65"/>
                <a:gd name="T35" fmla="*/ 4 h 109"/>
                <a:gd name="T36" fmla="*/ 41 w 65"/>
                <a:gd name="T37" fmla="*/ 0 h 109"/>
                <a:gd name="T38" fmla="*/ 51 w 65"/>
                <a:gd name="T39" fmla="*/ 0 h 109"/>
                <a:gd name="T40" fmla="*/ 57 w 65"/>
                <a:gd name="T41" fmla="*/ 0 h 109"/>
                <a:gd name="T42" fmla="*/ 65 w 65"/>
                <a:gd name="T43" fmla="*/ 1 h 109"/>
                <a:gd name="T44" fmla="*/ 58 w 65"/>
                <a:gd name="T45" fmla="*/ 2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109">
                  <a:moveTo>
                    <a:pt x="58" y="20"/>
                  </a:moveTo>
                  <a:lnTo>
                    <a:pt x="51" y="17"/>
                  </a:lnTo>
                  <a:lnTo>
                    <a:pt x="45" y="15"/>
                  </a:lnTo>
                  <a:lnTo>
                    <a:pt x="39" y="15"/>
                  </a:lnTo>
                  <a:lnTo>
                    <a:pt x="35" y="17"/>
                  </a:lnTo>
                  <a:lnTo>
                    <a:pt x="31" y="21"/>
                  </a:lnTo>
                  <a:lnTo>
                    <a:pt x="26" y="24"/>
                  </a:lnTo>
                  <a:lnTo>
                    <a:pt x="23" y="30"/>
                  </a:lnTo>
                  <a:lnTo>
                    <a:pt x="20" y="36"/>
                  </a:lnTo>
                  <a:lnTo>
                    <a:pt x="19" y="41"/>
                  </a:lnTo>
                  <a:lnTo>
                    <a:pt x="19" y="47"/>
                  </a:lnTo>
                  <a:lnTo>
                    <a:pt x="19" y="109"/>
                  </a:lnTo>
                  <a:lnTo>
                    <a:pt x="0" y="109"/>
                  </a:lnTo>
                  <a:lnTo>
                    <a:pt x="0" y="1"/>
                  </a:lnTo>
                  <a:lnTo>
                    <a:pt x="19" y="1"/>
                  </a:lnTo>
                  <a:lnTo>
                    <a:pt x="19" y="18"/>
                  </a:lnTo>
                  <a:lnTo>
                    <a:pt x="25" y="10"/>
                  </a:lnTo>
                  <a:lnTo>
                    <a:pt x="32" y="4"/>
                  </a:lnTo>
                  <a:lnTo>
                    <a:pt x="41" y="0"/>
                  </a:lnTo>
                  <a:lnTo>
                    <a:pt x="51" y="0"/>
                  </a:lnTo>
                  <a:lnTo>
                    <a:pt x="57" y="0"/>
                  </a:lnTo>
                  <a:lnTo>
                    <a:pt x="65" y="1"/>
                  </a:lnTo>
                  <a:lnTo>
                    <a:pt x="5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0" name="Freeform 121"/>
            <p:cNvSpPr>
              <a:spLocks noEditPoints="1"/>
            </p:cNvSpPr>
            <p:nvPr userDrawn="1"/>
          </p:nvSpPr>
          <p:spPr bwMode="auto">
            <a:xfrm>
              <a:off x="2657475" y="958850"/>
              <a:ext cx="49213" cy="58737"/>
            </a:xfrm>
            <a:custGeom>
              <a:avLst/>
              <a:gdLst>
                <a:gd name="T0" fmla="*/ 61 w 93"/>
                <a:gd name="T1" fmla="*/ 103 h 112"/>
                <a:gd name="T2" fmla="*/ 44 w 93"/>
                <a:gd name="T3" fmla="*/ 110 h 112"/>
                <a:gd name="T4" fmla="*/ 26 w 93"/>
                <a:gd name="T5" fmla="*/ 110 h 112"/>
                <a:gd name="T6" fmla="*/ 15 w 93"/>
                <a:gd name="T7" fmla="*/ 106 h 112"/>
                <a:gd name="T8" fmla="*/ 6 w 93"/>
                <a:gd name="T9" fmla="*/ 98 h 112"/>
                <a:gd name="T10" fmla="*/ 0 w 93"/>
                <a:gd name="T11" fmla="*/ 86 h 112"/>
                <a:gd name="T12" fmla="*/ 2 w 93"/>
                <a:gd name="T13" fmla="*/ 72 h 112"/>
                <a:gd name="T14" fmla="*/ 9 w 93"/>
                <a:gd name="T15" fmla="*/ 57 h 112"/>
                <a:gd name="T16" fmla="*/ 22 w 93"/>
                <a:gd name="T17" fmla="*/ 46 h 112"/>
                <a:gd name="T18" fmla="*/ 41 w 93"/>
                <a:gd name="T19" fmla="*/ 41 h 112"/>
                <a:gd name="T20" fmla="*/ 58 w 93"/>
                <a:gd name="T21" fmla="*/ 40 h 112"/>
                <a:gd name="T22" fmla="*/ 65 w 93"/>
                <a:gd name="T23" fmla="*/ 37 h 112"/>
                <a:gd name="T24" fmla="*/ 62 w 93"/>
                <a:gd name="T25" fmla="*/ 27 h 112"/>
                <a:gd name="T26" fmla="*/ 57 w 93"/>
                <a:gd name="T27" fmla="*/ 20 h 112"/>
                <a:gd name="T28" fmla="*/ 48 w 93"/>
                <a:gd name="T29" fmla="*/ 17 h 112"/>
                <a:gd name="T30" fmla="*/ 34 w 93"/>
                <a:gd name="T31" fmla="*/ 17 h 112"/>
                <a:gd name="T32" fmla="*/ 19 w 93"/>
                <a:gd name="T33" fmla="*/ 21 h 112"/>
                <a:gd name="T34" fmla="*/ 6 w 93"/>
                <a:gd name="T35" fmla="*/ 10 h 112"/>
                <a:gd name="T36" fmla="*/ 21 w 93"/>
                <a:gd name="T37" fmla="*/ 2 h 112"/>
                <a:gd name="T38" fmla="*/ 39 w 93"/>
                <a:gd name="T39" fmla="*/ 0 h 112"/>
                <a:gd name="T40" fmla="*/ 60 w 93"/>
                <a:gd name="T41" fmla="*/ 1 h 112"/>
                <a:gd name="T42" fmla="*/ 74 w 93"/>
                <a:gd name="T43" fmla="*/ 10 h 112"/>
                <a:gd name="T44" fmla="*/ 83 w 93"/>
                <a:gd name="T45" fmla="*/ 24 h 112"/>
                <a:gd name="T46" fmla="*/ 85 w 93"/>
                <a:gd name="T47" fmla="*/ 44 h 112"/>
                <a:gd name="T48" fmla="*/ 85 w 93"/>
                <a:gd name="T49" fmla="*/ 89 h 112"/>
                <a:gd name="T50" fmla="*/ 90 w 93"/>
                <a:gd name="T51" fmla="*/ 99 h 112"/>
                <a:gd name="T52" fmla="*/ 93 w 93"/>
                <a:gd name="T53" fmla="*/ 112 h 112"/>
                <a:gd name="T54" fmla="*/ 75 w 93"/>
                <a:gd name="T55" fmla="*/ 108 h 112"/>
                <a:gd name="T56" fmla="*/ 67 w 93"/>
                <a:gd name="T57" fmla="*/ 98 h 112"/>
                <a:gd name="T58" fmla="*/ 58 w 93"/>
                <a:gd name="T59" fmla="*/ 54 h 112"/>
                <a:gd name="T60" fmla="*/ 47 w 93"/>
                <a:gd name="T61" fmla="*/ 54 h 112"/>
                <a:gd name="T62" fmla="*/ 34 w 93"/>
                <a:gd name="T63" fmla="*/ 59 h 112"/>
                <a:gd name="T64" fmla="*/ 25 w 93"/>
                <a:gd name="T65" fmla="*/ 66 h 112"/>
                <a:gd name="T66" fmla="*/ 21 w 93"/>
                <a:gd name="T67" fmla="*/ 74 h 112"/>
                <a:gd name="T68" fmla="*/ 21 w 93"/>
                <a:gd name="T69" fmla="*/ 83 h 112"/>
                <a:gd name="T70" fmla="*/ 22 w 93"/>
                <a:gd name="T71" fmla="*/ 90 h 112"/>
                <a:gd name="T72" fmla="*/ 31 w 93"/>
                <a:gd name="T73" fmla="*/ 95 h 112"/>
                <a:gd name="T74" fmla="*/ 47 w 93"/>
                <a:gd name="T75" fmla="*/ 96 h 112"/>
                <a:gd name="T76" fmla="*/ 60 w 93"/>
                <a:gd name="T77" fmla="*/ 89 h 112"/>
                <a:gd name="T78" fmla="*/ 65 w 93"/>
                <a:gd name="T7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12">
                  <a:moveTo>
                    <a:pt x="67" y="98"/>
                  </a:moveTo>
                  <a:lnTo>
                    <a:pt x="61" y="103"/>
                  </a:lnTo>
                  <a:lnTo>
                    <a:pt x="52" y="108"/>
                  </a:lnTo>
                  <a:lnTo>
                    <a:pt x="44" y="110"/>
                  </a:lnTo>
                  <a:lnTo>
                    <a:pt x="32" y="112"/>
                  </a:lnTo>
                  <a:lnTo>
                    <a:pt x="26" y="110"/>
                  </a:lnTo>
                  <a:lnTo>
                    <a:pt x="21" y="109"/>
                  </a:lnTo>
                  <a:lnTo>
                    <a:pt x="15" y="106"/>
                  </a:lnTo>
                  <a:lnTo>
                    <a:pt x="10" y="102"/>
                  </a:lnTo>
                  <a:lnTo>
                    <a:pt x="6" y="98"/>
                  </a:lnTo>
                  <a:lnTo>
                    <a:pt x="3" y="92"/>
                  </a:lnTo>
                  <a:lnTo>
                    <a:pt x="0" y="86"/>
                  </a:lnTo>
                  <a:lnTo>
                    <a:pt x="0" y="79"/>
                  </a:lnTo>
                  <a:lnTo>
                    <a:pt x="2" y="72"/>
                  </a:lnTo>
                  <a:lnTo>
                    <a:pt x="5" y="64"/>
                  </a:lnTo>
                  <a:lnTo>
                    <a:pt x="9" y="57"/>
                  </a:lnTo>
                  <a:lnTo>
                    <a:pt x="15" y="51"/>
                  </a:lnTo>
                  <a:lnTo>
                    <a:pt x="22" y="46"/>
                  </a:lnTo>
                  <a:lnTo>
                    <a:pt x="31" y="43"/>
                  </a:lnTo>
                  <a:lnTo>
                    <a:pt x="41" y="41"/>
                  </a:lnTo>
                  <a:lnTo>
                    <a:pt x="52" y="40"/>
                  </a:lnTo>
                  <a:lnTo>
                    <a:pt x="58" y="40"/>
                  </a:lnTo>
                  <a:lnTo>
                    <a:pt x="65" y="43"/>
                  </a:lnTo>
                  <a:lnTo>
                    <a:pt x="65" y="37"/>
                  </a:lnTo>
                  <a:lnTo>
                    <a:pt x="64" y="31"/>
                  </a:lnTo>
                  <a:lnTo>
                    <a:pt x="62" y="27"/>
                  </a:lnTo>
                  <a:lnTo>
                    <a:pt x="60" y="23"/>
                  </a:lnTo>
                  <a:lnTo>
                    <a:pt x="57" y="20"/>
                  </a:lnTo>
                  <a:lnTo>
                    <a:pt x="52" y="18"/>
                  </a:lnTo>
                  <a:lnTo>
                    <a:pt x="48" y="17"/>
                  </a:lnTo>
                  <a:lnTo>
                    <a:pt x="42" y="17"/>
                  </a:lnTo>
                  <a:lnTo>
                    <a:pt x="34" y="17"/>
                  </a:lnTo>
                  <a:lnTo>
                    <a:pt x="26" y="18"/>
                  </a:lnTo>
                  <a:lnTo>
                    <a:pt x="19" y="21"/>
                  </a:lnTo>
                  <a:lnTo>
                    <a:pt x="15" y="26"/>
                  </a:lnTo>
                  <a:lnTo>
                    <a:pt x="6" y="10"/>
                  </a:lnTo>
                  <a:lnTo>
                    <a:pt x="13" y="5"/>
                  </a:lnTo>
                  <a:lnTo>
                    <a:pt x="21" y="2"/>
                  </a:lnTo>
                  <a:lnTo>
                    <a:pt x="31" y="0"/>
                  </a:lnTo>
                  <a:lnTo>
                    <a:pt x="39" y="0"/>
                  </a:lnTo>
                  <a:lnTo>
                    <a:pt x="51" y="0"/>
                  </a:lnTo>
                  <a:lnTo>
                    <a:pt x="60" y="1"/>
                  </a:lnTo>
                  <a:lnTo>
                    <a:pt x="68" y="5"/>
                  </a:lnTo>
                  <a:lnTo>
                    <a:pt x="74" y="10"/>
                  </a:lnTo>
                  <a:lnTo>
                    <a:pt x="78" y="15"/>
                  </a:lnTo>
                  <a:lnTo>
                    <a:pt x="83" y="24"/>
                  </a:lnTo>
                  <a:lnTo>
                    <a:pt x="84" y="33"/>
                  </a:lnTo>
                  <a:lnTo>
                    <a:pt x="85" y="44"/>
                  </a:lnTo>
                  <a:lnTo>
                    <a:pt x="85" y="83"/>
                  </a:lnTo>
                  <a:lnTo>
                    <a:pt x="85" y="89"/>
                  </a:lnTo>
                  <a:lnTo>
                    <a:pt x="87" y="95"/>
                  </a:lnTo>
                  <a:lnTo>
                    <a:pt x="90" y="99"/>
                  </a:lnTo>
                  <a:lnTo>
                    <a:pt x="93" y="102"/>
                  </a:lnTo>
                  <a:lnTo>
                    <a:pt x="93" y="112"/>
                  </a:lnTo>
                  <a:lnTo>
                    <a:pt x="83" y="110"/>
                  </a:lnTo>
                  <a:lnTo>
                    <a:pt x="75" y="108"/>
                  </a:lnTo>
                  <a:lnTo>
                    <a:pt x="71" y="103"/>
                  </a:lnTo>
                  <a:lnTo>
                    <a:pt x="67" y="98"/>
                  </a:lnTo>
                  <a:close/>
                  <a:moveTo>
                    <a:pt x="65" y="56"/>
                  </a:moveTo>
                  <a:lnTo>
                    <a:pt x="58" y="54"/>
                  </a:lnTo>
                  <a:lnTo>
                    <a:pt x="52" y="54"/>
                  </a:lnTo>
                  <a:lnTo>
                    <a:pt x="47" y="54"/>
                  </a:lnTo>
                  <a:lnTo>
                    <a:pt x="39" y="56"/>
                  </a:lnTo>
                  <a:lnTo>
                    <a:pt x="34" y="59"/>
                  </a:lnTo>
                  <a:lnTo>
                    <a:pt x="29" y="62"/>
                  </a:lnTo>
                  <a:lnTo>
                    <a:pt x="25" y="66"/>
                  </a:lnTo>
                  <a:lnTo>
                    <a:pt x="22" y="70"/>
                  </a:lnTo>
                  <a:lnTo>
                    <a:pt x="21" y="74"/>
                  </a:lnTo>
                  <a:lnTo>
                    <a:pt x="19" y="79"/>
                  </a:lnTo>
                  <a:lnTo>
                    <a:pt x="21" y="83"/>
                  </a:lnTo>
                  <a:lnTo>
                    <a:pt x="21" y="87"/>
                  </a:lnTo>
                  <a:lnTo>
                    <a:pt x="22" y="90"/>
                  </a:lnTo>
                  <a:lnTo>
                    <a:pt x="25" y="92"/>
                  </a:lnTo>
                  <a:lnTo>
                    <a:pt x="31" y="95"/>
                  </a:lnTo>
                  <a:lnTo>
                    <a:pt x="39" y="96"/>
                  </a:lnTo>
                  <a:lnTo>
                    <a:pt x="47" y="96"/>
                  </a:lnTo>
                  <a:lnTo>
                    <a:pt x="54" y="93"/>
                  </a:lnTo>
                  <a:lnTo>
                    <a:pt x="60" y="89"/>
                  </a:lnTo>
                  <a:lnTo>
                    <a:pt x="65" y="83"/>
                  </a:lnTo>
                  <a:lnTo>
                    <a:pt x="65"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1" name="Freeform 122"/>
            <p:cNvSpPr>
              <a:spLocks/>
            </p:cNvSpPr>
            <p:nvPr userDrawn="1"/>
          </p:nvSpPr>
          <p:spPr bwMode="auto">
            <a:xfrm>
              <a:off x="2717800" y="958850"/>
              <a:ext cx="76200" cy="57150"/>
            </a:xfrm>
            <a:custGeom>
              <a:avLst/>
              <a:gdLst>
                <a:gd name="T0" fmla="*/ 126 w 144"/>
                <a:gd name="T1" fmla="*/ 109 h 109"/>
                <a:gd name="T2" fmla="*/ 126 w 144"/>
                <a:gd name="T3" fmla="*/ 41 h 109"/>
                <a:gd name="T4" fmla="*/ 126 w 144"/>
                <a:gd name="T5" fmla="*/ 36 h 109"/>
                <a:gd name="T6" fmla="*/ 124 w 144"/>
                <a:gd name="T7" fmla="*/ 30 h 109"/>
                <a:gd name="T8" fmla="*/ 123 w 144"/>
                <a:gd name="T9" fmla="*/ 26 h 109"/>
                <a:gd name="T10" fmla="*/ 120 w 144"/>
                <a:gd name="T11" fmla="*/ 21 h 109"/>
                <a:gd name="T12" fmla="*/ 117 w 144"/>
                <a:gd name="T13" fmla="*/ 18 h 109"/>
                <a:gd name="T14" fmla="*/ 113 w 144"/>
                <a:gd name="T15" fmla="*/ 17 h 109"/>
                <a:gd name="T16" fmla="*/ 108 w 144"/>
                <a:gd name="T17" fmla="*/ 15 h 109"/>
                <a:gd name="T18" fmla="*/ 104 w 144"/>
                <a:gd name="T19" fmla="*/ 15 h 109"/>
                <a:gd name="T20" fmla="*/ 97 w 144"/>
                <a:gd name="T21" fmla="*/ 17 h 109"/>
                <a:gd name="T22" fmla="*/ 91 w 144"/>
                <a:gd name="T23" fmla="*/ 20 h 109"/>
                <a:gd name="T24" fmla="*/ 85 w 144"/>
                <a:gd name="T25" fmla="*/ 24 h 109"/>
                <a:gd name="T26" fmla="*/ 82 w 144"/>
                <a:gd name="T27" fmla="*/ 30 h 109"/>
                <a:gd name="T28" fmla="*/ 82 w 144"/>
                <a:gd name="T29" fmla="*/ 109 h 109"/>
                <a:gd name="T30" fmla="*/ 62 w 144"/>
                <a:gd name="T31" fmla="*/ 109 h 109"/>
                <a:gd name="T32" fmla="*/ 62 w 144"/>
                <a:gd name="T33" fmla="*/ 33 h 109"/>
                <a:gd name="T34" fmla="*/ 62 w 144"/>
                <a:gd name="T35" fmla="*/ 28 h 109"/>
                <a:gd name="T36" fmla="*/ 61 w 144"/>
                <a:gd name="T37" fmla="*/ 26 h 109"/>
                <a:gd name="T38" fmla="*/ 59 w 144"/>
                <a:gd name="T39" fmla="*/ 23 h 109"/>
                <a:gd name="T40" fmla="*/ 57 w 144"/>
                <a:gd name="T41" fmla="*/ 20 h 109"/>
                <a:gd name="T42" fmla="*/ 49 w 144"/>
                <a:gd name="T43" fmla="*/ 17 h 109"/>
                <a:gd name="T44" fmla="*/ 41 w 144"/>
                <a:gd name="T45" fmla="*/ 15 h 109"/>
                <a:gd name="T46" fmla="*/ 35 w 144"/>
                <a:gd name="T47" fmla="*/ 17 h 109"/>
                <a:gd name="T48" fmla="*/ 29 w 144"/>
                <a:gd name="T49" fmla="*/ 20 h 109"/>
                <a:gd name="T50" fmla="*/ 23 w 144"/>
                <a:gd name="T51" fmla="*/ 24 h 109"/>
                <a:gd name="T52" fmla="*/ 19 w 144"/>
                <a:gd name="T53" fmla="*/ 30 h 109"/>
                <a:gd name="T54" fmla="*/ 19 w 144"/>
                <a:gd name="T55" fmla="*/ 109 h 109"/>
                <a:gd name="T56" fmla="*/ 0 w 144"/>
                <a:gd name="T57" fmla="*/ 109 h 109"/>
                <a:gd name="T58" fmla="*/ 0 w 144"/>
                <a:gd name="T59" fmla="*/ 1 h 109"/>
                <a:gd name="T60" fmla="*/ 13 w 144"/>
                <a:gd name="T61" fmla="*/ 1 h 109"/>
                <a:gd name="T62" fmla="*/ 19 w 144"/>
                <a:gd name="T63" fmla="*/ 14 h 109"/>
                <a:gd name="T64" fmla="*/ 25 w 144"/>
                <a:gd name="T65" fmla="*/ 7 h 109"/>
                <a:gd name="T66" fmla="*/ 32 w 144"/>
                <a:gd name="T67" fmla="*/ 2 h 109"/>
                <a:gd name="T68" fmla="*/ 39 w 144"/>
                <a:gd name="T69" fmla="*/ 0 h 109"/>
                <a:gd name="T70" fmla="*/ 46 w 144"/>
                <a:gd name="T71" fmla="*/ 0 h 109"/>
                <a:gd name="T72" fmla="*/ 58 w 144"/>
                <a:gd name="T73" fmla="*/ 0 h 109"/>
                <a:gd name="T74" fmla="*/ 67 w 144"/>
                <a:gd name="T75" fmla="*/ 2 h 109"/>
                <a:gd name="T76" fmla="*/ 74 w 144"/>
                <a:gd name="T77" fmla="*/ 7 h 109"/>
                <a:gd name="T78" fmla="*/ 80 w 144"/>
                <a:gd name="T79" fmla="*/ 14 h 109"/>
                <a:gd name="T80" fmla="*/ 84 w 144"/>
                <a:gd name="T81" fmla="*/ 8 h 109"/>
                <a:gd name="T82" fmla="*/ 91 w 144"/>
                <a:gd name="T83" fmla="*/ 4 h 109"/>
                <a:gd name="T84" fmla="*/ 101 w 144"/>
                <a:gd name="T85" fmla="*/ 0 h 109"/>
                <a:gd name="T86" fmla="*/ 110 w 144"/>
                <a:gd name="T87" fmla="*/ 0 h 109"/>
                <a:gd name="T88" fmla="*/ 117 w 144"/>
                <a:gd name="T89" fmla="*/ 0 h 109"/>
                <a:gd name="T90" fmla="*/ 124 w 144"/>
                <a:gd name="T91" fmla="*/ 1 h 109"/>
                <a:gd name="T92" fmla="*/ 130 w 144"/>
                <a:gd name="T93" fmla="*/ 5 h 109"/>
                <a:gd name="T94" fmla="*/ 136 w 144"/>
                <a:gd name="T95" fmla="*/ 10 h 109"/>
                <a:gd name="T96" fmla="*/ 140 w 144"/>
                <a:gd name="T97" fmla="*/ 14 h 109"/>
                <a:gd name="T98" fmla="*/ 143 w 144"/>
                <a:gd name="T99" fmla="*/ 21 h 109"/>
                <a:gd name="T100" fmla="*/ 144 w 144"/>
                <a:gd name="T101" fmla="*/ 28 h 109"/>
                <a:gd name="T102" fmla="*/ 144 w 144"/>
                <a:gd name="T103" fmla="*/ 37 h 109"/>
                <a:gd name="T104" fmla="*/ 144 w 144"/>
                <a:gd name="T105" fmla="*/ 109 h 109"/>
                <a:gd name="T106" fmla="*/ 126 w 144"/>
                <a:gd name="T10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09">
                  <a:moveTo>
                    <a:pt x="126" y="109"/>
                  </a:moveTo>
                  <a:lnTo>
                    <a:pt x="126" y="41"/>
                  </a:lnTo>
                  <a:lnTo>
                    <a:pt x="126" y="36"/>
                  </a:lnTo>
                  <a:lnTo>
                    <a:pt x="124" y="30"/>
                  </a:lnTo>
                  <a:lnTo>
                    <a:pt x="123" y="26"/>
                  </a:lnTo>
                  <a:lnTo>
                    <a:pt x="120" y="21"/>
                  </a:lnTo>
                  <a:lnTo>
                    <a:pt x="117" y="18"/>
                  </a:lnTo>
                  <a:lnTo>
                    <a:pt x="113" y="17"/>
                  </a:lnTo>
                  <a:lnTo>
                    <a:pt x="108" y="15"/>
                  </a:lnTo>
                  <a:lnTo>
                    <a:pt x="104" y="15"/>
                  </a:lnTo>
                  <a:lnTo>
                    <a:pt x="97" y="17"/>
                  </a:lnTo>
                  <a:lnTo>
                    <a:pt x="91" y="20"/>
                  </a:lnTo>
                  <a:lnTo>
                    <a:pt x="85" y="24"/>
                  </a:lnTo>
                  <a:lnTo>
                    <a:pt x="82" y="30"/>
                  </a:lnTo>
                  <a:lnTo>
                    <a:pt x="82" y="109"/>
                  </a:lnTo>
                  <a:lnTo>
                    <a:pt x="62" y="109"/>
                  </a:lnTo>
                  <a:lnTo>
                    <a:pt x="62" y="33"/>
                  </a:lnTo>
                  <a:lnTo>
                    <a:pt x="62" y="28"/>
                  </a:lnTo>
                  <a:lnTo>
                    <a:pt x="61" y="26"/>
                  </a:lnTo>
                  <a:lnTo>
                    <a:pt x="59" y="23"/>
                  </a:lnTo>
                  <a:lnTo>
                    <a:pt x="57" y="20"/>
                  </a:lnTo>
                  <a:lnTo>
                    <a:pt x="49" y="17"/>
                  </a:lnTo>
                  <a:lnTo>
                    <a:pt x="41" y="15"/>
                  </a:lnTo>
                  <a:lnTo>
                    <a:pt x="35" y="17"/>
                  </a:lnTo>
                  <a:lnTo>
                    <a:pt x="29" y="20"/>
                  </a:lnTo>
                  <a:lnTo>
                    <a:pt x="23" y="24"/>
                  </a:lnTo>
                  <a:lnTo>
                    <a:pt x="19" y="30"/>
                  </a:lnTo>
                  <a:lnTo>
                    <a:pt x="19" y="109"/>
                  </a:lnTo>
                  <a:lnTo>
                    <a:pt x="0" y="109"/>
                  </a:lnTo>
                  <a:lnTo>
                    <a:pt x="0" y="1"/>
                  </a:lnTo>
                  <a:lnTo>
                    <a:pt x="13" y="1"/>
                  </a:lnTo>
                  <a:lnTo>
                    <a:pt x="19" y="14"/>
                  </a:lnTo>
                  <a:lnTo>
                    <a:pt x="25" y="7"/>
                  </a:lnTo>
                  <a:lnTo>
                    <a:pt x="32" y="2"/>
                  </a:lnTo>
                  <a:lnTo>
                    <a:pt x="39" y="0"/>
                  </a:lnTo>
                  <a:lnTo>
                    <a:pt x="46" y="0"/>
                  </a:lnTo>
                  <a:lnTo>
                    <a:pt x="58" y="0"/>
                  </a:lnTo>
                  <a:lnTo>
                    <a:pt x="67" y="2"/>
                  </a:lnTo>
                  <a:lnTo>
                    <a:pt x="74" y="7"/>
                  </a:lnTo>
                  <a:lnTo>
                    <a:pt x="80" y="14"/>
                  </a:lnTo>
                  <a:lnTo>
                    <a:pt x="84" y="8"/>
                  </a:lnTo>
                  <a:lnTo>
                    <a:pt x="91" y="4"/>
                  </a:lnTo>
                  <a:lnTo>
                    <a:pt x="101" y="0"/>
                  </a:lnTo>
                  <a:lnTo>
                    <a:pt x="110" y="0"/>
                  </a:lnTo>
                  <a:lnTo>
                    <a:pt x="117" y="0"/>
                  </a:lnTo>
                  <a:lnTo>
                    <a:pt x="124" y="1"/>
                  </a:lnTo>
                  <a:lnTo>
                    <a:pt x="130" y="5"/>
                  </a:lnTo>
                  <a:lnTo>
                    <a:pt x="136" y="10"/>
                  </a:lnTo>
                  <a:lnTo>
                    <a:pt x="140" y="14"/>
                  </a:lnTo>
                  <a:lnTo>
                    <a:pt x="143" y="21"/>
                  </a:lnTo>
                  <a:lnTo>
                    <a:pt x="144" y="28"/>
                  </a:lnTo>
                  <a:lnTo>
                    <a:pt x="144" y="37"/>
                  </a:lnTo>
                  <a:lnTo>
                    <a:pt x="144" y="109"/>
                  </a:lnTo>
                  <a:lnTo>
                    <a:pt x="126"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2" name="Freeform 123"/>
            <p:cNvSpPr>
              <a:spLocks/>
            </p:cNvSpPr>
            <p:nvPr userDrawn="1"/>
          </p:nvSpPr>
          <p:spPr bwMode="auto">
            <a:xfrm>
              <a:off x="2833688" y="938213"/>
              <a:ext cx="63500" cy="79375"/>
            </a:xfrm>
            <a:custGeom>
              <a:avLst/>
              <a:gdLst>
                <a:gd name="T0" fmla="*/ 66 w 120"/>
                <a:gd name="T1" fmla="*/ 151 h 151"/>
                <a:gd name="T2" fmla="*/ 56 w 120"/>
                <a:gd name="T3" fmla="*/ 151 h 151"/>
                <a:gd name="T4" fmla="*/ 0 w 120"/>
                <a:gd name="T5" fmla="*/ 0 h 151"/>
                <a:gd name="T6" fmla="*/ 23 w 120"/>
                <a:gd name="T7" fmla="*/ 0 h 151"/>
                <a:gd name="T8" fmla="*/ 62 w 120"/>
                <a:gd name="T9" fmla="*/ 109 h 151"/>
                <a:gd name="T10" fmla="*/ 98 w 120"/>
                <a:gd name="T11" fmla="*/ 0 h 151"/>
                <a:gd name="T12" fmla="*/ 120 w 120"/>
                <a:gd name="T13" fmla="*/ 0 h 151"/>
                <a:gd name="T14" fmla="*/ 66 w 120"/>
                <a:gd name="T15" fmla="*/ 151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51">
                  <a:moveTo>
                    <a:pt x="66" y="151"/>
                  </a:moveTo>
                  <a:lnTo>
                    <a:pt x="56" y="151"/>
                  </a:lnTo>
                  <a:lnTo>
                    <a:pt x="0" y="0"/>
                  </a:lnTo>
                  <a:lnTo>
                    <a:pt x="23" y="0"/>
                  </a:lnTo>
                  <a:lnTo>
                    <a:pt x="62" y="109"/>
                  </a:lnTo>
                  <a:lnTo>
                    <a:pt x="98" y="0"/>
                  </a:lnTo>
                  <a:lnTo>
                    <a:pt x="120" y="0"/>
                  </a:lnTo>
                  <a:lnTo>
                    <a:pt x="66"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3" name="Freeform 124"/>
            <p:cNvSpPr>
              <a:spLocks noEditPoints="1"/>
            </p:cNvSpPr>
            <p:nvPr userDrawn="1"/>
          </p:nvSpPr>
          <p:spPr bwMode="auto">
            <a:xfrm>
              <a:off x="2898775" y="930275"/>
              <a:ext cx="52388" cy="107950"/>
            </a:xfrm>
            <a:custGeom>
              <a:avLst/>
              <a:gdLst>
                <a:gd name="T0" fmla="*/ 55 w 101"/>
                <a:gd name="T1" fmla="*/ 182 h 206"/>
                <a:gd name="T2" fmla="*/ 52 w 101"/>
                <a:gd name="T3" fmla="*/ 188 h 206"/>
                <a:gd name="T4" fmla="*/ 49 w 101"/>
                <a:gd name="T5" fmla="*/ 192 h 206"/>
                <a:gd name="T6" fmla="*/ 43 w 101"/>
                <a:gd name="T7" fmla="*/ 196 h 206"/>
                <a:gd name="T8" fmla="*/ 39 w 101"/>
                <a:gd name="T9" fmla="*/ 199 h 206"/>
                <a:gd name="T10" fmla="*/ 32 w 101"/>
                <a:gd name="T11" fmla="*/ 202 h 206"/>
                <a:gd name="T12" fmla="*/ 26 w 101"/>
                <a:gd name="T13" fmla="*/ 205 h 206"/>
                <a:gd name="T14" fmla="*/ 19 w 101"/>
                <a:gd name="T15" fmla="*/ 206 h 206"/>
                <a:gd name="T16" fmla="*/ 12 w 101"/>
                <a:gd name="T17" fmla="*/ 206 h 206"/>
                <a:gd name="T18" fmla="*/ 12 w 101"/>
                <a:gd name="T19" fmla="*/ 189 h 206"/>
                <a:gd name="T20" fmla="*/ 17 w 101"/>
                <a:gd name="T21" fmla="*/ 189 h 206"/>
                <a:gd name="T22" fmla="*/ 23 w 101"/>
                <a:gd name="T23" fmla="*/ 188 h 206"/>
                <a:gd name="T24" fmla="*/ 27 w 101"/>
                <a:gd name="T25" fmla="*/ 186 h 206"/>
                <a:gd name="T26" fmla="*/ 32 w 101"/>
                <a:gd name="T27" fmla="*/ 183 h 206"/>
                <a:gd name="T28" fmla="*/ 36 w 101"/>
                <a:gd name="T29" fmla="*/ 180 h 206"/>
                <a:gd name="T30" fmla="*/ 39 w 101"/>
                <a:gd name="T31" fmla="*/ 177 h 206"/>
                <a:gd name="T32" fmla="*/ 40 w 101"/>
                <a:gd name="T33" fmla="*/ 173 h 206"/>
                <a:gd name="T34" fmla="*/ 40 w 101"/>
                <a:gd name="T35" fmla="*/ 170 h 206"/>
                <a:gd name="T36" fmla="*/ 40 w 101"/>
                <a:gd name="T37" fmla="*/ 160 h 206"/>
                <a:gd name="T38" fmla="*/ 37 w 101"/>
                <a:gd name="T39" fmla="*/ 152 h 206"/>
                <a:gd name="T40" fmla="*/ 35 w 101"/>
                <a:gd name="T41" fmla="*/ 143 h 206"/>
                <a:gd name="T42" fmla="*/ 30 w 101"/>
                <a:gd name="T43" fmla="*/ 130 h 206"/>
                <a:gd name="T44" fmla="*/ 0 w 101"/>
                <a:gd name="T45" fmla="*/ 55 h 206"/>
                <a:gd name="T46" fmla="*/ 20 w 101"/>
                <a:gd name="T47" fmla="*/ 55 h 206"/>
                <a:gd name="T48" fmla="*/ 52 w 101"/>
                <a:gd name="T49" fmla="*/ 139 h 206"/>
                <a:gd name="T50" fmla="*/ 81 w 101"/>
                <a:gd name="T51" fmla="*/ 55 h 206"/>
                <a:gd name="T52" fmla="*/ 101 w 101"/>
                <a:gd name="T53" fmla="*/ 55 h 206"/>
                <a:gd name="T54" fmla="*/ 55 w 101"/>
                <a:gd name="T55" fmla="*/ 182 h 206"/>
                <a:gd name="T56" fmla="*/ 75 w 101"/>
                <a:gd name="T57" fmla="*/ 0 h 206"/>
                <a:gd name="T58" fmla="*/ 53 w 101"/>
                <a:gd name="T59" fmla="*/ 33 h 206"/>
                <a:gd name="T60" fmla="*/ 39 w 101"/>
                <a:gd name="T61" fmla="*/ 33 h 206"/>
                <a:gd name="T62" fmla="*/ 56 w 101"/>
                <a:gd name="T63" fmla="*/ 0 h 206"/>
                <a:gd name="T64" fmla="*/ 75 w 101"/>
                <a:gd name="T6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206">
                  <a:moveTo>
                    <a:pt x="55" y="182"/>
                  </a:moveTo>
                  <a:lnTo>
                    <a:pt x="52" y="188"/>
                  </a:lnTo>
                  <a:lnTo>
                    <a:pt x="49" y="192"/>
                  </a:lnTo>
                  <a:lnTo>
                    <a:pt x="43" y="196"/>
                  </a:lnTo>
                  <a:lnTo>
                    <a:pt x="39" y="199"/>
                  </a:lnTo>
                  <a:lnTo>
                    <a:pt x="32" y="202"/>
                  </a:lnTo>
                  <a:lnTo>
                    <a:pt x="26" y="205"/>
                  </a:lnTo>
                  <a:lnTo>
                    <a:pt x="19" y="206"/>
                  </a:lnTo>
                  <a:lnTo>
                    <a:pt x="12" y="206"/>
                  </a:lnTo>
                  <a:lnTo>
                    <a:pt x="12" y="189"/>
                  </a:lnTo>
                  <a:lnTo>
                    <a:pt x="17" y="189"/>
                  </a:lnTo>
                  <a:lnTo>
                    <a:pt x="23" y="188"/>
                  </a:lnTo>
                  <a:lnTo>
                    <a:pt x="27" y="186"/>
                  </a:lnTo>
                  <a:lnTo>
                    <a:pt x="32" y="183"/>
                  </a:lnTo>
                  <a:lnTo>
                    <a:pt x="36" y="180"/>
                  </a:lnTo>
                  <a:lnTo>
                    <a:pt x="39" y="177"/>
                  </a:lnTo>
                  <a:lnTo>
                    <a:pt x="40" y="173"/>
                  </a:lnTo>
                  <a:lnTo>
                    <a:pt x="40" y="170"/>
                  </a:lnTo>
                  <a:lnTo>
                    <a:pt x="40" y="160"/>
                  </a:lnTo>
                  <a:lnTo>
                    <a:pt x="37" y="152"/>
                  </a:lnTo>
                  <a:lnTo>
                    <a:pt x="35" y="143"/>
                  </a:lnTo>
                  <a:lnTo>
                    <a:pt x="30" y="130"/>
                  </a:lnTo>
                  <a:lnTo>
                    <a:pt x="0" y="55"/>
                  </a:lnTo>
                  <a:lnTo>
                    <a:pt x="20" y="55"/>
                  </a:lnTo>
                  <a:lnTo>
                    <a:pt x="52" y="139"/>
                  </a:lnTo>
                  <a:lnTo>
                    <a:pt x="81" y="55"/>
                  </a:lnTo>
                  <a:lnTo>
                    <a:pt x="101" y="55"/>
                  </a:lnTo>
                  <a:lnTo>
                    <a:pt x="55" y="182"/>
                  </a:lnTo>
                  <a:close/>
                  <a:moveTo>
                    <a:pt x="75" y="0"/>
                  </a:moveTo>
                  <a:lnTo>
                    <a:pt x="53" y="33"/>
                  </a:lnTo>
                  <a:lnTo>
                    <a:pt x="39" y="33"/>
                  </a:lnTo>
                  <a:lnTo>
                    <a:pt x="56" y="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4" name="Freeform 125"/>
            <p:cNvSpPr>
              <a:spLocks/>
            </p:cNvSpPr>
            <p:nvPr userDrawn="1"/>
          </p:nvSpPr>
          <p:spPr bwMode="auto">
            <a:xfrm>
              <a:off x="2952750" y="958850"/>
              <a:ext cx="49213" cy="57150"/>
            </a:xfrm>
            <a:custGeom>
              <a:avLst/>
              <a:gdLst>
                <a:gd name="T0" fmla="*/ 30 w 91"/>
                <a:gd name="T1" fmla="*/ 91 h 108"/>
                <a:gd name="T2" fmla="*/ 91 w 91"/>
                <a:gd name="T3" fmla="*/ 91 h 108"/>
                <a:gd name="T4" fmla="*/ 91 w 91"/>
                <a:gd name="T5" fmla="*/ 108 h 108"/>
                <a:gd name="T6" fmla="*/ 0 w 91"/>
                <a:gd name="T7" fmla="*/ 108 h 108"/>
                <a:gd name="T8" fmla="*/ 0 w 91"/>
                <a:gd name="T9" fmla="*/ 104 h 108"/>
                <a:gd name="T10" fmla="*/ 62 w 91"/>
                <a:gd name="T11" fmla="*/ 17 h 108"/>
                <a:gd name="T12" fmla="*/ 1 w 91"/>
                <a:gd name="T13" fmla="*/ 17 h 108"/>
                <a:gd name="T14" fmla="*/ 1 w 91"/>
                <a:gd name="T15" fmla="*/ 0 h 108"/>
                <a:gd name="T16" fmla="*/ 91 w 91"/>
                <a:gd name="T17" fmla="*/ 0 h 108"/>
                <a:gd name="T18" fmla="*/ 91 w 91"/>
                <a:gd name="T19" fmla="*/ 6 h 108"/>
                <a:gd name="T20" fmla="*/ 30 w 91"/>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08">
                  <a:moveTo>
                    <a:pt x="30" y="91"/>
                  </a:moveTo>
                  <a:lnTo>
                    <a:pt x="91" y="91"/>
                  </a:lnTo>
                  <a:lnTo>
                    <a:pt x="91" y="108"/>
                  </a:lnTo>
                  <a:lnTo>
                    <a:pt x="0" y="108"/>
                  </a:lnTo>
                  <a:lnTo>
                    <a:pt x="0" y="104"/>
                  </a:lnTo>
                  <a:lnTo>
                    <a:pt x="62" y="17"/>
                  </a:lnTo>
                  <a:lnTo>
                    <a:pt x="1" y="17"/>
                  </a:lnTo>
                  <a:lnTo>
                    <a:pt x="1" y="0"/>
                  </a:lnTo>
                  <a:lnTo>
                    <a:pt x="91" y="0"/>
                  </a:lnTo>
                  <a:lnTo>
                    <a:pt x="91" y="6"/>
                  </a:lnTo>
                  <a:lnTo>
                    <a:pt x="3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5" name="Freeform 126"/>
            <p:cNvSpPr>
              <a:spLocks/>
            </p:cNvSpPr>
            <p:nvPr userDrawn="1"/>
          </p:nvSpPr>
          <p:spPr bwMode="auto">
            <a:xfrm>
              <a:off x="3009900" y="935038"/>
              <a:ext cx="49213" cy="80962"/>
            </a:xfrm>
            <a:custGeom>
              <a:avLst/>
              <a:gdLst>
                <a:gd name="T0" fmla="*/ 69 w 91"/>
                <a:gd name="T1" fmla="*/ 153 h 153"/>
                <a:gd name="T2" fmla="*/ 36 w 91"/>
                <a:gd name="T3" fmla="*/ 100 h 153"/>
                <a:gd name="T4" fmla="*/ 19 w 91"/>
                <a:gd name="T5" fmla="*/ 117 h 153"/>
                <a:gd name="T6" fmla="*/ 19 w 91"/>
                <a:gd name="T7" fmla="*/ 153 h 153"/>
                <a:gd name="T8" fmla="*/ 0 w 91"/>
                <a:gd name="T9" fmla="*/ 153 h 153"/>
                <a:gd name="T10" fmla="*/ 0 w 91"/>
                <a:gd name="T11" fmla="*/ 0 h 153"/>
                <a:gd name="T12" fmla="*/ 19 w 91"/>
                <a:gd name="T13" fmla="*/ 0 h 153"/>
                <a:gd name="T14" fmla="*/ 19 w 91"/>
                <a:gd name="T15" fmla="*/ 95 h 153"/>
                <a:gd name="T16" fmla="*/ 60 w 91"/>
                <a:gd name="T17" fmla="*/ 45 h 153"/>
                <a:gd name="T18" fmla="*/ 82 w 91"/>
                <a:gd name="T19" fmla="*/ 45 h 153"/>
                <a:gd name="T20" fmla="*/ 47 w 91"/>
                <a:gd name="T21" fmla="*/ 87 h 153"/>
                <a:gd name="T22" fmla="*/ 91 w 91"/>
                <a:gd name="T23" fmla="*/ 153 h 153"/>
                <a:gd name="T24" fmla="*/ 69 w 91"/>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53">
                  <a:moveTo>
                    <a:pt x="69" y="153"/>
                  </a:moveTo>
                  <a:lnTo>
                    <a:pt x="36" y="100"/>
                  </a:lnTo>
                  <a:lnTo>
                    <a:pt x="19" y="117"/>
                  </a:lnTo>
                  <a:lnTo>
                    <a:pt x="19" y="153"/>
                  </a:lnTo>
                  <a:lnTo>
                    <a:pt x="0" y="153"/>
                  </a:lnTo>
                  <a:lnTo>
                    <a:pt x="0" y="0"/>
                  </a:lnTo>
                  <a:lnTo>
                    <a:pt x="19" y="0"/>
                  </a:lnTo>
                  <a:lnTo>
                    <a:pt x="19" y="95"/>
                  </a:lnTo>
                  <a:lnTo>
                    <a:pt x="60" y="45"/>
                  </a:lnTo>
                  <a:lnTo>
                    <a:pt x="82" y="45"/>
                  </a:lnTo>
                  <a:lnTo>
                    <a:pt x="47" y="87"/>
                  </a:lnTo>
                  <a:lnTo>
                    <a:pt x="91" y="153"/>
                  </a:lnTo>
                  <a:lnTo>
                    <a:pt x="69"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6" name="Freeform 127"/>
            <p:cNvSpPr>
              <a:spLocks/>
            </p:cNvSpPr>
            <p:nvPr userDrawn="1"/>
          </p:nvSpPr>
          <p:spPr bwMode="auto">
            <a:xfrm>
              <a:off x="3063875" y="958850"/>
              <a:ext cx="47625" cy="58737"/>
            </a:xfrm>
            <a:custGeom>
              <a:avLst/>
              <a:gdLst>
                <a:gd name="T0" fmla="*/ 19 w 88"/>
                <a:gd name="T1" fmla="*/ 0 h 111"/>
                <a:gd name="T2" fmla="*/ 19 w 88"/>
                <a:gd name="T3" fmla="*/ 69 h 111"/>
                <a:gd name="T4" fmla="*/ 19 w 88"/>
                <a:gd name="T5" fmla="*/ 75 h 111"/>
                <a:gd name="T6" fmla="*/ 20 w 88"/>
                <a:gd name="T7" fmla="*/ 81 h 111"/>
                <a:gd name="T8" fmla="*/ 22 w 88"/>
                <a:gd name="T9" fmla="*/ 85 h 111"/>
                <a:gd name="T10" fmla="*/ 25 w 88"/>
                <a:gd name="T11" fmla="*/ 88 h 111"/>
                <a:gd name="T12" fmla="*/ 28 w 88"/>
                <a:gd name="T13" fmla="*/ 91 h 111"/>
                <a:gd name="T14" fmla="*/ 32 w 88"/>
                <a:gd name="T15" fmla="*/ 92 h 111"/>
                <a:gd name="T16" fmla="*/ 36 w 88"/>
                <a:gd name="T17" fmla="*/ 94 h 111"/>
                <a:gd name="T18" fmla="*/ 41 w 88"/>
                <a:gd name="T19" fmla="*/ 95 h 111"/>
                <a:gd name="T20" fmla="*/ 51 w 88"/>
                <a:gd name="T21" fmla="*/ 94 h 111"/>
                <a:gd name="T22" fmla="*/ 58 w 88"/>
                <a:gd name="T23" fmla="*/ 89 h 111"/>
                <a:gd name="T24" fmla="*/ 65 w 88"/>
                <a:gd name="T25" fmla="*/ 84 h 111"/>
                <a:gd name="T26" fmla="*/ 69 w 88"/>
                <a:gd name="T27" fmla="*/ 76 h 111"/>
                <a:gd name="T28" fmla="*/ 69 w 88"/>
                <a:gd name="T29" fmla="*/ 0 h 111"/>
                <a:gd name="T30" fmla="*/ 88 w 88"/>
                <a:gd name="T31" fmla="*/ 0 h 111"/>
                <a:gd name="T32" fmla="*/ 88 w 88"/>
                <a:gd name="T33" fmla="*/ 108 h 111"/>
                <a:gd name="T34" fmla="*/ 69 w 88"/>
                <a:gd name="T35" fmla="*/ 108 h 111"/>
                <a:gd name="T36" fmla="*/ 69 w 88"/>
                <a:gd name="T37" fmla="*/ 94 h 111"/>
                <a:gd name="T38" fmla="*/ 64 w 88"/>
                <a:gd name="T39" fmla="*/ 99 h 111"/>
                <a:gd name="T40" fmla="*/ 56 w 88"/>
                <a:gd name="T41" fmla="*/ 105 h 111"/>
                <a:gd name="T42" fmla="*/ 46 w 88"/>
                <a:gd name="T43" fmla="*/ 109 h 111"/>
                <a:gd name="T44" fmla="*/ 36 w 88"/>
                <a:gd name="T45" fmla="*/ 111 h 111"/>
                <a:gd name="T46" fmla="*/ 28 w 88"/>
                <a:gd name="T47" fmla="*/ 109 h 111"/>
                <a:gd name="T48" fmla="*/ 20 w 88"/>
                <a:gd name="T49" fmla="*/ 108 h 111"/>
                <a:gd name="T50" fmla="*/ 15 w 88"/>
                <a:gd name="T51" fmla="*/ 105 h 111"/>
                <a:gd name="T52" fmla="*/ 9 w 88"/>
                <a:gd name="T53" fmla="*/ 101 h 111"/>
                <a:gd name="T54" fmla="*/ 5 w 88"/>
                <a:gd name="T55" fmla="*/ 95 h 111"/>
                <a:gd name="T56" fmla="*/ 2 w 88"/>
                <a:gd name="T57" fmla="*/ 88 h 111"/>
                <a:gd name="T58" fmla="*/ 0 w 88"/>
                <a:gd name="T59" fmla="*/ 81 h 111"/>
                <a:gd name="T60" fmla="*/ 0 w 88"/>
                <a:gd name="T61" fmla="*/ 71 h 111"/>
                <a:gd name="T62" fmla="*/ 0 w 88"/>
                <a:gd name="T63" fmla="*/ 0 h 111"/>
                <a:gd name="T64" fmla="*/ 19 w 88"/>
                <a:gd name="T6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11">
                  <a:moveTo>
                    <a:pt x="19" y="0"/>
                  </a:moveTo>
                  <a:lnTo>
                    <a:pt x="19" y="69"/>
                  </a:lnTo>
                  <a:lnTo>
                    <a:pt x="19" y="75"/>
                  </a:lnTo>
                  <a:lnTo>
                    <a:pt x="20" y="81"/>
                  </a:lnTo>
                  <a:lnTo>
                    <a:pt x="22" y="85"/>
                  </a:lnTo>
                  <a:lnTo>
                    <a:pt x="25" y="88"/>
                  </a:lnTo>
                  <a:lnTo>
                    <a:pt x="28" y="91"/>
                  </a:lnTo>
                  <a:lnTo>
                    <a:pt x="32" y="92"/>
                  </a:lnTo>
                  <a:lnTo>
                    <a:pt x="36" y="94"/>
                  </a:lnTo>
                  <a:lnTo>
                    <a:pt x="41" y="95"/>
                  </a:lnTo>
                  <a:lnTo>
                    <a:pt x="51" y="94"/>
                  </a:lnTo>
                  <a:lnTo>
                    <a:pt x="58" y="89"/>
                  </a:lnTo>
                  <a:lnTo>
                    <a:pt x="65" y="84"/>
                  </a:lnTo>
                  <a:lnTo>
                    <a:pt x="69" y="76"/>
                  </a:lnTo>
                  <a:lnTo>
                    <a:pt x="69" y="0"/>
                  </a:lnTo>
                  <a:lnTo>
                    <a:pt x="88" y="0"/>
                  </a:lnTo>
                  <a:lnTo>
                    <a:pt x="88" y="108"/>
                  </a:lnTo>
                  <a:lnTo>
                    <a:pt x="69" y="108"/>
                  </a:lnTo>
                  <a:lnTo>
                    <a:pt x="69" y="94"/>
                  </a:lnTo>
                  <a:lnTo>
                    <a:pt x="64" y="99"/>
                  </a:lnTo>
                  <a:lnTo>
                    <a:pt x="56" y="105"/>
                  </a:lnTo>
                  <a:lnTo>
                    <a:pt x="46" y="109"/>
                  </a:lnTo>
                  <a:lnTo>
                    <a:pt x="36" y="111"/>
                  </a:lnTo>
                  <a:lnTo>
                    <a:pt x="28" y="109"/>
                  </a:lnTo>
                  <a:lnTo>
                    <a:pt x="20" y="108"/>
                  </a:lnTo>
                  <a:lnTo>
                    <a:pt x="15" y="105"/>
                  </a:lnTo>
                  <a:lnTo>
                    <a:pt x="9" y="101"/>
                  </a:lnTo>
                  <a:lnTo>
                    <a:pt x="5" y="95"/>
                  </a:lnTo>
                  <a:lnTo>
                    <a:pt x="2" y="88"/>
                  </a:lnTo>
                  <a:lnTo>
                    <a:pt x="0" y="81"/>
                  </a:lnTo>
                  <a:lnTo>
                    <a:pt x="0" y="71"/>
                  </a:lnTo>
                  <a:lnTo>
                    <a:pt x="0"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7" name="Freeform 128"/>
            <p:cNvSpPr>
              <a:spLocks/>
            </p:cNvSpPr>
            <p:nvPr userDrawn="1"/>
          </p:nvSpPr>
          <p:spPr bwMode="auto">
            <a:xfrm>
              <a:off x="3124200" y="958850"/>
              <a:ext cx="76200" cy="57150"/>
            </a:xfrm>
            <a:custGeom>
              <a:avLst/>
              <a:gdLst>
                <a:gd name="T0" fmla="*/ 127 w 145"/>
                <a:gd name="T1" fmla="*/ 109 h 109"/>
                <a:gd name="T2" fmla="*/ 127 w 145"/>
                <a:gd name="T3" fmla="*/ 41 h 109"/>
                <a:gd name="T4" fmla="*/ 125 w 145"/>
                <a:gd name="T5" fmla="*/ 36 h 109"/>
                <a:gd name="T6" fmla="*/ 125 w 145"/>
                <a:gd name="T7" fmla="*/ 30 h 109"/>
                <a:gd name="T8" fmla="*/ 122 w 145"/>
                <a:gd name="T9" fmla="*/ 26 h 109"/>
                <a:gd name="T10" fmla="*/ 121 w 145"/>
                <a:gd name="T11" fmla="*/ 21 h 109"/>
                <a:gd name="T12" fmla="*/ 118 w 145"/>
                <a:gd name="T13" fmla="*/ 18 h 109"/>
                <a:gd name="T14" fmla="*/ 114 w 145"/>
                <a:gd name="T15" fmla="*/ 17 h 109"/>
                <a:gd name="T16" fmla="*/ 109 w 145"/>
                <a:gd name="T17" fmla="*/ 15 h 109"/>
                <a:gd name="T18" fmla="*/ 104 w 145"/>
                <a:gd name="T19" fmla="*/ 15 h 109"/>
                <a:gd name="T20" fmla="*/ 96 w 145"/>
                <a:gd name="T21" fmla="*/ 17 h 109"/>
                <a:gd name="T22" fmla="*/ 91 w 145"/>
                <a:gd name="T23" fmla="*/ 20 h 109"/>
                <a:gd name="T24" fmla="*/ 86 w 145"/>
                <a:gd name="T25" fmla="*/ 24 h 109"/>
                <a:gd name="T26" fmla="*/ 82 w 145"/>
                <a:gd name="T27" fmla="*/ 30 h 109"/>
                <a:gd name="T28" fmla="*/ 82 w 145"/>
                <a:gd name="T29" fmla="*/ 109 h 109"/>
                <a:gd name="T30" fmla="*/ 63 w 145"/>
                <a:gd name="T31" fmla="*/ 109 h 109"/>
                <a:gd name="T32" fmla="*/ 63 w 145"/>
                <a:gd name="T33" fmla="*/ 33 h 109"/>
                <a:gd name="T34" fmla="*/ 63 w 145"/>
                <a:gd name="T35" fmla="*/ 28 h 109"/>
                <a:gd name="T36" fmla="*/ 62 w 145"/>
                <a:gd name="T37" fmla="*/ 26 h 109"/>
                <a:gd name="T38" fmla="*/ 60 w 145"/>
                <a:gd name="T39" fmla="*/ 23 h 109"/>
                <a:gd name="T40" fmla="*/ 57 w 145"/>
                <a:gd name="T41" fmla="*/ 20 h 109"/>
                <a:gd name="T42" fmla="*/ 50 w 145"/>
                <a:gd name="T43" fmla="*/ 17 h 109"/>
                <a:gd name="T44" fmla="*/ 42 w 145"/>
                <a:gd name="T45" fmla="*/ 15 h 109"/>
                <a:gd name="T46" fmla="*/ 36 w 145"/>
                <a:gd name="T47" fmla="*/ 17 h 109"/>
                <a:gd name="T48" fmla="*/ 29 w 145"/>
                <a:gd name="T49" fmla="*/ 20 h 109"/>
                <a:gd name="T50" fmla="*/ 23 w 145"/>
                <a:gd name="T51" fmla="*/ 24 h 109"/>
                <a:gd name="T52" fmla="*/ 20 w 145"/>
                <a:gd name="T53" fmla="*/ 30 h 109"/>
                <a:gd name="T54" fmla="*/ 20 w 145"/>
                <a:gd name="T55" fmla="*/ 109 h 109"/>
                <a:gd name="T56" fmla="*/ 0 w 145"/>
                <a:gd name="T57" fmla="*/ 109 h 109"/>
                <a:gd name="T58" fmla="*/ 0 w 145"/>
                <a:gd name="T59" fmla="*/ 1 h 109"/>
                <a:gd name="T60" fmla="*/ 13 w 145"/>
                <a:gd name="T61" fmla="*/ 1 h 109"/>
                <a:gd name="T62" fmla="*/ 18 w 145"/>
                <a:gd name="T63" fmla="*/ 14 h 109"/>
                <a:gd name="T64" fmla="*/ 26 w 145"/>
                <a:gd name="T65" fmla="*/ 7 h 109"/>
                <a:gd name="T66" fmla="*/ 31 w 145"/>
                <a:gd name="T67" fmla="*/ 2 h 109"/>
                <a:gd name="T68" fmla="*/ 39 w 145"/>
                <a:gd name="T69" fmla="*/ 0 h 109"/>
                <a:gd name="T70" fmla="*/ 47 w 145"/>
                <a:gd name="T71" fmla="*/ 0 h 109"/>
                <a:gd name="T72" fmla="*/ 57 w 145"/>
                <a:gd name="T73" fmla="*/ 0 h 109"/>
                <a:gd name="T74" fmla="*/ 67 w 145"/>
                <a:gd name="T75" fmla="*/ 2 h 109"/>
                <a:gd name="T76" fmla="*/ 75 w 145"/>
                <a:gd name="T77" fmla="*/ 7 h 109"/>
                <a:gd name="T78" fmla="*/ 79 w 145"/>
                <a:gd name="T79" fmla="*/ 14 h 109"/>
                <a:gd name="T80" fmla="*/ 85 w 145"/>
                <a:gd name="T81" fmla="*/ 8 h 109"/>
                <a:gd name="T82" fmla="*/ 92 w 145"/>
                <a:gd name="T83" fmla="*/ 4 h 109"/>
                <a:gd name="T84" fmla="*/ 101 w 145"/>
                <a:gd name="T85" fmla="*/ 0 h 109"/>
                <a:gd name="T86" fmla="*/ 109 w 145"/>
                <a:gd name="T87" fmla="*/ 0 h 109"/>
                <a:gd name="T88" fmla="*/ 118 w 145"/>
                <a:gd name="T89" fmla="*/ 0 h 109"/>
                <a:gd name="T90" fmla="*/ 125 w 145"/>
                <a:gd name="T91" fmla="*/ 1 h 109"/>
                <a:gd name="T92" fmla="*/ 131 w 145"/>
                <a:gd name="T93" fmla="*/ 5 h 109"/>
                <a:gd name="T94" fmla="*/ 137 w 145"/>
                <a:gd name="T95" fmla="*/ 10 h 109"/>
                <a:gd name="T96" fmla="*/ 140 w 145"/>
                <a:gd name="T97" fmla="*/ 14 h 109"/>
                <a:gd name="T98" fmla="*/ 142 w 145"/>
                <a:gd name="T99" fmla="*/ 21 h 109"/>
                <a:gd name="T100" fmla="*/ 145 w 145"/>
                <a:gd name="T101" fmla="*/ 28 h 109"/>
                <a:gd name="T102" fmla="*/ 145 w 145"/>
                <a:gd name="T103" fmla="*/ 37 h 109"/>
                <a:gd name="T104" fmla="*/ 145 w 145"/>
                <a:gd name="T105" fmla="*/ 109 h 109"/>
                <a:gd name="T106" fmla="*/ 127 w 145"/>
                <a:gd name="T10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 h="109">
                  <a:moveTo>
                    <a:pt x="127" y="109"/>
                  </a:moveTo>
                  <a:lnTo>
                    <a:pt x="127" y="41"/>
                  </a:lnTo>
                  <a:lnTo>
                    <a:pt x="125" y="36"/>
                  </a:lnTo>
                  <a:lnTo>
                    <a:pt x="125" y="30"/>
                  </a:lnTo>
                  <a:lnTo>
                    <a:pt x="122" y="26"/>
                  </a:lnTo>
                  <a:lnTo>
                    <a:pt x="121" y="21"/>
                  </a:lnTo>
                  <a:lnTo>
                    <a:pt x="118" y="18"/>
                  </a:lnTo>
                  <a:lnTo>
                    <a:pt x="114" y="17"/>
                  </a:lnTo>
                  <a:lnTo>
                    <a:pt x="109" y="15"/>
                  </a:lnTo>
                  <a:lnTo>
                    <a:pt x="104" y="15"/>
                  </a:lnTo>
                  <a:lnTo>
                    <a:pt x="96" y="17"/>
                  </a:lnTo>
                  <a:lnTo>
                    <a:pt x="91" y="20"/>
                  </a:lnTo>
                  <a:lnTo>
                    <a:pt x="86" y="24"/>
                  </a:lnTo>
                  <a:lnTo>
                    <a:pt x="82" y="30"/>
                  </a:lnTo>
                  <a:lnTo>
                    <a:pt x="82" y="109"/>
                  </a:lnTo>
                  <a:lnTo>
                    <a:pt x="63" y="109"/>
                  </a:lnTo>
                  <a:lnTo>
                    <a:pt x="63" y="33"/>
                  </a:lnTo>
                  <a:lnTo>
                    <a:pt x="63" y="28"/>
                  </a:lnTo>
                  <a:lnTo>
                    <a:pt x="62" y="26"/>
                  </a:lnTo>
                  <a:lnTo>
                    <a:pt x="60" y="23"/>
                  </a:lnTo>
                  <a:lnTo>
                    <a:pt x="57" y="20"/>
                  </a:lnTo>
                  <a:lnTo>
                    <a:pt x="50" y="17"/>
                  </a:lnTo>
                  <a:lnTo>
                    <a:pt x="42" y="15"/>
                  </a:lnTo>
                  <a:lnTo>
                    <a:pt x="36" y="17"/>
                  </a:lnTo>
                  <a:lnTo>
                    <a:pt x="29" y="20"/>
                  </a:lnTo>
                  <a:lnTo>
                    <a:pt x="23" y="24"/>
                  </a:lnTo>
                  <a:lnTo>
                    <a:pt x="20" y="30"/>
                  </a:lnTo>
                  <a:lnTo>
                    <a:pt x="20" y="109"/>
                  </a:lnTo>
                  <a:lnTo>
                    <a:pt x="0" y="109"/>
                  </a:lnTo>
                  <a:lnTo>
                    <a:pt x="0" y="1"/>
                  </a:lnTo>
                  <a:lnTo>
                    <a:pt x="13" y="1"/>
                  </a:lnTo>
                  <a:lnTo>
                    <a:pt x="18" y="14"/>
                  </a:lnTo>
                  <a:lnTo>
                    <a:pt x="26" y="7"/>
                  </a:lnTo>
                  <a:lnTo>
                    <a:pt x="31" y="2"/>
                  </a:lnTo>
                  <a:lnTo>
                    <a:pt x="39" y="0"/>
                  </a:lnTo>
                  <a:lnTo>
                    <a:pt x="47" y="0"/>
                  </a:lnTo>
                  <a:lnTo>
                    <a:pt x="57" y="0"/>
                  </a:lnTo>
                  <a:lnTo>
                    <a:pt x="67" y="2"/>
                  </a:lnTo>
                  <a:lnTo>
                    <a:pt x="75" y="7"/>
                  </a:lnTo>
                  <a:lnTo>
                    <a:pt x="79" y="14"/>
                  </a:lnTo>
                  <a:lnTo>
                    <a:pt x="85" y="8"/>
                  </a:lnTo>
                  <a:lnTo>
                    <a:pt x="92" y="4"/>
                  </a:lnTo>
                  <a:lnTo>
                    <a:pt x="101" y="0"/>
                  </a:lnTo>
                  <a:lnTo>
                    <a:pt x="109" y="0"/>
                  </a:lnTo>
                  <a:lnTo>
                    <a:pt x="118" y="0"/>
                  </a:lnTo>
                  <a:lnTo>
                    <a:pt x="125" y="1"/>
                  </a:lnTo>
                  <a:lnTo>
                    <a:pt x="131" y="5"/>
                  </a:lnTo>
                  <a:lnTo>
                    <a:pt x="137" y="10"/>
                  </a:lnTo>
                  <a:lnTo>
                    <a:pt x="140" y="14"/>
                  </a:lnTo>
                  <a:lnTo>
                    <a:pt x="142" y="21"/>
                  </a:lnTo>
                  <a:lnTo>
                    <a:pt x="145" y="28"/>
                  </a:lnTo>
                  <a:lnTo>
                    <a:pt x="145" y="37"/>
                  </a:lnTo>
                  <a:lnTo>
                    <a:pt x="145" y="109"/>
                  </a:lnTo>
                  <a:lnTo>
                    <a:pt x="127"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8" name="Freeform 129"/>
            <p:cNvSpPr>
              <a:spLocks/>
            </p:cNvSpPr>
            <p:nvPr userDrawn="1"/>
          </p:nvSpPr>
          <p:spPr bwMode="auto">
            <a:xfrm>
              <a:off x="3217863" y="1001713"/>
              <a:ext cx="17463" cy="33337"/>
            </a:xfrm>
            <a:custGeom>
              <a:avLst/>
              <a:gdLst>
                <a:gd name="T0" fmla="*/ 4 w 34"/>
                <a:gd name="T1" fmla="*/ 64 h 64"/>
                <a:gd name="T2" fmla="*/ 0 w 34"/>
                <a:gd name="T3" fmla="*/ 57 h 64"/>
                <a:gd name="T4" fmla="*/ 7 w 34"/>
                <a:gd name="T5" fmla="*/ 50 h 64"/>
                <a:gd name="T6" fmla="*/ 13 w 34"/>
                <a:gd name="T7" fmla="*/ 44 h 64"/>
                <a:gd name="T8" fmla="*/ 15 w 34"/>
                <a:gd name="T9" fmla="*/ 39 h 64"/>
                <a:gd name="T10" fmla="*/ 17 w 34"/>
                <a:gd name="T11" fmla="*/ 33 h 64"/>
                <a:gd name="T12" fmla="*/ 15 w 34"/>
                <a:gd name="T13" fmla="*/ 28 h 64"/>
                <a:gd name="T14" fmla="*/ 14 w 34"/>
                <a:gd name="T15" fmla="*/ 24 h 64"/>
                <a:gd name="T16" fmla="*/ 10 w 34"/>
                <a:gd name="T17" fmla="*/ 21 h 64"/>
                <a:gd name="T18" fmla="*/ 7 w 34"/>
                <a:gd name="T19" fmla="*/ 18 h 64"/>
                <a:gd name="T20" fmla="*/ 5 w 34"/>
                <a:gd name="T21" fmla="*/ 16 h 64"/>
                <a:gd name="T22" fmla="*/ 5 w 34"/>
                <a:gd name="T23" fmla="*/ 11 h 64"/>
                <a:gd name="T24" fmla="*/ 5 w 34"/>
                <a:gd name="T25" fmla="*/ 7 h 64"/>
                <a:gd name="T26" fmla="*/ 10 w 34"/>
                <a:gd name="T27" fmla="*/ 3 h 64"/>
                <a:gd name="T28" fmla="*/ 14 w 34"/>
                <a:gd name="T29" fmla="*/ 0 h 64"/>
                <a:gd name="T30" fmla="*/ 20 w 34"/>
                <a:gd name="T31" fmla="*/ 0 h 64"/>
                <a:gd name="T32" fmla="*/ 24 w 34"/>
                <a:gd name="T33" fmla="*/ 1 h 64"/>
                <a:gd name="T34" fmla="*/ 30 w 34"/>
                <a:gd name="T35" fmla="*/ 4 h 64"/>
                <a:gd name="T36" fmla="*/ 33 w 34"/>
                <a:gd name="T37" fmla="*/ 10 h 64"/>
                <a:gd name="T38" fmla="*/ 34 w 34"/>
                <a:gd name="T39" fmla="*/ 16 h 64"/>
                <a:gd name="T40" fmla="*/ 34 w 34"/>
                <a:gd name="T41" fmla="*/ 23 h 64"/>
                <a:gd name="T42" fmla="*/ 33 w 34"/>
                <a:gd name="T43" fmla="*/ 28 h 64"/>
                <a:gd name="T44" fmla="*/ 31 w 34"/>
                <a:gd name="T45" fmla="*/ 34 h 64"/>
                <a:gd name="T46" fmla="*/ 28 w 34"/>
                <a:gd name="T47" fmla="*/ 40 h 64"/>
                <a:gd name="T48" fmla="*/ 24 w 34"/>
                <a:gd name="T49" fmla="*/ 46 h 64"/>
                <a:gd name="T50" fmla="*/ 20 w 34"/>
                <a:gd name="T51" fmla="*/ 52 h 64"/>
                <a:gd name="T52" fmla="*/ 13 w 34"/>
                <a:gd name="T53" fmla="*/ 57 h 64"/>
                <a:gd name="T54" fmla="*/ 4 w 34"/>
                <a:gd name="T5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4">
                  <a:moveTo>
                    <a:pt x="4" y="64"/>
                  </a:moveTo>
                  <a:lnTo>
                    <a:pt x="0" y="57"/>
                  </a:lnTo>
                  <a:lnTo>
                    <a:pt x="7" y="50"/>
                  </a:lnTo>
                  <a:lnTo>
                    <a:pt x="13" y="44"/>
                  </a:lnTo>
                  <a:lnTo>
                    <a:pt x="15" y="39"/>
                  </a:lnTo>
                  <a:lnTo>
                    <a:pt x="17" y="33"/>
                  </a:lnTo>
                  <a:lnTo>
                    <a:pt x="15" y="28"/>
                  </a:lnTo>
                  <a:lnTo>
                    <a:pt x="14" y="24"/>
                  </a:lnTo>
                  <a:lnTo>
                    <a:pt x="10" y="21"/>
                  </a:lnTo>
                  <a:lnTo>
                    <a:pt x="7" y="18"/>
                  </a:lnTo>
                  <a:lnTo>
                    <a:pt x="5" y="16"/>
                  </a:lnTo>
                  <a:lnTo>
                    <a:pt x="5" y="11"/>
                  </a:lnTo>
                  <a:lnTo>
                    <a:pt x="5" y="7"/>
                  </a:lnTo>
                  <a:lnTo>
                    <a:pt x="10" y="3"/>
                  </a:lnTo>
                  <a:lnTo>
                    <a:pt x="14" y="0"/>
                  </a:lnTo>
                  <a:lnTo>
                    <a:pt x="20" y="0"/>
                  </a:lnTo>
                  <a:lnTo>
                    <a:pt x="24" y="1"/>
                  </a:lnTo>
                  <a:lnTo>
                    <a:pt x="30" y="4"/>
                  </a:lnTo>
                  <a:lnTo>
                    <a:pt x="33" y="10"/>
                  </a:lnTo>
                  <a:lnTo>
                    <a:pt x="34" y="16"/>
                  </a:lnTo>
                  <a:lnTo>
                    <a:pt x="34" y="23"/>
                  </a:lnTo>
                  <a:lnTo>
                    <a:pt x="33" y="28"/>
                  </a:lnTo>
                  <a:lnTo>
                    <a:pt x="31" y="34"/>
                  </a:lnTo>
                  <a:lnTo>
                    <a:pt x="28" y="40"/>
                  </a:lnTo>
                  <a:lnTo>
                    <a:pt x="24" y="46"/>
                  </a:lnTo>
                  <a:lnTo>
                    <a:pt x="20" y="52"/>
                  </a:lnTo>
                  <a:lnTo>
                    <a:pt x="13" y="57"/>
                  </a:lnTo>
                  <a:lnTo>
                    <a:pt x="4"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9" name="Freeform 130"/>
            <p:cNvSpPr>
              <a:spLocks/>
            </p:cNvSpPr>
            <p:nvPr userDrawn="1"/>
          </p:nvSpPr>
          <p:spPr bwMode="auto">
            <a:xfrm>
              <a:off x="3263900" y="958850"/>
              <a:ext cx="52388" cy="58737"/>
            </a:xfrm>
            <a:custGeom>
              <a:avLst/>
              <a:gdLst>
                <a:gd name="T0" fmla="*/ 51 w 99"/>
                <a:gd name="T1" fmla="*/ 111 h 111"/>
                <a:gd name="T2" fmla="*/ 46 w 99"/>
                <a:gd name="T3" fmla="*/ 111 h 111"/>
                <a:gd name="T4" fmla="*/ 0 w 99"/>
                <a:gd name="T5" fmla="*/ 0 h 111"/>
                <a:gd name="T6" fmla="*/ 21 w 99"/>
                <a:gd name="T7" fmla="*/ 0 h 111"/>
                <a:gd name="T8" fmla="*/ 49 w 99"/>
                <a:gd name="T9" fmla="*/ 76 h 111"/>
                <a:gd name="T10" fmla="*/ 79 w 99"/>
                <a:gd name="T11" fmla="*/ 0 h 111"/>
                <a:gd name="T12" fmla="*/ 99 w 99"/>
                <a:gd name="T13" fmla="*/ 0 h 111"/>
                <a:gd name="T14" fmla="*/ 51 w 99"/>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11">
                  <a:moveTo>
                    <a:pt x="51" y="111"/>
                  </a:moveTo>
                  <a:lnTo>
                    <a:pt x="46" y="111"/>
                  </a:lnTo>
                  <a:lnTo>
                    <a:pt x="0" y="0"/>
                  </a:lnTo>
                  <a:lnTo>
                    <a:pt x="21" y="0"/>
                  </a:lnTo>
                  <a:lnTo>
                    <a:pt x="49" y="76"/>
                  </a:lnTo>
                  <a:lnTo>
                    <a:pt x="79" y="0"/>
                  </a:lnTo>
                  <a:lnTo>
                    <a:pt x="99" y="0"/>
                  </a:lnTo>
                  <a:lnTo>
                    <a:pt x="51"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0" name="Freeform 131"/>
            <p:cNvSpPr>
              <a:spLocks noEditPoints="1"/>
            </p:cNvSpPr>
            <p:nvPr userDrawn="1"/>
          </p:nvSpPr>
          <p:spPr bwMode="auto">
            <a:xfrm>
              <a:off x="3316288" y="930275"/>
              <a:ext cx="53975" cy="107950"/>
            </a:xfrm>
            <a:custGeom>
              <a:avLst/>
              <a:gdLst>
                <a:gd name="T0" fmla="*/ 54 w 100"/>
                <a:gd name="T1" fmla="*/ 182 h 206"/>
                <a:gd name="T2" fmla="*/ 51 w 100"/>
                <a:gd name="T3" fmla="*/ 188 h 206"/>
                <a:gd name="T4" fmla="*/ 48 w 100"/>
                <a:gd name="T5" fmla="*/ 192 h 206"/>
                <a:gd name="T6" fmla="*/ 44 w 100"/>
                <a:gd name="T7" fmla="*/ 196 h 206"/>
                <a:gd name="T8" fmla="*/ 38 w 100"/>
                <a:gd name="T9" fmla="*/ 199 h 206"/>
                <a:gd name="T10" fmla="*/ 32 w 100"/>
                <a:gd name="T11" fmla="*/ 202 h 206"/>
                <a:gd name="T12" fmla="*/ 25 w 100"/>
                <a:gd name="T13" fmla="*/ 205 h 206"/>
                <a:gd name="T14" fmla="*/ 18 w 100"/>
                <a:gd name="T15" fmla="*/ 206 h 206"/>
                <a:gd name="T16" fmla="*/ 11 w 100"/>
                <a:gd name="T17" fmla="*/ 206 h 206"/>
                <a:gd name="T18" fmla="*/ 11 w 100"/>
                <a:gd name="T19" fmla="*/ 189 h 206"/>
                <a:gd name="T20" fmla="*/ 18 w 100"/>
                <a:gd name="T21" fmla="*/ 189 h 206"/>
                <a:gd name="T22" fmla="*/ 22 w 100"/>
                <a:gd name="T23" fmla="*/ 188 h 206"/>
                <a:gd name="T24" fmla="*/ 28 w 100"/>
                <a:gd name="T25" fmla="*/ 186 h 206"/>
                <a:gd name="T26" fmla="*/ 32 w 100"/>
                <a:gd name="T27" fmla="*/ 183 h 206"/>
                <a:gd name="T28" fmla="*/ 35 w 100"/>
                <a:gd name="T29" fmla="*/ 180 h 206"/>
                <a:gd name="T30" fmla="*/ 38 w 100"/>
                <a:gd name="T31" fmla="*/ 177 h 206"/>
                <a:gd name="T32" fmla="*/ 39 w 100"/>
                <a:gd name="T33" fmla="*/ 173 h 206"/>
                <a:gd name="T34" fmla="*/ 41 w 100"/>
                <a:gd name="T35" fmla="*/ 170 h 206"/>
                <a:gd name="T36" fmla="*/ 39 w 100"/>
                <a:gd name="T37" fmla="*/ 160 h 206"/>
                <a:gd name="T38" fmla="*/ 38 w 100"/>
                <a:gd name="T39" fmla="*/ 152 h 206"/>
                <a:gd name="T40" fmla="*/ 34 w 100"/>
                <a:gd name="T41" fmla="*/ 143 h 206"/>
                <a:gd name="T42" fmla="*/ 29 w 100"/>
                <a:gd name="T43" fmla="*/ 130 h 206"/>
                <a:gd name="T44" fmla="*/ 0 w 100"/>
                <a:gd name="T45" fmla="*/ 55 h 206"/>
                <a:gd name="T46" fmla="*/ 19 w 100"/>
                <a:gd name="T47" fmla="*/ 55 h 206"/>
                <a:gd name="T48" fmla="*/ 51 w 100"/>
                <a:gd name="T49" fmla="*/ 139 h 206"/>
                <a:gd name="T50" fmla="*/ 80 w 100"/>
                <a:gd name="T51" fmla="*/ 55 h 206"/>
                <a:gd name="T52" fmla="*/ 100 w 100"/>
                <a:gd name="T53" fmla="*/ 55 h 206"/>
                <a:gd name="T54" fmla="*/ 54 w 100"/>
                <a:gd name="T55" fmla="*/ 182 h 206"/>
                <a:gd name="T56" fmla="*/ 75 w 100"/>
                <a:gd name="T57" fmla="*/ 0 h 206"/>
                <a:gd name="T58" fmla="*/ 52 w 100"/>
                <a:gd name="T59" fmla="*/ 33 h 206"/>
                <a:gd name="T60" fmla="*/ 38 w 100"/>
                <a:gd name="T61" fmla="*/ 33 h 206"/>
                <a:gd name="T62" fmla="*/ 55 w 100"/>
                <a:gd name="T63" fmla="*/ 0 h 206"/>
                <a:gd name="T64" fmla="*/ 75 w 100"/>
                <a:gd name="T6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206">
                  <a:moveTo>
                    <a:pt x="54" y="182"/>
                  </a:moveTo>
                  <a:lnTo>
                    <a:pt x="51" y="188"/>
                  </a:lnTo>
                  <a:lnTo>
                    <a:pt x="48" y="192"/>
                  </a:lnTo>
                  <a:lnTo>
                    <a:pt x="44" y="196"/>
                  </a:lnTo>
                  <a:lnTo>
                    <a:pt x="38" y="199"/>
                  </a:lnTo>
                  <a:lnTo>
                    <a:pt x="32" y="202"/>
                  </a:lnTo>
                  <a:lnTo>
                    <a:pt x="25" y="205"/>
                  </a:lnTo>
                  <a:lnTo>
                    <a:pt x="18" y="206"/>
                  </a:lnTo>
                  <a:lnTo>
                    <a:pt x="11" y="206"/>
                  </a:lnTo>
                  <a:lnTo>
                    <a:pt x="11" y="189"/>
                  </a:lnTo>
                  <a:lnTo>
                    <a:pt x="18" y="189"/>
                  </a:lnTo>
                  <a:lnTo>
                    <a:pt x="22" y="188"/>
                  </a:lnTo>
                  <a:lnTo>
                    <a:pt x="28" y="186"/>
                  </a:lnTo>
                  <a:lnTo>
                    <a:pt x="32" y="183"/>
                  </a:lnTo>
                  <a:lnTo>
                    <a:pt x="35" y="180"/>
                  </a:lnTo>
                  <a:lnTo>
                    <a:pt x="38" y="177"/>
                  </a:lnTo>
                  <a:lnTo>
                    <a:pt x="39" y="173"/>
                  </a:lnTo>
                  <a:lnTo>
                    <a:pt x="41" y="170"/>
                  </a:lnTo>
                  <a:lnTo>
                    <a:pt x="39" y="160"/>
                  </a:lnTo>
                  <a:lnTo>
                    <a:pt x="38" y="152"/>
                  </a:lnTo>
                  <a:lnTo>
                    <a:pt x="34" y="143"/>
                  </a:lnTo>
                  <a:lnTo>
                    <a:pt x="29" y="130"/>
                  </a:lnTo>
                  <a:lnTo>
                    <a:pt x="0" y="55"/>
                  </a:lnTo>
                  <a:lnTo>
                    <a:pt x="19" y="55"/>
                  </a:lnTo>
                  <a:lnTo>
                    <a:pt x="51" y="139"/>
                  </a:lnTo>
                  <a:lnTo>
                    <a:pt x="80" y="55"/>
                  </a:lnTo>
                  <a:lnTo>
                    <a:pt x="100" y="55"/>
                  </a:lnTo>
                  <a:lnTo>
                    <a:pt x="54" y="182"/>
                  </a:lnTo>
                  <a:close/>
                  <a:moveTo>
                    <a:pt x="75" y="0"/>
                  </a:moveTo>
                  <a:lnTo>
                    <a:pt x="52" y="33"/>
                  </a:lnTo>
                  <a:lnTo>
                    <a:pt x="38" y="33"/>
                  </a:lnTo>
                  <a:lnTo>
                    <a:pt x="55" y="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1" name="Freeform 132"/>
            <p:cNvSpPr>
              <a:spLocks/>
            </p:cNvSpPr>
            <p:nvPr userDrawn="1"/>
          </p:nvSpPr>
          <p:spPr bwMode="auto">
            <a:xfrm>
              <a:off x="3370263" y="958850"/>
              <a:ext cx="52388" cy="58737"/>
            </a:xfrm>
            <a:custGeom>
              <a:avLst/>
              <a:gdLst>
                <a:gd name="T0" fmla="*/ 52 w 100"/>
                <a:gd name="T1" fmla="*/ 111 h 111"/>
                <a:gd name="T2" fmla="*/ 47 w 100"/>
                <a:gd name="T3" fmla="*/ 111 h 111"/>
                <a:gd name="T4" fmla="*/ 0 w 100"/>
                <a:gd name="T5" fmla="*/ 0 h 111"/>
                <a:gd name="T6" fmla="*/ 21 w 100"/>
                <a:gd name="T7" fmla="*/ 0 h 111"/>
                <a:gd name="T8" fmla="*/ 49 w 100"/>
                <a:gd name="T9" fmla="*/ 76 h 111"/>
                <a:gd name="T10" fmla="*/ 80 w 100"/>
                <a:gd name="T11" fmla="*/ 0 h 111"/>
                <a:gd name="T12" fmla="*/ 100 w 100"/>
                <a:gd name="T13" fmla="*/ 0 h 111"/>
                <a:gd name="T14" fmla="*/ 52 w 100"/>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11">
                  <a:moveTo>
                    <a:pt x="52" y="111"/>
                  </a:moveTo>
                  <a:lnTo>
                    <a:pt x="47" y="111"/>
                  </a:lnTo>
                  <a:lnTo>
                    <a:pt x="0" y="0"/>
                  </a:lnTo>
                  <a:lnTo>
                    <a:pt x="21" y="0"/>
                  </a:lnTo>
                  <a:lnTo>
                    <a:pt x="49" y="76"/>
                  </a:lnTo>
                  <a:lnTo>
                    <a:pt x="80" y="0"/>
                  </a:lnTo>
                  <a:lnTo>
                    <a:pt x="100" y="0"/>
                  </a:lnTo>
                  <a:lnTo>
                    <a:pt x="52"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2" name="Freeform 133"/>
            <p:cNvSpPr>
              <a:spLocks noEditPoints="1"/>
            </p:cNvSpPr>
            <p:nvPr userDrawn="1"/>
          </p:nvSpPr>
          <p:spPr bwMode="auto">
            <a:xfrm>
              <a:off x="3425825" y="958850"/>
              <a:ext cx="52388" cy="58737"/>
            </a:xfrm>
            <a:custGeom>
              <a:avLst/>
              <a:gdLst>
                <a:gd name="T0" fmla="*/ 1 w 98"/>
                <a:gd name="T1" fmla="*/ 43 h 112"/>
                <a:gd name="T2" fmla="*/ 8 w 98"/>
                <a:gd name="T3" fmla="*/ 23 h 112"/>
                <a:gd name="T4" fmla="*/ 21 w 98"/>
                <a:gd name="T5" fmla="*/ 8 h 112"/>
                <a:gd name="T6" fmla="*/ 39 w 98"/>
                <a:gd name="T7" fmla="*/ 0 h 112"/>
                <a:gd name="T8" fmla="*/ 60 w 98"/>
                <a:gd name="T9" fmla="*/ 0 h 112"/>
                <a:gd name="T10" fmla="*/ 79 w 98"/>
                <a:gd name="T11" fmla="*/ 7 h 112"/>
                <a:gd name="T12" fmla="*/ 90 w 98"/>
                <a:gd name="T13" fmla="*/ 23 h 112"/>
                <a:gd name="T14" fmla="*/ 98 w 98"/>
                <a:gd name="T15" fmla="*/ 43 h 112"/>
                <a:gd name="T16" fmla="*/ 98 w 98"/>
                <a:gd name="T17" fmla="*/ 67 h 112"/>
                <a:gd name="T18" fmla="*/ 90 w 98"/>
                <a:gd name="T19" fmla="*/ 89 h 112"/>
                <a:gd name="T20" fmla="*/ 77 w 98"/>
                <a:gd name="T21" fmla="*/ 103 h 112"/>
                <a:gd name="T22" fmla="*/ 60 w 98"/>
                <a:gd name="T23" fmla="*/ 110 h 112"/>
                <a:gd name="T24" fmla="*/ 39 w 98"/>
                <a:gd name="T25" fmla="*/ 110 h 112"/>
                <a:gd name="T26" fmla="*/ 20 w 98"/>
                <a:gd name="T27" fmla="*/ 103 h 112"/>
                <a:gd name="T28" fmla="*/ 7 w 98"/>
                <a:gd name="T29" fmla="*/ 87 h 112"/>
                <a:gd name="T30" fmla="*/ 1 w 98"/>
                <a:gd name="T31" fmla="*/ 67 h 112"/>
                <a:gd name="T32" fmla="*/ 20 w 98"/>
                <a:gd name="T33" fmla="*/ 56 h 112"/>
                <a:gd name="T34" fmla="*/ 23 w 98"/>
                <a:gd name="T35" fmla="*/ 73 h 112"/>
                <a:gd name="T36" fmla="*/ 27 w 98"/>
                <a:gd name="T37" fmla="*/ 86 h 112"/>
                <a:gd name="T38" fmla="*/ 37 w 98"/>
                <a:gd name="T39" fmla="*/ 93 h 112"/>
                <a:gd name="T40" fmla="*/ 49 w 98"/>
                <a:gd name="T41" fmla="*/ 96 h 112"/>
                <a:gd name="T42" fmla="*/ 62 w 98"/>
                <a:gd name="T43" fmla="*/ 93 h 112"/>
                <a:gd name="T44" fmla="*/ 70 w 98"/>
                <a:gd name="T45" fmla="*/ 85 h 112"/>
                <a:gd name="T46" fmla="*/ 76 w 98"/>
                <a:gd name="T47" fmla="*/ 72 h 112"/>
                <a:gd name="T48" fmla="*/ 77 w 98"/>
                <a:gd name="T49" fmla="*/ 56 h 112"/>
                <a:gd name="T50" fmla="*/ 76 w 98"/>
                <a:gd name="T51" fmla="*/ 37 h 112"/>
                <a:gd name="T52" fmla="*/ 70 w 98"/>
                <a:gd name="T53" fmla="*/ 26 h 112"/>
                <a:gd name="T54" fmla="*/ 62 w 98"/>
                <a:gd name="T55" fmla="*/ 17 h 112"/>
                <a:gd name="T56" fmla="*/ 49 w 98"/>
                <a:gd name="T57" fmla="*/ 15 h 112"/>
                <a:gd name="T58" fmla="*/ 37 w 98"/>
                <a:gd name="T59" fmla="*/ 17 h 112"/>
                <a:gd name="T60" fmla="*/ 28 w 98"/>
                <a:gd name="T61" fmla="*/ 26 h 112"/>
                <a:gd name="T62" fmla="*/ 23 w 98"/>
                <a:gd name="T63" fmla="*/ 38 h 112"/>
                <a:gd name="T64" fmla="*/ 20 w 98"/>
                <a:gd name="T6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112">
                  <a:moveTo>
                    <a:pt x="0" y="56"/>
                  </a:moveTo>
                  <a:lnTo>
                    <a:pt x="1" y="43"/>
                  </a:lnTo>
                  <a:lnTo>
                    <a:pt x="4" y="33"/>
                  </a:lnTo>
                  <a:lnTo>
                    <a:pt x="8" y="23"/>
                  </a:lnTo>
                  <a:lnTo>
                    <a:pt x="14" y="14"/>
                  </a:lnTo>
                  <a:lnTo>
                    <a:pt x="21" y="8"/>
                  </a:lnTo>
                  <a:lnTo>
                    <a:pt x="30" y="2"/>
                  </a:lnTo>
                  <a:lnTo>
                    <a:pt x="39" y="0"/>
                  </a:lnTo>
                  <a:lnTo>
                    <a:pt x="49" y="0"/>
                  </a:lnTo>
                  <a:lnTo>
                    <a:pt x="60" y="0"/>
                  </a:lnTo>
                  <a:lnTo>
                    <a:pt x="70" y="2"/>
                  </a:lnTo>
                  <a:lnTo>
                    <a:pt x="79" y="7"/>
                  </a:lnTo>
                  <a:lnTo>
                    <a:pt x="86" y="14"/>
                  </a:lnTo>
                  <a:lnTo>
                    <a:pt x="90" y="23"/>
                  </a:lnTo>
                  <a:lnTo>
                    <a:pt x="95" y="31"/>
                  </a:lnTo>
                  <a:lnTo>
                    <a:pt x="98" y="43"/>
                  </a:lnTo>
                  <a:lnTo>
                    <a:pt x="98" y="56"/>
                  </a:lnTo>
                  <a:lnTo>
                    <a:pt x="98" y="67"/>
                  </a:lnTo>
                  <a:lnTo>
                    <a:pt x="95" y="79"/>
                  </a:lnTo>
                  <a:lnTo>
                    <a:pt x="90" y="89"/>
                  </a:lnTo>
                  <a:lnTo>
                    <a:pt x="85" y="96"/>
                  </a:lnTo>
                  <a:lnTo>
                    <a:pt x="77" y="103"/>
                  </a:lnTo>
                  <a:lnTo>
                    <a:pt x="70" y="108"/>
                  </a:lnTo>
                  <a:lnTo>
                    <a:pt x="60" y="110"/>
                  </a:lnTo>
                  <a:lnTo>
                    <a:pt x="49" y="112"/>
                  </a:lnTo>
                  <a:lnTo>
                    <a:pt x="39" y="110"/>
                  </a:lnTo>
                  <a:lnTo>
                    <a:pt x="28" y="108"/>
                  </a:lnTo>
                  <a:lnTo>
                    <a:pt x="20" y="103"/>
                  </a:lnTo>
                  <a:lnTo>
                    <a:pt x="13" y="96"/>
                  </a:lnTo>
                  <a:lnTo>
                    <a:pt x="7" y="87"/>
                  </a:lnTo>
                  <a:lnTo>
                    <a:pt x="4" y="79"/>
                  </a:lnTo>
                  <a:lnTo>
                    <a:pt x="1" y="67"/>
                  </a:lnTo>
                  <a:lnTo>
                    <a:pt x="0" y="56"/>
                  </a:lnTo>
                  <a:close/>
                  <a:moveTo>
                    <a:pt x="20" y="56"/>
                  </a:moveTo>
                  <a:lnTo>
                    <a:pt x="21" y="64"/>
                  </a:lnTo>
                  <a:lnTo>
                    <a:pt x="23" y="73"/>
                  </a:lnTo>
                  <a:lnTo>
                    <a:pt x="24" y="80"/>
                  </a:lnTo>
                  <a:lnTo>
                    <a:pt x="27" y="86"/>
                  </a:lnTo>
                  <a:lnTo>
                    <a:pt x="31" y="90"/>
                  </a:lnTo>
                  <a:lnTo>
                    <a:pt x="37" y="93"/>
                  </a:lnTo>
                  <a:lnTo>
                    <a:pt x="43" y="95"/>
                  </a:lnTo>
                  <a:lnTo>
                    <a:pt x="49" y="96"/>
                  </a:lnTo>
                  <a:lnTo>
                    <a:pt x="56" y="95"/>
                  </a:lnTo>
                  <a:lnTo>
                    <a:pt x="62" y="93"/>
                  </a:lnTo>
                  <a:lnTo>
                    <a:pt x="66" y="90"/>
                  </a:lnTo>
                  <a:lnTo>
                    <a:pt x="70" y="85"/>
                  </a:lnTo>
                  <a:lnTo>
                    <a:pt x="73" y="79"/>
                  </a:lnTo>
                  <a:lnTo>
                    <a:pt x="76" y="72"/>
                  </a:lnTo>
                  <a:lnTo>
                    <a:pt x="77" y="64"/>
                  </a:lnTo>
                  <a:lnTo>
                    <a:pt x="77" y="56"/>
                  </a:lnTo>
                  <a:lnTo>
                    <a:pt x="77" y="46"/>
                  </a:lnTo>
                  <a:lnTo>
                    <a:pt x="76" y="37"/>
                  </a:lnTo>
                  <a:lnTo>
                    <a:pt x="75" y="30"/>
                  </a:lnTo>
                  <a:lnTo>
                    <a:pt x="70" y="26"/>
                  </a:lnTo>
                  <a:lnTo>
                    <a:pt x="67" y="20"/>
                  </a:lnTo>
                  <a:lnTo>
                    <a:pt x="62" y="17"/>
                  </a:lnTo>
                  <a:lnTo>
                    <a:pt x="56" y="15"/>
                  </a:lnTo>
                  <a:lnTo>
                    <a:pt x="49" y="15"/>
                  </a:lnTo>
                  <a:lnTo>
                    <a:pt x="43" y="15"/>
                  </a:lnTo>
                  <a:lnTo>
                    <a:pt x="37" y="17"/>
                  </a:lnTo>
                  <a:lnTo>
                    <a:pt x="33" y="21"/>
                  </a:lnTo>
                  <a:lnTo>
                    <a:pt x="28" y="26"/>
                  </a:lnTo>
                  <a:lnTo>
                    <a:pt x="24" y="31"/>
                  </a:lnTo>
                  <a:lnTo>
                    <a:pt x="23" y="38"/>
                  </a:lnTo>
                  <a:lnTo>
                    <a:pt x="21" y="46"/>
                  </a:lnTo>
                  <a:lnTo>
                    <a:pt x="2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3" name="Freeform 134"/>
            <p:cNvSpPr>
              <a:spLocks noEditPoints="1"/>
            </p:cNvSpPr>
            <p:nvPr userDrawn="1"/>
          </p:nvSpPr>
          <p:spPr bwMode="auto">
            <a:xfrm>
              <a:off x="3481388" y="938213"/>
              <a:ext cx="30163" cy="100012"/>
            </a:xfrm>
            <a:custGeom>
              <a:avLst/>
              <a:gdLst>
                <a:gd name="T0" fmla="*/ 42 w 55"/>
                <a:gd name="T1" fmla="*/ 0 h 191"/>
                <a:gd name="T2" fmla="*/ 47 w 55"/>
                <a:gd name="T3" fmla="*/ 0 h 191"/>
                <a:gd name="T4" fmla="*/ 50 w 55"/>
                <a:gd name="T5" fmla="*/ 3 h 191"/>
                <a:gd name="T6" fmla="*/ 53 w 55"/>
                <a:gd name="T7" fmla="*/ 7 h 191"/>
                <a:gd name="T8" fmla="*/ 55 w 55"/>
                <a:gd name="T9" fmla="*/ 11 h 191"/>
                <a:gd name="T10" fmla="*/ 53 w 55"/>
                <a:gd name="T11" fmla="*/ 16 h 191"/>
                <a:gd name="T12" fmla="*/ 50 w 55"/>
                <a:gd name="T13" fmla="*/ 20 h 191"/>
                <a:gd name="T14" fmla="*/ 47 w 55"/>
                <a:gd name="T15" fmla="*/ 21 h 191"/>
                <a:gd name="T16" fmla="*/ 42 w 55"/>
                <a:gd name="T17" fmla="*/ 23 h 191"/>
                <a:gd name="T18" fmla="*/ 37 w 55"/>
                <a:gd name="T19" fmla="*/ 21 h 191"/>
                <a:gd name="T20" fmla="*/ 33 w 55"/>
                <a:gd name="T21" fmla="*/ 20 h 191"/>
                <a:gd name="T22" fmla="*/ 32 w 55"/>
                <a:gd name="T23" fmla="*/ 16 h 191"/>
                <a:gd name="T24" fmla="*/ 30 w 55"/>
                <a:gd name="T25" fmla="*/ 11 h 191"/>
                <a:gd name="T26" fmla="*/ 32 w 55"/>
                <a:gd name="T27" fmla="*/ 7 h 191"/>
                <a:gd name="T28" fmla="*/ 33 w 55"/>
                <a:gd name="T29" fmla="*/ 3 h 191"/>
                <a:gd name="T30" fmla="*/ 37 w 55"/>
                <a:gd name="T31" fmla="*/ 0 h 191"/>
                <a:gd name="T32" fmla="*/ 42 w 55"/>
                <a:gd name="T33" fmla="*/ 0 h 191"/>
                <a:gd name="T34" fmla="*/ 0 w 55"/>
                <a:gd name="T35" fmla="*/ 191 h 191"/>
                <a:gd name="T36" fmla="*/ 0 w 55"/>
                <a:gd name="T37" fmla="*/ 174 h 191"/>
                <a:gd name="T38" fmla="*/ 10 w 55"/>
                <a:gd name="T39" fmla="*/ 174 h 191"/>
                <a:gd name="T40" fmla="*/ 17 w 55"/>
                <a:gd name="T41" fmla="*/ 173 h 191"/>
                <a:gd name="T42" fmla="*/ 23 w 55"/>
                <a:gd name="T43" fmla="*/ 171 h 191"/>
                <a:gd name="T44" fmla="*/ 27 w 55"/>
                <a:gd name="T45" fmla="*/ 168 h 191"/>
                <a:gd name="T46" fmla="*/ 32 w 55"/>
                <a:gd name="T47" fmla="*/ 164 h 191"/>
                <a:gd name="T48" fmla="*/ 33 w 55"/>
                <a:gd name="T49" fmla="*/ 160 h 191"/>
                <a:gd name="T50" fmla="*/ 34 w 55"/>
                <a:gd name="T51" fmla="*/ 154 h 191"/>
                <a:gd name="T52" fmla="*/ 34 w 55"/>
                <a:gd name="T53" fmla="*/ 148 h 191"/>
                <a:gd name="T54" fmla="*/ 34 w 55"/>
                <a:gd name="T55" fmla="*/ 56 h 191"/>
                <a:gd name="T56" fmla="*/ 13 w 55"/>
                <a:gd name="T57" fmla="*/ 56 h 191"/>
                <a:gd name="T58" fmla="*/ 13 w 55"/>
                <a:gd name="T59" fmla="*/ 40 h 191"/>
                <a:gd name="T60" fmla="*/ 55 w 55"/>
                <a:gd name="T61" fmla="*/ 40 h 191"/>
                <a:gd name="T62" fmla="*/ 55 w 55"/>
                <a:gd name="T63" fmla="*/ 148 h 191"/>
                <a:gd name="T64" fmla="*/ 53 w 55"/>
                <a:gd name="T65" fmla="*/ 158 h 191"/>
                <a:gd name="T66" fmla="*/ 52 w 55"/>
                <a:gd name="T67" fmla="*/ 167 h 191"/>
                <a:gd name="T68" fmla="*/ 47 w 55"/>
                <a:gd name="T69" fmla="*/ 174 h 191"/>
                <a:gd name="T70" fmla="*/ 42 w 55"/>
                <a:gd name="T71" fmla="*/ 181 h 191"/>
                <a:gd name="T72" fmla="*/ 33 w 55"/>
                <a:gd name="T73" fmla="*/ 185 h 191"/>
                <a:gd name="T74" fmla="*/ 24 w 55"/>
                <a:gd name="T75" fmla="*/ 188 h 191"/>
                <a:gd name="T76" fmla="*/ 13 w 55"/>
                <a:gd name="T77" fmla="*/ 190 h 191"/>
                <a:gd name="T78" fmla="*/ 0 w 55"/>
                <a:gd name="T79"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91">
                  <a:moveTo>
                    <a:pt x="42" y="0"/>
                  </a:moveTo>
                  <a:lnTo>
                    <a:pt x="47" y="0"/>
                  </a:lnTo>
                  <a:lnTo>
                    <a:pt x="50" y="3"/>
                  </a:lnTo>
                  <a:lnTo>
                    <a:pt x="53" y="7"/>
                  </a:lnTo>
                  <a:lnTo>
                    <a:pt x="55" y="11"/>
                  </a:lnTo>
                  <a:lnTo>
                    <a:pt x="53" y="16"/>
                  </a:lnTo>
                  <a:lnTo>
                    <a:pt x="50" y="20"/>
                  </a:lnTo>
                  <a:lnTo>
                    <a:pt x="47" y="21"/>
                  </a:lnTo>
                  <a:lnTo>
                    <a:pt x="42" y="23"/>
                  </a:lnTo>
                  <a:lnTo>
                    <a:pt x="37" y="21"/>
                  </a:lnTo>
                  <a:lnTo>
                    <a:pt x="33" y="20"/>
                  </a:lnTo>
                  <a:lnTo>
                    <a:pt x="32" y="16"/>
                  </a:lnTo>
                  <a:lnTo>
                    <a:pt x="30" y="11"/>
                  </a:lnTo>
                  <a:lnTo>
                    <a:pt x="32" y="7"/>
                  </a:lnTo>
                  <a:lnTo>
                    <a:pt x="33" y="3"/>
                  </a:lnTo>
                  <a:lnTo>
                    <a:pt x="37" y="0"/>
                  </a:lnTo>
                  <a:lnTo>
                    <a:pt x="42" y="0"/>
                  </a:lnTo>
                  <a:close/>
                  <a:moveTo>
                    <a:pt x="0" y="191"/>
                  </a:moveTo>
                  <a:lnTo>
                    <a:pt x="0" y="174"/>
                  </a:lnTo>
                  <a:lnTo>
                    <a:pt x="10" y="174"/>
                  </a:lnTo>
                  <a:lnTo>
                    <a:pt x="17" y="173"/>
                  </a:lnTo>
                  <a:lnTo>
                    <a:pt x="23" y="171"/>
                  </a:lnTo>
                  <a:lnTo>
                    <a:pt x="27" y="168"/>
                  </a:lnTo>
                  <a:lnTo>
                    <a:pt x="32" y="164"/>
                  </a:lnTo>
                  <a:lnTo>
                    <a:pt x="33" y="160"/>
                  </a:lnTo>
                  <a:lnTo>
                    <a:pt x="34" y="154"/>
                  </a:lnTo>
                  <a:lnTo>
                    <a:pt x="34" y="148"/>
                  </a:lnTo>
                  <a:lnTo>
                    <a:pt x="34" y="56"/>
                  </a:lnTo>
                  <a:lnTo>
                    <a:pt x="13" y="56"/>
                  </a:lnTo>
                  <a:lnTo>
                    <a:pt x="13" y="40"/>
                  </a:lnTo>
                  <a:lnTo>
                    <a:pt x="55" y="40"/>
                  </a:lnTo>
                  <a:lnTo>
                    <a:pt x="55" y="148"/>
                  </a:lnTo>
                  <a:lnTo>
                    <a:pt x="53" y="158"/>
                  </a:lnTo>
                  <a:lnTo>
                    <a:pt x="52" y="167"/>
                  </a:lnTo>
                  <a:lnTo>
                    <a:pt x="47" y="174"/>
                  </a:lnTo>
                  <a:lnTo>
                    <a:pt x="42" y="181"/>
                  </a:lnTo>
                  <a:lnTo>
                    <a:pt x="33" y="185"/>
                  </a:lnTo>
                  <a:lnTo>
                    <a:pt x="24" y="188"/>
                  </a:lnTo>
                  <a:lnTo>
                    <a:pt x="13" y="190"/>
                  </a:lnTo>
                  <a:lnTo>
                    <a:pt x="0"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4" name="Freeform 135"/>
            <p:cNvSpPr>
              <a:spLocks noEditPoints="1"/>
            </p:cNvSpPr>
            <p:nvPr userDrawn="1"/>
          </p:nvSpPr>
          <p:spPr bwMode="auto">
            <a:xfrm>
              <a:off x="3543300" y="958850"/>
              <a:ext cx="49213" cy="58737"/>
            </a:xfrm>
            <a:custGeom>
              <a:avLst/>
              <a:gdLst>
                <a:gd name="T0" fmla="*/ 61 w 94"/>
                <a:gd name="T1" fmla="*/ 103 h 112"/>
                <a:gd name="T2" fmla="*/ 43 w 94"/>
                <a:gd name="T3" fmla="*/ 110 h 112"/>
                <a:gd name="T4" fmla="*/ 26 w 94"/>
                <a:gd name="T5" fmla="*/ 110 h 112"/>
                <a:gd name="T6" fmla="*/ 15 w 94"/>
                <a:gd name="T7" fmla="*/ 106 h 112"/>
                <a:gd name="T8" fmla="*/ 6 w 94"/>
                <a:gd name="T9" fmla="*/ 98 h 112"/>
                <a:gd name="T10" fmla="*/ 0 w 94"/>
                <a:gd name="T11" fmla="*/ 86 h 112"/>
                <a:gd name="T12" fmla="*/ 2 w 94"/>
                <a:gd name="T13" fmla="*/ 72 h 112"/>
                <a:gd name="T14" fmla="*/ 9 w 94"/>
                <a:gd name="T15" fmla="*/ 57 h 112"/>
                <a:gd name="T16" fmla="*/ 22 w 94"/>
                <a:gd name="T17" fmla="*/ 46 h 112"/>
                <a:gd name="T18" fmla="*/ 41 w 94"/>
                <a:gd name="T19" fmla="*/ 41 h 112"/>
                <a:gd name="T20" fmla="*/ 58 w 94"/>
                <a:gd name="T21" fmla="*/ 40 h 112"/>
                <a:gd name="T22" fmla="*/ 65 w 94"/>
                <a:gd name="T23" fmla="*/ 37 h 112"/>
                <a:gd name="T24" fmla="*/ 62 w 94"/>
                <a:gd name="T25" fmla="*/ 27 h 112"/>
                <a:gd name="T26" fmla="*/ 56 w 94"/>
                <a:gd name="T27" fmla="*/ 20 h 112"/>
                <a:gd name="T28" fmla="*/ 48 w 94"/>
                <a:gd name="T29" fmla="*/ 17 h 112"/>
                <a:gd name="T30" fmla="*/ 33 w 94"/>
                <a:gd name="T31" fmla="*/ 17 h 112"/>
                <a:gd name="T32" fmla="*/ 19 w 94"/>
                <a:gd name="T33" fmla="*/ 21 h 112"/>
                <a:gd name="T34" fmla="*/ 6 w 94"/>
                <a:gd name="T35" fmla="*/ 10 h 112"/>
                <a:gd name="T36" fmla="*/ 22 w 94"/>
                <a:gd name="T37" fmla="*/ 2 h 112"/>
                <a:gd name="T38" fmla="*/ 39 w 94"/>
                <a:gd name="T39" fmla="*/ 0 h 112"/>
                <a:gd name="T40" fmla="*/ 61 w 94"/>
                <a:gd name="T41" fmla="*/ 1 h 112"/>
                <a:gd name="T42" fmla="*/ 74 w 94"/>
                <a:gd name="T43" fmla="*/ 10 h 112"/>
                <a:gd name="T44" fmla="*/ 82 w 94"/>
                <a:gd name="T45" fmla="*/ 24 h 112"/>
                <a:gd name="T46" fmla="*/ 85 w 94"/>
                <a:gd name="T47" fmla="*/ 44 h 112"/>
                <a:gd name="T48" fmla="*/ 85 w 94"/>
                <a:gd name="T49" fmla="*/ 89 h 112"/>
                <a:gd name="T50" fmla="*/ 90 w 94"/>
                <a:gd name="T51" fmla="*/ 99 h 112"/>
                <a:gd name="T52" fmla="*/ 94 w 94"/>
                <a:gd name="T53" fmla="*/ 112 h 112"/>
                <a:gd name="T54" fmla="*/ 75 w 94"/>
                <a:gd name="T55" fmla="*/ 108 h 112"/>
                <a:gd name="T56" fmla="*/ 68 w 94"/>
                <a:gd name="T57" fmla="*/ 98 h 112"/>
                <a:gd name="T58" fmla="*/ 58 w 94"/>
                <a:gd name="T59" fmla="*/ 54 h 112"/>
                <a:gd name="T60" fmla="*/ 46 w 94"/>
                <a:gd name="T61" fmla="*/ 54 h 112"/>
                <a:gd name="T62" fmla="*/ 33 w 94"/>
                <a:gd name="T63" fmla="*/ 59 h 112"/>
                <a:gd name="T64" fmla="*/ 25 w 94"/>
                <a:gd name="T65" fmla="*/ 66 h 112"/>
                <a:gd name="T66" fmla="*/ 20 w 94"/>
                <a:gd name="T67" fmla="*/ 74 h 112"/>
                <a:gd name="T68" fmla="*/ 20 w 94"/>
                <a:gd name="T69" fmla="*/ 83 h 112"/>
                <a:gd name="T70" fmla="*/ 22 w 94"/>
                <a:gd name="T71" fmla="*/ 90 h 112"/>
                <a:gd name="T72" fmla="*/ 30 w 94"/>
                <a:gd name="T73" fmla="*/ 95 h 112"/>
                <a:gd name="T74" fmla="*/ 46 w 94"/>
                <a:gd name="T75" fmla="*/ 96 h 112"/>
                <a:gd name="T76" fmla="*/ 59 w 94"/>
                <a:gd name="T77" fmla="*/ 89 h 112"/>
                <a:gd name="T78" fmla="*/ 65 w 94"/>
                <a:gd name="T7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 h="112">
                  <a:moveTo>
                    <a:pt x="68" y="98"/>
                  </a:moveTo>
                  <a:lnTo>
                    <a:pt x="61" y="103"/>
                  </a:lnTo>
                  <a:lnTo>
                    <a:pt x="52" y="108"/>
                  </a:lnTo>
                  <a:lnTo>
                    <a:pt x="43" y="110"/>
                  </a:lnTo>
                  <a:lnTo>
                    <a:pt x="32" y="112"/>
                  </a:lnTo>
                  <a:lnTo>
                    <a:pt x="26" y="110"/>
                  </a:lnTo>
                  <a:lnTo>
                    <a:pt x="20" y="109"/>
                  </a:lnTo>
                  <a:lnTo>
                    <a:pt x="15" y="106"/>
                  </a:lnTo>
                  <a:lnTo>
                    <a:pt x="10" y="102"/>
                  </a:lnTo>
                  <a:lnTo>
                    <a:pt x="6" y="98"/>
                  </a:lnTo>
                  <a:lnTo>
                    <a:pt x="3" y="92"/>
                  </a:lnTo>
                  <a:lnTo>
                    <a:pt x="0" y="86"/>
                  </a:lnTo>
                  <a:lnTo>
                    <a:pt x="0" y="79"/>
                  </a:lnTo>
                  <a:lnTo>
                    <a:pt x="2" y="72"/>
                  </a:lnTo>
                  <a:lnTo>
                    <a:pt x="5" y="64"/>
                  </a:lnTo>
                  <a:lnTo>
                    <a:pt x="9" y="57"/>
                  </a:lnTo>
                  <a:lnTo>
                    <a:pt x="15" y="51"/>
                  </a:lnTo>
                  <a:lnTo>
                    <a:pt x="22" y="46"/>
                  </a:lnTo>
                  <a:lnTo>
                    <a:pt x="32" y="43"/>
                  </a:lnTo>
                  <a:lnTo>
                    <a:pt x="41" y="41"/>
                  </a:lnTo>
                  <a:lnTo>
                    <a:pt x="52" y="40"/>
                  </a:lnTo>
                  <a:lnTo>
                    <a:pt x="58" y="40"/>
                  </a:lnTo>
                  <a:lnTo>
                    <a:pt x="65" y="43"/>
                  </a:lnTo>
                  <a:lnTo>
                    <a:pt x="65" y="37"/>
                  </a:lnTo>
                  <a:lnTo>
                    <a:pt x="64" y="31"/>
                  </a:lnTo>
                  <a:lnTo>
                    <a:pt x="62" y="27"/>
                  </a:lnTo>
                  <a:lnTo>
                    <a:pt x="59" y="23"/>
                  </a:lnTo>
                  <a:lnTo>
                    <a:pt x="56" y="20"/>
                  </a:lnTo>
                  <a:lnTo>
                    <a:pt x="52" y="18"/>
                  </a:lnTo>
                  <a:lnTo>
                    <a:pt x="48" y="17"/>
                  </a:lnTo>
                  <a:lnTo>
                    <a:pt x="42" y="17"/>
                  </a:lnTo>
                  <a:lnTo>
                    <a:pt x="33" y="17"/>
                  </a:lnTo>
                  <a:lnTo>
                    <a:pt x="26" y="18"/>
                  </a:lnTo>
                  <a:lnTo>
                    <a:pt x="19" y="21"/>
                  </a:lnTo>
                  <a:lnTo>
                    <a:pt x="15" y="26"/>
                  </a:lnTo>
                  <a:lnTo>
                    <a:pt x="6" y="10"/>
                  </a:lnTo>
                  <a:lnTo>
                    <a:pt x="13" y="5"/>
                  </a:lnTo>
                  <a:lnTo>
                    <a:pt x="22" y="2"/>
                  </a:lnTo>
                  <a:lnTo>
                    <a:pt x="30" y="0"/>
                  </a:lnTo>
                  <a:lnTo>
                    <a:pt x="39" y="0"/>
                  </a:lnTo>
                  <a:lnTo>
                    <a:pt x="51" y="0"/>
                  </a:lnTo>
                  <a:lnTo>
                    <a:pt x="61" y="1"/>
                  </a:lnTo>
                  <a:lnTo>
                    <a:pt x="68" y="5"/>
                  </a:lnTo>
                  <a:lnTo>
                    <a:pt x="74" y="10"/>
                  </a:lnTo>
                  <a:lnTo>
                    <a:pt x="78" y="15"/>
                  </a:lnTo>
                  <a:lnTo>
                    <a:pt x="82" y="24"/>
                  </a:lnTo>
                  <a:lnTo>
                    <a:pt x="84" y="33"/>
                  </a:lnTo>
                  <a:lnTo>
                    <a:pt x="85" y="44"/>
                  </a:lnTo>
                  <a:lnTo>
                    <a:pt x="85" y="83"/>
                  </a:lnTo>
                  <a:lnTo>
                    <a:pt x="85" y="89"/>
                  </a:lnTo>
                  <a:lnTo>
                    <a:pt x="87" y="95"/>
                  </a:lnTo>
                  <a:lnTo>
                    <a:pt x="90" y="99"/>
                  </a:lnTo>
                  <a:lnTo>
                    <a:pt x="94" y="102"/>
                  </a:lnTo>
                  <a:lnTo>
                    <a:pt x="94" y="112"/>
                  </a:lnTo>
                  <a:lnTo>
                    <a:pt x="82" y="110"/>
                  </a:lnTo>
                  <a:lnTo>
                    <a:pt x="75" y="108"/>
                  </a:lnTo>
                  <a:lnTo>
                    <a:pt x="71" y="103"/>
                  </a:lnTo>
                  <a:lnTo>
                    <a:pt x="68" y="98"/>
                  </a:lnTo>
                  <a:close/>
                  <a:moveTo>
                    <a:pt x="65" y="56"/>
                  </a:moveTo>
                  <a:lnTo>
                    <a:pt x="58" y="54"/>
                  </a:lnTo>
                  <a:lnTo>
                    <a:pt x="52" y="54"/>
                  </a:lnTo>
                  <a:lnTo>
                    <a:pt x="46" y="54"/>
                  </a:lnTo>
                  <a:lnTo>
                    <a:pt x="39" y="56"/>
                  </a:lnTo>
                  <a:lnTo>
                    <a:pt x="33" y="59"/>
                  </a:lnTo>
                  <a:lnTo>
                    <a:pt x="29" y="62"/>
                  </a:lnTo>
                  <a:lnTo>
                    <a:pt x="25" y="66"/>
                  </a:lnTo>
                  <a:lnTo>
                    <a:pt x="22" y="70"/>
                  </a:lnTo>
                  <a:lnTo>
                    <a:pt x="20" y="74"/>
                  </a:lnTo>
                  <a:lnTo>
                    <a:pt x="19" y="79"/>
                  </a:lnTo>
                  <a:lnTo>
                    <a:pt x="20" y="83"/>
                  </a:lnTo>
                  <a:lnTo>
                    <a:pt x="20" y="87"/>
                  </a:lnTo>
                  <a:lnTo>
                    <a:pt x="22" y="90"/>
                  </a:lnTo>
                  <a:lnTo>
                    <a:pt x="25" y="92"/>
                  </a:lnTo>
                  <a:lnTo>
                    <a:pt x="30" y="95"/>
                  </a:lnTo>
                  <a:lnTo>
                    <a:pt x="39" y="96"/>
                  </a:lnTo>
                  <a:lnTo>
                    <a:pt x="46" y="96"/>
                  </a:lnTo>
                  <a:lnTo>
                    <a:pt x="54" y="93"/>
                  </a:lnTo>
                  <a:lnTo>
                    <a:pt x="59" y="89"/>
                  </a:lnTo>
                  <a:lnTo>
                    <a:pt x="65" y="83"/>
                  </a:lnTo>
                  <a:lnTo>
                    <a:pt x="65"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5" name="Freeform 136"/>
            <p:cNvSpPr>
              <a:spLocks/>
            </p:cNvSpPr>
            <p:nvPr userDrawn="1"/>
          </p:nvSpPr>
          <p:spPr bwMode="auto">
            <a:xfrm>
              <a:off x="3630613" y="958850"/>
              <a:ext cx="50800" cy="58737"/>
            </a:xfrm>
            <a:custGeom>
              <a:avLst/>
              <a:gdLst>
                <a:gd name="T0" fmla="*/ 50 w 98"/>
                <a:gd name="T1" fmla="*/ 111 h 111"/>
                <a:gd name="T2" fmla="*/ 46 w 98"/>
                <a:gd name="T3" fmla="*/ 111 h 111"/>
                <a:gd name="T4" fmla="*/ 0 w 98"/>
                <a:gd name="T5" fmla="*/ 0 h 111"/>
                <a:gd name="T6" fmla="*/ 20 w 98"/>
                <a:gd name="T7" fmla="*/ 0 h 111"/>
                <a:gd name="T8" fmla="*/ 49 w 98"/>
                <a:gd name="T9" fmla="*/ 76 h 111"/>
                <a:gd name="T10" fmla="*/ 77 w 98"/>
                <a:gd name="T11" fmla="*/ 0 h 111"/>
                <a:gd name="T12" fmla="*/ 98 w 98"/>
                <a:gd name="T13" fmla="*/ 0 h 111"/>
                <a:gd name="T14" fmla="*/ 50 w 98"/>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11">
                  <a:moveTo>
                    <a:pt x="50" y="111"/>
                  </a:moveTo>
                  <a:lnTo>
                    <a:pt x="46" y="111"/>
                  </a:lnTo>
                  <a:lnTo>
                    <a:pt x="0" y="0"/>
                  </a:lnTo>
                  <a:lnTo>
                    <a:pt x="20" y="0"/>
                  </a:lnTo>
                  <a:lnTo>
                    <a:pt x="49" y="76"/>
                  </a:lnTo>
                  <a:lnTo>
                    <a:pt x="77" y="0"/>
                  </a:lnTo>
                  <a:lnTo>
                    <a:pt x="98" y="0"/>
                  </a:lnTo>
                  <a:lnTo>
                    <a:pt x="5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6" name="Freeform 137"/>
            <p:cNvSpPr>
              <a:spLocks/>
            </p:cNvSpPr>
            <p:nvPr userDrawn="1"/>
          </p:nvSpPr>
          <p:spPr bwMode="auto">
            <a:xfrm>
              <a:off x="3684588" y="958850"/>
              <a:ext cx="47625" cy="57150"/>
            </a:xfrm>
            <a:custGeom>
              <a:avLst/>
              <a:gdLst>
                <a:gd name="T0" fmla="*/ 30 w 91"/>
                <a:gd name="T1" fmla="*/ 91 h 108"/>
                <a:gd name="T2" fmla="*/ 91 w 91"/>
                <a:gd name="T3" fmla="*/ 91 h 108"/>
                <a:gd name="T4" fmla="*/ 91 w 91"/>
                <a:gd name="T5" fmla="*/ 108 h 108"/>
                <a:gd name="T6" fmla="*/ 0 w 91"/>
                <a:gd name="T7" fmla="*/ 108 h 108"/>
                <a:gd name="T8" fmla="*/ 0 w 91"/>
                <a:gd name="T9" fmla="*/ 104 h 108"/>
                <a:gd name="T10" fmla="*/ 62 w 91"/>
                <a:gd name="T11" fmla="*/ 17 h 108"/>
                <a:gd name="T12" fmla="*/ 1 w 91"/>
                <a:gd name="T13" fmla="*/ 17 h 108"/>
                <a:gd name="T14" fmla="*/ 1 w 91"/>
                <a:gd name="T15" fmla="*/ 0 h 108"/>
                <a:gd name="T16" fmla="*/ 91 w 91"/>
                <a:gd name="T17" fmla="*/ 0 h 108"/>
                <a:gd name="T18" fmla="*/ 91 w 91"/>
                <a:gd name="T19" fmla="*/ 6 h 108"/>
                <a:gd name="T20" fmla="*/ 30 w 91"/>
                <a:gd name="T21"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08">
                  <a:moveTo>
                    <a:pt x="30" y="91"/>
                  </a:moveTo>
                  <a:lnTo>
                    <a:pt x="91" y="91"/>
                  </a:lnTo>
                  <a:lnTo>
                    <a:pt x="91" y="108"/>
                  </a:lnTo>
                  <a:lnTo>
                    <a:pt x="0" y="108"/>
                  </a:lnTo>
                  <a:lnTo>
                    <a:pt x="0" y="104"/>
                  </a:lnTo>
                  <a:lnTo>
                    <a:pt x="62" y="17"/>
                  </a:lnTo>
                  <a:lnTo>
                    <a:pt x="1" y="17"/>
                  </a:lnTo>
                  <a:lnTo>
                    <a:pt x="1" y="0"/>
                  </a:lnTo>
                  <a:lnTo>
                    <a:pt x="91" y="0"/>
                  </a:lnTo>
                  <a:lnTo>
                    <a:pt x="91" y="6"/>
                  </a:lnTo>
                  <a:lnTo>
                    <a:pt x="3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7" name="Freeform 138"/>
            <p:cNvSpPr>
              <a:spLocks noEditPoints="1"/>
            </p:cNvSpPr>
            <p:nvPr userDrawn="1"/>
          </p:nvSpPr>
          <p:spPr bwMode="auto">
            <a:xfrm>
              <a:off x="3736975" y="935038"/>
              <a:ext cx="50800" cy="82550"/>
            </a:xfrm>
            <a:custGeom>
              <a:avLst/>
              <a:gdLst>
                <a:gd name="T0" fmla="*/ 75 w 95"/>
                <a:gd name="T1" fmla="*/ 153 h 156"/>
                <a:gd name="T2" fmla="*/ 75 w 95"/>
                <a:gd name="T3" fmla="*/ 146 h 156"/>
                <a:gd name="T4" fmla="*/ 69 w 95"/>
                <a:gd name="T5" fmla="*/ 150 h 156"/>
                <a:gd name="T6" fmla="*/ 63 w 95"/>
                <a:gd name="T7" fmla="*/ 153 h 156"/>
                <a:gd name="T8" fmla="*/ 55 w 95"/>
                <a:gd name="T9" fmla="*/ 154 h 156"/>
                <a:gd name="T10" fmla="*/ 46 w 95"/>
                <a:gd name="T11" fmla="*/ 156 h 156"/>
                <a:gd name="T12" fmla="*/ 36 w 95"/>
                <a:gd name="T13" fmla="*/ 154 h 156"/>
                <a:gd name="T14" fmla="*/ 27 w 95"/>
                <a:gd name="T15" fmla="*/ 152 h 156"/>
                <a:gd name="T16" fmla="*/ 20 w 95"/>
                <a:gd name="T17" fmla="*/ 147 h 156"/>
                <a:gd name="T18" fmla="*/ 13 w 95"/>
                <a:gd name="T19" fmla="*/ 142 h 156"/>
                <a:gd name="T20" fmla="*/ 7 w 95"/>
                <a:gd name="T21" fmla="*/ 133 h 156"/>
                <a:gd name="T22" fmla="*/ 4 w 95"/>
                <a:gd name="T23" fmla="*/ 124 h 156"/>
                <a:gd name="T24" fmla="*/ 1 w 95"/>
                <a:gd name="T25" fmla="*/ 114 h 156"/>
                <a:gd name="T26" fmla="*/ 0 w 95"/>
                <a:gd name="T27" fmla="*/ 103 h 156"/>
                <a:gd name="T28" fmla="*/ 1 w 95"/>
                <a:gd name="T29" fmla="*/ 90 h 156"/>
                <a:gd name="T30" fmla="*/ 4 w 95"/>
                <a:gd name="T31" fmla="*/ 80 h 156"/>
                <a:gd name="T32" fmla="*/ 8 w 95"/>
                <a:gd name="T33" fmla="*/ 70 h 156"/>
                <a:gd name="T34" fmla="*/ 14 w 95"/>
                <a:gd name="T35" fmla="*/ 61 h 156"/>
                <a:gd name="T36" fmla="*/ 23 w 95"/>
                <a:gd name="T37" fmla="*/ 52 h 156"/>
                <a:gd name="T38" fmla="*/ 32 w 95"/>
                <a:gd name="T39" fmla="*/ 48 h 156"/>
                <a:gd name="T40" fmla="*/ 40 w 95"/>
                <a:gd name="T41" fmla="*/ 44 h 156"/>
                <a:gd name="T42" fmla="*/ 50 w 95"/>
                <a:gd name="T43" fmla="*/ 44 h 156"/>
                <a:gd name="T44" fmla="*/ 57 w 95"/>
                <a:gd name="T45" fmla="*/ 44 h 156"/>
                <a:gd name="T46" fmla="*/ 65 w 95"/>
                <a:gd name="T47" fmla="*/ 45 h 156"/>
                <a:gd name="T48" fmla="*/ 70 w 95"/>
                <a:gd name="T49" fmla="*/ 48 h 156"/>
                <a:gd name="T50" fmla="*/ 75 w 95"/>
                <a:gd name="T51" fmla="*/ 51 h 156"/>
                <a:gd name="T52" fmla="*/ 75 w 95"/>
                <a:gd name="T53" fmla="*/ 0 h 156"/>
                <a:gd name="T54" fmla="*/ 95 w 95"/>
                <a:gd name="T55" fmla="*/ 0 h 156"/>
                <a:gd name="T56" fmla="*/ 95 w 95"/>
                <a:gd name="T57" fmla="*/ 153 h 156"/>
                <a:gd name="T58" fmla="*/ 75 w 95"/>
                <a:gd name="T59" fmla="*/ 153 h 156"/>
                <a:gd name="T60" fmla="*/ 75 w 95"/>
                <a:gd name="T61" fmla="*/ 70 h 156"/>
                <a:gd name="T62" fmla="*/ 72 w 95"/>
                <a:gd name="T63" fmla="*/ 65 h 156"/>
                <a:gd name="T64" fmla="*/ 66 w 95"/>
                <a:gd name="T65" fmla="*/ 62 h 156"/>
                <a:gd name="T66" fmla="*/ 62 w 95"/>
                <a:gd name="T67" fmla="*/ 59 h 156"/>
                <a:gd name="T68" fmla="*/ 55 w 95"/>
                <a:gd name="T69" fmla="*/ 59 h 156"/>
                <a:gd name="T70" fmla="*/ 47 w 95"/>
                <a:gd name="T71" fmla="*/ 59 h 156"/>
                <a:gd name="T72" fmla="*/ 42 w 95"/>
                <a:gd name="T73" fmla="*/ 62 h 156"/>
                <a:gd name="T74" fmla="*/ 36 w 95"/>
                <a:gd name="T75" fmla="*/ 65 h 156"/>
                <a:gd name="T76" fmla="*/ 30 w 95"/>
                <a:gd name="T77" fmla="*/ 71 h 156"/>
                <a:gd name="T78" fmla="*/ 26 w 95"/>
                <a:gd name="T79" fmla="*/ 77 h 156"/>
                <a:gd name="T80" fmla="*/ 23 w 95"/>
                <a:gd name="T81" fmla="*/ 84 h 156"/>
                <a:gd name="T82" fmla="*/ 21 w 95"/>
                <a:gd name="T83" fmla="*/ 91 h 156"/>
                <a:gd name="T84" fmla="*/ 20 w 95"/>
                <a:gd name="T85" fmla="*/ 100 h 156"/>
                <a:gd name="T86" fmla="*/ 21 w 95"/>
                <a:gd name="T87" fmla="*/ 110 h 156"/>
                <a:gd name="T88" fmla="*/ 23 w 95"/>
                <a:gd name="T89" fmla="*/ 117 h 156"/>
                <a:gd name="T90" fmla="*/ 26 w 95"/>
                <a:gd name="T91" fmla="*/ 124 h 156"/>
                <a:gd name="T92" fmla="*/ 30 w 95"/>
                <a:gd name="T93" fmla="*/ 130 h 156"/>
                <a:gd name="T94" fmla="*/ 34 w 95"/>
                <a:gd name="T95" fmla="*/ 134 h 156"/>
                <a:gd name="T96" fmla="*/ 40 w 95"/>
                <a:gd name="T97" fmla="*/ 137 h 156"/>
                <a:gd name="T98" fmla="*/ 47 w 95"/>
                <a:gd name="T99" fmla="*/ 139 h 156"/>
                <a:gd name="T100" fmla="*/ 56 w 95"/>
                <a:gd name="T101" fmla="*/ 140 h 156"/>
                <a:gd name="T102" fmla="*/ 62 w 95"/>
                <a:gd name="T103" fmla="*/ 139 h 156"/>
                <a:gd name="T104" fmla="*/ 68 w 95"/>
                <a:gd name="T105" fmla="*/ 137 h 156"/>
                <a:gd name="T106" fmla="*/ 72 w 95"/>
                <a:gd name="T107" fmla="*/ 133 h 156"/>
                <a:gd name="T108" fmla="*/ 75 w 95"/>
                <a:gd name="T109" fmla="*/ 130 h 156"/>
                <a:gd name="T110" fmla="*/ 75 w 95"/>
                <a:gd name="T111" fmla="*/ 7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56">
                  <a:moveTo>
                    <a:pt x="75" y="153"/>
                  </a:moveTo>
                  <a:lnTo>
                    <a:pt x="75" y="146"/>
                  </a:lnTo>
                  <a:lnTo>
                    <a:pt x="69" y="150"/>
                  </a:lnTo>
                  <a:lnTo>
                    <a:pt x="63" y="153"/>
                  </a:lnTo>
                  <a:lnTo>
                    <a:pt x="55" y="154"/>
                  </a:lnTo>
                  <a:lnTo>
                    <a:pt x="46" y="156"/>
                  </a:lnTo>
                  <a:lnTo>
                    <a:pt x="36" y="154"/>
                  </a:lnTo>
                  <a:lnTo>
                    <a:pt x="27" y="152"/>
                  </a:lnTo>
                  <a:lnTo>
                    <a:pt x="20" y="147"/>
                  </a:lnTo>
                  <a:lnTo>
                    <a:pt x="13" y="142"/>
                  </a:lnTo>
                  <a:lnTo>
                    <a:pt x="7" y="133"/>
                  </a:lnTo>
                  <a:lnTo>
                    <a:pt x="4" y="124"/>
                  </a:lnTo>
                  <a:lnTo>
                    <a:pt x="1" y="114"/>
                  </a:lnTo>
                  <a:lnTo>
                    <a:pt x="0" y="103"/>
                  </a:lnTo>
                  <a:lnTo>
                    <a:pt x="1" y="90"/>
                  </a:lnTo>
                  <a:lnTo>
                    <a:pt x="4" y="80"/>
                  </a:lnTo>
                  <a:lnTo>
                    <a:pt x="8" y="70"/>
                  </a:lnTo>
                  <a:lnTo>
                    <a:pt x="14" y="61"/>
                  </a:lnTo>
                  <a:lnTo>
                    <a:pt x="23" y="52"/>
                  </a:lnTo>
                  <a:lnTo>
                    <a:pt x="32" y="48"/>
                  </a:lnTo>
                  <a:lnTo>
                    <a:pt x="40" y="44"/>
                  </a:lnTo>
                  <a:lnTo>
                    <a:pt x="50" y="44"/>
                  </a:lnTo>
                  <a:lnTo>
                    <a:pt x="57" y="44"/>
                  </a:lnTo>
                  <a:lnTo>
                    <a:pt x="65" y="45"/>
                  </a:lnTo>
                  <a:lnTo>
                    <a:pt x="70" y="48"/>
                  </a:lnTo>
                  <a:lnTo>
                    <a:pt x="75" y="51"/>
                  </a:lnTo>
                  <a:lnTo>
                    <a:pt x="75" y="0"/>
                  </a:lnTo>
                  <a:lnTo>
                    <a:pt x="95" y="0"/>
                  </a:lnTo>
                  <a:lnTo>
                    <a:pt x="95" y="153"/>
                  </a:lnTo>
                  <a:lnTo>
                    <a:pt x="75" y="153"/>
                  </a:lnTo>
                  <a:close/>
                  <a:moveTo>
                    <a:pt x="75" y="70"/>
                  </a:moveTo>
                  <a:lnTo>
                    <a:pt x="72" y="65"/>
                  </a:lnTo>
                  <a:lnTo>
                    <a:pt x="66" y="62"/>
                  </a:lnTo>
                  <a:lnTo>
                    <a:pt x="62" y="59"/>
                  </a:lnTo>
                  <a:lnTo>
                    <a:pt x="55" y="59"/>
                  </a:lnTo>
                  <a:lnTo>
                    <a:pt x="47" y="59"/>
                  </a:lnTo>
                  <a:lnTo>
                    <a:pt x="42" y="62"/>
                  </a:lnTo>
                  <a:lnTo>
                    <a:pt x="36" y="65"/>
                  </a:lnTo>
                  <a:lnTo>
                    <a:pt x="30" y="71"/>
                  </a:lnTo>
                  <a:lnTo>
                    <a:pt x="26" y="77"/>
                  </a:lnTo>
                  <a:lnTo>
                    <a:pt x="23" y="84"/>
                  </a:lnTo>
                  <a:lnTo>
                    <a:pt x="21" y="91"/>
                  </a:lnTo>
                  <a:lnTo>
                    <a:pt x="20" y="100"/>
                  </a:lnTo>
                  <a:lnTo>
                    <a:pt x="21" y="110"/>
                  </a:lnTo>
                  <a:lnTo>
                    <a:pt x="23" y="117"/>
                  </a:lnTo>
                  <a:lnTo>
                    <a:pt x="26" y="124"/>
                  </a:lnTo>
                  <a:lnTo>
                    <a:pt x="30" y="130"/>
                  </a:lnTo>
                  <a:lnTo>
                    <a:pt x="34" y="134"/>
                  </a:lnTo>
                  <a:lnTo>
                    <a:pt x="40" y="137"/>
                  </a:lnTo>
                  <a:lnTo>
                    <a:pt x="47" y="139"/>
                  </a:lnTo>
                  <a:lnTo>
                    <a:pt x="56" y="140"/>
                  </a:lnTo>
                  <a:lnTo>
                    <a:pt x="62" y="139"/>
                  </a:lnTo>
                  <a:lnTo>
                    <a:pt x="68" y="137"/>
                  </a:lnTo>
                  <a:lnTo>
                    <a:pt x="72" y="133"/>
                  </a:lnTo>
                  <a:lnTo>
                    <a:pt x="75" y="130"/>
                  </a:lnTo>
                  <a:lnTo>
                    <a:pt x="75"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8" name="Freeform 139"/>
            <p:cNvSpPr>
              <a:spLocks noEditPoints="1"/>
            </p:cNvSpPr>
            <p:nvPr userDrawn="1"/>
          </p:nvSpPr>
          <p:spPr bwMode="auto">
            <a:xfrm>
              <a:off x="3797300" y="928688"/>
              <a:ext cx="53975" cy="88900"/>
            </a:xfrm>
            <a:custGeom>
              <a:avLst/>
              <a:gdLst>
                <a:gd name="T0" fmla="*/ 20 w 101"/>
                <a:gd name="T1" fmla="*/ 112 h 167"/>
                <a:gd name="T2" fmla="*/ 23 w 101"/>
                <a:gd name="T3" fmla="*/ 129 h 167"/>
                <a:gd name="T4" fmla="*/ 30 w 101"/>
                <a:gd name="T5" fmla="*/ 141 h 167"/>
                <a:gd name="T6" fmla="*/ 42 w 101"/>
                <a:gd name="T7" fmla="*/ 148 h 167"/>
                <a:gd name="T8" fmla="*/ 55 w 101"/>
                <a:gd name="T9" fmla="*/ 151 h 167"/>
                <a:gd name="T10" fmla="*/ 69 w 101"/>
                <a:gd name="T11" fmla="*/ 148 h 167"/>
                <a:gd name="T12" fmla="*/ 82 w 101"/>
                <a:gd name="T13" fmla="*/ 141 h 167"/>
                <a:gd name="T14" fmla="*/ 85 w 101"/>
                <a:gd name="T15" fmla="*/ 158 h 167"/>
                <a:gd name="T16" fmla="*/ 65 w 101"/>
                <a:gd name="T17" fmla="*/ 165 h 167"/>
                <a:gd name="T18" fmla="*/ 40 w 101"/>
                <a:gd name="T19" fmla="*/ 165 h 167"/>
                <a:gd name="T20" fmla="*/ 23 w 101"/>
                <a:gd name="T21" fmla="*/ 158 h 167"/>
                <a:gd name="T22" fmla="*/ 8 w 101"/>
                <a:gd name="T23" fmla="*/ 144 h 167"/>
                <a:gd name="T24" fmla="*/ 1 w 101"/>
                <a:gd name="T25" fmla="*/ 124 h 167"/>
                <a:gd name="T26" fmla="*/ 1 w 101"/>
                <a:gd name="T27" fmla="*/ 99 h 167"/>
                <a:gd name="T28" fmla="*/ 8 w 101"/>
                <a:gd name="T29" fmla="*/ 78 h 167"/>
                <a:gd name="T30" fmla="*/ 24 w 101"/>
                <a:gd name="T31" fmla="*/ 62 h 167"/>
                <a:gd name="T32" fmla="*/ 42 w 101"/>
                <a:gd name="T33" fmla="*/ 55 h 167"/>
                <a:gd name="T34" fmla="*/ 62 w 101"/>
                <a:gd name="T35" fmla="*/ 55 h 167"/>
                <a:gd name="T36" fmla="*/ 80 w 101"/>
                <a:gd name="T37" fmla="*/ 62 h 167"/>
                <a:gd name="T38" fmla="*/ 93 w 101"/>
                <a:gd name="T39" fmla="*/ 73 h 167"/>
                <a:gd name="T40" fmla="*/ 99 w 101"/>
                <a:gd name="T41" fmla="*/ 91 h 167"/>
                <a:gd name="T42" fmla="*/ 99 w 101"/>
                <a:gd name="T43" fmla="*/ 106 h 167"/>
                <a:gd name="T44" fmla="*/ 52 w 101"/>
                <a:gd name="T45" fmla="*/ 70 h 167"/>
                <a:gd name="T46" fmla="*/ 40 w 101"/>
                <a:gd name="T47" fmla="*/ 72 h 167"/>
                <a:gd name="T48" fmla="*/ 30 w 101"/>
                <a:gd name="T49" fmla="*/ 79 h 167"/>
                <a:gd name="T50" fmla="*/ 24 w 101"/>
                <a:gd name="T51" fmla="*/ 88 h 167"/>
                <a:gd name="T52" fmla="*/ 20 w 101"/>
                <a:gd name="T53" fmla="*/ 98 h 167"/>
                <a:gd name="T54" fmla="*/ 80 w 101"/>
                <a:gd name="T55" fmla="*/ 92 h 167"/>
                <a:gd name="T56" fmla="*/ 76 w 101"/>
                <a:gd name="T57" fmla="*/ 83 h 167"/>
                <a:gd name="T58" fmla="*/ 69 w 101"/>
                <a:gd name="T59" fmla="*/ 75 h 167"/>
                <a:gd name="T60" fmla="*/ 59 w 101"/>
                <a:gd name="T61" fmla="*/ 70 h 167"/>
                <a:gd name="T62" fmla="*/ 85 w 101"/>
                <a:gd name="T63" fmla="*/ 0 h 167"/>
                <a:gd name="T64" fmla="*/ 43 w 101"/>
                <a:gd name="T65" fmla="*/ 34 h 167"/>
                <a:gd name="T66" fmla="*/ 31 w 101"/>
                <a:gd name="T67" fmla="*/ 0 h 167"/>
                <a:gd name="T68" fmla="*/ 66 w 101"/>
                <a:gd name="T6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 h="167">
                  <a:moveTo>
                    <a:pt x="98" y="112"/>
                  </a:moveTo>
                  <a:lnTo>
                    <a:pt x="20" y="112"/>
                  </a:lnTo>
                  <a:lnTo>
                    <a:pt x="21" y="121"/>
                  </a:lnTo>
                  <a:lnTo>
                    <a:pt x="23" y="129"/>
                  </a:lnTo>
                  <a:lnTo>
                    <a:pt x="26" y="135"/>
                  </a:lnTo>
                  <a:lnTo>
                    <a:pt x="30" y="141"/>
                  </a:lnTo>
                  <a:lnTo>
                    <a:pt x="36" y="145"/>
                  </a:lnTo>
                  <a:lnTo>
                    <a:pt x="42" y="148"/>
                  </a:lnTo>
                  <a:lnTo>
                    <a:pt x="47" y="150"/>
                  </a:lnTo>
                  <a:lnTo>
                    <a:pt x="55" y="151"/>
                  </a:lnTo>
                  <a:lnTo>
                    <a:pt x="62" y="150"/>
                  </a:lnTo>
                  <a:lnTo>
                    <a:pt x="69" y="148"/>
                  </a:lnTo>
                  <a:lnTo>
                    <a:pt x="76" y="145"/>
                  </a:lnTo>
                  <a:lnTo>
                    <a:pt x="82" y="141"/>
                  </a:lnTo>
                  <a:lnTo>
                    <a:pt x="91" y="154"/>
                  </a:lnTo>
                  <a:lnTo>
                    <a:pt x="85" y="158"/>
                  </a:lnTo>
                  <a:lnTo>
                    <a:pt x="76" y="163"/>
                  </a:lnTo>
                  <a:lnTo>
                    <a:pt x="65" y="165"/>
                  </a:lnTo>
                  <a:lnTo>
                    <a:pt x="50" y="167"/>
                  </a:lnTo>
                  <a:lnTo>
                    <a:pt x="40" y="165"/>
                  </a:lnTo>
                  <a:lnTo>
                    <a:pt x="31" y="163"/>
                  </a:lnTo>
                  <a:lnTo>
                    <a:pt x="23" y="158"/>
                  </a:lnTo>
                  <a:lnTo>
                    <a:pt x="16" y="153"/>
                  </a:lnTo>
                  <a:lnTo>
                    <a:pt x="8" y="144"/>
                  </a:lnTo>
                  <a:lnTo>
                    <a:pt x="4" y="135"/>
                  </a:lnTo>
                  <a:lnTo>
                    <a:pt x="1" y="124"/>
                  </a:lnTo>
                  <a:lnTo>
                    <a:pt x="0" y="112"/>
                  </a:lnTo>
                  <a:lnTo>
                    <a:pt x="1" y="99"/>
                  </a:lnTo>
                  <a:lnTo>
                    <a:pt x="4" y="88"/>
                  </a:lnTo>
                  <a:lnTo>
                    <a:pt x="8" y="78"/>
                  </a:lnTo>
                  <a:lnTo>
                    <a:pt x="16" y="69"/>
                  </a:lnTo>
                  <a:lnTo>
                    <a:pt x="24" y="62"/>
                  </a:lnTo>
                  <a:lnTo>
                    <a:pt x="31" y="57"/>
                  </a:lnTo>
                  <a:lnTo>
                    <a:pt x="42" y="55"/>
                  </a:lnTo>
                  <a:lnTo>
                    <a:pt x="50" y="55"/>
                  </a:lnTo>
                  <a:lnTo>
                    <a:pt x="62" y="55"/>
                  </a:lnTo>
                  <a:lnTo>
                    <a:pt x="72" y="57"/>
                  </a:lnTo>
                  <a:lnTo>
                    <a:pt x="80" y="62"/>
                  </a:lnTo>
                  <a:lnTo>
                    <a:pt x="88" y="68"/>
                  </a:lnTo>
                  <a:lnTo>
                    <a:pt x="93" y="73"/>
                  </a:lnTo>
                  <a:lnTo>
                    <a:pt x="96" y="82"/>
                  </a:lnTo>
                  <a:lnTo>
                    <a:pt x="99" y="91"/>
                  </a:lnTo>
                  <a:lnTo>
                    <a:pt x="101" y="101"/>
                  </a:lnTo>
                  <a:lnTo>
                    <a:pt x="99" y="106"/>
                  </a:lnTo>
                  <a:lnTo>
                    <a:pt x="98" y="112"/>
                  </a:lnTo>
                  <a:close/>
                  <a:moveTo>
                    <a:pt x="52" y="70"/>
                  </a:moveTo>
                  <a:lnTo>
                    <a:pt x="46" y="70"/>
                  </a:lnTo>
                  <a:lnTo>
                    <a:pt x="40" y="72"/>
                  </a:lnTo>
                  <a:lnTo>
                    <a:pt x="34" y="75"/>
                  </a:lnTo>
                  <a:lnTo>
                    <a:pt x="30" y="79"/>
                  </a:lnTo>
                  <a:lnTo>
                    <a:pt x="26" y="83"/>
                  </a:lnTo>
                  <a:lnTo>
                    <a:pt x="24" y="88"/>
                  </a:lnTo>
                  <a:lnTo>
                    <a:pt x="21" y="92"/>
                  </a:lnTo>
                  <a:lnTo>
                    <a:pt x="20" y="98"/>
                  </a:lnTo>
                  <a:lnTo>
                    <a:pt x="80" y="98"/>
                  </a:lnTo>
                  <a:lnTo>
                    <a:pt x="80" y="92"/>
                  </a:lnTo>
                  <a:lnTo>
                    <a:pt x="79" y="88"/>
                  </a:lnTo>
                  <a:lnTo>
                    <a:pt x="76" y="83"/>
                  </a:lnTo>
                  <a:lnTo>
                    <a:pt x="73" y="79"/>
                  </a:lnTo>
                  <a:lnTo>
                    <a:pt x="69" y="75"/>
                  </a:lnTo>
                  <a:lnTo>
                    <a:pt x="65" y="72"/>
                  </a:lnTo>
                  <a:lnTo>
                    <a:pt x="59" y="70"/>
                  </a:lnTo>
                  <a:lnTo>
                    <a:pt x="52" y="70"/>
                  </a:lnTo>
                  <a:close/>
                  <a:moveTo>
                    <a:pt x="85" y="0"/>
                  </a:moveTo>
                  <a:lnTo>
                    <a:pt x="55" y="34"/>
                  </a:lnTo>
                  <a:lnTo>
                    <a:pt x="43" y="34"/>
                  </a:lnTo>
                  <a:lnTo>
                    <a:pt x="13" y="0"/>
                  </a:lnTo>
                  <a:lnTo>
                    <a:pt x="31" y="0"/>
                  </a:lnTo>
                  <a:lnTo>
                    <a:pt x="49" y="20"/>
                  </a:lnTo>
                  <a:lnTo>
                    <a:pt x="66" y="0"/>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9" name="Freeform 140"/>
            <p:cNvSpPr>
              <a:spLocks/>
            </p:cNvSpPr>
            <p:nvPr userDrawn="1"/>
          </p:nvSpPr>
          <p:spPr bwMode="auto">
            <a:xfrm>
              <a:off x="3862388" y="935038"/>
              <a:ext cx="19050" cy="82550"/>
            </a:xfrm>
            <a:custGeom>
              <a:avLst/>
              <a:gdLst>
                <a:gd name="T0" fmla="*/ 0 w 37"/>
                <a:gd name="T1" fmla="*/ 123 h 156"/>
                <a:gd name="T2" fmla="*/ 0 w 37"/>
                <a:gd name="T3" fmla="*/ 0 h 156"/>
                <a:gd name="T4" fmla="*/ 19 w 37"/>
                <a:gd name="T5" fmla="*/ 0 h 156"/>
                <a:gd name="T6" fmla="*/ 19 w 37"/>
                <a:gd name="T7" fmla="*/ 120 h 156"/>
                <a:gd name="T8" fmla="*/ 19 w 37"/>
                <a:gd name="T9" fmla="*/ 124 h 156"/>
                <a:gd name="T10" fmla="*/ 20 w 37"/>
                <a:gd name="T11" fmla="*/ 127 h 156"/>
                <a:gd name="T12" fmla="*/ 21 w 37"/>
                <a:gd name="T13" fmla="*/ 130 h 156"/>
                <a:gd name="T14" fmla="*/ 24 w 37"/>
                <a:gd name="T15" fmla="*/ 133 h 156"/>
                <a:gd name="T16" fmla="*/ 30 w 37"/>
                <a:gd name="T17" fmla="*/ 137 h 156"/>
                <a:gd name="T18" fmla="*/ 37 w 37"/>
                <a:gd name="T19" fmla="*/ 139 h 156"/>
                <a:gd name="T20" fmla="*/ 37 w 37"/>
                <a:gd name="T21" fmla="*/ 156 h 156"/>
                <a:gd name="T22" fmla="*/ 29 w 37"/>
                <a:gd name="T23" fmla="*/ 154 h 156"/>
                <a:gd name="T24" fmla="*/ 20 w 37"/>
                <a:gd name="T25" fmla="*/ 153 h 156"/>
                <a:gd name="T26" fmla="*/ 14 w 37"/>
                <a:gd name="T27" fmla="*/ 152 h 156"/>
                <a:gd name="T28" fmla="*/ 8 w 37"/>
                <a:gd name="T29" fmla="*/ 147 h 156"/>
                <a:gd name="T30" fmla="*/ 4 w 37"/>
                <a:gd name="T31" fmla="*/ 143 h 156"/>
                <a:gd name="T32" fmla="*/ 1 w 37"/>
                <a:gd name="T33" fmla="*/ 137 h 156"/>
                <a:gd name="T34" fmla="*/ 0 w 37"/>
                <a:gd name="T35" fmla="*/ 130 h 156"/>
                <a:gd name="T36" fmla="*/ 0 w 37"/>
                <a:gd name="T37"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56">
                  <a:moveTo>
                    <a:pt x="0" y="123"/>
                  </a:moveTo>
                  <a:lnTo>
                    <a:pt x="0" y="0"/>
                  </a:lnTo>
                  <a:lnTo>
                    <a:pt x="19" y="0"/>
                  </a:lnTo>
                  <a:lnTo>
                    <a:pt x="19" y="120"/>
                  </a:lnTo>
                  <a:lnTo>
                    <a:pt x="19" y="124"/>
                  </a:lnTo>
                  <a:lnTo>
                    <a:pt x="20" y="127"/>
                  </a:lnTo>
                  <a:lnTo>
                    <a:pt x="21" y="130"/>
                  </a:lnTo>
                  <a:lnTo>
                    <a:pt x="24" y="133"/>
                  </a:lnTo>
                  <a:lnTo>
                    <a:pt x="30" y="137"/>
                  </a:lnTo>
                  <a:lnTo>
                    <a:pt x="37" y="139"/>
                  </a:lnTo>
                  <a:lnTo>
                    <a:pt x="37" y="156"/>
                  </a:lnTo>
                  <a:lnTo>
                    <a:pt x="29" y="154"/>
                  </a:lnTo>
                  <a:lnTo>
                    <a:pt x="20" y="153"/>
                  </a:lnTo>
                  <a:lnTo>
                    <a:pt x="14" y="152"/>
                  </a:lnTo>
                  <a:lnTo>
                    <a:pt x="8" y="147"/>
                  </a:lnTo>
                  <a:lnTo>
                    <a:pt x="4" y="143"/>
                  </a:lnTo>
                  <a:lnTo>
                    <a:pt x="1" y="137"/>
                  </a:lnTo>
                  <a:lnTo>
                    <a:pt x="0" y="130"/>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0" name="Freeform 141"/>
            <p:cNvSpPr>
              <a:spLocks noEditPoints="1"/>
            </p:cNvSpPr>
            <p:nvPr userDrawn="1"/>
          </p:nvSpPr>
          <p:spPr bwMode="auto">
            <a:xfrm>
              <a:off x="3889375" y="930275"/>
              <a:ext cx="49213" cy="87312"/>
            </a:xfrm>
            <a:custGeom>
              <a:avLst/>
              <a:gdLst>
                <a:gd name="T0" fmla="*/ 59 w 92"/>
                <a:gd name="T1" fmla="*/ 157 h 166"/>
                <a:gd name="T2" fmla="*/ 42 w 92"/>
                <a:gd name="T3" fmla="*/ 164 h 166"/>
                <a:gd name="T4" fmla="*/ 25 w 92"/>
                <a:gd name="T5" fmla="*/ 164 h 166"/>
                <a:gd name="T6" fmla="*/ 13 w 92"/>
                <a:gd name="T7" fmla="*/ 160 h 166"/>
                <a:gd name="T8" fmla="*/ 4 w 92"/>
                <a:gd name="T9" fmla="*/ 152 h 166"/>
                <a:gd name="T10" fmla="*/ 0 w 92"/>
                <a:gd name="T11" fmla="*/ 140 h 166"/>
                <a:gd name="T12" fmla="*/ 0 w 92"/>
                <a:gd name="T13" fmla="*/ 126 h 166"/>
                <a:gd name="T14" fmla="*/ 7 w 92"/>
                <a:gd name="T15" fmla="*/ 111 h 166"/>
                <a:gd name="T16" fmla="*/ 22 w 92"/>
                <a:gd name="T17" fmla="*/ 100 h 166"/>
                <a:gd name="T18" fmla="*/ 41 w 92"/>
                <a:gd name="T19" fmla="*/ 95 h 166"/>
                <a:gd name="T20" fmla="*/ 58 w 92"/>
                <a:gd name="T21" fmla="*/ 94 h 166"/>
                <a:gd name="T22" fmla="*/ 64 w 92"/>
                <a:gd name="T23" fmla="*/ 91 h 166"/>
                <a:gd name="T24" fmla="*/ 61 w 92"/>
                <a:gd name="T25" fmla="*/ 81 h 166"/>
                <a:gd name="T26" fmla="*/ 55 w 92"/>
                <a:gd name="T27" fmla="*/ 74 h 166"/>
                <a:gd name="T28" fmla="*/ 46 w 92"/>
                <a:gd name="T29" fmla="*/ 71 h 166"/>
                <a:gd name="T30" fmla="*/ 32 w 92"/>
                <a:gd name="T31" fmla="*/ 71 h 166"/>
                <a:gd name="T32" fmla="*/ 19 w 92"/>
                <a:gd name="T33" fmla="*/ 75 h 166"/>
                <a:gd name="T34" fmla="*/ 4 w 92"/>
                <a:gd name="T35" fmla="*/ 64 h 166"/>
                <a:gd name="T36" fmla="*/ 20 w 92"/>
                <a:gd name="T37" fmla="*/ 56 h 166"/>
                <a:gd name="T38" fmla="*/ 39 w 92"/>
                <a:gd name="T39" fmla="*/ 54 h 166"/>
                <a:gd name="T40" fmla="*/ 59 w 92"/>
                <a:gd name="T41" fmla="*/ 55 h 166"/>
                <a:gd name="T42" fmla="*/ 74 w 92"/>
                <a:gd name="T43" fmla="*/ 64 h 166"/>
                <a:gd name="T44" fmla="*/ 81 w 92"/>
                <a:gd name="T45" fmla="*/ 78 h 166"/>
                <a:gd name="T46" fmla="*/ 84 w 92"/>
                <a:gd name="T47" fmla="*/ 98 h 166"/>
                <a:gd name="T48" fmla="*/ 84 w 92"/>
                <a:gd name="T49" fmla="*/ 143 h 166"/>
                <a:gd name="T50" fmla="*/ 88 w 92"/>
                <a:gd name="T51" fmla="*/ 153 h 166"/>
                <a:gd name="T52" fmla="*/ 92 w 92"/>
                <a:gd name="T53" fmla="*/ 166 h 166"/>
                <a:gd name="T54" fmla="*/ 75 w 92"/>
                <a:gd name="T55" fmla="*/ 162 h 166"/>
                <a:gd name="T56" fmla="*/ 66 w 92"/>
                <a:gd name="T57" fmla="*/ 152 h 166"/>
                <a:gd name="T58" fmla="*/ 56 w 92"/>
                <a:gd name="T59" fmla="*/ 108 h 166"/>
                <a:gd name="T60" fmla="*/ 45 w 92"/>
                <a:gd name="T61" fmla="*/ 108 h 166"/>
                <a:gd name="T62" fmla="*/ 33 w 92"/>
                <a:gd name="T63" fmla="*/ 113 h 166"/>
                <a:gd name="T64" fmla="*/ 25 w 92"/>
                <a:gd name="T65" fmla="*/ 120 h 166"/>
                <a:gd name="T66" fmla="*/ 19 w 92"/>
                <a:gd name="T67" fmla="*/ 128 h 166"/>
                <a:gd name="T68" fmla="*/ 19 w 92"/>
                <a:gd name="T69" fmla="*/ 137 h 166"/>
                <a:gd name="T70" fmla="*/ 22 w 92"/>
                <a:gd name="T71" fmla="*/ 144 h 166"/>
                <a:gd name="T72" fmla="*/ 30 w 92"/>
                <a:gd name="T73" fmla="*/ 149 h 166"/>
                <a:gd name="T74" fmla="*/ 46 w 92"/>
                <a:gd name="T75" fmla="*/ 150 h 166"/>
                <a:gd name="T76" fmla="*/ 59 w 92"/>
                <a:gd name="T77" fmla="*/ 143 h 166"/>
                <a:gd name="T78" fmla="*/ 65 w 92"/>
                <a:gd name="T79" fmla="*/ 110 h 166"/>
                <a:gd name="T80" fmla="*/ 46 w 92"/>
                <a:gd name="T81" fmla="*/ 33 h 166"/>
                <a:gd name="T82" fmla="*/ 49 w 92"/>
                <a:gd name="T8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166">
                  <a:moveTo>
                    <a:pt x="66" y="152"/>
                  </a:moveTo>
                  <a:lnTo>
                    <a:pt x="59" y="157"/>
                  </a:lnTo>
                  <a:lnTo>
                    <a:pt x="52" y="162"/>
                  </a:lnTo>
                  <a:lnTo>
                    <a:pt x="42" y="164"/>
                  </a:lnTo>
                  <a:lnTo>
                    <a:pt x="30" y="166"/>
                  </a:lnTo>
                  <a:lnTo>
                    <a:pt x="25" y="164"/>
                  </a:lnTo>
                  <a:lnTo>
                    <a:pt x="19" y="163"/>
                  </a:lnTo>
                  <a:lnTo>
                    <a:pt x="13" y="160"/>
                  </a:lnTo>
                  <a:lnTo>
                    <a:pt x="9" y="156"/>
                  </a:lnTo>
                  <a:lnTo>
                    <a:pt x="4" y="152"/>
                  </a:lnTo>
                  <a:lnTo>
                    <a:pt x="2" y="146"/>
                  </a:lnTo>
                  <a:lnTo>
                    <a:pt x="0" y="140"/>
                  </a:lnTo>
                  <a:lnTo>
                    <a:pt x="0" y="133"/>
                  </a:lnTo>
                  <a:lnTo>
                    <a:pt x="0" y="126"/>
                  </a:lnTo>
                  <a:lnTo>
                    <a:pt x="3" y="118"/>
                  </a:lnTo>
                  <a:lnTo>
                    <a:pt x="7" y="111"/>
                  </a:lnTo>
                  <a:lnTo>
                    <a:pt x="15" y="105"/>
                  </a:lnTo>
                  <a:lnTo>
                    <a:pt x="22" y="100"/>
                  </a:lnTo>
                  <a:lnTo>
                    <a:pt x="30" y="97"/>
                  </a:lnTo>
                  <a:lnTo>
                    <a:pt x="41" y="95"/>
                  </a:lnTo>
                  <a:lnTo>
                    <a:pt x="51" y="94"/>
                  </a:lnTo>
                  <a:lnTo>
                    <a:pt x="58" y="94"/>
                  </a:lnTo>
                  <a:lnTo>
                    <a:pt x="65" y="97"/>
                  </a:lnTo>
                  <a:lnTo>
                    <a:pt x="64" y="91"/>
                  </a:lnTo>
                  <a:lnTo>
                    <a:pt x="64" y="85"/>
                  </a:lnTo>
                  <a:lnTo>
                    <a:pt x="61" y="81"/>
                  </a:lnTo>
                  <a:lnTo>
                    <a:pt x="59" y="77"/>
                  </a:lnTo>
                  <a:lnTo>
                    <a:pt x="55" y="74"/>
                  </a:lnTo>
                  <a:lnTo>
                    <a:pt x="52" y="72"/>
                  </a:lnTo>
                  <a:lnTo>
                    <a:pt x="46" y="71"/>
                  </a:lnTo>
                  <a:lnTo>
                    <a:pt x="41" y="71"/>
                  </a:lnTo>
                  <a:lnTo>
                    <a:pt x="32" y="71"/>
                  </a:lnTo>
                  <a:lnTo>
                    <a:pt x="25" y="72"/>
                  </a:lnTo>
                  <a:lnTo>
                    <a:pt x="19" y="75"/>
                  </a:lnTo>
                  <a:lnTo>
                    <a:pt x="13" y="80"/>
                  </a:lnTo>
                  <a:lnTo>
                    <a:pt x="4" y="64"/>
                  </a:lnTo>
                  <a:lnTo>
                    <a:pt x="12" y="59"/>
                  </a:lnTo>
                  <a:lnTo>
                    <a:pt x="20" y="56"/>
                  </a:lnTo>
                  <a:lnTo>
                    <a:pt x="30" y="54"/>
                  </a:lnTo>
                  <a:lnTo>
                    <a:pt x="39" y="54"/>
                  </a:lnTo>
                  <a:lnTo>
                    <a:pt x="49" y="54"/>
                  </a:lnTo>
                  <a:lnTo>
                    <a:pt x="59" y="55"/>
                  </a:lnTo>
                  <a:lnTo>
                    <a:pt x="66" y="59"/>
                  </a:lnTo>
                  <a:lnTo>
                    <a:pt x="74" y="64"/>
                  </a:lnTo>
                  <a:lnTo>
                    <a:pt x="78" y="69"/>
                  </a:lnTo>
                  <a:lnTo>
                    <a:pt x="81" y="78"/>
                  </a:lnTo>
                  <a:lnTo>
                    <a:pt x="84" y="87"/>
                  </a:lnTo>
                  <a:lnTo>
                    <a:pt x="84" y="98"/>
                  </a:lnTo>
                  <a:lnTo>
                    <a:pt x="84" y="137"/>
                  </a:lnTo>
                  <a:lnTo>
                    <a:pt x="84" y="143"/>
                  </a:lnTo>
                  <a:lnTo>
                    <a:pt x="87" y="149"/>
                  </a:lnTo>
                  <a:lnTo>
                    <a:pt x="88" y="153"/>
                  </a:lnTo>
                  <a:lnTo>
                    <a:pt x="92" y="156"/>
                  </a:lnTo>
                  <a:lnTo>
                    <a:pt x="92" y="166"/>
                  </a:lnTo>
                  <a:lnTo>
                    <a:pt x="82" y="164"/>
                  </a:lnTo>
                  <a:lnTo>
                    <a:pt x="75" y="162"/>
                  </a:lnTo>
                  <a:lnTo>
                    <a:pt x="69" y="157"/>
                  </a:lnTo>
                  <a:lnTo>
                    <a:pt x="66" y="152"/>
                  </a:lnTo>
                  <a:close/>
                  <a:moveTo>
                    <a:pt x="65" y="110"/>
                  </a:moveTo>
                  <a:lnTo>
                    <a:pt x="56" y="108"/>
                  </a:lnTo>
                  <a:lnTo>
                    <a:pt x="52" y="108"/>
                  </a:lnTo>
                  <a:lnTo>
                    <a:pt x="45" y="108"/>
                  </a:lnTo>
                  <a:lnTo>
                    <a:pt x="39" y="110"/>
                  </a:lnTo>
                  <a:lnTo>
                    <a:pt x="33" y="113"/>
                  </a:lnTo>
                  <a:lnTo>
                    <a:pt x="28" y="116"/>
                  </a:lnTo>
                  <a:lnTo>
                    <a:pt x="25" y="120"/>
                  </a:lnTo>
                  <a:lnTo>
                    <a:pt x="22" y="124"/>
                  </a:lnTo>
                  <a:lnTo>
                    <a:pt x="19" y="128"/>
                  </a:lnTo>
                  <a:lnTo>
                    <a:pt x="19" y="133"/>
                  </a:lnTo>
                  <a:lnTo>
                    <a:pt x="19" y="137"/>
                  </a:lnTo>
                  <a:lnTo>
                    <a:pt x="20" y="141"/>
                  </a:lnTo>
                  <a:lnTo>
                    <a:pt x="22" y="144"/>
                  </a:lnTo>
                  <a:lnTo>
                    <a:pt x="23" y="146"/>
                  </a:lnTo>
                  <a:lnTo>
                    <a:pt x="30" y="149"/>
                  </a:lnTo>
                  <a:lnTo>
                    <a:pt x="39" y="150"/>
                  </a:lnTo>
                  <a:lnTo>
                    <a:pt x="46" y="150"/>
                  </a:lnTo>
                  <a:lnTo>
                    <a:pt x="52" y="147"/>
                  </a:lnTo>
                  <a:lnTo>
                    <a:pt x="59" y="143"/>
                  </a:lnTo>
                  <a:lnTo>
                    <a:pt x="65" y="137"/>
                  </a:lnTo>
                  <a:lnTo>
                    <a:pt x="65" y="110"/>
                  </a:lnTo>
                  <a:close/>
                  <a:moveTo>
                    <a:pt x="69" y="0"/>
                  </a:moveTo>
                  <a:lnTo>
                    <a:pt x="46" y="33"/>
                  </a:lnTo>
                  <a:lnTo>
                    <a:pt x="32" y="33"/>
                  </a:lnTo>
                  <a:lnTo>
                    <a:pt x="4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1" name="Freeform 142"/>
            <p:cNvSpPr>
              <a:spLocks/>
            </p:cNvSpPr>
            <p:nvPr userDrawn="1"/>
          </p:nvSpPr>
          <p:spPr bwMode="auto">
            <a:xfrm>
              <a:off x="3943350" y="958850"/>
              <a:ext cx="52388" cy="58737"/>
            </a:xfrm>
            <a:custGeom>
              <a:avLst/>
              <a:gdLst>
                <a:gd name="T0" fmla="*/ 51 w 100"/>
                <a:gd name="T1" fmla="*/ 111 h 111"/>
                <a:gd name="T2" fmla="*/ 46 w 100"/>
                <a:gd name="T3" fmla="*/ 111 h 111"/>
                <a:gd name="T4" fmla="*/ 0 w 100"/>
                <a:gd name="T5" fmla="*/ 0 h 111"/>
                <a:gd name="T6" fmla="*/ 20 w 100"/>
                <a:gd name="T7" fmla="*/ 0 h 111"/>
                <a:gd name="T8" fmla="*/ 49 w 100"/>
                <a:gd name="T9" fmla="*/ 76 h 111"/>
                <a:gd name="T10" fmla="*/ 78 w 100"/>
                <a:gd name="T11" fmla="*/ 0 h 111"/>
                <a:gd name="T12" fmla="*/ 100 w 100"/>
                <a:gd name="T13" fmla="*/ 0 h 111"/>
                <a:gd name="T14" fmla="*/ 51 w 100"/>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11">
                  <a:moveTo>
                    <a:pt x="51" y="111"/>
                  </a:moveTo>
                  <a:lnTo>
                    <a:pt x="46" y="111"/>
                  </a:lnTo>
                  <a:lnTo>
                    <a:pt x="0" y="0"/>
                  </a:lnTo>
                  <a:lnTo>
                    <a:pt x="20" y="0"/>
                  </a:lnTo>
                  <a:lnTo>
                    <a:pt x="49" y="76"/>
                  </a:lnTo>
                  <a:lnTo>
                    <a:pt x="78" y="0"/>
                  </a:lnTo>
                  <a:lnTo>
                    <a:pt x="100" y="0"/>
                  </a:lnTo>
                  <a:lnTo>
                    <a:pt x="51"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2" name="Freeform 143"/>
            <p:cNvSpPr>
              <a:spLocks noEditPoints="1"/>
            </p:cNvSpPr>
            <p:nvPr userDrawn="1"/>
          </p:nvSpPr>
          <p:spPr bwMode="auto">
            <a:xfrm>
              <a:off x="4000500" y="930275"/>
              <a:ext cx="49213" cy="87312"/>
            </a:xfrm>
            <a:custGeom>
              <a:avLst/>
              <a:gdLst>
                <a:gd name="T0" fmla="*/ 60 w 93"/>
                <a:gd name="T1" fmla="*/ 157 h 166"/>
                <a:gd name="T2" fmla="*/ 43 w 93"/>
                <a:gd name="T3" fmla="*/ 164 h 166"/>
                <a:gd name="T4" fmla="*/ 26 w 93"/>
                <a:gd name="T5" fmla="*/ 164 h 166"/>
                <a:gd name="T6" fmla="*/ 14 w 93"/>
                <a:gd name="T7" fmla="*/ 160 h 166"/>
                <a:gd name="T8" fmla="*/ 6 w 93"/>
                <a:gd name="T9" fmla="*/ 152 h 166"/>
                <a:gd name="T10" fmla="*/ 1 w 93"/>
                <a:gd name="T11" fmla="*/ 140 h 166"/>
                <a:gd name="T12" fmla="*/ 1 w 93"/>
                <a:gd name="T13" fmla="*/ 126 h 166"/>
                <a:gd name="T14" fmla="*/ 8 w 93"/>
                <a:gd name="T15" fmla="*/ 111 h 166"/>
                <a:gd name="T16" fmla="*/ 23 w 93"/>
                <a:gd name="T17" fmla="*/ 100 h 166"/>
                <a:gd name="T18" fmla="*/ 40 w 93"/>
                <a:gd name="T19" fmla="*/ 95 h 166"/>
                <a:gd name="T20" fmla="*/ 57 w 93"/>
                <a:gd name="T21" fmla="*/ 94 h 166"/>
                <a:gd name="T22" fmla="*/ 65 w 93"/>
                <a:gd name="T23" fmla="*/ 91 h 166"/>
                <a:gd name="T24" fmla="*/ 62 w 93"/>
                <a:gd name="T25" fmla="*/ 81 h 166"/>
                <a:gd name="T26" fmla="*/ 56 w 93"/>
                <a:gd name="T27" fmla="*/ 74 h 166"/>
                <a:gd name="T28" fmla="*/ 47 w 93"/>
                <a:gd name="T29" fmla="*/ 71 h 166"/>
                <a:gd name="T30" fmla="*/ 33 w 93"/>
                <a:gd name="T31" fmla="*/ 71 h 166"/>
                <a:gd name="T32" fmla="*/ 19 w 93"/>
                <a:gd name="T33" fmla="*/ 75 h 166"/>
                <a:gd name="T34" fmla="*/ 6 w 93"/>
                <a:gd name="T35" fmla="*/ 64 h 166"/>
                <a:gd name="T36" fmla="*/ 21 w 93"/>
                <a:gd name="T37" fmla="*/ 56 h 166"/>
                <a:gd name="T38" fmla="*/ 39 w 93"/>
                <a:gd name="T39" fmla="*/ 54 h 166"/>
                <a:gd name="T40" fmla="*/ 60 w 93"/>
                <a:gd name="T41" fmla="*/ 55 h 166"/>
                <a:gd name="T42" fmla="*/ 73 w 93"/>
                <a:gd name="T43" fmla="*/ 64 h 166"/>
                <a:gd name="T44" fmla="*/ 82 w 93"/>
                <a:gd name="T45" fmla="*/ 78 h 166"/>
                <a:gd name="T46" fmla="*/ 85 w 93"/>
                <a:gd name="T47" fmla="*/ 98 h 166"/>
                <a:gd name="T48" fmla="*/ 85 w 93"/>
                <a:gd name="T49" fmla="*/ 143 h 166"/>
                <a:gd name="T50" fmla="*/ 89 w 93"/>
                <a:gd name="T51" fmla="*/ 153 h 166"/>
                <a:gd name="T52" fmla="*/ 93 w 93"/>
                <a:gd name="T53" fmla="*/ 166 h 166"/>
                <a:gd name="T54" fmla="*/ 75 w 93"/>
                <a:gd name="T55" fmla="*/ 162 h 166"/>
                <a:gd name="T56" fmla="*/ 68 w 93"/>
                <a:gd name="T57" fmla="*/ 152 h 166"/>
                <a:gd name="T58" fmla="*/ 57 w 93"/>
                <a:gd name="T59" fmla="*/ 108 h 166"/>
                <a:gd name="T60" fmla="*/ 46 w 93"/>
                <a:gd name="T61" fmla="*/ 108 h 166"/>
                <a:gd name="T62" fmla="*/ 33 w 93"/>
                <a:gd name="T63" fmla="*/ 113 h 166"/>
                <a:gd name="T64" fmla="*/ 24 w 93"/>
                <a:gd name="T65" fmla="*/ 120 h 166"/>
                <a:gd name="T66" fmla="*/ 20 w 93"/>
                <a:gd name="T67" fmla="*/ 128 h 166"/>
                <a:gd name="T68" fmla="*/ 20 w 93"/>
                <a:gd name="T69" fmla="*/ 137 h 166"/>
                <a:gd name="T70" fmla="*/ 21 w 93"/>
                <a:gd name="T71" fmla="*/ 144 h 166"/>
                <a:gd name="T72" fmla="*/ 30 w 93"/>
                <a:gd name="T73" fmla="*/ 149 h 166"/>
                <a:gd name="T74" fmla="*/ 46 w 93"/>
                <a:gd name="T75" fmla="*/ 150 h 166"/>
                <a:gd name="T76" fmla="*/ 59 w 93"/>
                <a:gd name="T77" fmla="*/ 143 h 166"/>
                <a:gd name="T78" fmla="*/ 65 w 93"/>
                <a:gd name="T79" fmla="*/ 110 h 166"/>
                <a:gd name="T80" fmla="*/ 46 w 93"/>
                <a:gd name="T81" fmla="*/ 33 h 166"/>
                <a:gd name="T82" fmla="*/ 49 w 93"/>
                <a:gd name="T8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66">
                  <a:moveTo>
                    <a:pt x="68" y="152"/>
                  </a:moveTo>
                  <a:lnTo>
                    <a:pt x="60" y="157"/>
                  </a:lnTo>
                  <a:lnTo>
                    <a:pt x="52" y="162"/>
                  </a:lnTo>
                  <a:lnTo>
                    <a:pt x="43" y="164"/>
                  </a:lnTo>
                  <a:lnTo>
                    <a:pt x="31" y="166"/>
                  </a:lnTo>
                  <a:lnTo>
                    <a:pt x="26" y="164"/>
                  </a:lnTo>
                  <a:lnTo>
                    <a:pt x="20" y="163"/>
                  </a:lnTo>
                  <a:lnTo>
                    <a:pt x="14" y="160"/>
                  </a:lnTo>
                  <a:lnTo>
                    <a:pt x="10" y="156"/>
                  </a:lnTo>
                  <a:lnTo>
                    <a:pt x="6" y="152"/>
                  </a:lnTo>
                  <a:lnTo>
                    <a:pt x="3" y="146"/>
                  </a:lnTo>
                  <a:lnTo>
                    <a:pt x="1" y="140"/>
                  </a:lnTo>
                  <a:lnTo>
                    <a:pt x="0" y="133"/>
                  </a:lnTo>
                  <a:lnTo>
                    <a:pt x="1" y="126"/>
                  </a:lnTo>
                  <a:lnTo>
                    <a:pt x="4" y="118"/>
                  </a:lnTo>
                  <a:lnTo>
                    <a:pt x="8" y="111"/>
                  </a:lnTo>
                  <a:lnTo>
                    <a:pt x="14" y="105"/>
                  </a:lnTo>
                  <a:lnTo>
                    <a:pt x="23" y="100"/>
                  </a:lnTo>
                  <a:lnTo>
                    <a:pt x="31" y="97"/>
                  </a:lnTo>
                  <a:lnTo>
                    <a:pt x="40" y="95"/>
                  </a:lnTo>
                  <a:lnTo>
                    <a:pt x="52" y="94"/>
                  </a:lnTo>
                  <a:lnTo>
                    <a:pt x="57" y="94"/>
                  </a:lnTo>
                  <a:lnTo>
                    <a:pt x="65" y="97"/>
                  </a:lnTo>
                  <a:lnTo>
                    <a:pt x="65" y="91"/>
                  </a:lnTo>
                  <a:lnTo>
                    <a:pt x="63" y="85"/>
                  </a:lnTo>
                  <a:lnTo>
                    <a:pt x="62" y="81"/>
                  </a:lnTo>
                  <a:lnTo>
                    <a:pt x="59" y="77"/>
                  </a:lnTo>
                  <a:lnTo>
                    <a:pt x="56" y="74"/>
                  </a:lnTo>
                  <a:lnTo>
                    <a:pt x="52" y="72"/>
                  </a:lnTo>
                  <a:lnTo>
                    <a:pt x="47" y="71"/>
                  </a:lnTo>
                  <a:lnTo>
                    <a:pt x="42" y="71"/>
                  </a:lnTo>
                  <a:lnTo>
                    <a:pt x="33" y="71"/>
                  </a:lnTo>
                  <a:lnTo>
                    <a:pt x="26" y="72"/>
                  </a:lnTo>
                  <a:lnTo>
                    <a:pt x="19" y="75"/>
                  </a:lnTo>
                  <a:lnTo>
                    <a:pt x="14" y="80"/>
                  </a:lnTo>
                  <a:lnTo>
                    <a:pt x="6" y="64"/>
                  </a:lnTo>
                  <a:lnTo>
                    <a:pt x="13" y="59"/>
                  </a:lnTo>
                  <a:lnTo>
                    <a:pt x="21" y="56"/>
                  </a:lnTo>
                  <a:lnTo>
                    <a:pt x="30" y="54"/>
                  </a:lnTo>
                  <a:lnTo>
                    <a:pt x="39" y="54"/>
                  </a:lnTo>
                  <a:lnTo>
                    <a:pt x="50" y="54"/>
                  </a:lnTo>
                  <a:lnTo>
                    <a:pt x="60" y="55"/>
                  </a:lnTo>
                  <a:lnTo>
                    <a:pt x="68" y="59"/>
                  </a:lnTo>
                  <a:lnTo>
                    <a:pt x="73" y="64"/>
                  </a:lnTo>
                  <a:lnTo>
                    <a:pt x="79" y="69"/>
                  </a:lnTo>
                  <a:lnTo>
                    <a:pt x="82" y="78"/>
                  </a:lnTo>
                  <a:lnTo>
                    <a:pt x="83" y="87"/>
                  </a:lnTo>
                  <a:lnTo>
                    <a:pt x="85" y="98"/>
                  </a:lnTo>
                  <a:lnTo>
                    <a:pt x="85" y="137"/>
                  </a:lnTo>
                  <a:lnTo>
                    <a:pt x="85" y="143"/>
                  </a:lnTo>
                  <a:lnTo>
                    <a:pt x="86" y="149"/>
                  </a:lnTo>
                  <a:lnTo>
                    <a:pt x="89" y="153"/>
                  </a:lnTo>
                  <a:lnTo>
                    <a:pt x="93" y="156"/>
                  </a:lnTo>
                  <a:lnTo>
                    <a:pt x="93" y="166"/>
                  </a:lnTo>
                  <a:lnTo>
                    <a:pt x="82" y="164"/>
                  </a:lnTo>
                  <a:lnTo>
                    <a:pt x="75" y="162"/>
                  </a:lnTo>
                  <a:lnTo>
                    <a:pt x="70" y="157"/>
                  </a:lnTo>
                  <a:lnTo>
                    <a:pt x="68" y="152"/>
                  </a:lnTo>
                  <a:close/>
                  <a:moveTo>
                    <a:pt x="65" y="110"/>
                  </a:moveTo>
                  <a:lnTo>
                    <a:pt x="57" y="108"/>
                  </a:lnTo>
                  <a:lnTo>
                    <a:pt x="52" y="108"/>
                  </a:lnTo>
                  <a:lnTo>
                    <a:pt x="46" y="108"/>
                  </a:lnTo>
                  <a:lnTo>
                    <a:pt x="39" y="110"/>
                  </a:lnTo>
                  <a:lnTo>
                    <a:pt x="33" y="113"/>
                  </a:lnTo>
                  <a:lnTo>
                    <a:pt x="29" y="116"/>
                  </a:lnTo>
                  <a:lnTo>
                    <a:pt x="24" y="120"/>
                  </a:lnTo>
                  <a:lnTo>
                    <a:pt x="21" y="124"/>
                  </a:lnTo>
                  <a:lnTo>
                    <a:pt x="20" y="128"/>
                  </a:lnTo>
                  <a:lnTo>
                    <a:pt x="20" y="133"/>
                  </a:lnTo>
                  <a:lnTo>
                    <a:pt x="20" y="137"/>
                  </a:lnTo>
                  <a:lnTo>
                    <a:pt x="20" y="141"/>
                  </a:lnTo>
                  <a:lnTo>
                    <a:pt x="21" y="144"/>
                  </a:lnTo>
                  <a:lnTo>
                    <a:pt x="24" y="146"/>
                  </a:lnTo>
                  <a:lnTo>
                    <a:pt x="30" y="149"/>
                  </a:lnTo>
                  <a:lnTo>
                    <a:pt x="39" y="150"/>
                  </a:lnTo>
                  <a:lnTo>
                    <a:pt x="46" y="150"/>
                  </a:lnTo>
                  <a:lnTo>
                    <a:pt x="53" y="147"/>
                  </a:lnTo>
                  <a:lnTo>
                    <a:pt x="59" y="143"/>
                  </a:lnTo>
                  <a:lnTo>
                    <a:pt x="65" y="137"/>
                  </a:lnTo>
                  <a:lnTo>
                    <a:pt x="65" y="110"/>
                  </a:lnTo>
                  <a:close/>
                  <a:moveTo>
                    <a:pt x="69" y="0"/>
                  </a:moveTo>
                  <a:lnTo>
                    <a:pt x="46" y="33"/>
                  </a:lnTo>
                  <a:lnTo>
                    <a:pt x="33" y="33"/>
                  </a:lnTo>
                  <a:lnTo>
                    <a:pt x="4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3" name="Freeform 144"/>
            <p:cNvSpPr>
              <a:spLocks/>
            </p:cNvSpPr>
            <p:nvPr userDrawn="1"/>
          </p:nvSpPr>
          <p:spPr bwMode="auto">
            <a:xfrm>
              <a:off x="4060825" y="958850"/>
              <a:ext cx="44450" cy="57150"/>
            </a:xfrm>
            <a:custGeom>
              <a:avLst/>
              <a:gdLst>
                <a:gd name="T0" fmla="*/ 66 w 86"/>
                <a:gd name="T1" fmla="*/ 109 h 109"/>
                <a:gd name="T2" fmla="*/ 66 w 86"/>
                <a:gd name="T3" fmla="*/ 47 h 109"/>
                <a:gd name="T4" fmla="*/ 66 w 86"/>
                <a:gd name="T5" fmla="*/ 38 h 109"/>
                <a:gd name="T6" fmla="*/ 65 w 86"/>
                <a:gd name="T7" fmla="*/ 31 h 109"/>
                <a:gd name="T8" fmla="*/ 63 w 86"/>
                <a:gd name="T9" fmla="*/ 27 h 109"/>
                <a:gd name="T10" fmla="*/ 62 w 86"/>
                <a:gd name="T11" fmla="*/ 23 h 109"/>
                <a:gd name="T12" fmla="*/ 59 w 86"/>
                <a:gd name="T13" fmla="*/ 20 h 109"/>
                <a:gd name="T14" fmla="*/ 54 w 86"/>
                <a:gd name="T15" fmla="*/ 17 h 109"/>
                <a:gd name="T16" fmla="*/ 49 w 86"/>
                <a:gd name="T17" fmla="*/ 15 h 109"/>
                <a:gd name="T18" fmla="*/ 43 w 86"/>
                <a:gd name="T19" fmla="*/ 15 h 109"/>
                <a:gd name="T20" fmla="*/ 37 w 86"/>
                <a:gd name="T21" fmla="*/ 17 h 109"/>
                <a:gd name="T22" fmla="*/ 30 w 86"/>
                <a:gd name="T23" fmla="*/ 20 h 109"/>
                <a:gd name="T24" fmla="*/ 23 w 86"/>
                <a:gd name="T25" fmla="*/ 24 h 109"/>
                <a:gd name="T26" fmla="*/ 18 w 86"/>
                <a:gd name="T27" fmla="*/ 28 h 109"/>
                <a:gd name="T28" fmla="*/ 18 w 86"/>
                <a:gd name="T29" fmla="*/ 109 h 109"/>
                <a:gd name="T30" fmla="*/ 0 w 86"/>
                <a:gd name="T31" fmla="*/ 109 h 109"/>
                <a:gd name="T32" fmla="*/ 0 w 86"/>
                <a:gd name="T33" fmla="*/ 1 h 109"/>
                <a:gd name="T34" fmla="*/ 13 w 86"/>
                <a:gd name="T35" fmla="*/ 1 h 109"/>
                <a:gd name="T36" fmla="*/ 18 w 86"/>
                <a:gd name="T37" fmla="*/ 15 h 109"/>
                <a:gd name="T38" fmla="*/ 24 w 86"/>
                <a:gd name="T39" fmla="*/ 8 h 109"/>
                <a:gd name="T40" fmla="*/ 31 w 86"/>
                <a:gd name="T41" fmla="*/ 2 h 109"/>
                <a:gd name="T42" fmla="*/ 40 w 86"/>
                <a:gd name="T43" fmla="*/ 0 h 109"/>
                <a:gd name="T44" fmla="*/ 50 w 86"/>
                <a:gd name="T45" fmla="*/ 0 h 109"/>
                <a:gd name="T46" fmla="*/ 59 w 86"/>
                <a:gd name="T47" fmla="*/ 0 h 109"/>
                <a:gd name="T48" fmla="*/ 66 w 86"/>
                <a:gd name="T49" fmla="*/ 2 h 109"/>
                <a:gd name="T50" fmla="*/ 72 w 86"/>
                <a:gd name="T51" fmla="*/ 5 h 109"/>
                <a:gd name="T52" fmla="*/ 76 w 86"/>
                <a:gd name="T53" fmla="*/ 10 h 109"/>
                <a:gd name="T54" fmla="*/ 80 w 86"/>
                <a:gd name="T55" fmla="*/ 15 h 109"/>
                <a:gd name="T56" fmla="*/ 83 w 86"/>
                <a:gd name="T57" fmla="*/ 24 h 109"/>
                <a:gd name="T58" fmla="*/ 85 w 86"/>
                <a:gd name="T59" fmla="*/ 33 h 109"/>
                <a:gd name="T60" fmla="*/ 86 w 86"/>
                <a:gd name="T61" fmla="*/ 43 h 109"/>
                <a:gd name="T62" fmla="*/ 86 w 86"/>
                <a:gd name="T63" fmla="*/ 109 h 109"/>
                <a:gd name="T64" fmla="*/ 66 w 86"/>
                <a:gd name="T6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109">
                  <a:moveTo>
                    <a:pt x="66" y="109"/>
                  </a:moveTo>
                  <a:lnTo>
                    <a:pt x="66" y="47"/>
                  </a:lnTo>
                  <a:lnTo>
                    <a:pt x="66" y="38"/>
                  </a:lnTo>
                  <a:lnTo>
                    <a:pt x="65" y="31"/>
                  </a:lnTo>
                  <a:lnTo>
                    <a:pt x="63" y="27"/>
                  </a:lnTo>
                  <a:lnTo>
                    <a:pt x="62" y="23"/>
                  </a:lnTo>
                  <a:lnTo>
                    <a:pt x="59" y="20"/>
                  </a:lnTo>
                  <a:lnTo>
                    <a:pt x="54" y="17"/>
                  </a:lnTo>
                  <a:lnTo>
                    <a:pt x="49" y="15"/>
                  </a:lnTo>
                  <a:lnTo>
                    <a:pt x="43" y="15"/>
                  </a:lnTo>
                  <a:lnTo>
                    <a:pt x="37" y="17"/>
                  </a:lnTo>
                  <a:lnTo>
                    <a:pt x="30" y="20"/>
                  </a:lnTo>
                  <a:lnTo>
                    <a:pt x="23" y="24"/>
                  </a:lnTo>
                  <a:lnTo>
                    <a:pt x="18" y="28"/>
                  </a:lnTo>
                  <a:lnTo>
                    <a:pt x="18" y="109"/>
                  </a:lnTo>
                  <a:lnTo>
                    <a:pt x="0" y="109"/>
                  </a:lnTo>
                  <a:lnTo>
                    <a:pt x="0" y="1"/>
                  </a:lnTo>
                  <a:lnTo>
                    <a:pt x="13" y="1"/>
                  </a:lnTo>
                  <a:lnTo>
                    <a:pt x="18" y="15"/>
                  </a:lnTo>
                  <a:lnTo>
                    <a:pt x="24" y="8"/>
                  </a:lnTo>
                  <a:lnTo>
                    <a:pt x="31" y="2"/>
                  </a:lnTo>
                  <a:lnTo>
                    <a:pt x="40" y="0"/>
                  </a:lnTo>
                  <a:lnTo>
                    <a:pt x="50" y="0"/>
                  </a:lnTo>
                  <a:lnTo>
                    <a:pt x="59" y="0"/>
                  </a:lnTo>
                  <a:lnTo>
                    <a:pt x="66" y="2"/>
                  </a:lnTo>
                  <a:lnTo>
                    <a:pt x="72" y="5"/>
                  </a:lnTo>
                  <a:lnTo>
                    <a:pt x="76" y="10"/>
                  </a:lnTo>
                  <a:lnTo>
                    <a:pt x="80" y="15"/>
                  </a:lnTo>
                  <a:lnTo>
                    <a:pt x="83" y="24"/>
                  </a:lnTo>
                  <a:lnTo>
                    <a:pt x="85" y="33"/>
                  </a:lnTo>
                  <a:lnTo>
                    <a:pt x="86" y="43"/>
                  </a:lnTo>
                  <a:lnTo>
                    <a:pt x="86" y="109"/>
                  </a:lnTo>
                  <a:lnTo>
                    <a:pt x="66"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4" name="Freeform 145"/>
            <p:cNvSpPr>
              <a:spLocks noEditPoints="1"/>
            </p:cNvSpPr>
            <p:nvPr userDrawn="1"/>
          </p:nvSpPr>
          <p:spPr bwMode="auto">
            <a:xfrm>
              <a:off x="4116388" y="930275"/>
              <a:ext cx="23813" cy="85725"/>
            </a:xfrm>
            <a:custGeom>
              <a:avLst/>
              <a:gdLst>
                <a:gd name="T0" fmla="*/ 15 w 46"/>
                <a:gd name="T1" fmla="*/ 163 h 163"/>
                <a:gd name="T2" fmla="*/ 15 w 46"/>
                <a:gd name="T3" fmla="*/ 71 h 163"/>
                <a:gd name="T4" fmla="*/ 0 w 46"/>
                <a:gd name="T5" fmla="*/ 71 h 163"/>
                <a:gd name="T6" fmla="*/ 0 w 46"/>
                <a:gd name="T7" fmla="*/ 55 h 163"/>
                <a:gd name="T8" fmla="*/ 35 w 46"/>
                <a:gd name="T9" fmla="*/ 55 h 163"/>
                <a:gd name="T10" fmla="*/ 35 w 46"/>
                <a:gd name="T11" fmla="*/ 163 h 163"/>
                <a:gd name="T12" fmla="*/ 15 w 46"/>
                <a:gd name="T13" fmla="*/ 163 h 163"/>
                <a:gd name="T14" fmla="*/ 46 w 46"/>
                <a:gd name="T15" fmla="*/ 0 h 163"/>
                <a:gd name="T16" fmla="*/ 23 w 46"/>
                <a:gd name="T17" fmla="*/ 33 h 163"/>
                <a:gd name="T18" fmla="*/ 9 w 46"/>
                <a:gd name="T19" fmla="*/ 33 h 163"/>
                <a:gd name="T20" fmla="*/ 26 w 46"/>
                <a:gd name="T21" fmla="*/ 0 h 163"/>
                <a:gd name="T22" fmla="*/ 46 w 46"/>
                <a:gd name="T2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63">
                  <a:moveTo>
                    <a:pt x="15" y="163"/>
                  </a:moveTo>
                  <a:lnTo>
                    <a:pt x="15" y="71"/>
                  </a:lnTo>
                  <a:lnTo>
                    <a:pt x="0" y="71"/>
                  </a:lnTo>
                  <a:lnTo>
                    <a:pt x="0" y="55"/>
                  </a:lnTo>
                  <a:lnTo>
                    <a:pt x="35" y="55"/>
                  </a:lnTo>
                  <a:lnTo>
                    <a:pt x="35" y="163"/>
                  </a:lnTo>
                  <a:lnTo>
                    <a:pt x="15" y="163"/>
                  </a:lnTo>
                  <a:close/>
                  <a:moveTo>
                    <a:pt x="46" y="0"/>
                  </a:moveTo>
                  <a:lnTo>
                    <a:pt x="23" y="33"/>
                  </a:lnTo>
                  <a:lnTo>
                    <a:pt x="9" y="33"/>
                  </a:lnTo>
                  <a:lnTo>
                    <a:pt x="26"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5" name="Freeform 146"/>
            <p:cNvSpPr>
              <a:spLocks noEditPoints="1"/>
            </p:cNvSpPr>
            <p:nvPr userDrawn="1"/>
          </p:nvSpPr>
          <p:spPr bwMode="auto">
            <a:xfrm>
              <a:off x="2287588" y="825500"/>
              <a:ext cx="53975" cy="58737"/>
            </a:xfrm>
            <a:custGeom>
              <a:avLst/>
              <a:gdLst>
                <a:gd name="T0" fmla="*/ 99 w 101"/>
                <a:gd name="T1" fmla="*/ 58 h 112"/>
                <a:gd name="T2" fmla="*/ 21 w 101"/>
                <a:gd name="T3" fmla="*/ 58 h 112"/>
                <a:gd name="T4" fmla="*/ 21 w 101"/>
                <a:gd name="T5" fmla="*/ 68 h 112"/>
                <a:gd name="T6" fmla="*/ 23 w 101"/>
                <a:gd name="T7" fmla="*/ 75 h 112"/>
                <a:gd name="T8" fmla="*/ 27 w 101"/>
                <a:gd name="T9" fmla="*/ 82 h 112"/>
                <a:gd name="T10" fmla="*/ 31 w 101"/>
                <a:gd name="T11" fmla="*/ 88 h 112"/>
                <a:gd name="T12" fmla="*/ 36 w 101"/>
                <a:gd name="T13" fmla="*/ 91 h 112"/>
                <a:gd name="T14" fmla="*/ 41 w 101"/>
                <a:gd name="T15" fmla="*/ 94 h 112"/>
                <a:gd name="T16" fmla="*/ 47 w 101"/>
                <a:gd name="T17" fmla="*/ 97 h 112"/>
                <a:gd name="T18" fmla="*/ 54 w 101"/>
                <a:gd name="T19" fmla="*/ 97 h 112"/>
                <a:gd name="T20" fmla="*/ 63 w 101"/>
                <a:gd name="T21" fmla="*/ 97 h 112"/>
                <a:gd name="T22" fmla="*/ 70 w 101"/>
                <a:gd name="T23" fmla="*/ 94 h 112"/>
                <a:gd name="T24" fmla="*/ 76 w 101"/>
                <a:gd name="T25" fmla="*/ 91 h 112"/>
                <a:gd name="T26" fmla="*/ 82 w 101"/>
                <a:gd name="T27" fmla="*/ 86 h 112"/>
                <a:gd name="T28" fmla="*/ 90 w 101"/>
                <a:gd name="T29" fmla="*/ 101 h 112"/>
                <a:gd name="T30" fmla="*/ 85 w 101"/>
                <a:gd name="T31" fmla="*/ 105 h 112"/>
                <a:gd name="T32" fmla="*/ 77 w 101"/>
                <a:gd name="T33" fmla="*/ 108 h 112"/>
                <a:gd name="T34" fmla="*/ 64 w 101"/>
                <a:gd name="T35" fmla="*/ 111 h 112"/>
                <a:gd name="T36" fmla="*/ 52 w 101"/>
                <a:gd name="T37" fmla="*/ 112 h 112"/>
                <a:gd name="T38" fmla="*/ 41 w 101"/>
                <a:gd name="T39" fmla="*/ 112 h 112"/>
                <a:gd name="T40" fmla="*/ 33 w 101"/>
                <a:gd name="T41" fmla="*/ 109 h 112"/>
                <a:gd name="T42" fmla="*/ 24 w 101"/>
                <a:gd name="T43" fmla="*/ 105 h 112"/>
                <a:gd name="T44" fmla="*/ 17 w 101"/>
                <a:gd name="T45" fmla="*/ 99 h 112"/>
                <a:gd name="T46" fmla="*/ 10 w 101"/>
                <a:gd name="T47" fmla="*/ 91 h 112"/>
                <a:gd name="T48" fmla="*/ 4 w 101"/>
                <a:gd name="T49" fmla="*/ 81 h 112"/>
                <a:gd name="T50" fmla="*/ 1 w 101"/>
                <a:gd name="T51" fmla="*/ 71 h 112"/>
                <a:gd name="T52" fmla="*/ 0 w 101"/>
                <a:gd name="T53" fmla="*/ 58 h 112"/>
                <a:gd name="T54" fmla="*/ 1 w 101"/>
                <a:gd name="T55" fmla="*/ 45 h 112"/>
                <a:gd name="T56" fmla="*/ 4 w 101"/>
                <a:gd name="T57" fmla="*/ 33 h 112"/>
                <a:gd name="T58" fmla="*/ 10 w 101"/>
                <a:gd name="T59" fmla="*/ 23 h 112"/>
                <a:gd name="T60" fmla="*/ 17 w 101"/>
                <a:gd name="T61" fmla="*/ 14 h 112"/>
                <a:gd name="T62" fmla="*/ 24 w 101"/>
                <a:gd name="T63" fmla="*/ 9 h 112"/>
                <a:gd name="T64" fmla="*/ 33 w 101"/>
                <a:gd name="T65" fmla="*/ 4 h 112"/>
                <a:gd name="T66" fmla="*/ 41 w 101"/>
                <a:gd name="T67" fmla="*/ 1 h 112"/>
                <a:gd name="T68" fmla="*/ 52 w 101"/>
                <a:gd name="T69" fmla="*/ 0 h 112"/>
                <a:gd name="T70" fmla="*/ 62 w 101"/>
                <a:gd name="T71" fmla="*/ 1 h 112"/>
                <a:gd name="T72" fmla="*/ 72 w 101"/>
                <a:gd name="T73" fmla="*/ 3 h 112"/>
                <a:gd name="T74" fmla="*/ 80 w 101"/>
                <a:gd name="T75" fmla="*/ 7 h 112"/>
                <a:gd name="T76" fmla="*/ 88 w 101"/>
                <a:gd name="T77" fmla="*/ 13 h 112"/>
                <a:gd name="T78" fmla="*/ 93 w 101"/>
                <a:gd name="T79" fmla="*/ 20 h 112"/>
                <a:gd name="T80" fmla="*/ 98 w 101"/>
                <a:gd name="T81" fmla="*/ 27 h 112"/>
                <a:gd name="T82" fmla="*/ 99 w 101"/>
                <a:gd name="T83" fmla="*/ 36 h 112"/>
                <a:gd name="T84" fmla="*/ 101 w 101"/>
                <a:gd name="T85" fmla="*/ 46 h 112"/>
                <a:gd name="T86" fmla="*/ 101 w 101"/>
                <a:gd name="T87" fmla="*/ 53 h 112"/>
                <a:gd name="T88" fmla="*/ 99 w 101"/>
                <a:gd name="T89" fmla="*/ 58 h 112"/>
                <a:gd name="T90" fmla="*/ 52 w 101"/>
                <a:gd name="T91" fmla="*/ 16 h 112"/>
                <a:gd name="T92" fmla="*/ 46 w 101"/>
                <a:gd name="T93" fmla="*/ 17 h 112"/>
                <a:gd name="T94" fmla="*/ 40 w 101"/>
                <a:gd name="T95" fmla="*/ 19 h 112"/>
                <a:gd name="T96" fmla="*/ 36 w 101"/>
                <a:gd name="T97" fmla="*/ 22 h 112"/>
                <a:gd name="T98" fmla="*/ 30 w 101"/>
                <a:gd name="T99" fmla="*/ 25 h 112"/>
                <a:gd name="T100" fmla="*/ 27 w 101"/>
                <a:gd name="T101" fmla="*/ 29 h 112"/>
                <a:gd name="T102" fmla="*/ 24 w 101"/>
                <a:gd name="T103" fmla="*/ 33 h 112"/>
                <a:gd name="T104" fmla="*/ 23 w 101"/>
                <a:gd name="T105" fmla="*/ 39 h 112"/>
                <a:gd name="T106" fmla="*/ 21 w 101"/>
                <a:gd name="T107" fmla="*/ 45 h 112"/>
                <a:gd name="T108" fmla="*/ 82 w 101"/>
                <a:gd name="T109" fmla="*/ 45 h 112"/>
                <a:gd name="T110" fmla="*/ 80 w 101"/>
                <a:gd name="T111" fmla="*/ 39 h 112"/>
                <a:gd name="T112" fmla="*/ 79 w 101"/>
                <a:gd name="T113" fmla="*/ 33 h 112"/>
                <a:gd name="T114" fmla="*/ 77 w 101"/>
                <a:gd name="T115" fmla="*/ 29 h 112"/>
                <a:gd name="T116" fmla="*/ 75 w 101"/>
                <a:gd name="T117" fmla="*/ 25 h 112"/>
                <a:gd name="T118" fmla="*/ 70 w 101"/>
                <a:gd name="T119" fmla="*/ 22 h 112"/>
                <a:gd name="T120" fmla="*/ 64 w 101"/>
                <a:gd name="T121" fmla="*/ 19 h 112"/>
                <a:gd name="T122" fmla="*/ 59 w 101"/>
                <a:gd name="T123" fmla="*/ 17 h 112"/>
                <a:gd name="T124" fmla="*/ 52 w 101"/>
                <a:gd name="T125"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 h="112">
                  <a:moveTo>
                    <a:pt x="99" y="58"/>
                  </a:moveTo>
                  <a:lnTo>
                    <a:pt x="21" y="58"/>
                  </a:lnTo>
                  <a:lnTo>
                    <a:pt x="21" y="68"/>
                  </a:lnTo>
                  <a:lnTo>
                    <a:pt x="23" y="75"/>
                  </a:lnTo>
                  <a:lnTo>
                    <a:pt x="27" y="82"/>
                  </a:lnTo>
                  <a:lnTo>
                    <a:pt x="31" y="88"/>
                  </a:lnTo>
                  <a:lnTo>
                    <a:pt x="36" y="91"/>
                  </a:lnTo>
                  <a:lnTo>
                    <a:pt x="41" y="94"/>
                  </a:lnTo>
                  <a:lnTo>
                    <a:pt x="47" y="97"/>
                  </a:lnTo>
                  <a:lnTo>
                    <a:pt x="54" y="97"/>
                  </a:lnTo>
                  <a:lnTo>
                    <a:pt x="63" y="97"/>
                  </a:lnTo>
                  <a:lnTo>
                    <a:pt x="70" y="94"/>
                  </a:lnTo>
                  <a:lnTo>
                    <a:pt x="76" y="91"/>
                  </a:lnTo>
                  <a:lnTo>
                    <a:pt x="82" y="86"/>
                  </a:lnTo>
                  <a:lnTo>
                    <a:pt x="90" y="101"/>
                  </a:lnTo>
                  <a:lnTo>
                    <a:pt x="85" y="105"/>
                  </a:lnTo>
                  <a:lnTo>
                    <a:pt x="77" y="108"/>
                  </a:lnTo>
                  <a:lnTo>
                    <a:pt x="64" y="111"/>
                  </a:lnTo>
                  <a:lnTo>
                    <a:pt x="52" y="112"/>
                  </a:lnTo>
                  <a:lnTo>
                    <a:pt x="41" y="112"/>
                  </a:lnTo>
                  <a:lnTo>
                    <a:pt x="33" y="109"/>
                  </a:lnTo>
                  <a:lnTo>
                    <a:pt x="24" y="105"/>
                  </a:lnTo>
                  <a:lnTo>
                    <a:pt x="17" y="99"/>
                  </a:lnTo>
                  <a:lnTo>
                    <a:pt x="10" y="91"/>
                  </a:lnTo>
                  <a:lnTo>
                    <a:pt x="4" y="81"/>
                  </a:lnTo>
                  <a:lnTo>
                    <a:pt x="1" y="71"/>
                  </a:lnTo>
                  <a:lnTo>
                    <a:pt x="0" y="58"/>
                  </a:lnTo>
                  <a:lnTo>
                    <a:pt x="1" y="45"/>
                  </a:lnTo>
                  <a:lnTo>
                    <a:pt x="4" y="33"/>
                  </a:lnTo>
                  <a:lnTo>
                    <a:pt x="10" y="23"/>
                  </a:lnTo>
                  <a:lnTo>
                    <a:pt x="17" y="14"/>
                  </a:lnTo>
                  <a:lnTo>
                    <a:pt x="24" y="9"/>
                  </a:lnTo>
                  <a:lnTo>
                    <a:pt x="33" y="4"/>
                  </a:lnTo>
                  <a:lnTo>
                    <a:pt x="41" y="1"/>
                  </a:lnTo>
                  <a:lnTo>
                    <a:pt x="52" y="0"/>
                  </a:lnTo>
                  <a:lnTo>
                    <a:pt x="62" y="1"/>
                  </a:lnTo>
                  <a:lnTo>
                    <a:pt x="72" y="3"/>
                  </a:lnTo>
                  <a:lnTo>
                    <a:pt x="80" y="7"/>
                  </a:lnTo>
                  <a:lnTo>
                    <a:pt x="88" y="13"/>
                  </a:lnTo>
                  <a:lnTo>
                    <a:pt x="93" y="20"/>
                  </a:lnTo>
                  <a:lnTo>
                    <a:pt x="98" y="27"/>
                  </a:lnTo>
                  <a:lnTo>
                    <a:pt x="99" y="36"/>
                  </a:lnTo>
                  <a:lnTo>
                    <a:pt x="101" y="46"/>
                  </a:lnTo>
                  <a:lnTo>
                    <a:pt x="101" y="53"/>
                  </a:lnTo>
                  <a:lnTo>
                    <a:pt x="99" y="58"/>
                  </a:lnTo>
                  <a:close/>
                  <a:moveTo>
                    <a:pt x="52" y="16"/>
                  </a:moveTo>
                  <a:lnTo>
                    <a:pt x="46" y="17"/>
                  </a:lnTo>
                  <a:lnTo>
                    <a:pt x="40" y="19"/>
                  </a:lnTo>
                  <a:lnTo>
                    <a:pt x="36" y="22"/>
                  </a:lnTo>
                  <a:lnTo>
                    <a:pt x="30" y="25"/>
                  </a:lnTo>
                  <a:lnTo>
                    <a:pt x="27" y="29"/>
                  </a:lnTo>
                  <a:lnTo>
                    <a:pt x="24" y="33"/>
                  </a:lnTo>
                  <a:lnTo>
                    <a:pt x="23" y="39"/>
                  </a:lnTo>
                  <a:lnTo>
                    <a:pt x="21" y="45"/>
                  </a:lnTo>
                  <a:lnTo>
                    <a:pt x="82" y="45"/>
                  </a:lnTo>
                  <a:lnTo>
                    <a:pt x="80" y="39"/>
                  </a:lnTo>
                  <a:lnTo>
                    <a:pt x="79" y="33"/>
                  </a:lnTo>
                  <a:lnTo>
                    <a:pt x="77" y="29"/>
                  </a:lnTo>
                  <a:lnTo>
                    <a:pt x="75" y="25"/>
                  </a:lnTo>
                  <a:lnTo>
                    <a:pt x="70" y="22"/>
                  </a:lnTo>
                  <a:lnTo>
                    <a:pt x="64" y="19"/>
                  </a:lnTo>
                  <a:lnTo>
                    <a:pt x="59" y="17"/>
                  </a:lnTo>
                  <a:lnTo>
                    <a:pt x="5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156" name="Freeform 147"/>
          <p:cNvSpPr>
            <a:spLocks noEditPoints="1"/>
          </p:cNvSpPr>
          <p:nvPr userDrawn="1"/>
        </p:nvSpPr>
        <p:spPr bwMode="auto">
          <a:xfrm>
            <a:off x="1017588" y="5957888"/>
            <a:ext cx="820738" cy="465137"/>
          </a:xfrm>
          <a:custGeom>
            <a:avLst/>
            <a:gdLst>
              <a:gd name="T0" fmla="*/ 1090 w 1552"/>
              <a:gd name="T1" fmla="*/ 57 h 879"/>
              <a:gd name="T2" fmla="*/ 1144 w 1552"/>
              <a:gd name="T3" fmla="*/ 2 h 879"/>
              <a:gd name="T4" fmla="*/ 1217 w 1552"/>
              <a:gd name="T5" fmla="*/ 32 h 879"/>
              <a:gd name="T6" fmla="*/ 1217 w 1552"/>
              <a:gd name="T7" fmla="*/ 108 h 879"/>
              <a:gd name="T8" fmla="*/ 1144 w 1552"/>
              <a:gd name="T9" fmla="*/ 139 h 879"/>
              <a:gd name="T10" fmla="*/ 1214 w 1552"/>
              <a:gd name="T11" fmla="*/ 173 h 879"/>
              <a:gd name="T12" fmla="*/ 1241 w 1552"/>
              <a:gd name="T13" fmla="*/ 227 h 879"/>
              <a:gd name="T14" fmla="*/ 1247 w 1552"/>
              <a:gd name="T15" fmla="*/ 575 h 879"/>
              <a:gd name="T16" fmla="*/ 1286 w 1552"/>
              <a:gd name="T17" fmla="*/ 607 h 879"/>
              <a:gd name="T18" fmla="*/ 1044 w 1552"/>
              <a:gd name="T19" fmla="*/ 610 h 879"/>
              <a:gd name="T20" fmla="*/ 1091 w 1552"/>
              <a:gd name="T21" fmla="*/ 581 h 879"/>
              <a:gd name="T22" fmla="*/ 1094 w 1552"/>
              <a:gd name="T23" fmla="*/ 216 h 879"/>
              <a:gd name="T24" fmla="*/ 1058 w 1552"/>
              <a:gd name="T25" fmla="*/ 185 h 879"/>
              <a:gd name="T26" fmla="*/ 703 w 1552"/>
              <a:gd name="T27" fmla="*/ 173 h 879"/>
              <a:gd name="T28" fmla="*/ 723 w 1552"/>
              <a:gd name="T29" fmla="*/ 198 h 879"/>
              <a:gd name="T30" fmla="*/ 771 w 1552"/>
              <a:gd name="T31" fmla="*/ 175 h 879"/>
              <a:gd name="T32" fmla="*/ 863 w 1552"/>
              <a:gd name="T33" fmla="*/ 170 h 879"/>
              <a:gd name="T34" fmla="*/ 977 w 1552"/>
              <a:gd name="T35" fmla="*/ 228 h 879"/>
              <a:gd name="T36" fmla="*/ 1035 w 1552"/>
              <a:gd name="T37" fmla="*/ 346 h 879"/>
              <a:gd name="T38" fmla="*/ 1023 w 1552"/>
              <a:gd name="T39" fmla="*/ 491 h 879"/>
              <a:gd name="T40" fmla="*/ 946 w 1552"/>
              <a:gd name="T41" fmla="*/ 591 h 879"/>
              <a:gd name="T42" fmla="*/ 814 w 1552"/>
              <a:gd name="T43" fmla="*/ 625 h 879"/>
              <a:gd name="T44" fmla="*/ 749 w 1552"/>
              <a:gd name="T45" fmla="*/ 610 h 879"/>
              <a:gd name="T46" fmla="*/ 735 w 1552"/>
              <a:gd name="T47" fmla="*/ 850 h 879"/>
              <a:gd name="T48" fmla="*/ 781 w 1552"/>
              <a:gd name="T49" fmla="*/ 869 h 879"/>
              <a:gd name="T50" fmla="*/ 552 w 1552"/>
              <a:gd name="T51" fmla="*/ 867 h 879"/>
              <a:gd name="T52" fmla="*/ 587 w 1552"/>
              <a:gd name="T53" fmla="*/ 846 h 879"/>
              <a:gd name="T54" fmla="*/ 581 w 1552"/>
              <a:gd name="T55" fmla="*/ 203 h 879"/>
              <a:gd name="T56" fmla="*/ 522 w 1552"/>
              <a:gd name="T57" fmla="*/ 172 h 879"/>
              <a:gd name="T58" fmla="*/ 895 w 1552"/>
              <a:gd name="T59" fmla="*/ 245 h 879"/>
              <a:gd name="T60" fmla="*/ 860 w 1552"/>
              <a:gd name="T61" fmla="*/ 188 h 879"/>
              <a:gd name="T62" fmla="*/ 793 w 1552"/>
              <a:gd name="T63" fmla="*/ 178 h 879"/>
              <a:gd name="T64" fmla="*/ 726 w 1552"/>
              <a:gd name="T65" fmla="*/ 208 h 879"/>
              <a:gd name="T66" fmla="*/ 729 w 1552"/>
              <a:gd name="T67" fmla="*/ 412 h 879"/>
              <a:gd name="T68" fmla="*/ 749 w 1552"/>
              <a:gd name="T69" fmla="*/ 599 h 879"/>
              <a:gd name="T70" fmla="*/ 814 w 1552"/>
              <a:gd name="T71" fmla="*/ 617 h 879"/>
              <a:gd name="T72" fmla="*/ 878 w 1552"/>
              <a:gd name="T73" fmla="*/ 588 h 879"/>
              <a:gd name="T74" fmla="*/ 898 w 1552"/>
              <a:gd name="T75" fmla="*/ 510 h 879"/>
              <a:gd name="T76" fmla="*/ 199 w 1552"/>
              <a:gd name="T77" fmla="*/ 576 h 879"/>
              <a:gd name="T78" fmla="*/ 264 w 1552"/>
              <a:gd name="T79" fmla="*/ 611 h 879"/>
              <a:gd name="T80" fmla="*/ 34 w 1552"/>
              <a:gd name="T81" fmla="*/ 599 h 879"/>
              <a:gd name="T82" fmla="*/ 56 w 1552"/>
              <a:gd name="T83" fmla="*/ 244 h 879"/>
              <a:gd name="T84" fmla="*/ 33 w 1552"/>
              <a:gd name="T85" fmla="*/ 192 h 879"/>
              <a:gd name="T86" fmla="*/ 170 w 1552"/>
              <a:gd name="T87" fmla="*/ 173 h 879"/>
              <a:gd name="T88" fmla="*/ 189 w 1552"/>
              <a:gd name="T89" fmla="*/ 199 h 879"/>
              <a:gd name="T90" fmla="*/ 236 w 1552"/>
              <a:gd name="T91" fmla="*/ 176 h 879"/>
              <a:gd name="T92" fmla="*/ 333 w 1552"/>
              <a:gd name="T93" fmla="*/ 170 h 879"/>
              <a:gd name="T94" fmla="*/ 448 w 1552"/>
              <a:gd name="T95" fmla="*/ 209 h 879"/>
              <a:gd name="T96" fmla="*/ 500 w 1552"/>
              <a:gd name="T97" fmla="*/ 294 h 879"/>
              <a:gd name="T98" fmla="*/ 512 w 1552"/>
              <a:gd name="T99" fmla="*/ 584 h 879"/>
              <a:gd name="T100" fmla="*/ 561 w 1552"/>
              <a:gd name="T101" fmla="*/ 620 h 879"/>
              <a:gd name="T102" fmla="*/ 349 w 1552"/>
              <a:gd name="T103" fmla="*/ 595 h 879"/>
              <a:gd name="T104" fmla="*/ 366 w 1552"/>
              <a:gd name="T105" fmla="*/ 322 h 879"/>
              <a:gd name="T106" fmla="*/ 350 w 1552"/>
              <a:gd name="T107" fmla="*/ 229 h 879"/>
              <a:gd name="T108" fmla="*/ 310 w 1552"/>
              <a:gd name="T109" fmla="*/ 182 h 879"/>
              <a:gd name="T110" fmla="*/ 246 w 1552"/>
              <a:gd name="T111" fmla="*/ 182 h 879"/>
              <a:gd name="T112" fmla="*/ 193 w 1552"/>
              <a:gd name="T113" fmla="*/ 225 h 879"/>
              <a:gd name="T114" fmla="*/ 1522 w 1552"/>
              <a:gd name="T115" fmla="*/ 87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2" h="879">
                <a:moveTo>
                  <a:pt x="1108" y="120"/>
                </a:moveTo>
                <a:lnTo>
                  <a:pt x="1100" y="108"/>
                </a:lnTo>
                <a:lnTo>
                  <a:pt x="1093" y="97"/>
                </a:lnTo>
                <a:lnTo>
                  <a:pt x="1090" y="84"/>
                </a:lnTo>
                <a:lnTo>
                  <a:pt x="1088" y="71"/>
                </a:lnTo>
                <a:lnTo>
                  <a:pt x="1090" y="57"/>
                </a:lnTo>
                <a:lnTo>
                  <a:pt x="1093" y="44"/>
                </a:lnTo>
                <a:lnTo>
                  <a:pt x="1100" y="32"/>
                </a:lnTo>
                <a:lnTo>
                  <a:pt x="1108" y="21"/>
                </a:lnTo>
                <a:lnTo>
                  <a:pt x="1119" y="12"/>
                </a:lnTo>
                <a:lnTo>
                  <a:pt x="1131" y="6"/>
                </a:lnTo>
                <a:lnTo>
                  <a:pt x="1144" y="2"/>
                </a:lnTo>
                <a:lnTo>
                  <a:pt x="1157" y="0"/>
                </a:lnTo>
                <a:lnTo>
                  <a:pt x="1172" y="2"/>
                </a:lnTo>
                <a:lnTo>
                  <a:pt x="1185" y="6"/>
                </a:lnTo>
                <a:lnTo>
                  <a:pt x="1196" y="12"/>
                </a:lnTo>
                <a:lnTo>
                  <a:pt x="1206" y="21"/>
                </a:lnTo>
                <a:lnTo>
                  <a:pt x="1217" y="32"/>
                </a:lnTo>
                <a:lnTo>
                  <a:pt x="1222" y="44"/>
                </a:lnTo>
                <a:lnTo>
                  <a:pt x="1227" y="57"/>
                </a:lnTo>
                <a:lnTo>
                  <a:pt x="1228" y="71"/>
                </a:lnTo>
                <a:lnTo>
                  <a:pt x="1227" y="84"/>
                </a:lnTo>
                <a:lnTo>
                  <a:pt x="1222" y="97"/>
                </a:lnTo>
                <a:lnTo>
                  <a:pt x="1217" y="108"/>
                </a:lnTo>
                <a:lnTo>
                  <a:pt x="1206" y="120"/>
                </a:lnTo>
                <a:lnTo>
                  <a:pt x="1196" y="129"/>
                </a:lnTo>
                <a:lnTo>
                  <a:pt x="1185" y="136"/>
                </a:lnTo>
                <a:lnTo>
                  <a:pt x="1172" y="139"/>
                </a:lnTo>
                <a:lnTo>
                  <a:pt x="1157" y="140"/>
                </a:lnTo>
                <a:lnTo>
                  <a:pt x="1144" y="139"/>
                </a:lnTo>
                <a:lnTo>
                  <a:pt x="1131" y="136"/>
                </a:lnTo>
                <a:lnTo>
                  <a:pt x="1119" y="129"/>
                </a:lnTo>
                <a:lnTo>
                  <a:pt x="1108" y="120"/>
                </a:lnTo>
                <a:close/>
                <a:moveTo>
                  <a:pt x="1026" y="172"/>
                </a:moveTo>
                <a:lnTo>
                  <a:pt x="1206" y="172"/>
                </a:lnTo>
                <a:lnTo>
                  <a:pt x="1214" y="173"/>
                </a:lnTo>
                <a:lnTo>
                  <a:pt x="1221" y="176"/>
                </a:lnTo>
                <a:lnTo>
                  <a:pt x="1228" y="182"/>
                </a:lnTo>
                <a:lnTo>
                  <a:pt x="1232" y="191"/>
                </a:lnTo>
                <a:lnTo>
                  <a:pt x="1237" y="201"/>
                </a:lnTo>
                <a:lnTo>
                  <a:pt x="1240" y="212"/>
                </a:lnTo>
                <a:lnTo>
                  <a:pt x="1241" y="227"/>
                </a:lnTo>
                <a:lnTo>
                  <a:pt x="1241" y="244"/>
                </a:lnTo>
                <a:lnTo>
                  <a:pt x="1241" y="549"/>
                </a:lnTo>
                <a:lnTo>
                  <a:pt x="1243" y="556"/>
                </a:lnTo>
                <a:lnTo>
                  <a:pt x="1243" y="563"/>
                </a:lnTo>
                <a:lnTo>
                  <a:pt x="1245" y="569"/>
                </a:lnTo>
                <a:lnTo>
                  <a:pt x="1247" y="575"/>
                </a:lnTo>
                <a:lnTo>
                  <a:pt x="1250" y="581"/>
                </a:lnTo>
                <a:lnTo>
                  <a:pt x="1254" y="586"/>
                </a:lnTo>
                <a:lnTo>
                  <a:pt x="1257" y="591"/>
                </a:lnTo>
                <a:lnTo>
                  <a:pt x="1263" y="595"/>
                </a:lnTo>
                <a:lnTo>
                  <a:pt x="1273" y="602"/>
                </a:lnTo>
                <a:lnTo>
                  <a:pt x="1286" y="607"/>
                </a:lnTo>
                <a:lnTo>
                  <a:pt x="1302" y="610"/>
                </a:lnTo>
                <a:lnTo>
                  <a:pt x="1319" y="611"/>
                </a:lnTo>
                <a:lnTo>
                  <a:pt x="1319" y="620"/>
                </a:lnTo>
                <a:lnTo>
                  <a:pt x="1026" y="620"/>
                </a:lnTo>
                <a:lnTo>
                  <a:pt x="1026" y="611"/>
                </a:lnTo>
                <a:lnTo>
                  <a:pt x="1044" y="610"/>
                </a:lnTo>
                <a:lnTo>
                  <a:pt x="1058" y="607"/>
                </a:lnTo>
                <a:lnTo>
                  <a:pt x="1070" y="602"/>
                </a:lnTo>
                <a:lnTo>
                  <a:pt x="1080" y="595"/>
                </a:lnTo>
                <a:lnTo>
                  <a:pt x="1084" y="591"/>
                </a:lnTo>
                <a:lnTo>
                  <a:pt x="1088" y="586"/>
                </a:lnTo>
                <a:lnTo>
                  <a:pt x="1091" y="581"/>
                </a:lnTo>
                <a:lnTo>
                  <a:pt x="1094" y="576"/>
                </a:lnTo>
                <a:lnTo>
                  <a:pt x="1097" y="563"/>
                </a:lnTo>
                <a:lnTo>
                  <a:pt x="1098" y="549"/>
                </a:lnTo>
                <a:lnTo>
                  <a:pt x="1098" y="244"/>
                </a:lnTo>
                <a:lnTo>
                  <a:pt x="1097" y="229"/>
                </a:lnTo>
                <a:lnTo>
                  <a:pt x="1094" y="216"/>
                </a:lnTo>
                <a:lnTo>
                  <a:pt x="1091" y="211"/>
                </a:lnTo>
                <a:lnTo>
                  <a:pt x="1088" y="205"/>
                </a:lnTo>
                <a:lnTo>
                  <a:pt x="1084" y="201"/>
                </a:lnTo>
                <a:lnTo>
                  <a:pt x="1080" y="196"/>
                </a:lnTo>
                <a:lnTo>
                  <a:pt x="1070" y="191"/>
                </a:lnTo>
                <a:lnTo>
                  <a:pt x="1058" y="185"/>
                </a:lnTo>
                <a:lnTo>
                  <a:pt x="1044" y="182"/>
                </a:lnTo>
                <a:lnTo>
                  <a:pt x="1026" y="180"/>
                </a:lnTo>
                <a:lnTo>
                  <a:pt x="1026" y="172"/>
                </a:lnTo>
                <a:close/>
                <a:moveTo>
                  <a:pt x="693" y="172"/>
                </a:moveTo>
                <a:lnTo>
                  <a:pt x="699" y="172"/>
                </a:lnTo>
                <a:lnTo>
                  <a:pt x="703" y="173"/>
                </a:lnTo>
                <a:lnTo>
                  <a:pt x="708" y="175"/>
                </a:lnTo>
                <a:lnTo>
                  <a:pt x="712" y="178"/>
                </a:lnTo>
                <a:lnTo>
                  <a:pt x="715" y="182"/>
                </a:lnTo>
                <a:lnTo>
                  <a:pt x="718" y="186"/>
                </a:lnTo>
                <a:lnTo>
                  <a:pt x="721" y="192"/>
                </a:lnTo>
                <a:lnTo>
                  <a:pt x="723" y="198"/>
                </a:lnTo>
                <a:lnTo>
                  <a:pt x="723" y="198"/>
                </a:lnTo>
                <a:lnTo>
                  <a:pt x="725" y="199"/>
                </a:lnTo>
                <a:lnTo>
                  <a:pt x="736" y="191"/>
                </a:lnTo>
                <a:lnTo>
                  <a:pt x="748" y="185"/>
                </a:lnTo>
                <a:lnTo>
                  <a:pt x="760" y="179"/>
                </a:lnTo>
                <a:lnTo>
                  <a:pt x="771" y="175"/>
                </a:lnTo>
                <a:lnTo>
                  <a:pt x="781" y="172"/>
                </a:lnTo>
                <a:lnTo>
                  <a:pt x="793" y="169"/>
                </a:lnTo>
                <a:lnTo>
                  <a:pt x="804" y="167"/>
                </a:lnTo>
                <a:lnTo>
                  <a:pt x="814" y="167"/>
                </a:lnTo>
                <a:lnTo>
                  <a:pt x="839" y="167"/>
                </a:lnTo>
                <a:lnTo>
                  <a:pt x="863" y="170"/>
                </a:lnTo>
                <a:lnTo>
                  <a:pt x="885" y="176"/>
                </a:lnTo>
                <a:lnTo>
                  <a:pt x="907" y="182"/>
                </a:lnTo>
                <a:lnTo>
                  <a:pt x="925" y="191"/>
                </a:lnTo>
                <a:lnTo>
                  <a:pt x="944" y="202"/>
                </a:lnTo>
                <a:lnTo>
                  <a:pt x="961" y="214"/>
                </a:lnTo>
                <a:lnTo>
                  <a:pt x="977" y="228"/>
                </a:lnTo>
                <a:lnTo>
                  <a:pt x="992" y="244"/>
                </a:lnTo>
                <a:lnTo>
                  <a:pt x="1005" y="261"/>
                </a:lnTo>
                <a:lnTo>
                  <a:pt x="1015" y="280"/>
                </a:lnTo>
                <a:lnTo>
                  <a:pt x="1023" y="301"/>
                </a:lnTo>
                <a:lnTo>
                  <a:pt x="1031" y="323"/>
                </a:lnTo>
                <a:lnTo>
                  <a:pt x="1035" y="346"/>
                </a:lnTo>
                <a:lnTo>
                  <a:pt x="1038" y="371"/>
                </a:lnTo>
                <a:lnTo>
                  <a:pt x="1039" y="396"/>
                </a:lnTo>
                <a:lnTo>
                  <a:pt x="1038" y="422"/>
                </a:lnTo>
                <a:lnTo>
                  <a:pt x="1035" y="447"/>
                </a:lnTo>
                <a:lnTo>
                  <a:pt x="1031" y="470"/>
                </a:lnTo>
                <a:lnTo>
                  <a:pt x="1023" y="491"/>
                </a:lnTo>
                <a:lnTo>
                  <a:pt x="1015" y="513"/>
                </a:lnTo>
                <a:lnTo>
                  <a:pt x="1005" y="532"/>
                </a:lnTo>
                <a:lnTo>
                  <a:pt x="992" y="549"/>
                </a:lnTo>
                <a:lnTo>
                  <a:pt x="979" y="565"/>
                </a:lnTo>
                <a:lnTo>
                  <a:pt x="963" y="579"/>
                </a:lnTo>
                <a:lnTo>
                  <a:pt x="946" y="591"/>
                </a:lnTo>
                <a:lnTo>
                  <a:pt x="927" y="601"/>
                </a:lnTo>
                <a:lnTo>
                  <a:pt x="907" y="610"/>
                </a:lnTo>
                <a:lnTo>
                  <a:pt x="886" y="617"/>
                </a:lnTo>
                <a:lnTo>
                  <a:pt x="863" y="621"/>
                </a:lnTo>
                <a:lnTo>
                  <a:pt x="840" y="624"/>
                </a:lnTo>
                <a:lnTo>
                  <a:pt x="814" y="625"/>
                </a:lnTo>
                <a:lnTo>
                  <a:pt x="804" y="625"/>
                </a:lnTo>
                <a:lnTo>
                  <a:pt x="793" y="624"/>
                </a:lnTo>
                <a:lnTo>
                  <a:pt x="783" y="621"/>
                </a:lnTo>
                <a:lnTo>
                  <a:pt x="771" y="618"/>
                </a:lnTo>
                <a:lnTo>
                  <a:pt x="761" y="614"/>
                </a:lnTo>
                <a:lnTo>
                  <a:pt x="749" y="610"/>
                </a:lnTo>
                <a:lnTo>
                  <a:pt x="739" y="604"/>
                </a:lnTo>
                <a:lnTo>
                  <a:pt x="728" y="597"/>
                </a:lnTo>
                <a:lnTo>
                  <a:pt x="728" y="821"/>
                </a:lnTo>
                <a:lnTo>
                  <a:pt x="729" y="836"/>
                </a:lnTo>
                <a:lnTo>
                  <a:pt x="732" y="846"/>
                </a:lnTo>
                <a:lnTo>
                  <a:pt x="735" y="850"/>
                </a:lnTo>
                <a:lnTo>
                  <a:pt x="738" y="854"/>
                </a:lnTo>
                <a:lnTo>
                  <a:pt x="742" y="857"/>
                </a:lnTo>
                <a:lnTo>
                  <a:pt x="745" y="860"/>
                </a:lnTo>
                <a:lnTo>
                  <a:pt x="755" y="864"/>
                </a:lnTo>
                <a:lnTo>
                  <a:pt x="767" y="867"/>
                </a:lnTo>
                <a:lnTo>
                  <a:pt x="781" y="869"/>
                </a:lnTo>
                <a:lnTo>
                  <a:pt x="797" y="869"/>
                </a:lnTo>
                <a:lnTo>
                  <a:pt x="797" y="879"/>
                </a:lnTo>
                <a:lnTo>
                  <a:pt x="522" y="879"/>
                </a:lnTo>
                <a:lnTo>
                  <a:pt x="522" y="869"/>
                </a:lnTo>
                <a:lnTo>
                  <a:pt x="538" y="869"/>
                </a:lnTo>
                <a:lnTo>
                  <a:pt x="552" y="867"/>
                </a:lnTo>
                <a:lnTo>
                  <a:pt x="563" y="864"/>
                </a:lnTo>
                <a:lnTo>
                  <a:pt x="574" y="860"/>
                </a:lnTo>
                <a:lnTo>
                  <a:pt x="576" y="857"/>
                </a:lnTo>
                <a:lnTo>
                  <a:pt x="581" y="854"/>
                </a:lnTo>
                <a:lnTo>
                  <a:pt x="584" y="850"/>
                </a:lnTo>
                <a:lnTo>
                  <a:pt x="587" y="846"/>
                </a:lnTo>
                <a:lnTo>
                  <a:pt x="589" y="836"/>
                </a:lnTo>
                <a:lnTo>
                  <a:pt x="591" y="821"/>
                </a:lnTo>
                <a:lnTo>
                  <a:pt x="591" y="241"/>
                </a:lnTo>
                <a:lnTo>
                  <a:pt x="589" y="227"/>
                </a:lnTo>
                <a:lnTo>
                  <a:pt x="587" y="215"/>
                </a:lnTo>
                <a:lnTo>
                  <a:pt x="581" y="203"/>
                </a:lnTo>
                <a:lnTo>
                  <a:pt x="574" y="196"/>
                </a:lnTo>
                <a:lnTo>
                  <a:pt x="563" y="189"/>
                </a:lnTo>
                <a:lnTo>
                  <a:pt x="552" y="185"/>
                </a:lnTo>
                <a:lnTo>
                  <a:pt x="538" y="182"/>
                </a:lnTo>
                <a:lnTo>
                  <a:pt x="522" y="180"/>
                </a:lnTo>
                <a:lnTo>
                  <a:pt x="522" y="172"/>
                </a:lnTo>
                <a:lnTo>
                  <a:pt x="693" y="172"/>
                </a:lnTo>
                <a:close/>
                <a:moveTo>
                  <a:pt x="901" y="396"/>
                </a:moveTo>
                <a:lnTo>
                  <a:pt x="901" y="330"/>
                </a:lnTo>
                <a:lnTo>
                  <a:pt x="898" y="280"/>
                </a:lnTo>
                <a:lnTo>
                  <a:pt x="896" y="261"/>
                </a:lnTo>
                <a:lnTo>
                  <a:pt x="895" y="245"/>
                </a:lnTo>
                <a:lnTo>
                  <a:pt x="894" y="234"/>
                </a:lnTo>
                <a:lnTo>
                  <a:pt x="891" y="225"/>
                </a:lnTo>
                <a:lnTo>
                  <a:pt x="885" y="214"/>
                </a:lnTo>
                <a:lnTo>
                  <a:pt x="878" y="203"/>
                </a:lnTo>
                <a:lnTo>
                  <a:pt x="871" y="195"/>
                </a:lnTo>
                <a:lnTo>
                  <a:pt x="860" y="188"/>
                </a:lnTo>
                <a:lnTo>
                  <a:pt x="852" y="183"/>
                </a:lnTo>
                <a:lnTo>
                  <a:pt x="840" y="179"/>
                </a:lnTo>
                <a:lnTo>
                  <a:pt x="827" y="176"/>
                </a:lnTo>
                <a:lnTo>
                  <a:pt x="814" y="176"/>
                </a:lnTo>
                <a:lnTo>
                  <a:pt x="803" y="176"/>
                </a:lnTo>
                <a:lnTo>
                  <a:pt x="793" y="178"/>
                </a:lnTo>
                <a:lnTo>
                  <a:pt x="781" y="180"/>
                </a:lnTo>
                <a:lnTo>
                  <a:pt x="770" y="183"/>
                </a:lnTo>
                <a:lnTo>
                  <a:pt x="760" y="189"/>
                </a:lnTo>
                <a:lnTo>
                  <a:pt x="748" y="193"/>
                </a:lnTo>
                <a:lnTo>
                  <a:pt x="738" y="201"/>
                </a:lnTo>
                <a:lnTo>
                  <a:pt x="726" y="208"/>
                </a:lnTo>
                <a:lnTo>
                  <a:pt x="728" y="222"/>
                </a:lnTo>
                <a:lnTo>
                  <a:pt x="728" y="238"/>
                </a:lnTo>
                <a:lnTo>
                  <a:pt x="729" y="281"/>
                </a:lnTo>
                <a:lnTo>
                  <a:pt x="729" y="324"/>
                </a:lnTo>
                <a:lnTo>
                  <a:pt x="729" y="368"/>
                </a:lnTo>
                <a:lnTo>
                  <a:pt x="729" y="412"/>
                </a:lnTo>
                <a:lnTo>
                  <a:pt x="729" y="455"/>
                </a:lnTo>
                <a:lnTo>
                  <a:pt x="728" y="499"/>
                </a:lnTo>
                <a:lnTo>
                  <a:pt x="728" y="542"/>
                </a:lnTo>
                <a:lnTo>
                  <a:pt x="728" y="585"/>
                </a:lnTo>
                <a:lnTo>
                  <a:pt x="739" y="592"/>
                </a:lnTo>
                <a:lnTo>
                  <a:pt x="749" y="599"/>
                </a:lnTo>
                <a:lnTo>
                  <a:pt x="760" y="604"/>
                </a:lnTo>
                <a:lnTo>
                  <a:pt x="771" y="608"/>
                </a:lnTo>
                <a:lnTo>
                  <a:pt x="781" y="612"/>
                </a:lnTo>
                <a:lnTo>
                  <a:pt x="793" y="614"/>
                </a:lnTo>
                <a:lnTo>
                  <a:pt x="804" y="615"/>
                </a:lnTo>
                <a:lnTo>
                  <a:pt x="814" y="617"/>
                </a:lnTo>
                <a:lnTo>
                  <a:pt x="829" y="615"/>
                </a:lnTo>
                <a:lnTo>
                  <a:pt x="840" y="614"/>
                </a:lnTo>
                <a:lnTo>
                  <a:pt x="852" y="610"/>
                </a:lnTo>
                <a:lnTo>
                  <a:pt x="862" y="604"/>
                </a:lnTo>
                <a:lnTo>
                  <a:pt x="871" y="597"/>
                </a:lnTo>
                <a:lnTo>
                  <a:pt x="878" y="588"/>
                </a:lnTo>
                <a:lnTo>
                  <a:pt x="885" y="579"/>
                </a:lnTo>
                <a:lnTo>
                  <a:pt x="891" y="566"/>
                </a:lnTo>
                <a:lnTo>
                  <a:pt x="894" y="558"/>
                </a:lnTo>
                <a:lnTo>
                  <a:pt x="895" y="546"/>
                </a:lnTo>
                <a:lnTo>
                  <a:pt x="896" y="530"/>
                </a:lnTo>
                <a:lnTo>
                  <a:pt x="898" y="510"/>
                </a:lnTo>
                <a:lnTo>
                  <a:pt x="901" y="461"/>
                </a:lnTo>
                <a:lnTo>
                  <a:pt x="901" y="396"/>
                </a:lnTo>
                <a:close/>
                <a:moveTo>
                  <a:pt x="194" y="283"/>
                </a:moveTo>
                <a:lnTo>
                  <a:pt x="194" y="549"/>
                </a:lnTo>
                <a:lnTo>
                  <a:pt x="194" y="563"/>
                </a:lnTo>
                <a:lnTo>
                  <a:pt x="199" y="576"/>
                </a:lnTo>
                <a:lnTo>
                  <a:pt x="203" y="586"/>
                </a:lnTo>
                <a:lnTo>
                  <a:pt x="212" y="595"/>
                </a:lnTo>
                <a:lnTo>
                  <a:pt x="220" y="602"/>
                </a:lnTo>
                <a:lnTo>
                  <a:pt x="233" y="607"/>
                </a:lnTo>
                <a:lnTo>
                  <a:pt x="246" y="610"/>
                </a:lnTo>
                <a:lnTo>
                  <a:pt x="264" y="611"/>
                </a:lnTo>
                <a:lnTo>
                  <a:pt x="264" y="620"/>
                </a:lnTo>
                <a:lnTo>
                  <a:pt x="0" y="620"/>
                </a:lnTo>
                <a:lnTo>
                  <a:pt x="0" y="611"/>
                </a:lnTo>
                <a:lnTo>
                  <a:pt x="13" y="608"/>
                </a:lnTo>
                <a:lnTo>
                  <a:pt x="24" y="605"/>
                </a:lnTo>
                <a:lnTo>
                  <a:pt x="34" y="599"/>
                </a:lnTo>
                <a:lnTo>
                  <a:pt x="42" y="592"/>
                </a:lnTo>
                <a:lnTo>
                  <a:pt x="49" y="584"/>
                </a:lnTo>
                <a:lnTo>
                  <a:pt x="53" y="574"/>
                </a:lnTo>
                <a:lnTo>
                  <a:pt x="55" y="562"/>
                </a:lnTo>
                <a:lnTo>
                  <a:pt x="56" y="549"/>
                </a:lnTo>
                <a:lnTo>
                  <a:pt x="56" y="244"/>
                </a:lnTo>
                <a:lnTo>
                  <a:pt x="56" y="232"/>
                </a:lnTo>
                <a:lnTo>
                  <a:pt x="53" y="222"/>
                </a:lnTo>
                <a:lnTo>
                  <a:pt x="50" y="212"/>
                </a:lnTo>
                <a:lnTo>
                  <a:pt x="46" y="205"/>
                </a:lnTo>
                <a:lnTo>
                  <a:pt x="40" y="198"/>
                </a:lnTo>
                <a:lnTo>
                  <a:pt x="33" y="192"/>
                </a:lnTo>
                <a:lnTo>
                  <a:pt x="24" y="188"/>
                </a:lnTo>
                <a:lnTo>
                  <a:pt x="16" y="185"/>
                </a:lnTo>
                <a:lnTo>
                  <a:pt x="16" y="172"/>
                </a:lnTo>
                <a:lnTo>
                  <a:pt x="160" y="172"/>
                </a:lnTo>
                <a:lnTo>
                  <a:pt x="164" y="172"/>
                </a:lnTo>
                <a:lnTo>
                  <a:pt x="170" y="173"/>
                </a:lnTo>
                <a:lnTo>
                  <a:pt x="173" y="176"/>
                </a:lnTo>
                <a:lnTo>
                  <a:pt x="177" y="179"/>
                </a:lnTo>
                <a:lnTo>
                  <a:pt x="181" y="182"/>
                </a:lnTo>
                <a:lnTo>
                  <a:pt x="184" y="188"/>
                </a:lnTo>
                <a:lnTo>
                  <a:pt x="187" y="192"/>
                </a:lnTo>
                <a:lnTo>
                  <a:pt x="189" y="199"/>
                </a:lnTo>
                <a:lnTo>
                  <a:pt x="190" y="199"/>
                </a:lnTo>
                <a:lnTo>
                  <a:pt x="190" y="201"/>
                </a:lnTo>
                <a:lnTo>
                  <a:pt x="202" y="192"/>
                </a:lnTo>
                <a:lnTo>
                  <a:pt x="213" y="186"/>
                </a:lnTo>
                <a:lnTo>
                  <a:pt x="225" y="180"/>
                </a:lnTo>
                <a:lnTo>
                  <a:pt x="236" y="176"/>
                </a:lnTo>
                <a:lnTo>
                  <a:pt x="248" y="172"/>
                </a:lnTo>
                <a:lnTo>
                  <a:pt x="258" y="169"/>
                </a:lnTo>
                <a:lnTo>
                  <a:pt x="269" y="167"/>
                </a:lnTo>
                <a:lnTo>
                  <a:pt x="279" y="167"/>
                </a:lnTo>
                <a:lnTo>
                  <a:pt x="307" y="167"/>
                </a:lnTo>
                <a:lnTo>
                  <a:pt x="333" y="170"/>
                </a:lnTo>
                <a:lnTo>
                  <a:pt x="356" y="173"/>
                </a:lnTo>
                <a:lnTo>
                  <a:pt x="377" y="178"/>
                </a:lnTo>
                <a:lnTo>
                  <a:pt x="398" y="183"/>
                </a:lnTo>
                <a:lnTo>
                  <a:pt x="416" y="191"/>
                </a:lnTo>
                <a:lnTo>
                  <a:pt x="434" y="199"/>
                </a:lnTo>
                <a:lnTo>
                  <a:pt x="448" y="209"/>
                </a:lnTo>
                <a:lnTo>
                  <a:pt x="461" y="219"/>
                </a:lnTo>
                <a:lnTo>
                  <a:pt x="473" y="232"/>
                </a:lnTo>
                <a:lnTo>
                  <a:pt x="483" y="245"/>
                </a:lnTo>
                <a:lnTo>
                  <a:pt x="490" y="261"/>
                </a:lnTo>
                <a:lnTo>
                  <a:pt x="496" y="277"/>
                </a:lnTo>
                <a:lnTo>
                  <a:pt x="500" y="294"/>
                </a:lnTo>
                <a:lnTo>
                  <a:pt x="503" y="313"/>
                </a:lnTo>
                <a:lnTo>
                  <a:pt x="504" y="333"/>
                </a:lnTo>
                <a:lnTo>
                  <a:pt x="504" y="549"/>
                </a:lnTo>
                <a:lnTo>
                  <a:pt x="506" y="562"/>
                </a:lnTo>
                <a:lnTo>
                  <a:pt x="507" y="574"/>
                </a:lnTo>
                <a:lnTo>
                  <a:pt x="512" y="584"/>
                </a:lnTo>
                <a:lnTo>
                  <a:pt x="519" y="592"/>
                </a:lnTo>
                <a:lnTo>
                  <a:pt x="526" y="599"/>
                </a:lnTo>
                <a:lnTo>
                  <a:pt x="536" y="605"/>
                </a:lnTo>
                <a:lnTo>
                  <a:pt x="548" y="608"/>
                </a:lnTo>
                <a:lnTo>
                  <a:pt x="561" y="611"/>
                </a:lnTo>
                <a:lnTo>
                  <a:pt x="561" y="620"/>
                </a:lnTo>
                <a:lnTo>
                  <a:pt x="297" y="620"/>
                </a:lnTo>
                <a:lnTo>
                  <a:pt x="297" y="611"/>
                </a:lnTo>
                <a:lnTo>
                  <a:pt x="314" y="610"/>
                </a:lnTo>
                <a:lnTo>
                  <a:pt x="327" y="607"/>
                </a:lnTo>
                <a:lnTo>
                  <a:pt x="340" y="602"/>
                </a:lnTo>
                <a:lnTo>
                  <a:pt x="349" y="595"/>
                </a:lnTo>
                <a:lnTo>
                  <a:pt x="357" y="586"/>
                </a:lnTo>
                <a:lnTo>
                  <a:pt x="362" y="576"/>
                </a:lnTo>
                <a:lnTo>
                  <a:pt x="366" y="563"/>
                </a:lnTo>
                <a:lnTo>
                  <a:pt x="366" y="549"/>
                </a:lnTo>
                <a:lnTo>
                  <a:pt x="366" y="342"/>
                </a:lnTo>
                <a:lnTo>
                  <a:pt x="366" y="322"/>
                </a:lnTo>
                <a:lnTo>
                  <a:pt x="365" y="303"/>
                </a:lnTo>
                <a:lnTo>
                  <a:pt x="363" y="286"/>
                </a:lnTo>
                <a:lnTo>
                  <a:pt x="362" y="270"/>
                </a:lnTo>
                <a:lnTo>
                  <a:pt x="357" y="254"/>
                </a:lnTo>
                <a:lnTo>
                  <a:pt x="354" y="241"/>
                </a:lnTo>
                <a:lnTo>
                  <a:pt x="350" y="229"/>
                </a:lnTo>
                <a:lnTo>
                  <a:pt x="344" y="218"/>
                </a:lnTo>
                <a:lnTo>
                  <a:pt x="339" y="208"/>
                </a:lnTo>
                <a:lnTo>
                  <a:pt x="333" y="199"/>
                </a:lnTo>
                <a:lnTo>
                  <a:pt x="326" y="193"/>
                </a:lnTo>
                <a:lnTo>
                  <a:pt x="318" y="188"/>
                </a:lnTo>
                <a:lnTo>
                  <a:pt x="310" y="182"/>
                </a:lnTo>
                <a:lnTo>
                  <a:pt x="301" y="179"/>
                </a:lnTo>
                <a:lnTo>
                  <a:pt x="291" y="178"/>
                </a:lnTo>
                <a:lnTo>
                  <a:pt x="279" y="176"/>
                </a:lnTo>
                <a:lnTo>
                  <a:pt x="269" y="178"/>
                </a:lnTo>
                <a:lnTo>
                  <a:pt x="258" y="179"/>
                </a:lnTo>
                <a:lnTo>
                  <a:pt x="246" y="182"/>
                </a:lnTo>
                <a:lnTo>
                  <a:pt x="236" y="185"/>
                </a:lnTo>
                <a:lnTo>
                  <a:pt x="225" y="189"/>
                </a:lnTo>
                <a:lnTo>
                  <a:pt x="215" y="195"/>
                </a:lnTo>
                <a:lnTo>
                  <a:pt x="203" y="202"/>
                </a:lnTo>
                <a:lnTo>
                  <a:pt x="192" y="209"/>
                </a:lnTo>
                <a:lnTo>
                  <a:pt x="193" y="225"/>
                </a:lnTo>
                <a:lnTo>
                  <a:pt x="194" y="241"/>
                </a:lnTo>
                <a:lnTo>
                  <a:pt x="194" y="261"/>
                </a:lnTo>
                <a:lnTo>
                  <a:pt x="194" y="283"/>
                </a:lnTo>
                <a:close/>
                <a:moveTo>
                  <a:pt x="1552" y="0"/>
                </a:moveTo>
                <a:lnTo>
                  <a:pt x="1552" y="879"/>
                </a:lnTo>
                <a:lnTo>
                  <a:pt x="1522" y="879"/>
                </a:lnTo>
                <a:lnTo>
                  <a:pt x="1522" y="0"/>
                </a:lnTo>
                <a:lnTo>
                  <a:pt x="1552" y="0"/>
                </a:lnTo>
                <a:close/>
              </a:path>
            </a:pathLst>
          </a:custGeom>
          <a:solidFill>
            <a:srgbClr val="004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1" name="TextovéPole 160"/>
          <p:cNvSpPr txBox="1"/>
          <p:nvPr userDrawn="1"/>
        </p:nvSpPr>
        <p:spPr>
          <a:xfrm>
            <a:off x="1846264" y="5955220"/>
            <a:ext cx="5440361" cy="502702"/>
          </a:xfrm>
          <a:prstGeom prst="rect">
            <a:avLst/>
          </a:prstGeom>
          <a:noFill/>
        </p:spPr>
        <p:txBody>
          <a:bodyPr wrap="square" rtlCol="0">
            <a:spAutoFit/>
          </a:bodyPr>
          <a:lstStyle/>
          <a:p>
            <a:pPr>
              <a:lnSpc>
                <a:spcPts val="1600"/>
              </a:lnSpc>
            </a:pPr>
            <a:r>
              <a:rPr lang="cs-CZ" sz="1600" kern="1000" spc="-70" baseline="0" dirty="0" smtClean="0">
                <a:solidFill>
                  <a:schemeClr val="tx1">
                    <a:lumMod val="75000"/>
                    <a:lumOff val="25000"/>
                  </a:schemeClr>
                </a:solidFill>
              </a:rPr>
              <a:t>Gramotnosti</a:t>
            </a:r>
            <a:br>
              <a:rPr lang="cs-CZ" sz="1600" kern="1000" spc="-70" baseline="0" dirty="0" smtClean="0">
                <a:solidFill>
                  <a:schemeClr val="tx1">
                    <a:lumMod val="75000"/>
                    <a:lumOff val="25000"/>
                  </a:schemeClr>
                </a:solidFill>
              </a:rPr>
            </a:br>
            <a:r>
              <a:rPr lang="cs-CZ" sz="1600" kern="1000" spc="-70" baseline="0" dirty="0" smtClean="0">
                <a:solidFill>
                  <a:schemeClr val="tx1">
                    <a:lumMod val="75000"/>
                    <a:lumOff val="25000"/>
                  </a:schemeClr>
                </a:solidFill>
              </a:rPr>
              <a:t>pro život</a:t>
            </a:r>
            <a:endParaRPr lang="cs-CZ" sz="1600" kern="1000" spc="-70" baseline="0" dirty="0">
              <a:solidFill>
                <a:schemeClr val="tx1">
                  <a:lumMod val="75000"/>
                  <a:lumOff val="25000"/>
                </a:schemeClr>
              </a:solidFill>
            </a:endParaRPr>
          </a:p>
        </p:txBody>
      </p:sp>
    </p:spTree>
    <p:extLst>
      <p:ext uri="{BB962C8B-B14F-4D97-AF65-F5344CB8AC3E}">
        <p14:creationId xmlns:p14="http://schemas.microsoft.com/office/powerpoint/2010/main" val="134413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obr">
    <p:spTree>
      <p:nvGrpSpPr>
        <p:cNvPr id="1" name=""/>
        <p:cNvGrpSpPr/>
        <p:nvPr/>
      </p:nvGrpSpPr>
      <p:grpSpPr>
        <a:xfrm>
          <a:off x="0" y="0"/>
          <a:ext cx="0" cy="0"/>
          <a:chOff x="0" y="0"/>
          <a:chExt cx="0" cy="0"/>
        </a:xfrm>
      </p:grpSpPr>
      <p:sp>
        <p:nvSpPr>
          <p:cNvPr id="2" name="Obdélník 1"/>
          <p:cNvSpPr/>
          <p:nvPr userDrawn="1"/>
        </p:nvSpPr>
        <p:spPr>
          <a:xfrm>
            <a:off x="5694218" y="0"/>
            <a:ext cx="6497782" cy="2545773"/>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symbol pro text 3"/>
          <p:cNvSpPr>
            <a:spLocks noGrp="1"/>
          </p:cNvSpPr>
          <p:nvPr>
            <p:ph type="body" sz="half" idx="2"/>
          </p:nvPr>
        </p:nvSpPr>
        <p:spPr>
          <a:xfrm>
            <a:off x="1524000" y="4715988"/>
            <a:ext cx="2050473" cy="1449285"/>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9" name="Zástupný symbol pro obrázek 2"/>
          <p:cNvSpPr>
            <a:spLocks noGrp="1"/>
          </p:cNvSpPr>
          <p:nvPr>
            <p:ph type="pic" idx="1"/>
          </p:nvPr>
        </p:nvSpPr>
        <p:spPr>
          <a:xfrm>
            <a:off x="6286500" y="1250866"/>
            <a:ext cx="5216236" cy="23587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11" name="Zástupný symbol pro obrázek 2"/>
          <p:cNvSpPr>
            <a:spLocks noGrp="1"/>
          </p:cNvSpPr>
          <p:nvPr>
            <p:ph type="pic" idx="11"/>
          </p:nvPr>
        </p:nvSpPr>
        <p:spPr>
          <a:xfrm>
            <a:off x="6286500" y="3754087"/>
            <a:ext cx="5216236" cy="23587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12" name="Nadpis 1"/>
          <p:cNvSpPr>
            <a:spLocks noGrp="1"/>
          </p:cNvSpPr>
          <p:nvPr>
            <p:ph type="ctrTitle"/>
          </p:nvPr>
        </p:nvSpPr>
        <p:spPr>
          <a:xfrm>
            <a:off x="1524000" y="1919019"/>
            <a:ext cx="4045531" cy="1022430"/>
          </a:xfrm>
        </p:spPr>
        <p:txBody>
          <a:bodyPr anchor="t" anchorCtr="0">
            <a:noAutofit/>
          </a:bodyPr>
          <a:lstStyle>
            <a:lvl1pPr algn="r">
              <a:lnSpc>
                <a:spcPct val="70000"/>
              </a:lnSpc>
              <a:defRPr sz="3200" b="1"/>
            </a:lvl1pPr>
          </a:lstStyle>
          <a:p>
            <a:r>
              <a:rPr lang="cs-CZ" dirty="0" smtClean="0"/>
              <a:t>Kliknutím lze upravit styl.</a:t>
            </a:r>
            <a:endParaRPr lang="cs-CZ" dirty="0"/>
          </a:p>
        </p:txBody>
      </p:sp>
      <p:sp>
        <p:nvSpPr>
          <p:cNvPr id="14" name="Zástupný symbol pro text 3"/>
          <p:cNvSpPr>
            <a:spLocks noGrp="1"/>
          </p:cNvSpPr>
          <p:nvPr>
            <p:ph type="body" sz="half" idx="12"/>
          </p:nvPr>
        </p:nvSpPr>
        <p:spPr>
          <a:xfrm>
            <a:off x="3905250" y="4715988"/>
            <a:ext cx="2050473" cy="1449285"/>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15" name="Zástupný symbol pro text 3"/>
          <p:cNvSpPr>
            <a:spLocks noGrp="1"/>
          </p:cNvSpPr>
          <p:nvPr>
            <p:ph type="body" sz="half" idx="13"/>
          </p:nvPr>
        </p:nvSpPr>
        <p:spPr>
          <a:xfrm>
            <a:off x="1496292" y="4113810"/>
            <a:ext cx="2078181" cy="593273"/>
          </a:xfrm>
        </p:spPr>
        <p:txBody>
          <a:bodyPr anchor="b">
            <a:noAutofit/>
          </a:bodyPr>
          <a:lstStyle>
            <a:lvl1pPr marL="0" indent="0" algn="l">
              <a:lnSpc>
                <a:spcPct val="80000"/>
              </a:lnSpc>
              <a:spcBef>
                <a:spcPts val="0"/>
              </a:spcBef>
              <a:buNone/>
              <a:defRPr sz="1600" b="1">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16" name="Zástupný symbol pro text 3"/>
          <p:cNvSpPr>
            <a:spLocks noGrp="1"/>
          </p:cNvSpPr>
          <p:nvPr>
            <p:ph type="body" sz="half" idx="14"/>
          </p:nvPr>
        </p:nvSpPr>
        <p:spPr>
          <a:xfrm>
            <a:off x="3905250" y="4113809"/>
            <a:ext cx="2050473" cy="593273"/>
          </a:xfrm>
        </p:spPr>
        <p:txBody>
          <a:bodyPr anchor="b">
            <a:noAutofit/>
          </a:bodyPr>
          <a:lstStyle>
            <a:lvl1pPr marL="0" indent="0" algn="l">
              <a:lnSpc>
                <a:spcPct val="80000"/>
              </a:lnSpc>
              <a:spcBef>
                <a:spcPts val="0"/>
              </a:spcBef>
              <a:buNone/>
              <a:defRPr sz="1600" b="1">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Tree>
    <p:extLst>
      <p:ext uri="{BB962C8B-B14F-4D97-AF65-F5344CB8AC3E}">
        <p14:creationId xmlns:p14="http://schemas.microsoft.com/office/powerpoint/2010/main" val="15383454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obr">
    <p:spTree>
      <p:nvGrpSpPr>
        <p:cNvPr id="1" name=""/>
        <p:cNvGrpSpPr/>
        <p:nvPr/>
      </p:nvGrpSpPr>
      <p:grpSpPr>
        <a:xfrm>
          <a:off x="0" y="0"/>
          <a:ext cx="0" cy="0"/>
          <a:chOff x="0" y="0"/>
          <a:chExt cx="0" cy="0"/>
        </a:xfrm>
      </p:grpSpPr>
      <p:sp>
        <p:nvSpPr>
          <p:cNvPr id="8" name="Obdélník 7"/>
          <p:cNvSpPr/>
          <p:nvPr userDrawn="1"/>
        </p:nvSpPr>
        <p:spPr>
          <a:xfrm>
            <a:off x="7595755" y="0"/>
            <a:ext cx="4586365" cy="6857999"/>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obrázek 2"/>
          <p:cNvSpPr>
            <a:spLocks noGrp="1"/>
          </p:cNvSpPr>
          <p:nvPr>
            <p:ph type="pic" idx="1"/>
          </p:nvPr>
        </p:nvSpPr>
        <p:spPr>
          <a:xfrm>
            <a:off x="6934109" y="2373509"/>
            <a:ext cx="2625724" cy="33289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5" name="Zástupný symbol pro obrázek 2"/>
          <p:cNvSpPr>
            <a:spLocks noGrp="1"/>
          </p:cNvSpPr>
          <p:nvPr>
            <p:ph type="pic" idx="10"/>
          </p:nvPr>
        </p:nvSpPr>
        <p:spPr>
          <a:xfrm>
            <a:off x="4062754" y="2373509"/>
            <a:ext cx="2625724" cy="33289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6" name="Zástupný symbol pro obrázek 2"/>
          <p:cNvSpPr>
            <a:spLocks noGrp="1"/>
          </p:cNvSpPr>
          <p:nvPr>
            <p:ph type="pic" idx="11"/>
          </p:nvPr>
        </p:nvSpPr>
        <p:spPr>
          <a:xfrm>
            <a:off x="1191399" y="2373509"/>
            <a:ext cx="2625724" cy="33289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7" name="Nadpis 1"/>
          <p:cNvSpPr>
            <a:spLocks noGrp="1"/>
          </p:cNvSpPr>
          <p:nvPr>
            <p:ph type="ctrTitle"/>
          </p:nvPr>
        </p:nvSpPr>
        <p:spPr>
          <a:xfrm>
            <a:off x="1191399" y="1213598"/>
            <a:ext cx="5427518" cy="1022430"/>
          </a:xfrm>
        </p:spPr>
        <p:txBody>
          <a:bodyPr anchor="t" anchorCtr="0">
            <a:noAutofit/>
          </a:bodyPr>
          <a:lstStyle>
            <a:lvl1pPr algn="l">
              <a:lnSpc>
                <a:spcPct val="70000"/>
              </a:lnSpc>
              <a:defRPr sz="3200" b="1"/>
            </a:lvl1pPr>
          </a:lstStyle>
          <a:p>
            <a:r>
              <a:rPr lang="cs-CZ" dirty="0" smtClean="0"/>
              <a:t>Kliknutím lze upravit styl.</a:t>
            </a:r>
            <a:endParaRPr lang="cs-CZ" dirty="0"/>
          </a:p>
        </p:txBody>
      </p:sp>
      <p:sp>
        <p:nvSpPr>
          <p:cNvPr id="9" name="Zástupný symbol pro text 3"/>
          <p:cNvSpPr>
            <a:spLocks noGrp="1"/>
          </p:cNvSpPr>
          <p:nvPr>
            <p:ph type="body" sz="half" idx="2"/>
          </p:nvPr>
        </p:nvSpPr>
        <p:spPr>
          <a:xfrm>
            <a:off x="9805464" y="2373509"/>
            <a:ext cx="1728445" cy="3328988"/>
          </a:xfrm>
        </p:spPr>
        <p:txBody>
          <a:bodyPr>
            <a:noAutofit/>
          </a:bodyPr>
          <a:lstStyle>
            <a:lvl1pPr marL="0" indent="0" algn="l">
              <a:lnSpc>
                <a:spcPct val="150000"/>
              </a:lnSpc>
              <a:spcBef>
                <a:spcPts val="600"/>
              </a:spcBef>
              <a:buNone/>
              <a:defRPr sz="12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10" name="Zástupný symbol pro text 3"/>
          <p:cNvSpPr>
            <a:spLocks noGrp="1"/>
          </p:cNvSpPr>
          <p:nvPr>
            <p:ph type="body" sz="half" idx="13"/>
          </p:nvPr>
        </p:nvSpPr>
        <p:spPr>
          <a:xfrm>
            <a:off x="8032172" y="1198585"/>
            <a:ext cx="3501737" cy="593273"/>
          </a:xfrm>
        </p:spPr>
        <p:txBody>
          <a:bodyPr anchor="t">
            <a:noAutofit/>
          </a:bodyPr>
          <a:lstStyle>
            <a:lvl1pPr marL="0" indent="0" algn="l">
              <a:lnSpc>
                <a:spcPct val="80000"/>
              </a:lnSpc>
              <a:spcBef>
                <a:spcPts val="0"/>
              </a:spcBef>
              <a:buNone/>
              <a:defRPr sz="16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Tree>
    <p:extLst>
      <p:ext uri="{BB962C8B-B14F-4D97-AF65-F5344CB8AC3E}">
        <p14:creationId xmlns:p14="http://schemas.microsoft.com/office/powerpoint/2010/main" val="29433211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x obr">
    <p:spTree>
      <p:nvGrpSpPr>
        <p:cNvPr id="1" name=""/>
        <p:cNvGrpSpPr/>
        <p:nvPr/>
      </p:nvGrpSpPr>
      <p:grpSpPr>
        <a:xfrm>
          <a:off x="0" y="0"/>
          <a:ext cx="0" cy="0"/>
          <a:chOff x="0" y="0"/>
          <a:chExt cx="0" cy="0"/>
        </a:xfrm>
      </p:grpSpPr>
      <p:sp>
        <p:nvSpPr>
          <p:cNvPr id="30" name="Obdélník 29"/>
          <p:cNvSpPr/>
          <p:nvPr userDrawn="1"/>
        </p:nvSpPr>
        <p:spPr>
          <a:xfrm>
            <a:off x="0" y="1267691"/>
            <a:ext cx="1227025" cy="4052454"/>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Zástupný symbol pro obrázek 2"/>
          <p:cNvSpPr>
            <a:spLocks noGrp="1"/>
          </p:cNvSpPr>
          <p:nvPr>
            <p:ph type="pic" idx="1"/>
          </p:nvPr>
        </p:nvSpPr>
        <p:spPr>
          <a:xfrm>
            <a:off x="993801" y="3887119"/>
            <a:ext cx="2106167" cy="2112264"/>
          </a:xfrm>
          <a:prstGeom prst="rect">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9" name="Zástupný symbol pro obrázek 2"/>
          <p:cNvSpPr>
            <a:spLocks noGrp="1"/>
          </p:cNvSpPr>
          <p:nvPr>
            <p:ph type="pic" idx="11"/>
          </p:nvPr>
        </p:nvSpPr>
        <p:spPr>
          <a:xfrm>
            <a:off x="3398841" y="3887119"/>
            <a:ext cx="2106167" cy="2112264"/>
          </a:xfrm>
          <a:prstGeom prst="rect">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12" name="Zástupný symbol pro obrázek 2"/>
          <p:cNvSpPr>
            <a:spLocks noGrp="1"/>
          </p:cNvSpPr>
          <p:nvPr>
            <p:ph type="pic" idx="12"/>
          </p:nvPr>
        </p:nvSpPr>
        <p:spPr>
          <a:xfrm>
            <a:off x="993801" y="1510209"/>
            <a:ext cx="2106167" cy="2112264"/>
          </a:xfrm>
          <a:prstGeom prst="rect">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13" name="Zástupný symbol pro obrázek 2"/>
          <p:cNvSpPr>
            <a:spLocks noGrp="1"/>
          </p:cNvSpPr>
          <p:nvPr>
            <p:ph type="pic" idx="13"/>
          </p:nvPr>
        </p:nvSpPr>
        <p:spPr>
          <a:xfrm>
            <a:off x="3398841" y="1510209"/>
            <a:ext cx="2106167" cy="2112264"/>
          </a:xfrm>
          <a:prstGeom prst="rect">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25" name="Zástupný symbol pro text 3"/>
          <p:cNvSpPr>
            <a:spLocks noGrp="1"/>
          </p:cNvSpPr>
          <p:nvPr>
            <p:ph type="body" sz="half" idx="17"/>
          </p:nvPr>
        </p:nvSpPr>
        <p:spPr>
          <a:xfrm>
            <a:off x="9857734" y="4892636"/>
            <a:ext cx="1693251" cy="1106748"/>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26" name="Zástupný symbol pro text 3"/>
          <p:cNvSpPr>
            <a:spLocks noGrp="1"/>
          </p:cNvSpPr>
          <p:nvPr>
            <p:ph type="body" sz="half" idx="18"/>
          </p:nvPr>
        </p:nvSpPr>
        <p:spPr>
          <a:xfrm>
            <a:off x="9857735" y="4290456"/>
            <a:ext cx="1693250" cy="593273"/>
          </a:xfrm>
        </p:spPr>
        <p:txBody>
          <a:bodyPr anchor="b">
            <a:noAutofit/>
          </a:bodyPr>
          <a:lstStyle>
            <a:lvl1pPr marL="0" indent="0" algn="l">
              <a:lnSpc>
                <a:spcPct val="120000"/>
              </a:lnSpc>
              <a:spcBef>
                <a:spcPts val="0"/>
              </a:spcBef>
              <a:buNone/>
              <a:defRPr sz="1600" b="1">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20" name="Zástupný symbol pro text 3"/>
          <p:cNvSpPr>
            <a:spLocks noGrp="1"/>
          </p:cNvSpPr>
          <p:nvPr>
            <p:ph type="body" sz="half" idx="14"/>
          </p:nvPr>
        </p:nvSpPr>
        <p:spPr>
          <a:xfrm>
            <a:off x="7971813" y="4892636"/>
            <a:ext cx="1693251" cy="1106748"/>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22" name="Zástupný symbol pro text 3"/>
          <p:cNvSpPr>
            <a:spLocks noGrp="1"/>
          </p:cNvSpPr>
          <p:nvPr>
            <p:ph type="body" sz="half" idx="16"/>
          </p:nvPr>
        </p:nvSpPr>
        <p:spPr>
          <a:xfrm>
            <a:off x="7971814" y="4290456"/>
            <a:ext cx="1693250" cy="593273"/>
          </a:xfrm>
        </p:spPr>
        <p:txBody>
          <a:bodyPr anchor="b">
            <a:noAutofit/>
          </a:bodyPr>
          <a:lstStyle>
            <a:lvl1pPr marL="0" indent="0" algn="l">
              <a:lnSpc>
                <a:spcPct val="120000"/>
              </a:lnSpc>
              <a:spcBef>
                <a:spcPts val="0"/>
              </a:spcBef>
              <a:buNone/>
              <a:defRPr sz="1600" b="1">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27" name="Zástupný symbol pro text 3"/>
          <p:cNvSpPr>
            <a:spLocks noGrp="1"/>
          </p:cNvSpPr>
          <p:nvPr>
            <p:ph type="body" sz="half" idx="19"/>
          </p:nvPr>
        </p:nvSpPr>
        <p:spPr>
          <a:xfrm>
            <a:off x="6085891" y="4892636"/>
            <a:ext cx="1693251" cy="1106748"/>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28" name="Zástupný symbol pro text 3"/>
          <p:cNvSpPr>
            <a:spLocks noGrp="1"/>
          </p:cNvSpPr>
          <p:nvPr>
            <p:ph type="body" sz="half" idx="20"/>
          </p:nvPr>
        </p:nvSpPr>
        <p:spPr>
          <a:xfrm>
            <a:off x="6085892" y="4290456"/>
            <a:ext cx="1693250" cy="593273"/>
          </a:xfrm>
        </p:spPr>
        <p:txBody>
          <a:bodyPr anchor="b">
            <a:noAutofit/>
          </a:bodyPr>
          <a:lstStyle>
            <a:lvl1pPr marL="0" indent="0" algn="l">
              <a:lnSpc>
                <a:spcPct val="120000"/>
              </a:lnSpc>
              <a:spcBef>
                <a:spcPts val="0"/>
              </a:spcBef>
              <a:buNone/>
              <a:defRPr sz="1600" b="1">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29" name="Podnadpis 2"/>
          <p:cNvSpPr>
            <a:spLocks noGrp="1"/>
          </p:cNvSpPr>
          <p:nvPr>
            <p:ph type="subTitle" idx="10"/>
          </p:nvPr>
        </p:nvSpPr>
        <p:spPr>
          <a:xfrm>
            <a:off x="6085891" y="2533536"/>
            <a:ext cx="5465094" cy="912290"/>
          </a:xfrm>
        </p:spPr>
        <p:txBody>
          <a:bodyPr anchor="t">
            <a:noAutofit/>
          </a:bodyPr>
          <a:lstStyle>
            <a:lvl1pPr marL="0" indent="0" algn="r">
              <a:lnSpc>
                <a:spcPct val="80000"/>
              </a:lnSpc>
              <a:spcBef>
                <a:spcPts val="0"/>
              </a:spcBef>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cs-CZ" dirty="0"/>
          </a:p>
        </p:txBody>
      </p:sp>
      <p:sp>
        <p:nvSpPr>
          <p:cNvPr id="17" name="Nadpis 1"/>
          <p:cNvSpPr>
            <a:spLocks noGrp="1"/>
          </p:cNvSpPr>
          <p:nvPr>
            <p:ph type="ctrTitle"/>
          </p:nvPr>
        </p:nvSpPr>
        <p:spPr>
          <a:xfrm>
            <a:off x="6085891" y="1333562"/>
            <a:ext cx="5465095" cy="1191068"/>
          </a:xfrm>
        </p:spPr>
        <p:txBody>
          <a:bodyPr anchor="b" anchorCtr="0">
            <a:noAutofit/>
          </a:bodyPr>
          <a:lstStyle>
            <a:lvl1pPr algn="r">
              <a:lnSpc>
                <a:spcPct val="70000"/>
              </a:lnSpc>
              <a:defRPr sz="3200" b="1">
                <a:solidFill>
                  <a:schemeClr val="tx1"/>
                </a:solidFill>
              </a:defRPr>
            </a:lvl1pPr>
          </a:lstStyle>
          <a:p>
            <a:r>
              <a:rPr lang="cs-CZ" dirty="0" smtClean="0"/>
              <a:t>Kliknutím lze upravit styl.</a:t>
            </a:r>
            <a:endParaRPr lang="cs-CZ" dirty="0"/>
          </a:p>
        </p:txBody>
      </p:sp>
    </p:spTree>
    <p:extLst>
      <p:ext uri="{BB962C8B-B14F-4D97-AF65-F5344CB8AC3E}">
        <p14:creationId xmlns:p14="http://schemas.microsoft.com/office/powerpoint/2010/main" val="36890313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zkracený">
    <p:spTree>
      <p:nvGrpSpPr>
        <p:cNvPr id="1" name=""/>
        <p:cNvGrpSpPr/>
        <p:nvPr/>
      </p:nvGrpSpPr>
      <p:grpSpPr>
        <a:xfrm>
          <a:off x="0" y="0"/>
          <a:ext cx="0" cy="0"/>
          <a:chOff x="0" y="0"/>
          <a:chExt cx="0" cy="0"/>
        </a:xfrm>
      </p:grpSpPr>
      <p:sp>
        <p:nvSpPr>
          <p:cNvPr id="5" name="Zástupný symbol pro text 3"/>
          <p:cNvSpPr>
            <a:spLocks noGrp="1"/>
          </p:cNvSpPr>
          <p:nvPr>
            <p:ph type="body" sz="half" idx="2"/>
          </p:nvPr>
        </p:nvSpPr>
        <p:spPr>
          <a:xfrm>
            <a:off x="1524000" y="2947418"/>
            <a:ext cx="10044608" cy="3362367"/>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6" name="Nadpis 1"/>
          <p:cNvSpPr>
            <a:spLocks noGrp="1"/>
          </p:cNvSpPr>
          <p:nvPr>
            <p:ph type="ctrTitle"/>
          </p:nvPr>
        </p:nvSpPr>
        <p:spPr>
          <a:xfrm>
            <a:off x="1524000" y="1780476"/>
            <a:ext cx="10044608" cy="1022430"/>
          </a:xfrm>
        </p:spPr>
        <p:txBody>
          <a:bodyPr anchor="b" anchorCtr="0">
            <a:noAutofit/>
          </a:bodyPr>
          <a:lstStyle>
            <a:lvl1pPr algn="l">
              <a:lnSpc>
                <a:spcPct val="70000"/>
              </a:lnSpc>
              <a:defRPr sz="3200" b="1"/>
            </a:lvl1pPr>
          </a:lstStyle>
          <a:p>
            <a:r>
              <a:rPr lang="cs-CZ" dirty="0" smtClean="0"/>
              <a:t>Kliknutím lze upravit styl.</a:t>
            </a:r>
            <a:endParaRPr lang="cs-CZ" dirty="0"/>
          </a:p>
        </p:txBody>
      </p:sp>
      <p:sp>
        <p:nvSpPr>
          <p:cNvPr id="7" name="Obdélník 6"/>
          <p:cNvSpPr/>
          <p:nvPr userDrawn="1"/>
        </p:nvSpPr>
        <p:spPr>
          <a:xfrm>
            <a:off x="0" y="1267691"/>
            <a:ext cx="1227025" cy="4052454"/>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311523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x text">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524000" y="2075806"/>
            <a:ext cx="10044607" cy="4259680"/>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11" name="Podnadpis 2"/>
          <p:cNvSpPr>
            <a:spLocks noGrp="1"/>
          </p:cNvSpPr>
          <p:nvPr>
            <p:ph type="subTitle" idx="10"/>
          </p:nvPr>
        </p:nvSpPr>
        <p:spPr>
          <a:xfrm>
            <a:off x="1534386" y="1491343"/>
            <a:ext cx="10034221" cy="566057"/>
          </a:xfrm>
        </p:spPr>
        <p:txBody>
          <a:bodyPr anchor="b">
            <a:noAutofit/>
          </a:bodyPr>
          <a:lstStyle>
            <a:lvl1pPr marL="0" indent="0" algn="l">
              <a:lnSpc>
                <a:spcPct val="80000"/>
              </a:lnSpc>
              <a:spcBef>
                <a:spcPts val="0"/>
              </a:spcBef>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cs-CZ" dirty="0"/>
          </a:p>
        </p:txBody>
      </p:sp>
      <p:sp>
        <p:nvSpPr>
          <p:cNvPr id="17" name="Nadpis 1"/>
          <p:cNvSpPr>
            <a:spLocks noGrp="1"/>
          </p:cNvSpPr>
          <p:nvPr>
            <p:ph type="ctrTitle"/>
          </p:nvPr>
        </p:nvSpPr>
        <p:spPr>
          <a:xfrm>
            <a:off x="1524000" y="450507"/>
            <a:ext cx="10044607" cy="1022430"/>
          </a:xfrm>
        </p:spPr>
        <p:txBody>
          <a:bodyPr anchor="b" anchorCtr="0">
            <a:noAutofit/>
          </a:bodyPr>
          <a:lstStyle>
            <a:lvl1pPr algn="l">
              <a:lnSpc>
                <a:spcPct val="70000"/>
              </a:lnSpc>
              <a:defRPr sz="3200" b="1"/>
            </a:lvl1pPr>
          </a:lstStyle>
          <a:p>
            <a:r>
              <a:rPr lang="cs-CZ" dirty="0" smtClean="0"/>
              <a:t>Kliknutím lze upravit styl.</a:t>
            </a:r>
            <a:endParaRPr lang="cs-CZ" dirty="0"/>
          </a:p>
        </p:txBody>
      </p:sp>
      <p:sp>
        <p:nvSpPr>
          <p:cNvPr id="6" name="Obdélník 5"/>
          <p:cNvSpPr/>
          <p:nvPr userDrawn="1"/>
        </p:nvSpPr>
        <p:spPr>
          <a:xfrm>
            <a:off x="758540" y="-1"/>
            <a:ext cx="468485" cy="1080000"/>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995713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x text">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524001" y="2075806"/>
            <a:ext cx="4922982" cy="4259680"/>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11" name="Podnadpis 2"/>
          <p:cNvSpPr>
            <a:spLocks noGrp="1"/>
          </p:cNvSpPr>
          <p:nvPr>
            <p:ph type="subTitle" idx="10"/>
          </p:nvPr>
        </p:nvSpPr>
        <p:spPr>
          <a:xfrm>
            <a:off x="1534386" y="1491343"/>
            <a:ext cx="10034221" cy="566057"/>
          </a:xfrm>
        </p:spPr>
        <p:txBody>
          <a:bodyPr anchor="b">
            <a:noAutofit/>
          </a:bodyPr>
          <a:lstStyle>
            <a:lvl1pPr marL="0" indent="0" algn="l">
              <a:lnSpc>
                <a:spcPct val="80000"/>
              </a:lnSpc>
              <a:spcBef>
                <a:spcPts val="0"/>
              </a:spcBef>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cs-CZ" dirty="0"/>
          </a:p>
        </p:txBody>
      </p:sp>
      <p:sp>
        <p:nvSpPr>
          <p:cNvPr id="17" name="Nadpis 1"/>
          <p:cNvSpPr>
            <a:spLocks noGrp="1"/>
          </p:cNvSpPr>
          <p:nvPr>
            <p:ph type="ctrTitle"/>
          </p:nvPr>
        </p:nvSpPr>
        <p:spPr>
          <a:xfrm>
            <a:off x="1524000" y="450507"/>
            <a:ext cx="10044607" cy="1022430"/>
          </a:xfrm>
        </p:spPr>
        <p:txBody>
          <a:bodyPr anchor="b" anchorCtr="0">
            <a:noAutofit/>
          </a:bodyPr>
          <a:lstStyle>
            <a:lvl1pPr algn="l">
              <a:lnSpc>
                <a:spcPct val="70000"/>
              </a:lnSpc>
              <a:defRPr sz="3200" b="1"/>
            </a:lvl1pPr>
          </a:lstStyle>
          <a:p>
            <a:r>
              <a:rPr lang="cs-CZ" dirty="0" smtClean="0"/>
              <a:t>Kliknutím lze upravit styl.</a:t>
            </a:r>
            <a:endParaRPr lang="cs-CZ" dirty="0"/>
          </a:p>
        </p:txBody>
      </p:sp>
      <p:sp>
        <p:nvSpPr>
          <p:cNvPr id="6" name="Zástupný symbol pro text 3"/>
          <p:cNvSpPr>
            <a:spLocks noGrp="1"/>
          </p:cNvSpPr>
          <p:nvPr>
            <p:ph type="body" sz="half" idx="11"/>
          </p:nvPr>
        </p:nvSpPr>
        <p:spPr>
          <a:xfrm>
            <a:off x="6645625" y="2075806"/>
            <a:ext cx="4922982" cy="4259680"/>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7" name="Obdélník 6"/>
          <p:cNvSpPr/>
          <p:nvPr userDrawn="1"/>
        </p:nvSpPr>
        <p:spPr>
          <a:xfrm>
            <a:off x="758540" y="-1"/>
            <a:ext cx="468485" cy="1080000"/>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447710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x text">
    <p:spTree>
      <p:nvGrpSpPr>
        <p:cNvPr id="1" name=""/>
        <p:cNvGrpSpPr/>
        <p:nvPr/>
      </p:nvGrpSpPr>
      <p:grpSpPr>
        <a:xfrm>
          <a:off x="0" y="0"/>
          <a:ext cx="0" cy="0"/>
          <a:chOff x="0" y="0"/>
          <a:chExt cx="0" cy="0"/>
        </a:xfrm>
      </p:grpSpPr>
      <p:sp>
        <p:nvSpPr>
          <p:cNvPr id="11" name="Podnadpis 2"/>
          <p:cNvSpPr>
            <a:spLocks noGrp="1"/>
          </p:cNvSpPr>
          <p:nvPr>
            <p:ph type="subTitle" idx="10"/>
          </p:nvPr>
        </p:nvSpPr>
        <p:spPr>
          <a:xfrm>
            <a:off x="1534386" y="1491343"/>
            <a:ext cx="10034221" cy="566057"/>
          </a:xfrm>
        </p:spPr>
        <p:txBody>
          <a:bodyPr anchor="b">
            <a:noAutofit/>
          </a:bodyPr>
          <a:lstStyle>
            <a:lvl1pPr marL="0" indent="0" algn="l">
              <a:lnSpc>
                <a:spcPct val="80000"/>
              </a:lnSpc>
              <a:spcBef>
                <a:spcPts val="0"/>
              </a:spcBef>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cs-CZ" dirty="0"/>
          </a:p>
        </p:txBody>
      </p:sp>
      <p:sp>
        <p:nvSpPr>
          <p:cNvPr id="17" name="Nadpis 1"/>
          <p:cNvSpPr>
            <a:spLocks noGrp="1"/>
          </p:cNvSpPr>
          <p:nvPr>
            <p:ph type="ctrTitle"/>
          </p:nvPr>
        </p:nvSpPr>
        <p:spPr>
          <a:xfrm>
            <a:off x="1524000" y="450507"/>
            <a:ext cx="10044607" cy="1022430"/>
          </a:xfrm>
        </p:spPr>
        <p:txBody>
          <a:bodyPr anchor="b" anchorCtr="0">
            <a:noAutofit/>
          </a:bodyPr>
          <a:lstStyle>
            <a:lvl1pPr algn="l">
              <a:lnSpc>
                <a:spcPct val="70000"/>
              </a:lnSpc>
              <a:defRPr sz="3200" b="1"/>
            </a:lvl1pPr>
          </a:lstStyle>
          <a:p>
            <a:r>
              <a:rPr lang="cs-CZ" dirty="0" smtClean="0"/>
              <a:t>Kliknutím lze upravit styl.</a:t>
            </a:r>
            <a:endParaRPr lang="cs-CZ" dirty="0"/>
          </a:p>
        </p:txBody>
      </p:sp>
      <p:sp>
        <p:nvSpPr>
          <p:cNvPr id="8" name="Zástupný symbol pro text 3"/>
          <p:cNvSpPr>
            <a:spLocks noGrp="1"/>
          </p:cNvSpPr>
          <p:nvPr>
            <p:ph type="body" sz="half" idx="12"/>
          </p:nvPr>
        </p:nvSpPr>
        <p:spPr>
          <a:xfrm>
            <a:off x="8340436" y="2057400"/>
            <a:ext cx="3228171" cy="4259680"/>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13" name="Zástupný symbol pro text 3"/>
          <p:cNvSpPr>
            <a:spLocks noGrp="1"/>
          </p:cNvSpPr>
          <p:nvPr>
            <p:ph type="body" sz="half" idx="13"/>
          </p:nvPr>
        </p:nvSpPr>
        <p:spPr>
          <a:xfrm>
            <a:off x="1534386" y="2057400"/>
            <a:ext cx="3228171" cy="4259680"/>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14" name="Zástupný symbol pro text 3"/>
          <p:cNvSpPr>
            <a:spLocks noGrp="1"/>
          </p:cNvSpPr>
          <p:nvPr>
            <p:ph type="body" sz="half" idx="14"/>
          </p:nvPr>
        </p:nvSpPr>
        <p:spPr>
          <a:xfrm>
            <a:off x="4937411" y="2057400"/>
            <a:ext cx="3228171" cy="4259680"/>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9" name="Obdélník 8"/>
          <p:cNvSpPr/>
          <p:nvPr userDrawn="1"/>
        </p:nvSpPr>
        <p:spPr>
          <a:xfrm>
            <a:off x="758540" y="-1"/>
            <a:ext cx="468485" cy="1080000"/>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497155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7693705" y="4212772"/>
            <a:ext cx="3932237" cy="2177142"/>
          </a:xfrm>
        </p:spPr>
        <p:txBody>
          <a:bodyPr>
            <a:noAutofit/>
          </a:bodyPr>
          <a:lstStyle>
            <a:lvl1pPr marL="0" indent="0">
              <a:lnSpc>
                <a:spcPct val="50000"/>
              </a:lnSpc>
              <a:spcBef>
                <a:spcPts val="60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cxnSp>
        <p:nvCxnSpPr>
          <p:cNvPr id="8" name="Přímá spojnice 7"/>
          <p:cNvCxnSpPr/>
          <p:nvPr userDrawn="1"/>
        </p:nvCxnSpPr>
        <p:spPr>
          <a:xfrm rot="10800000" flipV="1">
            <a:off x="7598021" y="4040365"/>
            <a:ext cx="0" cy="2520000"/>
          </a:xfrm>
          <a:prstGeom prst="line">
            <a:avLst/>
          </a:prstGeom>
          <a:ln w="19050">
            <a:solidFill>
              <a:srgbClr val="969491"/>
            </a:solidFill>
          </a:ln>
        </p:spPr>
        <p:style>
          <a:lnRef idx="1">
            <a:schemeClr val="dk1"/>
          </a:lnRef>
          <a:fillRef idx="0">
            <a:schemeClr val="dk1"/>
          </a:fillRef>
          <a:effectRef idx="0">
            <a:schemeClr val="dk1"/>
          </a:effectRef>
          <a:fontRef idx="minor">
            <a:schemeClr val="tx1"/>
          </a:fontRef>
        </p:style>
      </p:cxnSp>
      <p:sp>
        <p:nvSpPr>
          <p:cNvPr id="17" name="Nadpis 1"/>
          <p:cNvSpPr>
            <a:spLocks noGrp="1"/>
          </p:cNvSpPr>
          <p:nvPr>
            <p:ph type="ctrTitle"/>
          </p:nvPr>
        </p:nvSpPr>
        <p:spPr>
          <a:xfrm>
            <a:off x="1524000" y="4083468"/>
            <a:ext cx="5988723" cy="1022430"/>
          </a:xfrm>
        </p:spPr>
        <p:txBody>
          <a:bodyPr anchor="t" anchorCtr="0">
            <a:noAutofit/>
          </a:bodyPr>
          <a:lstStyle>
            <a:lvl1pPr algn="r">
              <a:lnSpc>
                <a:spcPct val="70000"/>
              </a:lnSpc>
              <a:defRPr sz="3200" b="1"/>
            </a:lvl1pPr>
          </a:lstStyle>
          <a:p>
            <a:r>
              <a:rPr lang="cs-CZ" dirty="0" smtClean="0"/>
              <a:t>Kliknutím lze upravit styl.</a:t>
            </a:r>
            <a:endParaRPr lang="cs-CZ" dirty="0"/>
          </a:p>
        </p:txBody>
      </p:sp>
    </p:spTree>
    <p:extLst>
      <p:ext uri="{BB962C8B-B14F-4D97-AF65-F5344CB8AC3E}">
        <p14:creationId xmlns:p14="http://schemas.microsoft.com/office/powerpoint/2010/main" val="7838217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2982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BRAZEK">
  <p:cSld name="OBRAZEK">
    <p:spTree>
      <p:nvGrpSpPr>
        <p:cNvPr id="1" name="Shape 11"/>
        <p:cNvGrpSpPr/>
        <p:nvPr/>
      </p:nvGrpSpPr>
      <p:grpSpPr>
        <a:xfrm>
          <a:off x="0" y="0"/>
          <a:ext cx="0" cy="0"/>
          <a:chOff x="0" y="0"/>
          <a:chExt cx="0" cy="0"/>
        </a:xfrm>
      </p:grpSpPr>
      <p:sp>
        <p:nvSpPr>
          <p:cNvPr id="12" name="Google Shape;12;p3"/>
          <p:cNvSpPr>
            <a:spLocks noGrp="1"/>
          </p:cNvSpPr>
          <p:nvPr>
            <p:ph type="pic" idx="2"/>
          </p:nvPr>
        </p:nvSpPr>
        <p:spPr>
          <a:xfrm>
            <a:off x="-3175" y="0"/>
            <a:ext cx="12192000" cy="68580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60579801"/>
      </p:ext>
    </p:extLst>
  </p:cSld>
  <p:clrMapOvr>
    <a:masterClrMapping/>
  </p:clrMapOvr>
  <mc:AlternateContent xmlns:mc="http://schemas.openxmlformats.org/markup-compatibility/2006" xmlns:p14="http://schemas.microsoft.com/office/powerpoint/2010/main">
    <mc:Choice Requires="p14">
      <p:transition spd="slow" p14:dur="17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utor">
    <p:spTree>
      <p:nvGrpSpPr>
        <p:cNvPr id="1" name=""/>
        <p:cNvGrpSpPr/>
        <p:nvPr/>
      </p:nvGrpSpPr>
      <p:grpSpPr>
        <a:xfrm>
          <a:off x="0" y="0"/>
          <a:ext cx="0" cy="0"/>
          <a:chOff x="0" y="0"/>
          <a:chExt cx="0" cy="0"/>
        </a:xfrm>
      </p:grpSpPr>
      <p:sp>
        <p:nvSpPr>
          <p:cNvPr id="3" name="Zástupný symbol pro obrázek 2"/>
          <p:cNvSpPr>
            <a:spLocks noGrp="1"/>
          </p:cNvSpPr>
          <p:nvPr>
            <p:ph type="pic" idx="1"/>
          </p:nvPr>
        </p:nvSpPr>
        <p:spPr>
          <a:xfrm>
            <a:off x="6525346" y="1652534"/>
            <a:ext cx="2160000" cy="2160000"/>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7693705" y="4212772"/>
            <a:ext cx="3932237" cy="2177142"/>
          </a:xfrm>
        </p:spPr>
        <p:txBody>
          <a:bodyPr>
            <a:noAutofit/>
          </a:bodyPr>
          <a:lstStyle>
            <a:lvl1pPr marL="0" indent="0">
              <a:lnSpc>
                <a:spcPct val="50000"/>
              </a:lnSpc>
              <a:spcBef>
                <a:spcPts val="60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cxnSp>
        <p:nvCxnSpPr>
          <p:cNvPr id="8" name="Přímá spojnice 7"/>
          <p:cNvCxnSpPr/>
          <p:nvPr userDrawn="1"/>
        </p:nvCxnSpPr>
        <p:spPr>
          <a:xfrm rot="10800000" flipV="1">
            <a:off x="7598021" y="4040365"/>
            <a:ext cx="0" cy="2520000"/>
          </a:xfrm>
          <a:prstGeom prst="line">
            <a:avLst/>
          </a:prstGeom>
          <a:ln w="19050">
            <a:solidFill>
              <a:srgbClr val="969491"/>
            </a:solidFill>
          </a:ln>
        </p:spPr>
        <p:style>
          <a:lnRef idx="1">
            <a:schemeClr val="dk1"/>
          </a:lnRef>
          <a:fillRef idx="0">
            <a:schemeClr val="dk1"/>
          </a:fillRef>
          <a:effectRef idx="0">
            <a:schemeClr val="dk1"/>
          </a:effectRef>
          <a:fontRef idx="minor">
            <a:schemeClr val="tx1"/>
          </a:fontRef>
        </p:style>
      </p:cxnSp>
      <p:cxnSp>
        <p:nvCxnSpPr>
          <p:cNvPr id="9" name="Přímá spojnice 8"/>
          <p:cNvCxnSpPr/>
          <p:nvPr userDrawn="1"/>
        </p:nvCxnSpPr>
        <p:spPr>
          <a:xfrm flipV="1">
            <a:off x="7598020" y="392937"/>
            <a:ext cx="0" cy="1080000"/>
          </a:xfrm>
          <a:prstGeom prst="line">
            <a:avLst/>
          </a:prstGeom>
          <a:ln w="19050">
            <a:solidFill>
              <a:srgbClr val="969491"/>
            </a:solidFill>
          </a:ln>
        </p:spPr>
        <p:style>
          <a:lnRef idx="1">
            <a:schemeClr val="dk1"/>
          </a:lnRef>
          <a:fillRef idx="0">
            <a:schemeClr val="dk1"/>
          </a:fillRef>
          <a:effectRef idx="0">
            <a:schemeClr val="dk1"/>
          </a:effectRef>
          <a:fontRef idx="minor">
            <a:schemeClr val="tx1"/>
          </a:fontRef>
        </p:style>
      </p:cxnSp>
      <p:sp>
        <p:nvSpPr>
          <p:cNvPr id="11" name="Podnadpis 2"/>
          <p:cNvSpPr>
            <a:spLocks noGrp="1"/>
          </p:cNvSpPr>
          <p:nvPr>
            <p:ph type="subTitle" idx="10"/>
          </p:nvPr>
        </p:nvSpPr>
        <p:spPr>
          <a:xfrm>
            <a:off x="1524000" y="4109884"/>
            <a:ext cx="5978336" cy="1844602"/>
          </a:xfrm>
        </p:spPr>
        <p:txBody>
          <a:bodyPr>
            <a:noAutofit/>
          </a:bodyPr>
          <a:lstStyle>
            <a:lvl1pPr marL="0" indent="0" algn="r">
              <a:lnSpc>
                <a:spcPct val="120000"/>
              </a:lnSpc>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cs-CZ" dirty="0"/>
          </a:p>
        </p:txBody>
      </p:sp>
      <p:sp>
        <p:nvSpPr>
          <p:cNvPr id="17" name="Nadpis 1"/>
          <p:cNvSpPr>
            <a:spLocks noGrp="1"/>
          </p:cNvSpPr>
          <p:nvPr>
            <p:ph type="ctrTitle"/>
          </p:nvPr>
        </p:nvSpPr>
        <p:spPr>
          <a:xfrm>
            <a:off x="1524000" y="450507"/>
            <a:ext cx="5988723" cy="1022430"/>
          </a:xfrm>
        </p:spPr>
        <p:txBody>
          <a:bodyPr anchor="t" anchorCtr="0">
            <a:noAutofit/>
          </a:bodyPr>
          <a:lstStyle>
            <a:lvl1pPr algn="r">
              <a:lnSpc>
                <a:spcPct val="70000"/>
              </a:lnSpc>
              <a:defRPr sz="3200" b="1"/>
            </a:lvl1pPr>
          </a:lstStyle>
          <a:p>
            <a:r>
              <a:rPr lang="cs-CZ" dirty="0" smtClean="0"/>
              <a:t>Kliknutím lze upravit styl.</a:t>
            </a:r>
            <a:endParaRPr lang="cs-CZ" dirty="0"/>
          </a:p>
        </p:txBody>
      </p:sp>
    </p:spTree>
    <p:extLst>
      <p:ext uri="{BB962C8B-B14F-4D97-AF65-F5344CB8AC3E}">
        <p14:creationId xmlns:p14="http://schemas.microsoft.com/office/powerpoint/2010/main" val="17764609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RAZDNA">
  <p:cSld name="PRAZDNA">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611436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adpis a obsah" type="obj">
  <p:cSld name="Nadpis a obsah">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5" name="Google Shape;1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cs-CZ" dirty="0"/>
          </a:p>
        </p:txBody>
      </p:sp>
      <p:sp>
        <p:nvSpPr>
          <p:cNvPr id="17" name="Google Shape;1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cs-CZ" dirty="0"/>
          </a:p>
        </p:txBody>
      </p:sp>
      <p:sp>
        <p:nvSpPr>
          <p:cNvPr id="18" name="Google Shape;1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cs-CZ" smtClean="0"/>
              <a:pPr/>
              <a:t>‹#›</a:t>
            </a:fld>
            <a:endParaRPr lang="cs-CZ" dirty="0"/>
          </a:p>
        </p:txBody>
      </p:sp>
    </p:spTree>
    <p:extLst>
      <p:ext uri="{BB962C8B-B14F-4D97-AF65-F5344CB8AC3E}">
        <p14:creationId xmlns:p14="http://schemas.microsoft.com/office/powerpoint/2010/main" val="2125678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ADPIS">
  <p:cSld name="NADPIS">
    <p:spTree>
      <p:nvGrpSpPr>
        <p:cNvPr id="1" name="Shape 19"/>
        <p:cNvGrpSpPr/>
        <p:nvPr/>
      </p:nvGrpSpPr>
      <p:grpSpPr>
        <a:xfrm>
          <a:off x="0" y="0"/>
          <a:ext cx="0" cy="0"/>
          <a:chOff x="0" y="0"/>
          <a:chExt cx="0" cy="0"/>
        </a:xfrm>
      </p:grpSpPr>
      <p:sp>
        <p:nvSpPr>
          <p:cNvPr id="20" name="Google Shape;20;p5"/>
          <p:cNvSpPr/>
          <p:nvPr/>
        </p:nvSpPr>
        <p:spPr>
          <a:xfrm>
            <a:off x="-4783" y="445083"/>
            <a:ext cx="12192000" cy="685800"/>
          </a:xfrm>
          <a:prstGeom prst="rect">
            <a:avLst/>
          </a:prstGeom>
          <a:solidFill>
            <a:srgbClr val="FFFFFF">
              <a:alpha val="33725"/>
            </a:srgbClr>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 name="Google Shape;21;p5"/>
          <p:cNvCxnSpPr/>
          <p:nvPr/>
        </p:nvCxnSpPr>
        <p:spPr>
          <a:xfrm>
            <a:off x="469900" y="431800"/>
            <a:ext cx="0" cy="685800"/>
          </a:xfrm>
          <a:prstGeom prst="straightConnector1">
            <a:avLst/>
          </a:prstGeom>
          <a:noFill/>
          <a:ln w="63500" cap="flat" cmpd="sng">
            <a:solidFill>
              <a:srgbClr val="2BC3E1"/>
            </a:solidFill>
            <a:prstDash val="solid"/>
            <a:miter lim="800000"/>
            <a:headEnd type="none" w="sm" len="sm"/>
            <a:tailEnd type="none" w="sm" len="sm"/>
          </a:ln>
        </p:spPr>
      </p:cxnSp>
      <p:cxnSp>
        <p:nvCxnSpPr>
          <p:cNvPr id="22" name="Google Shape;22;p5"/>
          <p:cNvCxnSpPr/>
          <p:nvPr/>
        </p:nvCxnSpPr>
        <p:spPr>
          <a:xfrm>
            <a:off x="469900" y="6286500"/>
            <a:ext cx="0" cy="393900"/>
          </a:xfrm>
          <a:prstGeom prst="straightConnector1">
            <a:avLst/>
          </a:prstGeom>
          <a:noFill/>
          <a:ln w="63500" cap="flat" cmpd="sng">
            <a:solidFill>
              <a:srgbClr val="D8D8D8"/>
            </a:solidFill>
            <a:prstDash val="solid"/>
            <a:miter lim="800000"/>
            <a:headEnd type="none" w="sm" len="sm"/>
            <a:tailEnd type="none" w="sm" len="sm"/>
          </a:ln>
        </p:spPr>
      </p:cxnSp>
      <p:sp>
        <p:nvSpPr>
          <p:cNvPr id="23" name="Google Shape;23;p5"/>
          <p:cNvSpPr txBox="1">
            <a:spLocks noGrp="1"/>
          </p:cNvSpPr>
          <p:nvPr>
            <p:ph type="title"/>
          </p:nvPr>
        </p:nvSpPr>
        <p:spPr>
          <a:xfrm>
            <a:off x="628750" y="445083"/>
            <a:ext cx="11563200" cy="685800"/>
          </a:xfrm>
          <a:prstGeom prst="rect">
            <a:avLst/>
          </a:prstGeom>
          <a:solidFill>
            <a:srgbClr val="FFF7F7">
              <a:alpha val="52156"/>
            </a:srgbClr>
          </a:solidFill>
          <a:ln>
            <a:noFill/>
          </a:ln>
        </p:spPr>
        <p:txBody>
          <a:bodyPr spcFirstLastPara="1" wrap="square" lIns="60950" tIns="30475" rIns="60950" bIns="30475" anchor="ctr" anchorCtr="0">
            <a:noAutofit/>
          </a:bodyPr>
          <a:lstStyle>
            <a:lvl1pPr marR="0" lvl="0" algn="l" rtl="0">
              <a:lnSpc>
                <a:spcPct val="90000"/>
              </a:lnSpc>
              <a:spcBef>
                <a:spcPts val="0"/>
              </a:spcBef>
              <a:spcAft>
                <a:spcPts val="0"/>
              </a:spcAft>
              <a:buClr>
                <a:srgbClr val="2BC3E1"/>
              </a:buClr>
              <a:buSzPts val="2700"/>
              <a:buFont typeface="Arial"/>
              <a:buNone/>
              <a:defRPr sz="2700" b="1" i="0" u="none" strike="noStrike" cap="none">
                <a:solidFill>
                  <a:srgbClr val="2BC3E1"/>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9pPr>
          </a:lstStyle>
          <a:p>
            <a:endParaRPr/>
          </a:p>
        </p:txBody>
      </p:sp>
      <p:sp>
        <p:nvSpPr>
          <p:cNvPr id="24" name="Google Shape;24;p5"/>
          <p:cNvSpPr txBox="1"/>
          <p:nvPr/>
        </p:nvSpPr>
        <p:spPr>
          <a:xfrm>
            <a:off x="635000" y="6360113"/>
            <a:ext cx="10998300" cy="320100"/>
          </a:xfrm>
          <a:prstGeom prst="rect">
            <a:avLst/>
          </a:prstGeom>
          <a:noFill/>
          <a:ln>
            <a:noFill/>
          </a:ln>
        </p:spPr>
        <p:txBody>
          <a:bodyPr spcFirstLastPara="1" wrap="square" lIns="60950" tIns="30475" rIns="60950" bIns="30475" anchor="t" anchorCtr="0">
            <a:noAutofit/>
          </a:bodyPr>
          <a:lstStyle/>
          <a:p>
            <a:pPr marL="0" marR="0" lvl="0" indent="0" algn="l" rtl="0">
              <a:lnSpc>
                <a:spcPct val="90000"/>
              </a:lnSpc>
              <a:spcBef>
                <a:spcPts val="0"/>
              </a:spcBef>
              <a:spcAft>
                <a:spcPts val="0"/>
              </a:spcAft>
              <a:buClr>
                <a:srgbClr val="D8D8D8"/>
              </a:buClr>
              <a:buSzPts val="1900"/>
              <a:buFont typeface="Arial"/>
              <a:buNone/>
            </a:pPr>
            <a:r>
              <a:rPr lang="cs-CZ" sz="1900" b="1" i="0" u="none" strike="noStrike" cap="none">
                <a:solidFill>
                  <a:srgbClr val="D8D8D8"/>
                </a:solidFill>
                <a:latin typeface="Arial"/>
                <a:ea typeface="Arial"/>
                <a:cs typeface="Arial"/>
                <a:sym typeface="Arial"/>
              </a:rPr>
              <a:t>PPUČ</a:t>
            </a:r>
            <a:endParaRPr sz="1900" b="1"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4287439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OBRAZEK">
    <p:spTree>
      <p:nvGrpSpPr>
        <p:cNvPr id="1" name=""/>
        <p:cNvGrpSpPr/>
        <p:nvPr/>
      </p:nvGrpSpPr>
      <p:grpSpPr>
        <a:xfrm>
          <a:off x="0" y="0"/>
          <a:ext cx="0" cy="0"/>
          <a:chOff x="0" y="0"/>
          <a:chExt cx="0" cy="0"/>
        </a:xfrm>
      </p:grpSpPr>
      <p:sp>
        <p:nvSpPr>
          <p:cNvPr id="3" name="Picture Placeholder 1"/>
          <p:cNvSpPr>
            <a:spLocks noGrp="1"/>
          </p:cNvSpPr>
          <p:nvPr>
            <p:ph type="pic" sz="quarter" idx="12"/>
          </p:nvPr>
        </p:nvSpPr>
        <p:spPr>
          <a:xfrm>
            <a:off x="-3175" y="0"/>
            <a:ext cx="12192000" cy="6858000"/>
          </a:xfrm>
          <a:prstGeom prst="rect">
            <a:avLst/>
          </a:prstGeom>
        </p:spPr>
      </p:sp>
    </p:spTree>
    <p:extLst>
      <p:ext uri="{BB962C8B-B14F-4D97-AF65-F5344CB8AC3E}">
        <p14:creationId xmlns:p14="http://schemas.microsoft.com/office/powerpoint/2010/main" val="228146810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NADPIS">
    <p:spTree>
      <p:nvGrpSpPr>
        <p:cNvPr id="1" name=""/>
        <p:cNvGrpSpPr/>
        <p:nvPr/>
      </p:nvGrpSpPr>
      <p:grpSpPr>
        <a:xfrm>
          <a:off x="0" y="0"/>
          <a:ext cx="0" cy="0"/>
          <a:chOff x="0" y="0"/>
          <a:chExt cx="0" cy="0"/>
        </a:xfrm>
      </p:grpSpPr>
      <p:cxnSp>
        <p:nvCxnSpPr>
          <p:cNvPr id="2" name="Straight Connector 1"/>
          <p:cNvCxnSpPr/>
          <p:nvPr userDrawn="1"/>
        </p:nvCxnSpPr>
        <p:spPr>
          <a:xfrm>
            <a:off x="469900" y="431800"/>
            <a:ext cx="0" cy="685800"/>
          </a:xfrm>
          <a:prstGeom prst="line">
            <a:avLst/>
          </a:prstGeom>
          <a:ln w="63500">
            <a:solidFill>
              <a:srgbClr val="2BC3E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9900" y="6286500"/>
            <a:ext cx="0" cy="393700"/>
          </a:xfrm>
          <a:prstGeom prst="line">
            <a:avLst/>
          </a:prstGeom>
          <a:ln w="63500">
            <a:solidFill>
              <a:schemeClr val="bg2">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628748" y="561788"/>
            <a:ext cx="11004452" cy="379656"/>
          </a:xfrm>
          <a:prstGeom prst="rect">
            <a:avLst/>
          </a:prstGeom>
          <a:noFill/>
        </p:spPr>
        <p:txBody>
          <a:bodyPr wrap="square" rtlCol="0">
            <a:spAutoFit/>
          </a:bodyPr>
          <a:lstStyle>
            <a:lvl1pPr>
              <a:defRPr lang="uk-UA" sz="2667" b="1">
                <a:solidFill>
                  <a:srgbClr val="2BC3E1"/>
                </a:solidFill>
                <a:latin typeface="Arial" panose="020B0604020202020204" pitchFamily="34" charset="0"/>
                <a:ea typeface="Roboto Condensed" panose="02000000000000000000" pitchFamily="2" charset="0"/>
                <a:cs typeface="Arial" panose="020B0604020202020204" pitchFamily="34" charset="0"/>
              </a:defRPr>
            </a:lvl1pPr>
          </a:lstStyle>
          <a:p>
            <a:pPr marL="0" lvl="0"/>
            <a:r>
              <a:rPr lang="en-US"/>
              <a:t>click to edit master title style</a:t>
            </a:r>
            <a:endParaRPr lang="uk-UA"/>
          </a:p>
        </p:txBody>
      </p:sp>
      <p:sp>
        <p:nvSpPr>
          <p:cNvPr id="10" name="Title 7"/>
          <p:cNvSpPr txBox="1">
            <a:spLocks/>
          </p:cNvSpPr>
          <p:nvPr userDrawn="1"/>
        </p:nvSpPr>
        <p:spPr>
          <a:xfrm>
            <a:off x="635000" y="6360113"/>
            <a:ext cx="10998200" cy="350930"/>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000" b="1" kern="1200">
                <a:solidFill>
                  <a:schemeClr val="tx1"/>
                </a:solidFill>
                <a:latin typeface="+mn-lt"/>
                <a:ea typeface="Roboto Condensed" panose="02000000000000000000" pitchFamily="2" charset="0"/>
                <a:cs typeface="+mn-cs"/>
              </a:defRPr>
            </a:lvl1pPr>
          </a:lstStyle>
          <a:p>
            <a:r>
              <a:rPr lang="cs-CZ" sz="1867">
                <a:solidFill>
                  <a:schemeClr val="bg2">
                    <a:lumMod val="85000"/>
                  </a:schemeClr>
                </a:solidFill>
                <a:latin typeface="Arial" panose="020B0604020202020204" pitchFamily="34" charset="0"/>
                <a:cs typeface="Arial" panose="020B0604020202020204" pitchFamily="34" charset="0"/>
              </a:rPr>
              <a:t>PPUČ</a:t>
            </a:r>
            <a:endParaRPr lang="en-US" sz="1867">
              <a:solidFill>
                <a:schemeClr val="bg2">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2387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NADPIS">
    <p:spTree>
      <p:nvGrpSpPr>
        <p:cNvPr id="1" name=""/>
        <p:cNvGrpSpPr/>
        <p:nvPr/>
      </p:nvGrpSpPr>
      <p:grpSpPr>
        <a:xfrm>
          <a:off x="0" y="0"/>
          <a:ext cx="0" cy="0"/>
          <a:chOff x="0" y="0"/>
          <a:chExt cx="0" cy="0"/>
        </a:xfrm>
      </p:grpSpPr>
      <p:cxnSp>
        <p:nvCxnSpPr>
          <p:cNvPr id="2" name="Straight Connector 1"/>
          <p:cNvCxnSpPr/>
          <p:nvPr userDrawn="1"/>
        </p:nvCxnSpPr>
        <p:spPr>
          <a:xfrm>
            <a:off x="469900" y="431800"/>
            <a:ext cx="0" cy="685800"/>
          </a:xfrm>
          <a:prstGeom prst="line">
            <a:avLst/>
          </a:prstGeom>
          <a:ln w="63500">
            <a:solidFill>
              <a:srgbClr val="2BC3E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9900" y="6286500"/>
            <a:ext cx="0" cy="393700"/>
          </a:xfrm>
          <a:prstGeom prst="line">
            <a:avLst/>
          </a:prstGeom>
          <a:ln w="63500">
            <a:solidFill>
              <a:schemeClr val="bg2">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628748" y="561788"/>
            <a:ext cx="11004452" cy="379656"/>
          </a:xfrm>
          <a:prstGeom prst="rect">
            <a:avLst/>
          </a:prstGeom>
          <a:noFill/>
        </p:spPr>
        <p:txBody>
          <a:bodyPr wrap="square" rtlCol="0">
            <a:spAutoFit/>
          </a:bodyPr>
          <a:lstStyle>
            <a:lvl1pPr>
              <a:defRPr lang="uk-UA" sz="2667" b="1">
                <a:solidFill>
                  <a:srgbClr val="2BC3E1"/>
                </a:solidFill>
                <a:latin typeface="Arial" panose="020B0604020202020204" pitchFamily="34" charset="0"/>
                <a:ea typeface="Roboto Condensed" panose="02000000000000000000" pitchFamily="2" charset="0"/>
                <a:cs typeface="Arial" panose="020B0604020202020204" pitchFamily="34" charset="0"/>
              </a:defRPr>
            </a:lvl1pPr>
          </a:lstStyle>
          <a:p>
            <a:pPr marL="0" lvl="0"/>
            <a:r>
              <a:rPr lang="en-US"/>
              <a:t>click to edit master title style</a:t>
            </a:r>
            <a:endParaRPr lang="uk-UA"/>
          </a:p>
        </p:txBody>
      </p:sp>
      <p:sp>
        <p:nvSpPr>
          <p:cNvPr id="10" name="Title 7"/>
          <p:cNvSpPr txBox="1">
            <a:spLocks/>
          </p:cNvSpPr>
          <p:nvPr userDrawn="1"/>
        </p:nvSpPr>
        <p:spPr>
          <a:xfrm>
            <a:off x="635000" y="6360113"/>
            <a:ext cx="10998200" cy="350930"/>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000" b="1" kern="1200">
                <a:solidFill>
                  <a:schemeClr val="tx1"/>
                </a:solidFill>
                <a:latin typeface="+mn-lt"/>
                <a:ea typeface="Roboto Condensed" panose="02000000000000000000" pitchFamily="2" charset="0"/>
                <a:cs typeface="+mn-cs"/>
              </a:defRPr>
            </a:lvl1pPr>
          </a:lstStyle>
          <a:p>
            <a:r>
              <a:rPr lang="cs-CZ" sz="1867">
                <a:solidFill>
                  <a:schemeClr val="bg2">
                    <a:lumMod val="85000"/>
                  </a:schemeClr>
                </a:solidFill>
                <a:latin typeface="Arial" panose="020B0604020202020204" pitchFamily="34" charset="0"/>
                <a:cs typeface="Arial" panose="020B0604020202020204" pitchFamily="34" charset="0"/>
              </a:rPr>
              <a:t>PPUČ</a:t>
            </a:r>
            <a:endParaRPr lang="en-US" sz="1867">
              <a:solidFill>
                <a:schemeClr val="bg2">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78969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NADPIS">
    <p:spTree>
      <p:nvGrpSpPr>
        <p:cNvPr id="1" name=""/>
        <p:cNvGrpSpPr/>
        <p:nvPr/>
      </p:nvGrpSpPr>
      <p:grpSpPr>
        <a:xfrm>
          <a:off x="0" y="0"/>
          <a:ext cx="0" cy="0"/>
          <a:chOff x="0" y="0"/>
          <a:chExt cx="0" cy="0"/>
        </a:xfrm>
      </p:grpSpPr>
      <p:cxnSp>
        <p:nvCxnSpPr>
          <p:cNvPr id="2" name="Straight Connector 1"/>
          <p:cNvCxnSpPr/>
          <p:nvPr userDrawn="1"/>
        </p:nvCxnSpPr>
        <p:spPr>
          <a:xfrm>
            <a:off x="469900" y="431800"/>
            <a:ext cx="0" cy="685800"/>
          </a:xfrm>
          <a:prstGeom prst="line">
            <a:avLst/>
          </a:prstGeom>
          <a:ln w="63500">
            <a:solidFill>
              <a:srgbClr val="2BC3E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9900" y="6286500"/>
            <a:ext cx="0" cy="393700"/>
          </a:xfrm>
          <a:prstGeom prst="line">
            <a:avLst/>
          </a:prstGeom>
          <a:ln w="63500">
            <a:solidFill>
              <a:schemeClr val="bg2">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628748" y="561788"/>
            <a:ext cx="11004452" cy="379656"/>
          </a:xfrm>
          <a:prstGeom prst="rect">
            <a:avLst/>
          </a:prstGeom>
          <a:noFill/>
        </p:spPr>
        <p:txBody>
          <a:bodyPr wrap="square" rtlCol="0">
            <a:spAutoFit/>
          </a:bodyPr>
          <a:lstStyle>
            <a:lvl1pPr>
              <a:defRPr lang="uk-UA" sz="2667" b="1">
                <a:solidFill>
                  <a:srgbClr val="2BC3E1"/>
                </a:solidFill>
                <a:latin typeface="Arial" panose="020B0604020202020204" pitchFamily="34" charset="0"/>
                <a:ea typeface="Roboto Condensed" panose="02000000000000000000" pitchFamily="2" charset="0"/>
                <a:cs typeface="Arial" panose="020B0604020202020204" pitchFamily="34" charset="0"/>
              </a:defRPr>
            </a:lvl1pPr>
          </a:lstStyle>
          <a:p>
            <a:pPr marL="0" lvl="0"/>
            <a:r>
              <a:rPr lang="en-US"/>
              <a:t>click to edit master title style</a:t>
            </a:r>
            <a:endParaRPr lang="uk-UA"/>
          </a:p>
        </p:txBody>
      </p:sp>
      <p:sp>
        <p:nvSpPr>
          <p:cNvPr id="10" name="Title 7"/>
          <p:cNvSpPr txBox="1">
            <a:spLocks/>
          </p:cNvSpPr>
          <p:nvPr userDrawn="1"/>
        </p:nvSpPr>
        <p:spPr>
          <a:xfrm>
            <a:off x="635000" y="6360113"/>
            <a:ext cx="10998200" cy="350930"/>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000" b="1" kern="1200">
                <a:solidFill>
                  <a:schemeClr val="tx1"/>
                </a:solidFill>
                <a:latin typeface="+mn-lt"/>
                <a:ea typeface="Roboto Condensed" panose="02000000000000000000" pitchFamily="2" charset="0"/>
                <a:cs typeface="+mn-cs"/>
              </a:defRPr>
            </a:lvl1pPr>
          </a:lstStyle>
          <a:p>
            <a:r>
              <a:rPr lang="cs-CZ" sz="1867">
                <a:solidFill>
                  <a:schemeClr val="bg2">
                    <a:lumMod val="85000"/>
                  </a:schemeClr>
                </a:solidFill>
                <a:latin typeface="Arial" panose="020B0604020202020204" pitchFamily="34" charset="0"/>
                <a:cs typeface="Arial" panose="020B0604020202020204" pitchFamily="34" charset="0"/>
              </a:rPr>
              <a:t>PPUČ</a:t>
            </a:r>
            <a:endParaRPr lang="en-US" sz="1867">
              <a:solidFill>
                <a:schemeClr val="bg2">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70157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6" name="Zástupný symbol pro text 3"/>
          <p:cNvSpPr>
            <a:spLocks noGrp="1"/>
          </p:cNvSpPr>
          <p:nvPr>
            <p:ph type="body" sz="half" idx="2"/>
          </p:nvPr>
        </p:nvSpPr>
        <p:spPr>
          <a:xfrm>
            <a:off x="1524000" y="4037116"/>
            <a:ext cx="2310245" cy="1449285"/>
          </a:xfrm>
        </p:spPr>
        <p:txBody>
          <a:bodyPr>
            <a:noAutofit/>
          </a:bodyPr>
          <a:lstStyle>
            <a:lvl1pPr marL="0" indent="0" algn="r">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7" name="Podnadpis 2"/>
          <p:cNvSpPr>
            <a:spLocks noGrp="1"/>
          </p:cNvSpPr>
          <p:nvPr>
            <p:ph type="subTitle" idx="10"/>
          </p:nvPr>
        </p:nvSpPr>
        <p:spPr>
          <a:xfrm>
            <a:off x="1524000" y="3471059"/>
            <a:ext cx="2310245" cy="566057"/>
          </a:xfrm>
        </p:spPr>
        <p:txBody>
          <a:bodyPr anchor="b">
            <a:noAutofit/>
          </a:bodyPr>
          <a:lstStyle>
            <a:lvl1pPr marL="0" indent="0" algn="r">
              <a:lnSpc>
                <a:spcPct val="80000"/>
              </a:lnSpc>
              <a:spcBef>
                <a:spcPts val="0"/>
              </a:spcBef>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cs-CZ" dirty="0"/>
          </a:p>
        </p:txBody>
      </p:sp>
      <p:sp>
        <p:nvSpPr>
          <p:cNvPr id="9" name="Zástupný symbol pro obrázek 2"/>
          <p:cNvSpPr>
            <a:spLocks noGrp="1"/>
          </p:cNvSpPr>
          <p:nvPr>
            <p:ph type="pic" idx="1"/>
          </p:nvPr>
        </p:nvSpPr>
        <p:spPr>
          <a:xfrm>
            <a:off x="3969327" y="1091045"/>
            <a:ext cx="8222673" cy="439535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8" name="Nadpis 1"/>
          <p:cNvSpPr>
            <a:spLocks noGrp="1"/>
          </p:cNvSpPr>
          <p:nvPr>
            <p:ph type="ctrTitle"/>
          </p:nvPr>
        </p:nvSpPr>
        <p:spPr>
          <a:xfrm>
            <a:off x="1524000" y="0"/>
            <a:ext cx="2944091" cy="2545773"/>
          </a:xfrm>
          <a:solidFill>
            <a:srgbClr val="8397B0"/>
          </a:solidFill>
          <a:ln>
            <a:noFill/>
          </a:ln>
        </p:spPr>
        <p:txBody>
          <a:bodyPr lIns="144000" tIns="540000" anchor="ctr" anchorCtr="0">
            <a:noAutofit/>
          </a:bodyPr>
          <a:lstStyle>
            <a:lvl1pPr algn="ctr">
              <a:lnSpc>
                <a:spcPct val="70000"/>
              </a:lnSpc>
              <a:defRPr sz="14000" b="0" spc="-300">
                <a:solidFill>
                  <a:schemeClr val="bg1"/>
                </a:solidFill>
                <a:latin typeface="Arial" panose="020B0604020202020204" pitchFamily="34" charset="0"/>
                <a:cs typeface="Arial" panose="020B0604020202020204" pitchFamily="34" charset="0"/>
              </a:defRPr>
            </a:lvl1pPr>
          </a:lstStyle>
          <a:p>
            <a:r>
              <a:rPr lang="cs-CZ" dirty="0" smtClean="0"/>
              <a:t>Kliknutím lze upravit styl.</a:t>
            </a:r>
            <a:endParaRPr lang="cs-CZ" dirty="0"/>
          </a:p>
        </p:txBody>
      </p:sp>
    </p:spTree>
    <p:extLst>
      <p:ext uri="{BB962C8B-B14F-4D97-AF65-F5344CB8AC3E}">
        <p14:creationId xmlns:p14="http://schemas.microsoft.com/office/powerpoint/2010/main" val="16375388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ělení">
    <p:spTree>
      <p:nvGrpSpPr>
        <p:cNvPr id="1" name=""/>
        <p:cNvGrpSpPr/>
        <p:nvPr/>
      </p:nvGrpSpPr>
      <p:grpSpPr>
        <a:xfrm>
          <a:off x="0" y="0"/>
          <a:ext cx="0" cy="0"/>
          <a:chOff x="0" y="0"/>
          <a:chExt cx="0" cy="0"/>
        </a:xfrm>
      </p:grpSpPr>
      <p:sp>
        <p:nvSpPr>
          <p:cNvPr id="8" name="Obdélník 7"/>
          <p:cNvSpPr/>
          <p:nvPr userDrawn="1"/>
        </p:nvSpPr>
        <p:spPr>
          <a:xfrm>
            <a:off x="917120" y="3236976"/>
            <a:ext cx="5458044" cy="3098509"/>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text 3"/>
          <p:cNvSpPr>
            <a:spLocks noGrp="1"/>
          </p:cNvSpPr>
          <p:nvPr>
            <p:ph type="body" sz="half" idx="2"/>
          </p:nvPr>
        </p:nvSpPr>
        <p:spPr>
          <a:xfrm>
            <a:off x="6674037" y="4178892"/>
            <a:ext cx="5046908" cy="2156593"/>
          </a:xfrm>
        </p:spPr>
        <p:txBody>
          <a:bodyPr>
            <a:noAutofit/>
          </a:bodyPr>
          <a:lstStyle>
            <a:lvl1pPr marL="0" indent="0" algn="l">
              <a:lnSpc>
                <a:spcPct val="150000"/>
              </a:lnSpc>
              <a:spcBef>
                <a:spcPts val="60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11" name="Podnadpis 2"/>
          <p:cNvSpPr>
            <a:spLocks noGrp="1"/>
          </p:cNvSpPr>
          <p:nvPr>
            <p:ph type="subTitle" idx="10"/>
          </p:nvPr>
        </p:nvSpPr>
        <p:spPr>
          <a:xfrm>
            <a:off x="6674037" y="3612835"/>
            <a:ext cx="5046908" cy="566057"/>
          </a:xfrm>
        </p:spPr>
        <p:txBody>
          <a:bodyPr anchor="b">
            <a:noAutofit/>
          </a:bodyPr>
          <a:lstStyle>
            <a:lvl1pPr marL="0" indent="0" algn="l">
              <a:lnSpc>
                <a:spcPct val="80000"/>
              </a:lnSpc>
              <a:spcBef>
                <a:spcPts val="0"/>
              </a:spcBef>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cs-CZ" dirty="0"/>
          </a:p>
        </p:txBody>
      </p:sp>
      <p:sp>
        <p:nvSpPr>
          <p:cNvPr id="17" name="Nadpis 1"/>
          <p:cNvSpPr>
            <a:spLocks noGrp="1"/>
          </p:cNvSpPr>
          <p:nvPr>
            <p:ph type="ctrTitle"/>
          </p:nvPr>
        </p:nvSpPr>
        <p:spPr>
          <a:xfrm>
            <a:off x="1215993" y="3766268"/>
            <a:ext cx="4027240" cy="1022430"/>
          </a:xfrm>
        </p:spPr>
        <p:txBody>
          <a:bodyPr anchor="t" anchorCtr="0">
            <a:normAutofit/>
          </a:bodyPr>
          <a:lstStyle>
            <a:lvl1pPr algn="l">
              <a:lnSpc>
                <a:spcPct val="70000"/>
              </a:lnSpc>
              <a:defRPr sz="3200" b="1">
                <a:solidFill>
                  <a:schemeClr val="bg1"/>
                </a:solidFill>
              </a:defRPr>
            </a:lvl1pPr>
          </a:lstStyle>
          <a:p>
            <a:r>
              <a:rPr lang="cs-CZ" dirty="0" smtClean="0"/>
              <a:t>Kliknutím lze upravit styl.</a:t>
            </a:r>
            <a:endParaRPr lang="cs-CZ" dirty="0"/>
          </a:p>
        </p:txBody>
      </p:sp>
      <p:sp>
        <p:nvSpPr>
          <p:cNvPr id="7" name="Zástupný symbol pro obrázek 2"/>
          <p:cNvSpPr>
            <a:spLocks noGrp="1"/>
          </p:cNvSpPr>
          <p:nvPr>
            <p:ph type="pic" idx="1"/>
          </p:nvPr>
        </p:nvSpPr>
        <p:spPr>
          <a:xfrm>
            <a:off x="917119" y="0"/>
            <a:ext cx="5458044" cy="3236976"/>
          </a:xfrm>
          <a:prstGeom prst="rect">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12" name="Obdélník 11"/>
          <p:cNvSpPr/>
          <p:nvPr userDrawn="1"/>
        </p:nvSpPr>
        <p:spPr>
          <a:xfrm>
            <a:off x="11252460" y="-1"/>
            <a:ext cx="468485" cy="1080000"/>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466197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
    <p:spTree>
      <p:nvGrpSpPr>
        <p:cNvPr id="1" name=""/>
        <p:cNvGrpSpPr/>
        <p:nvPr/>
      </p:nvGrpSpPr>
      <p:grpSpPr>
        <a:xfrm>
          <a:off x="0" y="0"/>
          <a:ext cx="0" cy="0"/>
          <a:chOff x="0" y="0"/>
          <a:chExt cx="0" cy="0"/>
        </a:xfrm>
      </p:grpSpPr>
      <p:sp>
        <p:nvSpPr>
          <p:cNvPr id="8" name="Obdélník 7"/>
          <p:cNvSpPr/>
          <p:nvPr userDrawn="1"/>
        </p:nvSpPr>
        <p:spPr>
          <a:xfrm>
            <a:off x="917120" y="0"/>
            <a:ext cx="5458044" cy="6335485"/>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a:spLocks noGrp="1"/>
          </p:cNvSpPr>
          <p:nvPr>
            <p:ph type="ctrTitle"/>
          </p:nvPr>
        </p:nvSpPr>
        <p:spPr>
          <a:xfrm>
            <a:off x="1215993" y="3766268"/>
            <a:ext cx="4027240" cy="1022430"/>
          </a:xfrm>
        </p:spPr>
        <p:txBody>
          <a:bodyPr anchor="t" anchorCtr="0">
            <a:normAutofit/>
          </a:bodyPr>
          <a:lstStyle>
            <a:lvl1pPr algn="l">
              <a:lnSpc>
                <a:spcPct val="70000"/>
              </a:lnSpc>
              <a:defRPr sz="3200" b="1">
                <a:solidFill>
                  <a:schemeClr val="bg1"/>
                </a:solidFill>
              </a:defRPr>
            </a:lvl1pPr>
          </a:lstStyle>
          <a:p>
            <a:r>
              <a:rPr lang="cs-CZ" dirty="0" smtClean="0"/>
              <a:t>Kliknutím lze upravit styl.</a:t>
            </a:r>
            <a:endParaRPr lang="cs-CZ" dirty="0"/>
          </a:p>
        </p:txBody>
      </p:sp>
      <p:sp>
        <p:nvSpPr>
          <p:cNvPr id="7" name="Zástupný symbol pro obrázek 2"/>
          <p:cNvSpPr>
            <a:spLocks noGrp="1"/>
          </p:cNvSpPr>
          <p:nvPr>
            <p:ph type="pic" idx="1"/>
          </p:nvPr>
        </p:nvSpPr>
        <p:spPr>
          <a:xfrm>
            <a:off x="0" y="0"/>
            <a:ext cx="12192000" cy="32369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10" name="Zástupný symbol pro text 3"/>
          <p:cNvSpPr>
            <a:spLocks noGrp="1"/>
          </p:cNvSpPr>
          <p:nvPr>
            <p:ph type="body" sz="half" idx="2"/>
          </p:nvPr>
        </p:nvSpPr>
        <p:spPr>
          <a:xfrm>
            <a:off x="6674037" y="4178892"/>
            <a:ext cx="5046908" cy="2156593"/>
          </a:xfrm>
        </p:spPr>
        <p:txBody>
          <a:bodyPr>
            <a:noAutofit/>
          </a:bodyPr>
          <a:lstStyle>
            <a:lvl1pPr marL="0" indent="0" algn="l">
              <a:lnSpc>
                <a:spcPct val="150000"/>
              </a:lnSpc>
              <a:spcBef>
                <a:spcPts val="60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12" name="Podnadpis 2"/>
          <p:cNvSpPr>
            <a:spLocks noGrp="1"/>
          </p:cNvSpPr>
          <p:nvPr>
            <p:ph type="subTitle" idx="10"/>
          </p:nvPr>
        </p:nvSpPr>
        <p:spPr>
          <a:xfrm>
            <a:off x="6674037" y="3612835"/>
            <a:ext cx="5046908" cy="566057"/>
          </a:xfrm>
        </p:spPr>
        <p:txBody>
          <a:bodyPr anchor="b">
            <a:noAutofit/>
          </a:bodyPr>
          <a:lstStyle>
            <a:lvl1pPr marL="0" indent="0" algn="l">
              <a:lnSpc>
                <a:spcPct val="80000"/>
              </a:lnSpc>
              <a:spcBef>
                <a:spcPts val="0"/>
              </a:spcBef>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cs-CZ" dirty="0"/>
          </a:p>
        </p:txBody>
      </p:sp>
    </p:spTree>
    <p:extLst>
      <p:ext uri="{BB962C8B-B14F-4D97-AF65-F5344CB8AC3E}">
        <p14:creationId xmlns:p14="http://schemas.microsoft.com/office/powerpoint/2010/main" val="32681247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Zástupný symbol pro obrázek 2"/>
          <p:cNvSpPr>
            <a:spLocks noGrp="1"/>
          </p:cNvSpPr>
          <p:nvPr>
            <p:ph type="pic" idx="1"/>
          </p:nvPr>
        </p:nvSpPr>
        <p:spPr>
          <a:xfrm>
            <a:off x="0" y="0"/>
            <a:ext cx="7502236"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7693705" y="2075806"/>
            <a:ext cx="4027239" cy="4259680"/>
          </a:xfrm>
        </p:spPr>
        <p:txBody>
          <a:bodyPr>
            <a:noAutofit/>
          </a:bodyPr>
          <a:lstStyle>
            <a:lvl1pPr marL="0" indent="0" algn="l">
              <a:lnSpc>
                <a:spcPct val="150000"/>
              </a:lnSpc>
              <a:spcBef>
                <a:spcPts val="60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11" name="Podnadpis 2"/>
          <p:cNvSpPr>
            <a:spLocks noGrp="1"/>
          </p:cNvSpPr>
          <p:nvPr>
            <p:ph type="subTitle" idx="10"/>
          </p:nvPr>
        </p:nvSpPr>
        <p:spPr>
          <a:xfrm>
            <a:off x="7704091" y="1491343"/>
            <a:ext cx="4016853" cy="566057"/>
          </a:xfrm>
        </p:spPr>
        <p:txBody>
          <a:bodyPr wrap="square" anchor="b">
            <a:noAutofit/>
          </a:bodyPr>
          <a:lstStyle>
            <a:lvl1pPr marL="0" indent="0" algn="l">
              <a:lnSpc>
                <a:spcPct val="80000"/>
              </a:lnSpc>
              <a:spcBef>
                <a:spcPts val="0"/>
              </a:spcBef>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cs-CZ" dirty="0"/>
          </a:p>
        </p:txBody>
      </p:sp>
      <p:sp>
        <p:nvSpPr>
          <p:cNvPr id="17" name="Nadpis 1"/>
          <p:cNvSpPr>
            <a:spLocks noGrp="1"/>
          </p:cNvSpPr>
          <p:nvPr>
            <p:ph type="ctrTitle"/>
          </p:nvPr>
        </p:nvSpPr>
        <p:spPr>
          <a:xfrm>
            <a:off x="7693705" y="450507"/>
            <a:ext cx="4027240" cy="1022430"/>
          </a:xfrm>
        </p:spPr>
        <p:txBody>
          <a:bodyPr wrap="square" anchor="t" anchorCtr="0">
            <a:noAutofit/>
          </a:bodyPr>
          <a:lstStyle>
            <a:lvl1pPr algn="l">
              <a:lnSpc>
                <a:spcPct val="70000"/>
              </a:lnSpc>
              <a:defRPr sz="3200" b="1"/>
            </a:lvl1pPr>
          </a:lstStyle>
          <a:p>
            <a:r>
              <a:rPr lang="cs-CZ" dirty="0" smtClean="0"/>
              <a:t>Kliknutím lze upravit styl.</a:t>
            </a:r>
            <a:endParaRPr lang="cs-CZ" dirty="0"/>
          </a:p>
        </p:txBody>
      </p:sp>
    </p:spTree>
    <p:extLst>
      <p:ext uri="{BB962C8B-B14F-4D97-AF65-F5344CB8AC3E}">
        <p14:creationId xmlns:p14="http://schemas.microsoft.com/office/powerpoint/2010/main" val="299146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Zástupný symbol pro obrázek 2"/>
          <p:cNvSpPr>
            <a:spLocks noGrp="1"/>
          </p:cNvSpPr>
          <p:nvPr>
            <p:ph type="pic" idx="1"/>
          </p:nvPr>
        </p:nvSpPr>
        <p:spPr>
          <a:xfrm>
            <a:off x="7693705" y="0"/>
            <a:ext cx="449829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524000" y="2075806"/>
            <a:ext cx="5988723" cy="4259680"/>
          </a:xfrm>
        </p:spPr>
        <p:txBody>
          <a:bodyPr>
            <a:noAutofit/>
          </a:bodyPr>
          <a:lstStyle>
            <a:lvl1pPr marL="0" indent="0" algn="r">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11" name="Podnadpis 2"/>
          <p:cNvSpPr>
            <a:spLocks noGrp="1"/>
          </p:cNvSpPr>
          <p:nvPr>
            <p:ph type="subTitle" idx="10"/>
          </p:nvPr>
        </p:nvSpPr>
        <p:spPr>
          <a:xfrm>
            <a:off x="1534387" y="1491343"/>
            <a:ext cx="5978336" cy="566057"/>
          </a:xfrm>
        </p:spPr>
        <p:txBody>
          <a:bodyPr anchor="b">
            <a:noAutofit/>
          </a:bodyPr>
          <a:lstStyle>
            <a:lvl1pPr marL="0" indent="0" algn="r">
              <a:lnSpc>
                <a:spcPct val="80000"/>
              </a:lnSpc>
              <a:spcBef>
                <a:spcPts val="0"/>
              </a:spcBef>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cs-CZ" dirty="0"/>
          </a:p>
        </p:txBody>
      </p:sp>
      <p:sp>
        <p:nvSpPr>
          <p:cNvPr id="17" name="Nadpis 1"/>
          <p:cNvSpPr>
            <a:spLocks noGrp="1"/>
          </p:cNvSpPr>
          <p:nvPr>
            <p:ph type="ctrTitle"/>
          </p:nvPr>
        </p:nvSpPr>
        <p:spPr>
          <a:xfrm>
            <a:off x="1524000" y="450507"/>
            <a:ext cx="5988723" cy="1022430"/>
          </a:xfrm>
        </p:spPr>
        <p:txBody>
          <a:bodyPr anchor="t" anchorCtr="0">
            <a:noAutofit/>
          </a:bodyPr>
          <a:lstStyle>
            <a:lvl1pPr algn="r">
              <a:lnSpc>
                <a:spcPct val="70000"/>
              </a:lnSpc>
              <a:defRPr sz="3200" b="1"/>
            </a:lvl1pPr>
          </a:lstStyle>
          <a:p>
            <a:r>
              <a:rPr lang="cs-CZ" dirty="0" smtClean="0"/>
              <a:t>Kliknutím lze upravit styl.</a:t>
            </a:r>
            <a:endParaRPr lang="cs-CZ" dirty="0"/>
          </a:p>
        </p:txBody>
      </p:sp>
      <p:sp>
        <p:nvSpPr>
          <p:cNvPr id="7" name="Obdélník 6"/>
          <p:cNvSpPr/>
          <p:nvPr userDrawn="1"/>
        </p:nvSpPr>
        <p:spPr>
          <a:xfrm>
            <a:off x="758540" y="-1"/>
            <a:ext cx="468485" cy="1080000"/>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891889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x obr">
    <p:spTree>
      <p:nvGrpSpPr>
        <p:cNvPr id="1" name=""/>
        <p:cNvGrpSpPr/>
        <p:nvPr/>
      </p:nvGrpSpPr>
      <p:grpSpPr>
        <a:xfrm>
          <a:off x="0" y="0"/>
          <a:ext cx="0" cy="0"/>
          <a:chOff x="0" y="0"/>
          <a:chExt cx="0" cy="0"/>
        </a:xfrm>
      </p:grpSpPr>
      <p:sp>
        <p:nvSpPr>
          <p:cNvPr id="4" name="Zástupný symbol pro obrázek 2"/>
          <p:cNvSpPr>
            <a:spLocks noGrp="1"/>
          </p:cNvSpPr>
          <p:nvPr>
            <p:ph type="pic" idx="1"/>
          </p:nvPr>
        </p:nvSpPr>
        <p:spPr>
          <a:xfrm>
            <a:off x="7248493" y="548218"/>
            <a:ext cx="4320115" cy="57615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5" name="Zástupný symbol pro text 3"/>
          <p:cNvSpPr>
            <a:spLocks noGrp="1"/>
          </p:cNvSpPr>
          <p:nvPr>
            <p:ph type="body" sz="half" idx="2"/>
          </p:nvPr>
        </p:nvSpPr>
        <p:spPr>
          <a:xfrm>
            <a:off x="1524000" y="2947418"/>
            <a:ext cx="5427518" cy="3362367"/>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6" name="Nadpis 1"/>
          <p:cNvSpPr>
            <a:spLocks noGrp="1"/>
          </p:cNvSpPr>
          <p:nvPr>
            <p:ph type="ctrTitle"/>
          </p:nvPr>
        </p:nvSpPr>
        <p:spPr>
          <a:xfrm>
            <a:off x="1524000" y="1780476"/>
            <a:ext cx="5427518" cy="1022430"/>
          </a:xfrm>
        </p:spPr>
        <p:txBody>
          <a:bodyPr anchor="b" anchorCtr="0">
            <a:noAutofit/>
          </a:bodyPr>
          <a:lstStyle>
            <a:lvl1pPr algn="r">
              <a:lnSpc>
                <a:spcPct val="70000"/>
              </a:lnSpc>
              <a:defRPr sz="3200" b="1"/>
            </a:lvl1pPr>
          </a:lstStyle>
          <a:p>
            <a:r>
              <a:rPr lang="cs-CZ" dirty="0" smtClean="0"/>
              <a:t>Kliknutím lze upravit styl.</a:t>
            </a:r>
            <a:endParaRPr lang="cs-CZ" dirty="0"/>
          </a:p>
        </p:txBody>
      </p:sp>
      <p:sp>
        <p:nvSpPr>
          <p:cNvPr id="7" name="Obdélník 6"/>
          <p:cNvSpPr/>
          <p:nvPr userDrawn="1"/>
        </p:nvSpPr>
        <p:spPr>
          <a:xfrm>
            <a:off x="0" y="1267691"/>
            <a:ext cx="1227025" cy="4052454"/>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547619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x obr">
    <p:spTree>
      <p:nvGrpSpPr>
        <p:cNvPr id="1" name=""/>
        <p:cNvGrpSpPr/>
        <p:nvPr/>
      </p:nvGrpSpPr>
      <p:grpSpPr>
        <a:xfrm>
          <a:off x="0" y="0"/>
          <a:ext cx="0" cy="0"/>
          <a:chOff x="0" y="0"/>
          <a:chExt cx="0" cy="0"/>
        </a:xfrm>
      </p:grpSpPr>
      <p:sp>
        <p:nvSpPr>
          <p:cNvPr id="4" name="Zástupný symbol pro obrázek 2"/>
          <p:cNvSpPr>
            <a:spLocks noGrp="1"/>
          </p:cNvSpPr>
          <p:nvPr>
            <p:ph type="pic" idx="1"/>
          </p:nvPr>
        </p:nvSpPr>
        <p:spPr>
          <a:xfrm>
            <a:off x="0" y="0"/>
            <a:ext cx="3948545"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5" name="Zástupný symbol pro text 3"/>
          <p:cNvSpPr>
            <a:spLocks noGrp="1"/>
          </p:cNvSpPr>
          <p:nvPr>
            <p:ph type="body" sz="half" idx="2"/>
          </p:nvPr>
        </p:nvSpPr>
        <p:spPr>
          <a:xfrm>
            <a:off x="4204854" y="2947418"/>
            <a:ext cx="5427518" cy="3362367"/>
          </a:xfrm>
        </p:spPr>
        <p:txBody>
          <a:bodyPr>
            <a:noAutofit/>
          </a:bodyPr>
          <a:lstStyle>
            <a:lvl1pPr marL="0" indent="0" algn="l">
              <a:lnSpc>
                <a:spcPct val="150000"/>
              </a:lnSpc>
              <a:spcBef>
                <a:spcPts val="60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Upravte styly předlohy textu.</a:t>
            </a:r>
          </a:p>
        </p:txBody>
      </p:sp>
      <p:sp>
        <p:nvSpPr>
          <p:cNvPr id="6" name="Nadpis 1"/>
          <p:cNvSpPr>
            <a:spLocks noGrp="1"/>
          </p:cNvSpPr>
          <p:nvPr>
            <p:ph type="ctrTitle"/>
          </p:nvPr>
        </p:nvSpPr>
        <p:spPr>
          <a:xfrm>
            <a:off x="4204854" y="1780476"/>
            <a:ext cx="5427518" cy="1022430"/>
          </a:xfrm>
        </p:spPr>
        <p:txBody>
          <a:bodyPr anchor="b" anchorCtr="0">
            <a:noAutofit/>
          </a:bodyPr>
          <a:lstStyle>
            <a:lvl1pPr algn="l">
              <a:lnSpc>
                <a:spcPct val="70000"/>
              </a:lnSpc>
              <a:defRPr sz="3200" b="1"/>
            </a:lvl1pPr>
          </a:lstStyle>
          <a:p>
            <a:r>
              <a:rPr lang="cs-CZ" dirty="0" smtClean="0"/>
              <a:t>Kliknutím lze upravit styl.</a:t>
            </a:r>
            <a:endParaRPr lang="cs-CZ" dirty="0"/>
          </a:p>
        </p:txBody>
      </p:sp>
      <p:sp>
        <p:nvSpPr>
          <p:cNvPr id="7" name="Obdélník 6"/>
          <p:cNvSpPr/>
          <p:nvPr userDrawn="1"/>
        </p:nvSpPr>
        <p:spPr>
          <a:xfrm>
            <a:off x="10955095" y="1267690"/>
            <a:ext cx="1227025" cy="5590309"/>
          </a:xfrm>
          <a:prstGeom prst="rect">
            <a:avLst/>
          </a:prstGeom>
          <a:solidFill>
            <a:srgbClr val="83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ástupný symbol pro obrázek 2"/>
          <p:cNvSpPr>
            <a:spLocks noGrp="1"/>
          </p:cNvSpPr>
          <p:nvPr>
            <p:ph type="pic" idx="10"/>
          </p:nvPr>
        </p:nvSpPr>
        <p:spPr>
          <a:xfrm>
            <a:off x="9888681" y="-1"/>
            <a:ext cx="2293439" cy="294741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Tree>
    <p:extLst>
      <p:ext uri="{BB962C8B-B14F-4D97-AF65-F5344CB8AC3E}">
        <p14:creationId xmlns:p14="http://schemas.microsoft.com/office/powerpoint/2010/main" val="11247706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smtClean="0"/>
              <a:t>Upravte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ED1ED-DD00-4C1C-A181-E7F64D6E8981}" type="datetimeFigureOut">
              <a:rPr lang="cs-CZ" smtClean="0"/>
              <a:t>07.04.2021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68C02-398B-48DC-9EB9-4F4ACA46BF5A}" type="slidenum">
              <a:rPr lang="cs-CZ" smtClean="0"/>
              <a:t>‹#›</a:t>
            </a:fld>
            <a:endParaRPr lang="cs-CZ"/>
          </a:p>
        </p:txBody>
      </p:sp>
    </p:spTree>
    <p:extLst>
      <p:ext uri="{BB962C8B-B14F-4D97-AF65-F5344CB8AC3E}">
        <p14:creationId xmlns:p14="http://schemas.microsoft.com/office/powerpoint/2010/main" val="334781167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2" r:id="rId3"/>
    <p:sldLayoutId id="2147483668" r:id="rId4"/>
    <p:sldLayoutId id="2147483667" r:id="rId5"/>
    <p:sldLayoutId id="2147483661" r:id="rId6"/>
    <p:sldLayoutId id="2147483660" r:id="rId7"/>
    <p:sldLayoutId id="2147483664" r:id="rId8"/>
    <p:sldLayoutId id="2147483665" r:id="rId9"/>
    <p:sldLayoutId id="2147483663" r:id="rId10"/>
    <p:sldLayoutId id="2147483666" r:id="rId11"/>
    <p:sldLayoutId id="2147483669" r:id="rId12"/>
    <p:sldLayoutId id="2147483671" r:id="rId13"/>
    <p:sldLayoutId id="2147483672" r:id="rId14"/>
    <p:sldLayoutId id="2147483673" r:id="rId15"/>
    <p:sldLayoutId id="2147483674" r:id="rId16"/>
    <p:sldLayoutId id="2147483670" r:id="rId17"/>
    <p:sldLayoutId id="2147483658" r:id="rId18"/>
    <p:sldLayoutId id="2147483675" r:id="rId19"/>
    <p:sldLayoutId id="2147483676" r:id="rId20"/>
    <p:sldLayoutId id="2147483677" r:id="rId21"/>
    <p:sldLayoutId id="2147483678" r:id="rId22"/>
    <p:sldLayoutId id="2147483680" r:id="rId23"/>
    <p:sldLayoutId id="2147483681" r:id="rId24"/>
    <p:sldLayoutId id="2147483682" r:id="rId25"/>
    <p:sldLayoutId id="2147483683" r:id="rId26"/>
  </p:sldLayoutIdLst>
  <p:txStyles>
    <p:titleStyle>
      <a:lvl1pPr algn="l" defTabSz="914400" rtl="0" eaLnBrk="1" latinLnBrk="0" hangingPunct="1">
        <a:lnSpc>
          <a:spcPct val="70000"/>
        </a:lnSpc>
        <a:spcBef>
          <a:spcPct val="0"/>
        </a:spcBef>
        <a:buNone/>
        <a:defRPr sz="3200" b="1" kern="1200">
          <a:solidFill>
            <a:schemeClr val="tx1"/>
          </a:solidFill>
          <a:latin typeface="+mj-lt"/>
          <a:ea typeface="+mj-ea"/>
          <a:cs typeface="+mj-cs"/>
        </a:defRPr>
      </a:lvl1pPr>
    </p:titleStyle>
    <p:bodyStyle>
      <a:lvl1pPr marL="228600" indent="-228600" algn="l" defTabSz="194400" rtl="0" eaLnBrk="1" latinLnBrk="0" hangingPunct="1">
        <a:lnSpc>
          <a:spcPct val="90000"/>
        </a:lnSpc>
        <a:spcBef>
          <a:spcPts val="1000"/>
        </a:spcBef>
        <a:buSzPct val="110000"/>
        <a:buFont typeface="Wingdings" panose="05000000000000000000" pitchFamily="2" charset="2"/>
        <a:buChar char="§"/>
        <a:defRPr sz="1050" kern="1200">
          <a:solidFill>
            <a:schemeClr val="tx1"/>
          </a:solidFill>
          <a:latin typeface="+mn-lt"/>
          <a:ea typeface="+mn-ea"/>
          <a:cs typeface="+mn-cs"/>
        </a:defRPr>
      </a:lvl1pPr>
      <a:lvl2pPr marL="360000" indent="-228600" algn="l" defTabSz="194400" rtl="0" eaLnBrk="1" latinLnBrk="0" hangingPunct="1">
        <a:lnSpc>
          <a:spcPct val="90000"/>
        </a:lnSpc>
        <a:spcBef>
          <a:spcPts val="500"/>
        </a:spcBef>
        <a:buSzPct val="110000"/>
        <a:buFont typeface="Wingdings" panose="05000000000000000000" pitchFamily="2" charset="2"/>
        <a:buChar char="§"/>
        <a:defRPr sz="1050" kern="1200">
          <a:solidFill>
            <a:schemeClr val="tx1"/>
          </a:solidFill>
          <a:latin typeface="+mn-lt"/>
          <a:ea typeface="+mn-ea"/>
          <a:cs typeface="+mn-cs"/>
        </a:defRPr>
      </a:lvl2pPr>
      <a:lvl3pPr marL="450000" indent="-228600" algn="l" defTabSz="194400" rtl="0" eaLnBrk="1" latinLnBrk="0" hangingPunct="1">
        <a:lnSpc>
          <a:spcPct val="90000"/>
        </a:lnSpc>
        <a:spcBef>
          <a:spcPts val="500"/>
        </a:spcBef>
        <a:buSzPct val="110000"/>
        <a:buFont typeface="Wingdings" panose="05000000000000000000" pitchFamily="2" charset="2"/>
        <a:buChar char="§"/>
        <a:defRPr sz="1050" kern="1200">
          <a:solidFill>
            <a:schemeClr val="tx1"/>
          </a:solidFill>
          <a:latin typeface="+mn-lt"/>
          <a:ea typeface="+mn-ea"/>
          <a:cs typeface="+mn-cs"/>
        </a:defRPr>
      </a:lvl3pPr>
      <a:lvl4pPr marL="540000" indent="-228600" algn="l" defTabSz="194400" rtl="0" eaLnBrk="1" latinLnBrk="0" hangingPunct="1">
        <a:lnSpc>
          <a:spcPct val="90000"/>
        </a:lnSpc>
        <a:spcBef>
          <a:spcPts val="500"/>
        </a:spcBef>
        <a:buSzPct val="110000"/>
        <a:buFont typeface="Wingdings" panose="05000000000000000000" pitchFamily="2" charset="2"/>
        <a:buChar char="§"/>
        <a:defRPr sz="1050" kern="1200">
          <a:solidFill>
            <a:schemeClr val="tx1"/>
          </a:solidFill>
          <a:latin typeface="+mn-lt"/>
          <a:ea typeface="+mn-ea"/>
          <a:cs typeface="+mn-cs"/>
        </a:defRPr>
      </a:lvl4pPr>
      <a:lvl5pPr marL="630000" indent="-228600" algn="l" defTabSz="194400" rtl="0" eaLnBrk="1" latinLnBrk="0" hangingPunct="1">
        <a:lnSpc>
          <a:spcPct val="90000"/>
        </a:lnSpc>
        <a:spcBef>
          <a:spcPts val="500"/>
        </a:spcBef>
        <a:buSzPct val="110000"/>
        <a:buFont typeface="Wingdings" panose="05000000000000000000" pitchFamily="2" charset="2"/>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5_YsNfS3STM"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edu.ceskatelevize.cz/video/4194-sebeupaleni-jana-palacha"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digigram.cz/dvz-public/#DVZ%C4%8CJL04" TargetMode="External"/><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hyperlink" Target="file:///C:\Users\petr.koubek\AppData\Local\Temp\Temp1_Soci%25C3%25A1ln%25C3%25AD%20s%25C3%25AD%25C5%25A5%20Spojovn%25C3%25ADk.zip\Socia%25E2%2595%25A0%25C3%25BClni%25E2%2595%25A0%25C3%25BC%20si%25E2%2595%25A0%25C3%25BCt%25E2%2595%25A0%25C3%25AE%20Spojovni%25E2%2595%25A0%25C3%25BCk\homepage.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igigram.cz/dvz-public/#DVZ%C4%8CJL04"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hyperlink" Target="https://digigram.cz/dvz-public/#DVZ%C4%8CJL04"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16.emf"/><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5.xml"/><Relationship Id="rId5" Type="http://schemas.openxmlformats.org/officeDocument/2006/relationships/image" Target="../media/image16.emf"/><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edu.ceskatelevize.cz/product-placement-5e441ac5f2ae77328d0a701c"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hyperlink" Target="https://edu.ceskatelevize.cz/dezinformacni-weby-ii-5e441eded76ace2c451ddf8a" TargetMode="External"/><Relationship Id="rId5" Type="http://schemas.openxmlformats.org/officeDocument/2006/relationships/image" Target="../media/image16.emf"/><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x_zeKWpG3uqKSVAjBduC0Q_JHbOXoUp-KxKue1DneKo/edit?usp=sharing" TargetMode="External"/><Relationship Id="rId2" Type="http://schemas.openxmlformats.org/officeDocument/2006/relationships/hyperlink" Target="https://docs.google.com/document/d/1wH0fFOCKrCCt5wkmSaH14_gx8L8kWVKHifPGdrnT-RE/edit?usp=sharing" TargetMode="External"/><Relationship Id="rId1" Type="http://schemas.openxmlformats.org/officeDocument/2006/relationships/slideLayout" Target="../slideLayouts/slideLayout22.xml"/><Relationship Id="rId4" Type="http://schemas.openxmlformats.org/officeDocument/2006/relationships/hyperlink" Target="https://docs.google.com/document/d/10v8EEQmIJXBMOnOtSi12zb5SIgyKnaIlzpiaZmflVBw/edit?usp=shar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2.xml"/><Relationship Id="rId6" Type="http://schemas.openxmlformats.org/officeDocument/2006/relationships/hyperlink" Target="https://creativecommons.org/licenses/by-sa/4.0" TargetMode="External"/><Relationship Id="rId5" Type="http://schemas.openxmlformats.org/officeDocument/2006/relationships/hyperlink" Target="https://commons.wikimedia.org/wiki/Category:Maslow's_hierarchy_of_needs" TargetMode="External"/><Relationship Id="rId4" Type="http://schemas.openxmlformats.org/officeDocument/2006/relationships/hyperlink" Target="https://creativecommons.org/licenses/by/4.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hyperlink" Target="https://www.npi.cz/aktuality/vychova-k-obcanstvi-v-digitalni-dobe" TargetMode="External"/><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hyperlink" Target="https://digiskola.rvp.cz/?filtrDvz-filter%5brvp_strom%5d=obor&amp;filtrDvz-filter%5bobor_obor%5d=B&amp;filtrDvz-filter%5brvp_selected%5d=obor_ov" TargetMode="External"/><Relationship Id="rId7" Type="http://schemas.openxmlformats.org/officeDocument/2006/relationships/hyperlink" Target="https://edu.ceskatelevize.cz/video/4194-sebeupaleni-jana-palacha" TargetMode="External"/><Relationship Id="rId2" Type="http://schemas.openxmlformats.org/officeDocument/2006/relationships/hyperlink" Target="https://revize.edu.cz/digitalni-gramotnost-v-rvp-zv" TargetMode="External"/><Relationship Id="rId1" Type="http://schemas.openxmlformats.org/officeDocument/2006/relationships/slideLayout" Target="../slideLayouts/slideLayout22.xml"/><Relationship Id="rId6" Type="http://schemas.openxmlformats.org/officeDocument/2006/relationships/hyperlink" Target="https://www.slideshare.net/Frederik_Questier/reflection-skills-in-teacher-education" TargetMode="External"/><Relationship Id="rId5" Type="http://schemas.openxmlformats.org/officeDocument/2006/relationships/hyperlink" Target="https://www.youtube.com/watch?v=5_YsNfS3STM" TargetMode="External"/><Relationship Id="rId4" Type="http://schemas.openxmlformats.org/officeDocument/2006/relationships/hyperlink" Target="https://clanky.rvp.cz/clanek/c/Z/22479/vyuziti-digitalnich-technologii-ve-vyuce-ceskeho-jazyka-a-literatury.html/"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gramotnosti.pro/videa" TargetMode="External"/><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 Id="rId6" Type="http://schemas.openxmlformats.org/officeDocument/2006/relationships/hyperlink" Target="http://gramotnosti.pro/#newsletter" TargetMode="External"/><Relationship Id="rId5" Type="http://schemas.openxmlformats.org/officeDocument/2006/relationships/hyperlink" Target="http://www.gramotnosti.pro/" TargetMode="External"/><Relationship Id="rId4" Type="http://schemas.openxmlformats.org/officeDocument/2006/relationships/hyperlink" Target="https://gramotnosti.pro/f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Nadpis 16"/>
          <p:cNvSpPr>
            <a:spLocks noGrp="1"/>
          </p:cNvSpPr>
          <p:nvPr>
            <p:ph type="ctrTitle"/>
          </p:nvPr>
        </p:nvSpPr>
        <p:spPr>
          <a:xfrm>
            <a:off x="865632" y="3990127"/>
            <a:ext cx="5988723" cy="2106704"/>
          </a:xfrm>
        </p:spPr>
        <p:txBody>
          <a:bodyPr/>
          <a:lstStyle/>
          <a:p>
            <a:r>
              <a:rPr lang="cs-CZ" dirty="0" smtClean="0">
                <a:solidFill>
                  <a:srgbClr val="00B0F0"/>
                </a:solidFill>
              </a:rPr>
              <a:t>Školní čeština a literární výchova a digitální kompetence žáků?</a:t>
            </a:r>
            <a:endParaRPr lang="cs-CZ" dirty="0">
              <a:solidFill>
                <a:srgbClr val="00B0F0"/>
              </a:solidFill>
            </a:endParaRPr>
          </a:p>
        </p:txBody>
      </p:sp>
      <p:sp>
        <p:nvSpPr>
          <p:cNvPr id="18" name="Podnadpis 17"/>
          <p:cNvSpPr>
            <a:spLocks noGrp="1"/>
          </p:cNvSpPr>
          <p:nvPr>
            <p:ph type="subTitle" idx="1"/>
          </p:nvPr>
        </p:nvSpPr>
        <p:spPr>
          <a:xfrm>
            <a:off x="7819892" y="4190039"/>
            <a:ext cx="3838354" cy="2106703"/>
          </a:xfrm>
        </p:spPr>
        <p:txBody>
          <a:bodyPr/>
          <a:lstStyle/>
          <a:p>
            <a:r>
              <a:rPr lang="cs-CZ" b="1" dirty="0" smtClean="0"/>
              <a:t>Věra Koubková &amp; Petr Koubek</a:t>
            </a:r>
          </a:p>
          <a:p>
            <a:r>
              <a:rPr lang="cs-CZ" dirty="0" smtClean="0"/>
              <a:t>Distanční setkání myslí</a:t>
            </a:r>
          </a:p>
          <a:p>
            <a:endParaRPr lang="cs-CZ" dirty="0"/>
          </a:p>
        </p:txBody>
      </p:sp>
    </p:spTree>
    <p:extLst>
      <p:ext uri="{BB962C8B-B14F-4D97-AF65-F5344CB8AC3E}">
        <p14:creationId xmlns:p14="http://schemas.microsoft.com/office/powerpoint/2010/main" val="773615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618750" y="0"/>
            <a:ext cx="9537000" cy="1325700"/>
          </a:xfrm>
          <a:prstGeom prst="rect">
            <a:avLst/>
          </a:prstGeom>
          <a:noFill/>
          <a:ln>
            <a:noFill/>
          </a:ln>
        </p:spPr>
        <p:txBody>
          <a:bodyPr spcFirstLastPara="1" wrap="square" lIns="91425" tIns="45700" rIns="91425" bIns="45700" anchor="ctr" anchorCtr="0">
            <a:noAutofit/>
          </a:bodyPr>
          <a:lstStyle/>
          <a:p>
            <a:pPr marL="25400" lvl="0" algn="ctr">
              <a:buClr>
                <a:srgbClr val="2BC3E1"/>
              </a:buClr>
              <a:buSzPts val="3200"/>
            </a:pPr>
            <a:r>
              <a:rPr lang="cs-CZ" sz="3600" b="1" dirty="0" smtClean="0">
                <a:solidFill>
                  <a:srgbClr val="2BC3E1"/>
                </a:solidFill>
              </a:rPr>
              <a:t>Co mají umět 15letí žáci</a:t>
            </a:r>
            <a:r>
              <a:rPr lang="cs-CZ" sz="3600" b="1" dirty="0">
                <a:solidFill>
                  <a:srgbClr val="2BC3E1"/>
                </a:solidFill>
              </a:rPr>
              <a:t>?</a:t>
            </a:r>
            <a:endParaRPr sz="3600" b="1" i="0" u="none" strike="noStrike" cap="none" dirty="0">
              <a:solidFill>
                <a:srgbClr val="2BC3E1"/>
              </a:solidFill>
            </a:endParaRPr>
          </a:p>
        </p:txBody>
      </p:sp>
      <p:sp>
        <p:nvSpPr>
          <p:cNvPr id="3" name="TextovéPole 2"/>
          <p:cNvSpPr txBox="1"/>
          <p:nvPr/>
        </p:nvSpPr>
        <p:spPr>
          <a:xfrm>
            <a:off x="167196" y="1212811"/>
            <a:ext cx="11821606" cy="5401479"/>
          </a:xfrm>
          <a:prstGeom prst="rect">
            <a:avLst/>
          </a:prstGeom>
          <a:noFill/>
        </p:spPr>
        <p:txBody>
          <a:bodyPr wrap="square" rtlCol="0">
            <a:spAutoFit/>
          </a:bodyPr>
          <a:lstStyle/>
          <a:p>
            <a:pPr marL="457200" indent="-457200">
              <a:buFont typeface="Arial" panose="020B0604020202020204" pitchFamily="34" charset="0"/>
              <a:buChar char="•"/>
            </a:pPr>
            <a:r>
              <a:rPr lang="cs-CZ" sz="2300" dirty="0"/>
              <a:t>ovládá </a:t>
            </a:r>
            <a:r>
              <a:rPr lang="cs-CZ" sz="2300" b="1" dirty="0"/>
              <a:t>běžně používaná </a:t>
            </a:r>
            <a:r>
              <a:rPr lang="cs-CZ" sz="2300" dirty="0"/>
              <a:t>digitální zařízení, aplikace a služby; </a:t>
            </a:r>
            <a:r>
              <a:rPr lang="cs-CZ" sz="2300" b="1" dirty="0"/>
              <a:t>využívá je při učení </a:t>
            </a:r>
            <a:r>
              <a:rPr lang="cs-CZ" sz="2300" dirty="0" smtClean="0"/>
              <a:t/>
            </a:r>
            <a:br>
              <a:rPr lang="cs-CZ" sz="2300" dirty="0" smtClean="0"/>
            </a:br>
            <a:r>
              <a:rPr lang="cs-CZ" sz="2300" dirty="0" smtClean="0"/>
              <a:t>i </a:t>
            </a:r>
            <a:r>
              <a:rPr lang="cs-CZ" sz="2300" dirty="0"/>
              <a:t>při zapojení do </a:t>
            </a:r>
            <a:r>
              <a:rPr lang="cs-CZ" sz="2300" dirty="0" smtClean="0"/>
              <a:t>života </a:t>
            </a:r>
            <a:r>
              <a:rPr lang="cs-CZ" sz="2300" dirty="0"/>
              <a:t>školy a do společnosti; </a:t>
            </a:r>
            <a:r>
              <a:rPr lang="cs-CZ" sz="2300" b="1" dirty="0"/>
              <a:t>samostatně rozhoduje</a:t>
            </a:r>
            <a:r>
              <a:rPr lang="cs-CZ" sz="2300" dirty="0"/>
              <a:t>, </a:t>
            </a:r>
            <a:r>
              <a:rPr lang="cs-CZ" sz="2300" dirty="0" smtClean="0"/>
              <a:t>které </a:t>
            </a:r>
            <a:r>
              <a:rPr lang="cs-CZ" sz="2300" dirty="0"/>
              <a:t>technologie pro jakou činnost či řešený </a:t>
            </a:r>
            <a:r>
              <a:rPr lang="cs-CZ" sz="2300" dirty="0" smtClean="0"/>
              <a:t>problém </a:t>
            </a:r>
            <a:r>
              <a:rPr lang="cs-CZ" sz="2300" dirty="0"/>
              <a:t>použít </a:t>
            </a:r>
          </a:p>
          <a:p>
            <a:pPr marL="457200" indent="-457200">
              <a:buFont typeface="Arial" panose="020B0604020202020204" pitchFamily="34" charset="0"/>
              <a:buChar char="•"/>
            </a:pPr>
            <a:r>
              <a:rPr lang="cs-CZ" sz="2300" dirty="0" smtClean="0"/>
              <a:t>získává</a:t>
            </a:r>
            <a:r>
              <a:rPr lang="cs-CZ" sz="2300" dirty="0"/>
              <a:t>, vyhledává, kriticky posuzuje, spravuje a sdílí </a:t>
            </a:r>
            <a:r>
              <a:rPr lang="cs-CZ" sz="2300" b="1" dirty="0"/>
              <a:t>data</a:t>
            </a:r>
            <a:r>
              <a:rPr lang="cs-CZ" sz="2300" dirty="0"/>
              <a:t>, informace a digitální </a:t>
            </a:r>
            <a:r>
              <a:rPr lang="cs-CZ" sz="2300" dirty="0" smtClean="0"/>
              <a:t>obsah</a:t>
            </a:r>
            <a:r>
              <a:rPr lang="cs-CZ" sz="2300" dirty="0"/>
              <a:t>, k tomu </a:t>
            </a:r>
            <a:r>
              <a:rPr lang="cs-CZ" sz="2300" b="1" dirty="0"/>
              <a:t>volí </a:t>
            </a:r>
            <a:r>
              <a:rPr lang="cs-CZ" sz="2300" b="1" dirty="0" smtClean="0"/>
              <a:t>postupy</a:t>
            </a:r>
            <a:r>
              <a:rPr lang="cs-CZ" sz="2300" b="1" dirty="0"/>
              <a:t>, způsoby a prostředky, které odpovídají </a:t>
            </a:r>
            <a:r>
              <a:rPr lang="cs-CZ" sz="2300" dirty="0"/>
              <a:t>konkrétní situaci </a:t>
            </a:r>
            <a:r>
              <a:rPr lang="cs-CZ" sz="2300" dirty="0" smtClean="0"/>
              <a:t>a </a:t>
            </a:r>
            <a:r>
              <a:rPr lang="cs-CZ" sz="2300" dirty="0"/>
              <a:t>účelu </a:t>
            </a:r>
          </a:p>
          <a:p>
            <a:pPr marL="457200" indent="-457200">
              <a:buFont typeface="Arial" panose="020B0604020202020204" pitchFamily="34" charset="0"/>
              <a:buChar char="•"/>
            </a:pPr>
            <a:r>
              <a:rPr lang="cs-CZ" sz="2300" dirty="0" smtClean="0"/>
              <a:t>vytváří </a:t>
            </a:r>
            <a:r>
              <a:rPr lang="cs-CZ" sz="2300" dirty="0"/>
              <a:t>a upravuje </a:t>
            </a:r>
            <a:r>
              <a:rPr lang="cs-CZ" sz="2300" b="1" dirty="0"/>
              <a:t>digitální obsah</a:t>
            </a:r>
            <a:r>
              <a:rPr lang="cs-CZ" sz="2300" dirty="0"/>
              <a:t>, kombinuje různé formáty, </a:t>
            </a:r>
            <a:r>
              <a:rPr lang="cs-CZ" sz="2300" b="1" dirty="0"/>
              <a:t>vyjadřuje se </a:t>
            </a:r>
            <a:r>
              <a:rPr lang="cs-CZ" sz="2300" dirty="0"/>
              <a:t>za pomoci </a:t>
            </a:r>
            <a:r>
              <a:rPr lang="cs-CZ" sz="2300" dirty="0" smtClean="0"/>
              <a:t/>
            </a:r>
            <a:br>
              <a:rPr lang="cs-CZ" sz="2300" dirty="0" smtClean="0"/>
            </a:br>
            <a:r>
              <a:rPr lang="cs-CZ" sz="2300" dirty="0" smtClean="0"/>
              <a:t>digitálních prostředků </a:t>
            </a:r>
            <a:endParaRPr lang="cs-CZ" sz="2300" dirty="0"/>
          </a:p>
          <a:p>
            <a:pPr marL="457200" indent="-457200">
              <a:buFont typeface="Arial" panose="020B0604020202020204" pitchFamily="34" charset="0"/>
              <a:buChar char="•"/>
            </a:pPr>
            <a:r>
              <a:rPr lang="cs-CZ" sz="2300" dirty="0" smtClean="0"/>
              <a:t>využívá </a:t>
            </a:r>
            <a:r>
              <a:rPr lang="cs-CZ" sz="2300" dirty="0"/>
              <a:t>digitální technologie, aby si </a:t>
            </a:r>
            <a:r>
              <a:rPr lang="cs-CZ" sz="2300" b="1" dirty="0"/>
              <a:t>usnadnil práci</a:t>
            </a:r>
            <a:r>
              <a:rPr lang="cs-CZ" sz="2300" dirty="0"/>
              <a:t>, zautomatizoval rutinní činnosti, </a:t>
            </a:r>
            <a:r>
              <a:rPr lang="cs-CZ" sz="2300" dirty="0" smtClean="0"/>
              <a:t/>
            </a:r>
            <a:br>
              <a:rPr lang="cs-CZ" sz="2300" dirty="0" smtClean="0"/>
            </a:br>
            <a:r>
              <a:rPr lang="cs-CZ" sz="2300" dirty="0" smtClean="0"/>
              <a:t>zefektivnil </a:t>
            </a:r>
            <a:r>
              <a:rPr lang="cs-CZ" sz="2300" dirty="0"/>
              <a:t>či </a:t>
            </a:r>
            <a:r>
              <a:rPr lang="cs-CZ" sz="2300" dirty="0" smtClean="0"/>
              <a:t>zjednodušil </a:t>
            </a:r>
            <a:r>
              <a:rPr lang="cs-CZ" sz="2300" dirty="0"/>
              <a:t>své pracovní postupy a </a:t>
            </a:r>
            <a:r>
              <a:rPr lang="cs-CZ" sz="2300" b="1" dirty="0"/>
              <a:t>zkvalitnil výsledky </a:t>
            </a:r>
            <a:r>
              <a:rPr lang="cs-CZ" sz="2300" dirty="0"/>
              <a:t>své práce </a:t>
            </a:r>
          </a:p>
          <a:p>
            <a:pPr marL="457200" indent="-457200">
              <a:buFont typeface="Arial" panose="020B0604020202020204" pitchFamily="34" charset="0"/>
              <a:buChar char="•"/>
            </a:pPr>
            <a:r>
              <a:rPr lang="cs-CZ" sz="2300" b="1" dirty="0" smtClean="0"/>
              <a:t>chápe </a:t>
            </a:r>
            <a:r>
              <a:rPr lang="cs-CZ" sz="2300" b="1" dirty="0"/>
              <a:t>význam </a:t>
            </a:r>
            <a:r>
              <a:rPr lang="cs-CZ" sz="2300" dirty="0"/>
              <a:t>digitálních technologií pro lidskou společnost, seznamuje se </a:t>
            </a:r>
            <a:r>
              <a:rPr lang="cs-CZ" sz="2300" dirty="0" smtClean="0"/>
              <a:t>s </a:t>
            </a:r>
            <a:r>
              <a:rPr lang="cs-CZ" sz="2300" dirty="0"/>
              <a:t>novými technologiemi, </a:t>
            </a:r>
            <a:r>
              <a:rPr lang="cs-CZ" sz="2300" dirty="0" smtClean="0"/>
              <a:t>kriticky </a:t>
            </a:r>
            <a:r>
              <a:rPr lang="cs-CZ" sz="2300" dirty="0"/>
              <a:t>hodnotí jejich </a:t>
            </a:r>
            <a:r>
              <a:rPr lang="cs-CZ" sz="2300" b="1" dirty="0"/>
              <a:t>přínosy</a:t>
            </a:r>
            <a:r>
              <a:rPr lang="cs-CZ" sz="2300" dirty="0"/>
              <a:t> a reflektuje </a:t>
            </a:r>
            <a:r>
              <a:rPr lang="cs-CZ" sz="2300" b="1" dirty="0"/>
              <a:t>rizika</a:t>
            </a:r>
            <a:r>
              <a:rPr lang="cs-CZ" sz="2300" dirty="0"/>
              <a:t> jejich </a:t>
            </a:r>
            <a:r>
              <a:rPr lang="cs-CZ" sz="2300" dirty="0" smtClean="0"/>
              <a:t>využívání </a:t>
            </a:r>
            <a:endParaRPr lang="cs-CZ" sz="2300" dirty="0"/>
          </a:p>
          <a:p>
            <a:pPr marL="457200" indent="-457200">
              <a:buFont typeface="Arial" panose="020B0604020202020204" pitchFamily="34" charset="0"/>
              <a:buChar char="•"/>
            </a:pPr>
            <a:r>
              <a:rPr lang="cs-CZ" sz="2300" dirty="0" smtClean="0"/>
              <a:t>předchází </a:t>
            </a:r>
            <a:r>
              <a:rPr lang="cs-CZ" sz="2300" dirty="0"/>
              <a:t>situacím </a:t>
            </a:r>
            <a:r>
              <a:rPr lang="cs-CZ" sz="2300" b="1" dirty="0"/>
              <a:t>ohrožujícím bezpečnost </a:t>
            </a:r>
            <a:r>
              <a:rPr lang="cs-CZ" sz="2300" dirty="0"/>
              <a:t>zařízení i dat, situacím s negativním </a:t>
            </a:r>
            <a:r>
              <a:rPr lang="cs-CZ" sz="2300" dirty="0" smtClean="0"/>
              <a:t/>
            </a:r>
            <a:br>
              <a:rPr lang="cs-CZ" sz="2300" dirty="0" smtClean="0"/>
            </a:br>
            <a:r>
              <a:rPr lang="cs-CZ" sz="2300" dirty="0" smtClean="0"/>
              <a:t>dopadem </a:t>
            </a:r>
            <a:r>
              <a:rPr lang="cs-CZ" sz="2300" dirty="0"/>
              <a:t>na jeho </a:t>
            </a:r>
            <a:r>
              <a:rPr lang="cs-CZ" sz="2300" b="1" dirty="0" smtClean="0"/>
              <a:t>tělesné </a:t>
            </a:r>
            <a:r>
              <a:rPr lang="cs-CZ" sz="2300" b="1" dirty="0"/>
              <a:t>a duševní zdraví </a:t>
            </a:r>
            <a:r>
              <a:rPr lang="cs-CZ" sz="2300" dirty="0"/>
              <a:t>i zdraví ostatních; při spolupráci, </a:t>
            </a:r>
            <a:r>
              <a:rPr lang="cs-CZ" sz="2300" dirty="0" smtClean="0"/>
              <a:t/>
            </a:r>
            <a:br>
              <a:rPr lang="cs-CZ" sz="2300" dirty="0" smtClean="0"/>
            </a:br>
            <a:r>
              <a:rPr lang="cs-CZ" sz="2300" dirty="0" smtClean="0"/>
              <a:t>komunikaci </a:t>
            </a:r>
            <a:r>
              <a:rPr lang="cs-CZ" sz="2300" dirty="0"/>
              <a:t>a sdílení informací </a:t>
            </a:r>
            <a:r>
              <a:rPr lang="cs-CZ" sz="2300" dirty="0" smtClean="0"/>
              <a:t>v </a:t>
            </a:r>
            <a:r>
              <a:rPr lang="cs-CZ" sz="2300" dirty="0"/>
              <a:t>digitálním prostředí </a:t>
            </a:r>
            <a:r>
              <a:rPr lang="cs-CZ" sz="2300" b="1" dirty="0"/>
              <a:t>jedná eticky</a:t>
            </a:r>
            <a:endParaRPr lang="cs-CZ" sz="2300" b="1" dirty="0" smtClean="0"/>
          </a:p>
        </p:txBody>
      </p:sp>
    </p:spTree>
    <p:extLst>
      <p:ext uri="{BB962C8B-B14F-4D97-AF65-F5344CB8AC3E}">
        <p14:creationId xmlns:p14="http://schemas.microsoft.com/office/powerpoint/2010/main" val="3417461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618750" y="0"/>
            <a:ext cx="9537000" cy="1325700"/>
          </a:xfrm>
          <a:prstGeom prst="rect">
            <a:avLst/>
          </a:prstGeom>
          <a:noFill/>
          <a:ln>
            <a:noFill/>
          </a:ln>
        </p:spPr>
        <p:txBody>
          <a:bodyPr spcFirstLastPara="1" wrap="square" lIns="91425" tIns="45700" rIns="91425" bIns="45700" anchor="ctr" anchorCtr="0">
            <a:noAutofit/>
          </a:bodyPr>
          <a:lstStyle/>
          <a:p>
            <a:pPr marL="25400" marR="0" lvl="0" indent="0" algn="ctr" rtl="0">
              <a:lnSpc>
                <a:spcPct val="90000"/>
              </a:lnSpc>
              <a:spcBef>
                <a:spcPts val="0"/>
              </a:spcBef>
              <a:spcAft>
                <a:spcPts val="0"/>
              </a:spcAft>
              <a:buClr>
                <a:srgbClr val="2BC3E1"/>
              </a:buClr>
              <a:buSzPts val="3200"/>
              <a:buNone/>
            </a:pPr>
            <a:r>
              <a:rPr lang="cs-CZ" sz="3600" b="1" dirty="0" smtClean="0">
                <a:solidFill>
                  <a:srgbClr val="2BC3E1"/>
                </a:solidFill>
              </a:rPr>
              <a:t>Co mají žáci umět v 15 letech?</a:t>
            </a:r>
            <a:endParaRPr sz="3600" b="1" i="0" u="none" strike="noStrike" cap="none" dirty="0">
              <a:solidFill>
                <a:srgbClr val="2BC3E1"/>
              </a:solidFill>
            </a:endParaRPr>
          </a:p>
        </p:txBody>
      </p:sp>
      <p:sp>
        <p:nvSpPr>
          <p:cNvPr id="3" name="TextovéPole 2"/>
          <p:cNvSpPr txBox="1"/>
          <p:nvPr/>
        </p:nvSpPr>
        <p:spPr>
          <a:xfrm>
            <a:off x="370394" y="1528900"/>
            <a:ext cx="11821606" cy="1785104"/>
          </a:xfrm>
          <a:prstGeom prst="rect">
            <a:avLst/>
          </a:prstGeom>
          <a:noFill/>
        </p:spPr>
        <p:txBody>
          <a:bodyPr wrap="square" rtlCol="0">
            <a:spAutoFit/>
          </a:bodyPr>
          <a:lstStyle/>
          <a:p>
            <a:pPr marL="457200" indent="-457200">
              <a:buFont typeface="Arial" panose="020B0604020202020204" pitchFamily="34" charset="0"/>
              <a:buChar char="•"/>
            </a:pPr>
            <a:r>
              <a:rPr lang="cs-CZ" sz="2300" b="1" dirty="0"/>
              <a:t>Seřaďte uvedené dovednosti podle toho, které budete rozvíjet nejraději. Těmi pak začneme </a:t>
            </a:r>
            <a:r>
              <a:rPr lang="cs-CZ" sz="2300" b="1" dirty="0" smtClean="0"/>
              <a:t>:)</a:t>
            </a:r>
          </a:p>
          <a:p>
            <a:pPr marL="457200" indent="-457200">
              <a:buFont typeface="Arial" panose="020B0604020202020204" pitchFamily="34" charset="0"/>
              <a:buChar char="•"/>
            </a:pPr>
            <a:endParaRPr lang="cs-CZ" sz="2300" b="1" dirty="0" smtClean="0"/>
          </a:p>
          <a:p>
            <a:pPr marL="457200" indent="-457200">
              <a:buFont typeface="Arial" panose="020B0604020202020204" pitchFamily="34" charset="0"/>
              <a:buChar char="•"/>
            </a:pPr>
            <a:r>
              <a:rPr lang="cs-CZ" sz="2300" b="1" dirty="0" smtClean="0"/>
              <a:t>Menti.com</a:t>
            </a:r>
            <a:endParaRPr lang="cs-CZ" sz="2300" b="1" dirty="0"/>
          </a:p>
          <a:p>
            <a:pPr marL="457200" indent="-457200">
              <a:buFont typeface="Arial" panose="020B0604020202020204" pitchFamily="34" charset="0"/>
              <a:buChar char="•"/>
            </a:pPr>
            <a:r>
              <a:rPr lang="cs-CZ" b="1" dirty="0" smtClean="0"/>
              <a:t>Kód: 1181 </a:t>
            </a:r>
            <a:r>
              <a:rPr lang="cs-CZ" b="1" dirty="0"/>
              <a:t>2849</a:t>
            </a:r>
            <a:endParaRPr lang="cs-CZ" sz="2300" b="1" dirty="0" smtClean="0"/>
          </a:p>
        </p:txBody>
      </p:sp>
      <p:pic>
        <p:nvPicPr>
          <p:cNvPr id="1026" name="Picture 2" descr="QR code for your pre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250" y="2643972"/>
            <a:ext cx="3179217" cy="317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231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615139" y="-165253"/>
            <a:ext cx="9537000" cy="1325700"/>
          </a:xfrm>
          <a:prstGeom prst="rect">
            <a:avLst/>
          </a:prstGeom>
          <a:noFill/>
          <a:ln>
            <a:noFill/>
          </a:ln>
        </p:spPr>
        <p:txBody>
          <a:bodyPr spcFirstLastPara="1" wrap="square" lIns="91425" tIns="45700" rIns="91425" bIns="45700" anchor="ctr" anchorCtr="0">
            <a:noAutofit/>
          </a:bodyPr>
          <a:lstStyle/>
          <a:p>
            <a:pPr marL="25400" marR="0" lvl="0" indent="0" algn="ctr" rtl="0">
              <a:lnSpc>
                <a:spcPct val="90000"/>
              </a:lnSpc>
              <a:spcBef>
                <a:spcPts val="0"/>
              </a:spcBef>
              <a:spcAft>
                <a:spcPts val="0"/>
              </a:spcAft>
              <a:buClr>
                <a:srgbClr val="2BC3E1"/>
              </a:buClr>
              <a:buSzPts val="3200"/>
              <a:buNone/>
            </a:pPr>
            <a:r>
              <a:rPr lang="cs-CZ" sz="3600" b="1" dirty="0" smtClean="0">
                <a:solidFill>
                  <a:srgbClr val="2BC3E1"/>
                </a:solidFill>
              </a:rPr>
              <a:t>Co mají žáci umět v 15 letech?</a:t>
            </a:r>
            <a:endParaRPr sz="3600" b="1" i="0" u="none" strike="noStrike" cap="none" dirty="0">
              <a:solidFill>
                <a:srgbClr val="2BC3E1"/>
              </a:solidFill>
            </a:endParaRPr>
          </a:p>
        </p:txBody>
      </p:sp>
      <p:sp>
        <p:nvSpPr>
          <p:cNvPr id="3" name="TextovéPole 2"/>
          <p:cNvSpPr txBox="1"/>
          <p:nvPr/>
        </p:nvSpPr>
        <p:spPr>
          <a:xfrm>
            <a:off x="425478" y="937309"/>
            <a:ext cx="1491457" cy="800219"/>
          </a:xfrm>
          <a:prstGeom prst="rect">
            <a:avLst/>
          </a:prstGeom>
          <a:noFill/>
        </p:spPr>
        <p:txBody>
          <a:bodyPr wrap="square" rtlCol="0">
            <a:spAutoFit/>
          </a:bodyPr>
          <a:lstStyle/>
          <a:p>
            <a:r>
              <a:rPr lang="cs-CZ" sz="2300" dirty="0" smtClean="0"/>
              <a:t>Výsledek</a:t>
            </a:r>
            <a:br>
              <a:rPr lang="cs-CZ" sz="2300" dirty="0" smtClean="0"/>
            </a:br>
            <a:r>
              <a:rPr lang="cs-CZ" sz="2300" dirty="0" smtClean="0"/>
              <a:t>N=32:</a:t>
            </a:r>
            <a:endParaRPr lang="cs-CZ" sz="2300" dirty="0" smtClean="0"/>
          </a:p>
        </p:txBody>
      </p:sp>
      <p:pic>
        <p:nvPicPr>
          <p:cNvPr id="2" name="Obrázek 1"/>
          <p:cNvPicPr>
            <a:picLocks noChangeAspect="1"/>
          </p:cNvPicPr>
          <p:nvPr/>
        </p:nvPicPr>
        <p:blipFill>
          <a:blip r:embed="rId3"/>
          <a:stretch>
            <a:fillRect/>
          </a:stretch>
        </p:blipFill>
        <p:spPr>
          <a:xfrm>
            <a:off x="1788918" y="826265"/>
            <a:ext cx="9999129" cy="6042392"/>
          </a:xfrm>
          <a:prstGeom prst="rect">
            <a:avLst/>
          </a:prstGeom>
        </p:spPr>
      </p:pic>
    </p:spTree>
    <p:extLst>
      <p:ext uri="{BB962C8B-B14F-4D97-AF65-F5344CB8AC3E}">
        <p14:creationId xmlns:p14="http://schemas.microsoft.com/office/powerpoint/2010/main" val="1549414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280083" y="666045"/>
            <a:ext cx="11392628" cy="1325700"/>
          </a:xfrm>
          <a:prstGeom prst="rect">
            <a:avLst/>
          </a:prstGeom>
          <a:noFill/>
          <a:ln>
            <a:noFill/>
          </a:ln>
        </p:spPr>
        <p:txBody>
          <a:bodyPr spcFirstLastPara="1" wrap="square" lIns="91425" tIns="45700" rIns="91425" bIns="45700" anchor="ctr" anchorCtr="0">
            <a:noAutofit/>
          </a:bodyPr>
          <a:lstStyle/>
          <a:p>
            <a:pPr marL="768350" lvl="0" indent="-742950">
              <a:buClr>
                <a:srgbClr val="2BC3E1"/>
              </a:buClr>
              <a:buSzPts val="3200"/>
              <a:buFont typeface="+mj-lt"/>
              <a:buAutoNum type="arabicPeriod"/>
            </a:pPr>
            <a:r>
              <a:rPr lang="cs-CZ" sz="2800" b="1" dirty="0">
                <a:solidFill>
                  <a:srgbClr val="2BC3E1"/>
                </a:solidFill>
              </a:rPr>
              <a:t>ovládá </a:t>
            </a:r>
            <a:r>
              <a:rPr lang="cs-CZ" sz="2800" b="1" dirty="0" smtClean="0">
                <a:solidFill>
                  <a:srgbClr val="2BC3E1"/>
                </a:solidFill>
              </a:rPr>
              <a:t>běžná </a:t>
            </a:r>
            <a:r>
              <a:rPr lang="cs-CZ" sz="2800" b="1" dirty="0">
                <a:solidFill>
                  <a:srgbClr val="2BC3E1"/>
                </a:solidFill>
              </a:rPr>
              <a:t>digitální zařízení, aplikace </a:t>
            </a:r>
            <a:r>
              <a:rPr lang="cs-CZ" sz="2800" b="1" dirty="0" smtClean="0">
                <a:solidFill>
                  <a:srgbClr val="2BC3E1"/>
                </a:solidFill>
              </a:rPr>
              <a:t>a </a:t>
            </a:r>
            <a:r>
              <a:rPr lang="cs-CZ" sz="2800" b="1" dirty="0">
                <a:solidFill>
                  <a:srgbClr val="2BC3E1"/>
                </a:solidFill>
              </a:rPr>
              <a:t>služby; využívá je při </a:t>
            </a:r>
            <a:r>
              <a:rPr lang="cs-CZ" sz="2800" b="1" dirty="0" smtClean="0">
                <a:solidFill>
                  <a:srgbClr val="2BC3E1"/>
                </a:solidFill>
              </a:rPr>
              <a:t>učení a zapojení </a:t>
            </a:r>
            <a:r>
              <a:rPr lang="cs-CZ" sz="2800" b="1" dirty="0">
                <a:solidFill>
                  <a:srgbClr val="2BC3E1"/>
                </a:solidFill>
              </a:rPr>
              <a:t>do života školy a </a:t>
            </a:r>
            <a:r>
              <a:rPr lang="cs-CZ" sz="2800" b="1" dirty="0" smtClean="0">
                <a:solidFill>
                  <a:srgbClr val="2BC3E1"/>
                </a:solidFill>
              </a:rPr>
              <a:t>společnosti</a:t>
            </a:r>
            <a:r>
              <a:rPr lang="cs-CZ" sz="2800" b="1" dirty="0">
                <a:solidFill>
                  <a:srgbClr val="2BC3E1"/>
                </a:solidFill>
              </a:rPr>
              <a:t>; samostatně rozhoduje, které technologie pro jakou činnost či řešený problém </a:t>
            </a:r>
            <a:r>
              <a:rPr lang="cs-CZ" sz="2800" b="1" dirty="0" smtClean="0">
                <a:solidFill>
                  <a:srgbClr val="2BC3E1"/>
                </a:solidFill>
              </a:rPr>
              <a:t>použít; používá je ke zkvalitnění své práce</a:t>
            </a:r>
            <a:endParaRPr lang="cs-CZ" sz="2800" b="1" dirty="0">
              <a:solidFill>
                <a:srgbClr val="2BC3E1"/>
              </a:solidFill>
            </a:endParaRPr>
          </a:p>
        </p:txBody>
      </p:sp>
      <p:sp>
        <p:nvSpPr>
          <p:cNvPr id="3" name="TextovéPole 2"/>
          <p:cNvSpPr txBox="1"/>
          <p:nvPr/>
        </p:nvSpPr>
        <p:spPr>
          <a:xfrm>
            <a:off x="280083" y="2544900"/>
            <a:ext cx="11821606" cy="3631763"/>
          </a:xfrm>
          <a:prstGeom prst="rect">
            <a:avLst/>
          </a:prstGeom>
          <a:noFill/>
        </p:spPr>
        <p:txBody>
          <a:bodyPr wrap="square" rtlCol="0">
            <a:spAutoFit/>
          </a:bodyPr>
          <a:lstStyle/>
          <a:p>
            <a:r>
              <a:rPr lang="cs-CZ" sz="2300" dirty="0" smtClean="0"/>
              <a:t>Co je cílem školní jazykové, komunikační a literární výchovy?</a:t>
            </a:r>
          </a:p>
          <a:p>
            <a:pPr marL="457200" indent="-457200">
              <a:buFont typeface="Arial" panose="020B0604020202020204" pitchFamily="34" charset="0"/>
              <a:buChar char="•"/>
            </a:pPr>
            <a:r>
              <a:rPr lang="cs-CZ" sz="2300" dirty="0" smtClean="0"/>
              <a:t>Transformovat </a:t>
            </a:r>
            <a:r>
              <a:rPr lang="cs-CZ" sz="2300" b="1" dirty="0" smtClean="0"/>
              <a:t>neuvědomělé jazykové znalosti na uvědomělé </a:t>
            </a:r>
            <a:r>
              <a:rPr lang="cs-CZ" sz="2300" dirty="0" smtClean="0"/>
              <a:t>(v dynamickém smyslu slova, srov. Janík, 2005) považujeme za zásadní cíl jazykového vzdělávání (</a:t>
            </a:r>
            <a:r>
              <a:rPr lang="cs-CZ" sz="2300" dirty="0" err="1" smtClean="0"/>
              <a:t>Štěpáník</a:t>
            </a:r>
            <a:r>
              <a:rPr lang="cs-CZ" sz="2300" dirty="0" smtClean="0"/>
              <a:t>, 2020)</a:t>
            </a:r>
          </a:p>
          <a:p>
            <a:pPr marL="457200" indent="-457200">
              <a:buFont typeface="Arial" panose="020B0604020202020204" pitchFamily="34" charset="0"/>
              <a:buChar char="•"/>
            </a:pPr>
            <a:r>
              <a:rPr lang="cs-CZ" sz="2300" dirty="0" smtClean="0"/>
              <a:t>Jazykové poznání mateřského jazyka vzniká na základě vlastní zkušenosti žáka </a:t>
            </a:r>
            <a:br>
              <a:rPr lang="cs-CZ" sz="2300" dirty="0" smtClean="0"/>
            </a:br>
            <a:r>
              <a:rPr lang="cs-CZ" sz="2300" dirty="0" smtClean="0"/>
              <a:t>v komunikaci, v </a:t>
            </a:r>
            <a:r>
              <a:rPr lang="cs-CZ" sz="2300" b="1" dirty="0" smtClean="0"/>
              <a:t>jazykové realitě, jež se rozprostírá v jeho nitru </a:t>
            </a:r>
            <a:r>
              <a:rPr lang="cs-CZ" sz="2300" dirty="0" smtClean="0"/>
              <a:t>(</a:t>
            </a:r>
            <a:r>
              <a:rPr lang="cs-CZ" sz="2300" dirty="0" err="1" smtClean="0"/>
              <a:t>Kvasz</a:t>
            </a:r>
            <a:r>
              <a:rPr lang="cs-CZ" sz="2300" dirty="0" smtClean="0"/>
              <a:t>, 2016)</a:t>
            </a:r>
          </a:p>
          <a:p>
            <a:pPr marL="457200" indent="-457200">
              <a:buFont typeface="Arial" panose="020B0604020202020204" pitchFamily="34" charset="0"/>
              <a:buChar char="•"/>
            </a:pPr>
            <a:r>
              <a:rPr lang="cs-CZ" sz="2300" dirty="0" smtClean="0"/>
              <a:t>Protože se nedá oddělit nástroj výuky (ČJL) od svého cíle: poznávání jazyka se děje při reflexi jeho spontánního užívání v řeči, je zásadní, aby výuka mateřštiny nejednala se žákem jako s </a:t>
            </a:r>
            <a:r>
              <a:rPr lang="cs-CZ" sz="2300" dirty="0" err="1" smtClean="0"/>
              <a:t>tabulou</a:t>
            </a:r>
            <a:r>
              <a:rPr lang="cs-CZ" sz="2300" dirty="0" smtClean="0"/>
              <a:t> rasou – je nutné </a:t>
            </a:r>
            <a:r>
              <a:rPr lang="cs-CZ" sz="2300" b="1" dirty="0" smtClean="0"/>
              <a:t>navazovat</a:t>
            </a:r>
            <a:r>
              <a:rPr lang="cs-CZ" sz="2300" dirty="0" smtClean="0"/>
              <a:t> na JEHO IMPLICITNÍ JAZYKOVÉ POZNÁNÍ A SCHOPNOSTI (</a:t>
            </a:r>
            <a:r>
              <a:rPr lang="cs-CZ" sz="2300" dirty="0" err="1" smtClean="0"/>
              <a:t>Štěpáník</a:t>
            </a:r>
            <a:r>
              <a:rPr lang="cs-CZ" sz="2300" dirty="0" smtClean="0"/>
              <a:t>, 2020, s. 13 a 14)</a:t>
            </a:r>
          </a:p>
        </p:txBody>
      </p:sp>
    </p:spTree>
    <p:extLst>
      <p:ext uri="{BB962C8B-B14F-4D97-AF65-F5344CB8AC3E}">
        <p14:creationId xmlns:p14="http://schemas.microsoft.com/office/powerpoint/2010/main" val="1923244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280083" y="666045"/>
            <a:ext cx="11223295" cy="1325700"/>
          </a:xfrm>
          <a:prstGeom prst="rect">
            <a:avLst/>
          </a:prstGeom>
          <a:noFill/>
          <a:ln>
            <a:noFill/>
          </a:ln>
        </p:spPr>
        <p:txBody>
          <a:bodyPr spcFirstLastPara="1" wrap="square" lIns="91425" tIns="45700" rIns="91425" bIns="45700" anchor="ctr" anchorCtr="0">
            <a:noAutofit/>
          </a:bodyPr>
          <a:lstStyle/>
          <a:p>
            <a:pPr marL="768350" lvl="0" indent="-742950">
              <a:buClr>
                <a:srgbClr val="2BC3E1"/>
              </a:buClr>
              <a:buSzPts val="3200"/>
              <a:buFont typeface="+mj-lt"/>
              <a:buAutoNum type="arabicPeriod"/>
            </a:pPr>
            <a:r>
              <a:rPr lang="cs-CZ" sz="2800" b="1" dirty="0" smtClean="0">
                <a:solidFill>
                  <a:srgbClr val="2BC3E1"/>
                </a:solidFill>
              </a:rPr>
              <a:t>NÁVRH NA TRANSFORMACI DG DO ČEŠTINY:</a:t>
            </a:r>
            <a:endParaRPr lang="cs-CZ" sz="2800" b="1" dirty="0">
              <a:solidFill>
                <a:srgbClr val="2BC3E1"/>
              </a:solidFill>
            </a:endParaRPr>
          </a:p>
        </p:txBody>
      </p:sp>
      <p:sp>
        <p:nvSpPr>
          <p:cNvPr id="3" name="TextovéPole 2"/>
          <p:cNvSpPr txBox="1"/>
          <p:nvPr/>
        </p:nvSpPr>
        <p:spPr>
          <a:xfrm>
            <a:off x="280083" y="2443300"/>
            <a:ext cx="11821606" cy="2308324"/>
          </a:xfrm>
          <a:prstGeom prst="rect">
            <a:avLst/>
          </a:prstGeom>
          <a:noFill/>
        </p:spPr>
        <p:txBody>
          <a:bodyPr wrap="square" rtlCol="0">
            <a:spAutoFit/>
          </a:bodyPr>
          <a:lstStyle/>
          <a:p>
            <a:pPr marL="457200" indent="-457200">
              <a:buFont typeface="Arial" panose="020B0604020202020204" pitchFamily="34" charset="0"/>
              <a:buChar char="•"/>
            </a:pPr>
            <a:r>
              <a:rPr lang="cs-CZ" sz="2400" b="1" dirty="0">
                <a:solidFill>
                  <a:srgbClr val="2BC3E1"/>
                </a:solidFill>
              </a:rPr>
              <a:t>ovládá </a:t>
            </a:r>
            <a:r>
              <a:rPr lang="cs-CZ" sz="2400" b="1" strike="sngStrike" dirty="0"/>
              <a:t>běžná</a:t>
            </a:r>
            <a:r>
              <a:rPr lang="cs-CZ" sz="2400" b="1" dirty="0">
                <a:solidFill>
                  <a:srgbClr val="2BC3E1"/>
                </a:solidFill>
              </a:rPr>
              <a:t> digitální zařízení, aplikace a </a:t>
            </a:r>
            <a:r>
              <a:rPr lang="cs-CZ" sz="2400" b="1" dirty="0" smtClean="0">
                <a:solidFill>
                  <a:srgbClr val="2BC3E1"/>
                </a:solidFill>
              </a:rPr>
              <a:t>služby, </a:t>
            </a:r>
            <a:r>
              <a:rPr lang="cs-CZ" sz="2400" b="1" dirty="0" smtClean="0">
                <a:solidFill>
                  <a:srgbClr val="FF0000"/>
                </a:solidFill>
              </a:rPr>
              <a:t>které sám zná a běžně využívá </a:t>
            </a:r>
            <a:r>
              <a:rPr lang="cs-CZ" sz="2400" b="1" dirty="0" smtClean="0">
                <a:solidFill>
                  <a:srgbClr val="2BC3E1"/>
                </a:solidFill>
              </a:rPr>
              <a:t>při </a:t>
            </a:r>
            <a:r>
              <a:rPr lang="cs-CZ" sz="2400" b="1" dirty="0">
                <a:solidFill>
                  <a:srgbClr val="2BC3E1"/>
                </a:solidFill>
              </a:rPr>
              <a:t>učení a </a:t>
            </a:r>
            <a:r>
              <a:rPr lang="cs-CZ" sz="2400" b="1" strike="sngStrike" dirty="0"/>
              <a:t>zapojení do</a:t>
            </a:r>
            <a:r>
              <a:rPr lang="cs-CZ" sz="2400" b="1" dirty="0"/>
              <a:t> </a:t>
            </a:r>
            <a:r>
              <a:rPr lang="cs-CZ" sz="2400" b="1" dirty="0" smtClean="0">
                <a:solidFill>
                  <a:srgbClr val="FF0000"/>
                </a:solidFill>
              </a:rPr>
              <a:t>komunikaci v rámci </a:t>
            </a:r>
            <a:r>
              <a:rPr lang="cs-CZ" sz="2400" b="1" dirty="0" smtClean="0">
                <a:solidFill>
                  <a:srgbClr val="2BC3E1"/>
                </a:solidFill>
              </a:rPr>
              <a:t>života </a:t>
            </a:r>
            <a:r>
              <a:rPr lang="cs-CZ" sz="2400" b="1" dirty="0">
                <a:solidFill>
                  <a:srgbClr val="2BC3E1"/>
                </a:solidFill>
              </a:rPr>
              <a:t>školy a společnosti; samostatně rozhoduje, které technologie pro jakou činnost či </a:t>
            </a:r>
            <a:r>
              <a:rPr lang="cs-CZ" sz="2400" b="1" strike="sngStrike" dirty="0">
                <a:solidFill>
                  <a:srgbClr val="2BC3E1"/>
                </a:solidFill>
              </a:rPr>
              <a:t>řešený </a:t>
            </a:r>
            <a:r>
              <a:rPr lang="cs-CZ" sz="2400" b="1" strike="sngStrike" dirty="0" smtClean="0">
                <a:solidFill>
                  <a:srgbClr val="2BC3E1"/>
                </a:solidFill>
              </a:rPr>
              <a:t>problém</a:t>
            </a:r>
            <a:r>
              <a:rPr lang="cs-CZ" sz="2400" b="1" dirty="0" smtClean="0">
                <a:solidFill>
                  <a:srgbClr val="2BC3E1"/>
                </a:solidFill>
              </a:rPr>
              <a:t> </a:t>
            </a:r>
            <a:r>
              <a:rPr lang="cs-CZ" sz="2400" b="1" dirty="0" smtClean="0">
                <a:solidFill>
                  <a:srgbClr val="FF0000"/>
                </a:solidFill>
              </a:rPr>
              <a:t>komunikační situaci </a:t>
            </a:r>
            <a:r>
              <a:rPr lang="cs-CZ" sz="2400" b="1" dirty="0" smtClean="0">
                <a:solidFill>
                  <a:srgbClr val="2BC3E1"/>
                </a:solidFill>
              </a:rPr>
              <a:t>použít; </a:t>
            </a:r>
            <a:r>
              <a:rPr lang="cs-CZ" sz="2400" b="1" dirty="0">
                <a:solidFill>
                  <a:srgbClr val="2BC3E1"/>
                </a:solidFill>
              </a:rPr>
              <a:t>používá je ke zkvalitnění </a:t>
            </a:r>
            <a:r>
              <a:rPr lang="cs-CZ" sz="2400" b="1" strike="sngStrike" dirty="0">
                <a:solidFill>
                  <a:srgbClr val="2BC3E1"/>
                </a:solidFill>
              </a:rPr>
              <a:t>své </a:t>
            </a:r>
            <a:r>
              <a:rPr lang="cs-CZ" sz="2400" b="1" strike="sngStrike" dirty="0" smtClean="0">
                <a:solidFill>
                  <a:srgbClr val="2BC3E1"/>
                </a:solidFill>
              </a:rPr>
              <a:t>práce</a:t>
            </a:r>
            <a:r>
              <a:rPr lang="cs-CZ" sz="2400" b="1" dirty="0" smtClean="0">
                <a:solidFill>
                  <a:srgbClr val="2BC3E1"/>
                </a:solidFill>
              </a:rPr>
              <a:t> </a:t>
            </a:r>
            <a:r>
              <a:rPr lang="cs-CZ" sz="2400" b="1" dirty="0" smtClean="0">
                <a:solidFill>
                  <a:srgbClr val="FF0000"/>
                </a:solidFill>
              </a:rPr>
              <a:t>svých různorodých řečových projevů ve škole i mimo ni s ohledem na komunikační záměr a situaci</a:t>
            </a:r>
            <a:endParaRPr lang="cs-CZ" sz="2300" dirty="0" smtClean="0">
              <a:solidFill>
                <a:srgbClr val="FF0000"/>
              </a:solidFill>
            </a:endParaRPr>
          </a:p>
        </p:txBody>
      </p:sp>
    </p:spTree>
    <p:extLst>
      <p:ext uri="{BB962C8B-B14F-4D97-AF65-F5344CB8AC3E}">
        <p14:creationId xmlns:p14="http://schemas.microsoft.com/office/powerpoint/2010/main" val="3560579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280083" y="666045"/>
            <a:ext cx="11223295" cy="1325700"/>
          </a:xfrm>
          <a:prstGeom prst="rect">
            <a:avLst/>
          </a:prstGeom>
          <a:noFill/>
          <a:ln>
            <a:noFill/>
          </a:ln>
        </p:spPr>
        <p:txBody>
          <a:bodyPr spcFirstLastPara="1" wrap="square" lIns="91425" tIns="45700" rIns="91425" bIns="45700" anchor="ctr" anchorCtr="0">
            <a:noAutofit/>
          </a:bodyPr>
          <a:lstStyle/>
          <a:p>
            <a:pPr marL="768350" lvl="0" indent="-742950">
              <a:buClr>
                <a:srgbClr val="2BC3E1"/>
              </a:buClr>
              <a:buSzPts val="3200"/>
              <a:buFont typeface="+mj-lt"/>
              <a:buAutoNum type="arabicPeriod"/>
            </a:pPr>
            <a:r>
              <a:rPr lang="cs-CZ" sz="2800" b="1" dirty="0" smtClean="0">
                <a:solidFill>
                  <a:srgbClr val="2BC3E1"/>
                </a:solidFill>
              </a:rPr>
              <a:t>NÁVRH NA TRANSFORMACI DG DO ČEŠTINY: co to předpokládá od učitele?</a:t>
            </a:r>
            <a:endParaRPr lang="cs-CZ" sz="2800" b="1" dirty="0">
              <a:solidFill>
                <a:srgbClr val="2BC3E1"/>
              </a:solidFill>
            </a:endParaRPr>
          </a:p>
        </p:txBody>
      </p:sp>
      <p:sp>
        <p:nvSpPr>
          <p:cNvPr id="3" name="TextovéPole 2"/>
          <p:cNvSpPr txBox="1"/>
          <p:nvPr/>
        </p:nvSpPr>
        <p:spPr>
          <a:xfrm>
            <a:off x="280083" y="2443300"/>
            <a:ext cx="11821606" cy="3416320"/>
          </a:xfrm>
          <a:prstGeom prst="rect">
            <a:avLst/>
          </a:prstGeom>
          <a:noFill/>
        </p:spPr>
        <p:txBody>
          <a:bodyPr wrap="square" rtlCol="0">
            <a:spAutoFit/>
          </a:bodyPr>
          <a:lstStyle/>
          <a:p>
            <a:pPr marL="457200" indent="-457200">
              <a:buFont typeface="Arial" panose="020B0604020202020204" pitchFamily="34" charset="0"/>
              <a:buChar char="•"/>
            </a:pPr>
            <a:r>
              <a:rPr lang="cs-CZ" sz="2400" b="1" dirty="0"/>
              <a:t>s</a:t>
            </a:r>
            <a:r>
              <a:rPr lang="cs-CZ" sz="2400" b="1" dirty="0" smtClean="0"/>
              <a:t>e žáky </a:t>
            </a:r>
            <a:r>
              <a:rPr lang="cs-CZ" sz="2400" b="1" u="sng" dirty="0" smtClean="0"/>
              <a:t>promýšlí</a:t>
            </a:r>
            <a:r>
              <a:rPr lang="cs-CZ" sz="2400" b="1" dirty="0" smtClean="0"/>
              <a:t>, která jsou digitální </a:t>
            </a:r>
            <a:r>
              <a:rPr lang="cs-CZ" sz="2400" b="1" dirty="0"/>
              <a:t>zařízení, aplikace a </a:t>
            </a:r>
            <a:r>
              <a:rPr lang="cs-CZ" sz="2400" b="1" dirty="0" smtClean="0"/>
              <a:t>služby, které žáci </a:t>
            </a:r>
            <a:br>
              <a:rPr lang="cs-CZ" sz="2400" b="1" dirty="0" smtClean="0"/>
            </a:br>
            <a:r>
              <a:rPr lang="cs-CZ" sz="2400" b="1" dirty="0" smtClean="0"/>
              <a:t>i učitel </a:t>
            </a:r>
            <a:r>
              <a:rPr lang="cs-CZ" sz="2400" b="1" u="sng" dirty="0" smtClean="0"/>
              <a:t>znají a běžně je používají </a:t>
            </a:r>
            <a:r>
              <a:rPr lang="cs-CZ" sz="2400" b="1" dirty="0" smtClean="0"/>
              <a:t>při </a:t>
            </a:r>
            <a:r>
              <a:rPr lang="cs-CZ" sz="2400" b="1" dirty="0"/>
              <a:t>učení a </a:t>
            </a:r>
            <a:r>
              <a:rPr lang="cs-CZ" sz="2400" b="1" dirty="0" smtClean="0"/>
              <a:t>komunikaci v rámci života </a:t>
            </a:r>
            <a:r>
              <a:rPr lang="cs-CZ" sz="2400" b="1" dirty="0"/>
              <a:t>školy a společnosti; </a:t>
            </a:r>
            <a:endParaRPr lang="cs-CZ" sz="2400" b="1" dirty="0" smtClean="0"/>
          </a:p>
          <a:p>
            <a:pPr marL="457200" indent="-457200">
              <a:buFont typeface="Arial" panose="020B0604020202020204" pitchFamily="34" charset="0"/>
              <a:buChar char="•"/>
            </a:pPr>
            <a:r>
              <a:rPr lang="cs-CZ" sz="2400" b="1" u="sng" dirty="0"/>
              <a:t>r</a:t>
            </a:r>
            <a:r>
              <a:rPr lang="cs-CZ" sz="2400" b="1" u="sng" dirty="0" smtClean="0"/>
              <a:t>eflektují</a:t>
            </a:r>
            <a:r>
              <a:rPr lang="cs-CZ" sz="2400" b="1" dirty="0" smtClean="0"/>
              <a:t> společně své jednání při jejich používání, zabývají se </a:t>
            </a:r>
            <a:r>
              <a:rPr lang="cs-CZ" sz="2400" b="1" u="sng" dirty="0" smtClean="0"/>
              <a:t>řečovými akty </a:t>
            </a:r>
            <a:r>
              <a:rPr lang="cs-CZ" sz="2400" b="1" dirty="0" smtClean="0"/>
              <a:t>realizovanými prostřednictvím těchto „běžných zařízení“</a:t>
            </a:r>
          </a:p>
          <a:p>
            <a:pPr marL="457200" indent="-457200">
              <a:buFont typeface="Arial" panose="020B0604020202020204" pitchFamily="34" charset="0"/>
              <a:buChar char="•"/>
            </a:pPr>
            <a:r>
              <a:rPr lang="cs-CZ" sz="2400" b="1" dirty="0"/>
              <a:t>u</a:t>
            </a:r>
            <a:r>
              <a:rPr lang="cs-CZ" sz="2400" b="1" dirty="0" smtClean="0"/>
              <a:t>čitel žákům nabízí </a:t>
            </a:r>
            <a:r>
              <a:rPr lang="cs-CZ" sz="2400" b="1" u="sng" dirty="0" smtClean="0"/>
              <a:t>taková</a:t>
            </a:r>
            <a:r>
              <a:rPr lang="cs-CZ" sz="2400" b="1" dirty="0" smtClean="0"/>
              <a:t> různá zadání, při nichž žák sám </a:t>
            </a:r>
            <a:r>
              <a:rPr lang="cs-CZ" sz="2400" b="1" u="sng" dirty="0" smtClean="0"/>
              <a:t>rozhoduje</a:t>
            </a:r>
            <a:r>
              <a:rPr lang="cs-CZ" sz="2400" b="1" dirty="0"/>
              <a:t>, které technologie pro jakou činnost či </a:t>
            </a:r>
            <a:r>
              <a:rPr lang="cs-CZ" sz="2400" b="1" dirty="0" smtClean="0"/>
              <a:t>komunikační situaci použít; </a:t>
            </a:r>
            <a:r>
              <a:rPr lang="cs-CZ" sz="2400" b="1" u="sng" dirty="0"/>
              <a:t>používá je ke zkvalitnění </a:t>
            </a:r>
            <a:r>
              <a:rPr lang="cs-CZ" sz="2400" b="1" dirty="0" smtClean="0"/>
              <a:t>svých různorodých řečových projevů ve škole i mimo ni s ohledem na komunikační záměr a situaci</a:t>
            </a:r>
            <a:endParaRPr lang="cs-CZ" sz="2300" dirty="0" smtClean="0"/>
          </a:p>
        </p:txBody>
      </p:sp>
    </p:spTree>
    <p:extLst>
      <p:ext uri="{BB962C8B-B14F-4D97-AF65-F5344CB8AC3E}">
        <p14:creationId xmlns:p14="http://schemas.microsoft.com/office/powerpoint/2010/main" val="1814327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280083" y="666045"/>
            <a:ext cx="11223295" cy="1325700"/>
          </a:xfrm>
          <a:prstGeom prst="rect">
            <a:avLst/>
          </a:prstGeom>
          <a:noFill/>
          <a:ln>
            <a:noFill/>
          </a:ln>
        </p:spPr>
        <p:txBody>
          <a:bodyPr spcFirstLastPara="1" wrap="square" lIns="91425" tIns="45700" rIns="91425" bIns="45700" anchor="ctr" anchorCtr="0">
            <a:noAutofit/>
          </a:bodyPr>
          <a:lstStyle/>
          <a:p>
            <a:pPr marL="768350" lvl="0" indent="-742950">
              <a:buClr>
                <a:srgbClr val="2BC3E1"/>
              </a:buClr>
              <a:buSzPts val="3200"/>
              <a:buFont typeface="+mj-lt"/>
              <a:buAutoNum type="arabicPeriod"/>
            </a:pPr>
            <a:r>
              <a:rPr lang="cs-CZ" sz="2800" b="1" dirty="0" smtClean="0">
                <a:solidFill>
                  <a:srgbClr val="2BC3E1"/>
                </a:solidFill>
              </a:rPr>
              <a:t>NÁVRH NA TRANSFORMACI DG DO ČEŠTINY: příklad</a:t>
            </a:r>
            <a:endParaRPr lang="cs-CZ" sz="2800" b="1" dirty="0">
              <a:solidFill>
                <a:srgbClr val="2BC3E1"/>
              </a:solidFill>
            </a:endParaRPr>
          </a:p>
        </p:txBody>
      </p:sp>
      <p:sp>
        <p:nvSpPr>
          <p:cNvPr id="3" name="TextovéPole 2"/>
          <p:cNvSpPr txBox="1"/>
          <p:nvPr/>
        </p:nvSpPr>
        <p:spPr>
          <a:xfrm>
            <a:off x="280083" y="2443300"/>
            <a:ext cx="11821606" cy="1169551"/>
          </a:xfrm>
          <a:prstGeom prst="rect">
            <a:avLst/>
          </a:prstGeom>
          <a:noFill/>
        </p:spPr>
        <p:txBody>
          <a:bodyPr wrap="square" rtlCol="0">
            <a:spAutoFit/>
          </a:bodyPr>
          <a:lstStyle/>
          <a:p>
            <a:pPr marL="457200" indent="-457200">
              <a:buFont typeface="Arial" panose="020B0604020202020204" pitchFamily="34" charset="0"/>
              <a:buChar char="•"/>
            </a:pPr>
            <a:r>
              <a:rPr lang="cs-CZ" sz="2400" b="1" dirty="0" smtClean="0"/>
              <a:t>Jak komentovat digitální obsah na blogu – video</a:t>
            </a:r>
          </a:p>
          <a:p>
            <a:pPr marL="457200" indent="-457200">
              <a:buFont typeface="Arial" panose="020B0604020202020204" pitchFamily="34" charset="0"/>
              <a:buChar char="•"/>
            </a:pPr>
            <a:r>
              <a:rPr lang="cs-CZ" sz="2300" dirty="0">
                <a:hlinkClick r:id="rId3"/>
              </a:rPr>
              <a:t>https://</a:t>
            </a:r>
            <a:r>
              <a:rPr lang="cs-CZ" sz="2300" dirty="0" smtClean="0">
                <a:hlinkClick r:id="rId3"/>
              </a:rPr>
              <a:t>youtu.be/5_YsNfS3STM</a:t>
            </a:r>
            <a:r>
              <a:rPr lang="cs-CZ" sz="2300" dirty="0" smtClean="0"/>
              <a:t> </a:t>
            </a:r>
          </a:p>
          <a:p>
            <a:pPr marL="457200" indent="-457200">
              <a:buFont typeface="Arial" panose="020B0604020202020204" pitchFamily="34" charset="0"/>
              <a:buChar char="•"/>
            </a:pPr>
            <a:endParaRPr lang="cs-CZ" sz="2300" dirty="0" smtClean="0"/>
          </a:p>
        </p:txBody>
      </p:sp>
    </p:spTree>
    <p:extLst>
      <p:ext uri="{BB962C8B-B14F-4D97-AF65-F5344CB8AC3E}">
        <p14:creationId xmlns:p14="http://schemas.microsoft.com/office/powerpoint/2010/main" val="3449688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618750" y="209146"/>
            <a:ext cx="10433072" cy="1325700"/>
          </a:xfrm>
          <a:prstGeom prst="rect">
            <a:avLst/>
          </a:prstGeom>
          <a:noFill/>
          <a:ln>
            <a:noFill/>
          </a:ln>
        </p:spPr>
        <p:txBody>
          <a:bodyPr spcFirstLastPara="1" wrap="square" lIns="91425" tIns="45700" rIns="91425" bIns="45700" anchor="ctr" anchorCtr="0">
            <a:noAutofit/>
          </a:bodyPr>
          <a:lstStyle/>
          <a:p>
            <a:pPr marL="768350" marR="0" lvl="0" indent="-742950" algn="ctr" rtl="0">
              <a:lnSpc>
                <a:spcPct val="90000"/>
              </a:lnSpc>
              <a:spcBef>
                <a:spcPts val="0"/>
              </a:spcBef>
              <a:spcAft>
                <a:spcPts val="0"/>
              </a:spcAft>
              <a:buClr>
                <a:srgbClr val="2BC3E1"/>
              </a:buClr>
              <a:buSzPts val="3200"/>
              <a:buFont typeface="+mj-lt"/>
              <a:buAutoNum type="arabicPeriod"/>
            </a:pPr>
            <a:r>
              <a:rPr lang="cs-CZ" sz="3600" b="1" dirty="0" smtClean="0">
                <a:solidFill>
                  <a:srgbClr val="2BC3E1"/>
                </a:solidFill>
              </a:rPr>
              <a:t>Co mají žáci umět v 15 letech? Používat samostatně vhodné běžné technologie.</a:t>
            </a:r>
            <a:endParaRPr sz="3600" b="1" i="0" u="none" strike="noStrike" cap="none" dirty="0">
              <a:solidFill>
                <a:srgbClr val="2BC3E1"/>
              </a:solidFill>
            </a:endParaRPr>
          </a:p>
        </p:txBody>
      </p:sp>
      <p:sp>
        <p:nvSpPr>
          <p:cNvPr id="3" name="TextovéPole 2"/>
          <p:cNvSpPr txBox="1"/>
          <p:nvPr/>
        </p:nvSpPr>
        <p:spPr>
          <a:xfrm>
            <a:off x="370394" y="1751420"/>
            <a:ext cx="11821606" cy="1785104"/>
          </a:xfrm>
          <a:prstGeom prst="rect">
            <a:avLst/>
          </a:prstGeom>
          <a:noFill/>
        </p:spPr>
        <p:txBody>
          <a:bodyPr wrap="square" rtlCol="0">
            <a:spAutoFit/>
          </a:bodyPr>
          <a:lstStyle/>
          <a:p>
            <a:pPr marL="457200" indent="-457200">
              <a:buFont typeface="Arial" panose="020B0604020202020204" pitchFamily="34" charset="0"/>
              <a:buChar char="•"/>
            </a:pPr>
            <a:r>
              <a:rPr lang="cs-CZ" sz="2300" b="1" dirty="0" smtClean="0"/>
              <a:t>Nyní chci něco poznamenat, na něco se zeptat, zjistit, co si myslí další účastníci …</a:t>
            </a:r>
          </a:p>
          <a:p>
            <a:pPr marL="457200" indent="-457200">
              <a:buFont typeface="Arial" panose="020B0604020202020204" pitchFamily="34" charset="0"/>
              <a:buChar char="•"/>
            </a:pPr>
            <a:endParaRPr lang="cs-CZ" sz="2300" b="1" dirty="0" smtClean="0"/>
          </a:p>
          <a:p>
            <a:pPr marL="457200" indent="-457200">
              <a:buFont typeface="Arial" panose="020B0604020202020204" pitchFamily="34" charset="0"/>
              <a:buChar char="•"/>
            </a:pPr>
            <a:r>
              <a:rPr lang="cs-CZ" sz="2300" b="1" dirty="0" smtClean="0"/>
              <a:t>Menti.com</a:t>
            </a:r>
            <a:endParaRPr lang="cs-CZ" sz="2300" b="1" dirty="0"/>
          </a:p>
          <a:p>
            <a:pPr marL="457200" indent="-457200">
              <a:buFont typeface="Arial" panose="020B0604020202020204" pitchFamily="34" charset="0"/>
              <a:buChar char="•"/>
            </a:pPr>
            <a:r>
              <a:rPr lang="cs-CZ" b="1" dirty="0" smtClean="0"/>
              <a:t>Kód: 1181 </a:t>
            </a:r>
            <a:r>
              <a:rPr lang="cs-CZ" b="1" dirty="0"/>
              <a:t>2849</a:t>
            </a:r>
            <a:endParaRPr lang="cs-CZ" sz="2300" b="1" dirty="0" smtClean="0"/>
          </a:p>
        </p:txBody>
      </p:sp>
      <p:pic>
        <p:nvPicPr>
          <p:cNvPr id="1026" name="Picture 2" descr="QR code for your pre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06" y="2858461"/>
            <a:ext cx="3179217" cy="317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252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618750" y="209146"/>
            <a:ext cx="10433072" cy="1325700"/>
          </a:xfrm>
          <a:prstGeom prst="rect">
            <a:avLst/>
          </a:prstGeom>
          <a:noFill/>
          <a:ln>
            <a:noFill/>
          </a:ln>
        </p:spPr>
        <p:txBody>
          <a:bodyPr spcFirstLastPara="1" wrap="square" lIns="91425" tIns="45700" rIns="91425" bIns="45700" anchor="ctr" anchorCtr="0">
            <a:noAutofit/>
          </a:bodyPr>
          <a:lstStyle/>
          <a:p>
            <a:pPr marL="768350" marR="0" lvl="0" indent="-742950" algn="ctr" rtl="0">
              <a:lnSpc>
                <a:spcPct val="90000"/>
              </a:lnSpc>
              <a:spcBef>
                <a:spcPts val="0"/>
              </a:spcBef>
              <a:spcAft>
                <a:spcPts val="0"/>
              </a:spcAft>
              <a:buClr>
                <a:srgbClr val="2BC3E1"/>
              </a:buClr>
              <a:buSzPts val="3200"/>
              <a:buFont typeface="+mj-lt"/>
              <a:buAutoNum type="arabicPeriod"/>
            </a:pPr>
            <a:r>
              <a:rPr lang="cs-CZ" sz="3600" b="1" dirty="0" smtClean="0">
                <a:solidFill>
                  <a:srgbClr val="2BC3E1"/>
                </a:solidFill>
              </a:rPr>
              <a:t>Co mají žáci umět v 15 letech? Používat samostatně vhodné běžné technologie.</a:t>
            </a:r>
            <a:endParaRPr sz="3600" b="1" i="0" u="none" strike="noStrike" cap="none" dirty="0">
              <a:solidFill>
                <a:srgbClr val="2BC3E1"/>
              </a:solidFill>
            </a:endParaRPr>
          </a:p>
        </p:txBody>
      </p:sp>
      <p:sp>
        <p:nvSpPr>
          <p:cNvPr id="3" name="TextovéPole 2"/>
          <p:cNvSpPr txBox="1"/>
          <p:nvPr/>
        </p:nvSpPr>
        <p:spPr>
          <a:xfrm>
            <a:off x="370394" y="1751420"/>
            <a:ext cx="11821606" cy="800219"/>
          </a:xfrm>
          <a:prstGeom prst="rect">
            <a:avLst/>
          </a:prstGeom>
          <a:noFill/>
        </p:spPr>
        <p:txBody>
          <a:bodyPr wrap="square" rtlCol="0">
            <a:spAutoFit/>
          </a:bodyPr>
          <a:lstStyle/>
          <a:p>
            <a:r>
              <a:rPr lang="cs-CZ" sz="2300" dirty="0" smtClean="0"/>
              <a:t>Výsledky, </a:t>
            </a:r>
            <a:br>
              <a:rPr lang="cs-CZ" sz="2300" dirty="0" smtClean="0"/>
            </a:br>
            <a:r>
              <a:rPr lang="cs-CZ" sz="2300" dirty="0" smtClean="0"/>
              <a:t>ukázka:</a:t>
            </a:r>
            <a:endParaRPr lang="cs-CZ" sz="2300" dirty="0" smtClean="0"/>
          </a:p>
        </p:txBody>
      </p:sp>
      <p:pic>
        <p:nvPicPr>
          <p:cNvPr id="2" name="Obrázek 1"/>
          <p:cNvPicPr>
            <a:picLocks noChangeAspect="1"/>
          </p:cNvPicPr>
          <p:nvPr/>
        </p:nvPicPr>
        <p:blipFill>
          <a:blip r:embed="rId3"/>
          <a:stretch>
            <a:fillRect/>
          </a:stretch>
        </p:blipFill>
        <p:spPr>
          <a:xfrm>
            <a:off x="2010646" y="1307372"/>
            <a:ext cx="9041176" cy="4436179"/>
          </a:xfrm>
          <a:prstGeom prst="rect">
            <a:avLst/>
          </a:prstGeom>
        </p:spPr>
      </p:pic>
      <p:sp>
        <p:nvSpPr>
          <p:cNvPr id="4" name="TextovéPole 3"/>
          <p:cNvSpPr txBox="1"/>
          <p:nvPr/>
        </p:nvSpPr>
        <p:spPr>
          <a:xfrm>
            <a:off x="923648" y="5498460"/>
            <a:ext cx="10879901" cy="923330"/>
          </a:xfrm>
          <a:prstGeom prst="rect">
            <a:avLst/>
          </a:prstGeom>
          <a:noFill/>
        </p:spPr>
        <p:txBody>
          <a:bodyPr wrap="none" rtlCol="0">
            <a:spAutoFit/>
          </a:bodyPr>
          <a:lstStyle/>
          <a:p>
            <a:r>
              <a:rPr lang="cs-CZ" b="1" dirty="0" smtClean="0"/>
              <a:t>Odpověď:</a:t>
            </a:r>
          </a:p>
          <a:p>
            <a:r>
              <a:rPr lang="cs-CZ" b="1" dirty="0" smtClean="0"/>
              <a:t>Frekvence </a:t>
            </a:r>
            <a:r>
              <a:rPr lang="cs-CZ" b="1" dirty="0"/>
              <a:t>záleží na třídě, jejich předpokladech ba rutinách a na didaktickém citu </a:t>
            </a:r>
            <a:r>
              <a:rPr lang="cs-CZ" b="1" dirty="0" smtClean="0"/>
              <a:t>učitele; proto je </a:t>
            </a:r>
            <a:br>
              <a:rPr lang="cs-CZ" b="1" dirty="0" smtClean="0"/>
            </a:br>
            <a:r>
              <a:rPr lang="cs-CZ" b="1" dirty="0" smtClean="0"/>
              <a:t>důležité vědět, jaké předpoklady, </a:t>
            </a:r>
            <a:r>
              <a:rPr lang="cs-CZ" b="1" dirty="0" err="1" smtClean="0"/>
              <a:t>prerekvizity</a:t>
            </a:r>
            <a:r>
              <a:rPr lang="cs-CZ" b="1" dirty="0" smtClean="0"/>
              <a:t> (znalosti, zkušenosti) žáci mohou využít</a:t>
            </a:r>
            <a:endParaRPr lang="cs-CZ" dirty="0"/>
          </a:p>
        </p:txBody>
      </p:sp>
    </p:spTree>
    <p:extLst>
      <p:ext uri="{BB962C8B-B14F-4D97-AF65-F5344CB8AC3E}">
        <p14:creationId xmlns:p14="http://schemas.microsoft.com/office/powerpoint/2010/main" val="3902773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280083" y="666045"/>
            <a:ext cx="11392628" cy="1325700"/>
          </a:xfrm>
          <a:prstGeom prst="rect">
            <a:avLst/>
          </a:prstGeom>
          <a:noFill/>
          <a:ln>
            <a:noFill/>
          </a:ln>
        </p:spPr>
        <p:txBody>
          <a:bodyPr spcFirstLastPara="1" wrap="square" lIns="91425" tIns="45700" rIns="91425" bIns="45700" anchor="ctr" anchorCtr="0">
            <a:noAutofit/>
          </a:bodyPr>
          <a:lstStyle/>
          <a:p>
            <a:pPr marL="768350" lvl="0" indent="-742950">
              <a:buClr>
                <a:srgbClr val="2BC3E1"/>
              </a:buClr>
              <a:buSzPts val="3200"/>
              <a:buFont typeface="+mj-lt"/>
              <a:buAutoNum type="arabicPeriod" startAt="2"/>
            </a:pPr>
            <a:r>
              <a:rPr lang="cs-CZ" sz="2800" b="1" dirty="0">
                <a:solidFill>
                  <a:srgbClr val="2BC3E1"/>
                </a:solidFill>
              </a:rPr>
              <a:t>vytváří a upravuje </a:t>
            </a:r>
            <a:r>
              <a:rPr lang="cs-CZ" sz="2800" b="1" i="1" dirty="0">
                <a:solidFill>
                  <a:srgbClr val="2BC3E1"/>
                </a:solidFill>
              </a:rPr>
              <a:t>digitální obsah</a:t>
            </a:r>
            <a:r>
              <a:rPr lang="cs-CZ" sz="2800" b="1" dirty="0">
                <a:solidFill>
                  <a:srgbClr val="2BC3E1"/>
                </a:solidFill>
              </a:rPr>
              <a:t>, kombinuje různé formáty, vyjadřuje se za pomoci digitálních </a:t>
            </a:r>
            <a:r>
              <a:rPr lang="cs-CZ" sz="2800" b="1" dirty="0" smtClean="0">
                <a:solidFill>
                  <a:srgbClr val="2BC3E1"/>
                </a:solidFill>
              </a:rPr>
              <a:t>prostředků; získává</a:t>
            </a:r>
            <a:r>
              <a:rPr lang="cs-CZ" sz="2800" b="1" dirty="0">
                <a:solidFill>
                  <a:srgbClr val="2BC3E1"/>
                </a:solidFill>
              </a:rPr>
              <a:t>, </a:t>
            </a:r>
            <a:r>
              <a:rPr lang="cs-CZ" sz="2800" b="1" i="1" dirty="0">
                <a:solidFill>
                  <a:srgbClr val="2BC3E1"/>
                </a:solidFill>
              </a:rPr>
              <a:t>vyhledává, kriticky posuzuje, spravuje a sdílí data, informace a digitální obsah</a:t>
            </a:r>
            <a:r>
              <a:rPr lang="cs-CZ" sz="2800" b="1" dirty="0">
                <a:solidFill>
                  <a:srgbClr val="2BC3E1"/>
                </a:solidFill>
              </a:rPr>
              <a:t>, k tomu volí postupy, způsoby a prostředky, které odpovídají konkrétní situaci a </a:t>
            </a:r>
            <a:r>
              <a:rPr lang="cs-CZ" sz="2800" b="1" dirty="0" smtClean="0">
                <a:solidFill>
                  <a:srgbClr val="2BC3E1"/>
                </a:solidFill>
              </a:rPr>
              <a:t>účelu</a:t>
            </a:r>
            <a:endParaRPr lang="cs-CZ" sz="2800" b="1" dirty="0">
              <a:solidFill>
                <a:srgbClr val="2BC3E1"/>
              </a:solidFill>
            </a:endParaRPr>
          </a:p>
        </p:txBody>
      </p:sp>
      <p:sp>
        <p:nvSpPr>
          <p:cNvPr id="3" name="TextovéPole 2"/>
          <p:cNvSpPr txBox="1"/>
          <p:nvPr/>
        </p:nvSpPr>
        <p:spPr>
          <a:xfrm>
            <a:off x="280083" y="2544900"/>
            <a:ext cx="11821606" cy="4339650"/>
          </a:xfrm>
          <a:prstGeom prst="rect">
            <a:avLst/>
          </a:prstGeom>
          <a:noFill/>
        </p:spPr>
        <p:txBody>
          <a:bodyPr wrap="square" rtlCol="0">
            <a:spAutoFit/>
          </a:bodyPr>
          <a:lstStyle/>
          <a:p>
            <a:r>
              <a:rPr lang="cs-CZ" sz="2300" dirty="0" smtClean="0"/>
              <a:t>Co je digitální </a:t>
            </a:r>
            <a:r>
              <a:rPr lang="cs-CZ" sz="2300" b="1" i="1" dirty="0" smtClean="0"/>
              <a:t>jazykový</a:t>
            </a:r>
            <a:r>
              <a:rPr lang="cs-CZ" sz="2300" dirty="0" smtClean="0"/>
              <a:t> obsah?</a:t>
            </a:r>
          </a:p>
          <a:p>
            <a:pPr marL="457200" indent="-457200">
              <a:buFont typeface="Arial" panose="020B0604020202020204" pitchFamily="34" charset="0"/>
              <a:buChar char="•"/>
            </a:pPr>
            <a:r>
              <a:rPr lang="cs-CZ" sz="2300" dirty="0" smtClean="0"/>
              <a:t>Může se jednat kupříkladu o </a:t>
            </a:r>
            <a:r>
              <a:rPr lang="cs-CZ" sz="2300" b="1" dirty="0" smtClean="0"/>
              <a:t>digitální (zvukový či video-) záznam samostatného připraveného projevu </a:t>
            </a:r>
            <a:r>
              <a:rPr lang="cs-CZ" sz="2300" dirty="0" smtClean="0"/>
              <a:t>žáka, debaty nebo diskuse</a:t>
            </a:r>
          </a:p>
          <a:p>
            <a:pPr marL="457200" indent="-457200">
              <a:buFont typeface="Arial" panose="020B0604020202020204" pitchFamily="34" charset="0"/>
              <a:buChar char="•"/>
            </a:pPr>
            <a:r>
              <a:rPr lang="cs-CZ" sz="2300" dirty="0" smtClean="0"/>
              <a:t>Je nutné při jeho uchování zachovat samozřejmost: a tím je sdílet tento obsah pouze ve chráněném prostředí skupiny; není-li psanou cestou vyjádřena vůle všech účastníků na zveřejnění obsahu</a:t>
            </a:r>
          </a:p>
          <a:p>
            <a:pPr marL="457200" indent="-457200">
              <a:buFont typeface="Arial" panose="020B0604020202020204" pitchFamily="34" charset="0"/>
              <a:buChar char="•"/>
            </a:pPr>
            <a:r>
              <a:rPr lang="cs-CZ" sz="2300" dirty="0" smtClean="0"/>
              <a:t>Nabízí se samozřejmě možnost tvořit další obsahy; v kontinuu od nejmenších dětí např.: </a:t>
            </a:r>
            <a:r>
              <a:rPr lang="cs-CZ" sz="2300" b="1" dirty="0" smtClean="0"/>
              <a:t>obrázky k tématu, obrázkový příběh, obrázky roztříděné podle určených či vyvozených pravidel třídou či skupinou dětí, komiks, prezentace na konkrétní téma, úvaha či esej</a:t>
            </a:r>
          </a:p>
          <a:p>
            <a:pPr marL="457200" indent="-457200">
              <a:buFont typeface="Arial" panose="020B0604020202020204" pitchFamily="34" charset="0"/>
              <a:buChar char="•"/>
            </a:pPr>
            <a:r>
              <a:rPr lang="cs-CZ" sz="2300" dirty="0" smtClean="0"/>
              <a:t>Produktivními zadáními bývá vytvořit společné </a:t>
            </a:r>
            <a:r>
              <a:rPr lang="cs-CZ" sz="2300" b="1" dirty="0" smtClean="0"/>
              <a:t>informační portfolio (viz předchozí SP)</a:t>
            </a:r>
          </a:p>
        </p:txBody>
      </p:sp>
    </p:spTree>
    <p:extLst>
      <p:ext uri="{BB962C8B-B14F-4D97-AF65-F5344CB8AC3E}">
        <p14:creationId xmlns:p14="http://schemas.microsoft.com/office/powerpoint/2010/main" val="347498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niel\Desktop\NPI_ppt_A4\CC-BY-SA_ic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4775" y="2953811"/>
            <a:ext cx="2308225" cy="813289"/>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192486" y="3006513"/>
            <a:ext cx="4931228" cy="707886"/>
          </a:xfrm>
          <a:prstGeom prst="rect">
            <a:avLst/>
          </a:prstGeom>
          <a:noFill/>
        </p:spPr>
        <p:txBody>
          <a:bodyPr wrap="square" rtlCol="0">
            <a:spAutoFit/>
          </a:bodyPr>
          <a:lstStyle/>
          <a:p>
            <a:r>
              <a:rPr lang="cs-CZ" sz="2000" b="1" dirty="0"/>
              <a:t>Celá </a:t>
            </a:r>
            <a:r>
              <a:rPr lang="cs-CZ" sz="2000" b="1" dirty="0" smtClean="0"/>
              <a:t>prezentace je dostupná </a:t>
            </a:r>
            <a:r>
              <a:rPr lang="cs-CZ" sz="2000" b="1" dirty="0"/>
              <a:t>pod licencí </a:t>
            </a:r>
            <a:r>
              <a:rPr lang="cs-CZ" sz="2000" b="1" dirty="0" smtClean="0"/>
              <a:t>CC </a:t>
            </a:r>
            <a:r>
              <a:rPr lang="cs-CZ" sz="2000" b="1" dirty="0"/>
              <a:t>BY-SA 4.0 </a:t>
            </a:r>
            <a:r>
              <a:rPr lang="cs-CZ" sz="2000" b="1" dirty="0" smtClean="0"/>
              <a:t>Mezinárodní.</a:t>
            </a:r>
            <a:endParaRPr lang="cs-CZ" sz="2000" b="1" dirty="0"/>
          </a:p>
        </p:txBody>
      </p:sp>
    </p:spTree>
    <p:extLst>
      <p:ext uri="{BB962C8B-B14F-4D97-AF65-F5344CB8AC3E}">
        <p14:creationId xmlns:p14="http://schemas.microsoft.com/office/powerpoint/2010/main" val="2521982744"/>
      </p:ext>
    </p:extLst>
  </p:cSld>
  <p:clrMapOvr>
    <a:masterClrMapping/>
  </p:clrMapOvr>
  <mc:AlternateContent xmlns:mc="http://schemas.openxmlformats.org/markup-compatibility/2006" xmlns:p14="http://schemas.microsoft.com/office/powerpoint/2010/main">
    <mc:Choice Requires="p14">
      <p:transition spd="slow" p14:dur="17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280083" y="0"/>
            <a:ext cx="11223295" cy="1325700"/>
          </a:xfrm>
          <a:prstGeom prst="rect">
            <a:avLst/>
          </a:prstGeom>
          <a:noFill/>
          <a:ln>
            <a:noFill/>
          </a:ln>
        </p:spPr>
        <p:txBody>
          <a:bodyPr spcFirstLastPara="1" wrap="square" lIns="91425" tIns="45700" rIns="91425" bIns="45700" anchor="ctr" anchorCtr="0">
            <a:noAutofit/>
          </a:bodyPr>
          <a:lstStyle/>
          <a:p>
            <a:pPr marL="768350" lvl="0" indent="-742950">
              <a:buClr>
                <a:srgbClr val="2BC3E1"/>
              </a:buClr>
              <a:buSzPts val="3200"/>
              <a:buFont typeface="+mj-lt"/>
              <a:buAutoNum type="arabicPeriod" startAt="2"/>
            </a:pPr>
            <a:r>
              <a:rPr lang="cs-CZ" sz="2800" b="1" dirty="0" smtClean="0">
                <a:solidFill>
                  <a:srgbClr val="2BC3E1"/>
                </a:solidFill>
              </a:rPr>
              <a:t>NÁVRH NA TRANSFORMACI DG DO ČEŠTINY: příklad</a:t>
            </a:r>
            <a:endParaRPr lang="cs-CZ" sz="2800" b="1" dirty="0">
              <a:solidFill>
                <a:srgbClr val="2BC3E1"/>
              </a:solidFill>
            </a:endParaRPr>
          </a:p>
        </p:txBody>
      </p:sp>
      <p:sp>
        <p:nvSpPr>
          <p:cNvPr id="3" name="TextovéPole 2"/>
          <p:cNvSpPr txBox="1"/>
          <p:nvPr/>
        </p:nvSpPr>
        <p:spPr>
          <a:xfrm>
            <a:off x="0" y="1087189"/>
            <a:ext cx="12192000" cy="5770811"/>
          </a:xfrm>
          <a:prstGeom prst="rect">
            <a:avLst/>
          </a:prstGeom>
          <a:noFill/>
        </p:spPr>
        <p:txBody>
          <a:bodyPr wrap="square" rtlCol="0">
            <a:spAutoFit/>
          </a:bodyPr>
          <a:lstStyle/>
          <a:p>
            <a:pPr marL="457200" indent="-457200">
              <a:buFont typeface="Arial" panose="020B0604020202020204" pitchFamily="34" charset="0"/>
              <a:buChar char="•"/>
            </a:pPr>
            <a:r>
              <a:rPr lang="cs-CZ" sz="2400" b="1" dirty="0" smtClean="0"/>
              <a:t>Informační portfolio – video o J. Palachovi</a:t>
            </a:r>
          </a:p>
          <a:p>
            <a:pPr marL="457200" indent="-457200">
              <a:buFont typeface="Arial" panose="020B0604020202020204" pitchFamily="34" charset="0"/>
              <a:buChar char="•"/>
            </a:pPr>
            <a:r>
              <a:rPr lang="cs-CZ" sz="2300" dirty="0">
                <a:hlinkClick r:id="rId3"/>
              </a:rPr>
              <a:t>https://</a:t>
            </a:r>
            <a:r>
              <a:rPr lang="cs-CZ" sz="2300" dirty="0" smtClean="0">
                <a:hlinkClick r:id="rId3"/>
              </a:rPr>
              <a:t>edu.ceskatelevize.cz/video/4194-sebeupaleni-jana-palacha</a:t>
            </a:r>
            <a:r>
              <a:rPr lang="cs-CZ" sz="2300" dirty="0" smtClean="0"/>
              <a:t> </a:t>
            </a:r>
          </a:p>
          <a:p>
            <a:pPr marL="457200" indent="-457200">
              <a:buFont typeface="Arial" panose="020B0604020202020204" pitchFamily="34" charset="0"/>
              <a:buChar char="•"/>
            </a:pPr>
            <a:r>
              <a:rPr lang="cs-CZ" sz="2300" dirty="0" smtClean="0"/>
              <a:t>Možné zadání ke sledování videa a další práci:</a:t>
            </a:r>
          </a:p>
          <a:p>
            <a:pPr marL="914400" lvl="1" indent="-457200">
              <a:buFont typeface="Arial" panose="020B0604020202020204" pitchFamily="34" charset="0"/>
              <a:buChar char="•"/>
            </a:pPr>
            <a:r>
              <a:rPr lang="cs-CZ" sz="2300" dirty="0" smtClean="0"/>
              <a:t>Poznamenávejte, co potřebujete, zastavujte videozáznam podle potřeby</a:t>
            </a:r>
          </a:p>
          <a:p>
            <a:pPr marL="914400" lvl="1" indent="-457200">
              <a:buFont typeface="Arial" panose="020B0604020202020204" pitchFamily="34" charset="0"/>
              <a:buChar char="•"/>
            </a:pPr>
            <a:r>
              <a:rPr lang="cs-CZ" sz="2300" dirty="0" smtClean="0"/>
              <a:t>Co znamená „pochodeň č. 1“, proč to číslo?</a:t>
            </a:r>
          </a:p>
          <a:p>
            <a:pPr marL="914400" lvl="1" indent="-457200">
              <a:buFont typeface="Arial" panose="020B0604020202020204" pitchFamily="34" charset="0"/>
              <a:buChar char="•"/>
            </a:pPr>
            <a:r>
              <a:rPr lang="cs-CZ" sz="2300" dirty="0" smtClean="0"/>
              <a:t>Proč Jan Palach vykonal svůj čin? Čeho přesně chtěl dosáhnout?</a:t>
            </a:r>
          </a:p>
          <a:p>
            <a:pPr marL="914400" lvl="1" indent="-457200">
              <a:buFont typeface="Arial" panose="020B0604020202020204" pitchFamily="34" charset="0"/>
              <a:buChar char="•"/>
            </a:pPr>
            <a:r>
              <a:rPr lang="cs-CZ" sz="2300" dirty="0" smtClean="0"/>
              <a:t>Jak reagovala tehdejší media? Uvádějte konkrétní příklady.</a:t>
            </a:r>
          </a:p>
          <a:p>
            <a:pPr marL="914400" lvl="1" indent="-457200">
              <a:buFont typeface="Arial" panose="020B0604020202020204" pitchFamily="34" charset="0"/>
              <a:buChar char="•"/>
            </a:pPr>
            <a:r>
              <a:rPr lang="cs-CZ" sz="2300" dirty="0" smtClean="0"/>
              <a:t>Jak reagovala v lednu 1969 veřejnost? </a:t>
            </a:r>
          </a:p>
          <a:p>
            <a:pPr marL="914400" lvl="1" indent="-457200">
              <a:buFont typeface="Arial" panose="020B0604020202020204" pitchFamily="34" charset="0"/>
              <a:buChar char="•"/>
            </a:pPr>
            <a:r>
              <a:rPr lang="cs-CZ" sz="2300" dirty="0" smtClean="0"/>
              <a:t>Co se stalo 20 let po Palachově činu v Praze na Václavském náměstí?</a:t>
            </a:r>
          </a:p>
          <a:p>
            <a:pPr marL="914400" lvl="1" indent="-457200">
              <a:buFont typeface="Arial" panose="020B0604020202020204" pitchFamily="34" charset="0"/>
              <a:buChar char="•"/>
            </a:pPr>
            <a:r>
              <a:rPr lang="cs-CZ" sz="2300" dirty="0" smtClean="0"/>
              <a:t>Pátrejte po dalších informacích, </a:t>
            </a:r>
            <a:r>
              <a:rPr lang="cs-CZ" sz="2300" b="1" dirty="0" smtClean="0"/>
              <a:t>které ve videu nejsou </a:t>
            </a:r>
            <a:r>
              <a:rPr lang="cs-CZ" sz="2300" dirty="0" smtClean="0"/>
              <a:t>a potřebujete či chcete je znát</a:t>
            </a:r>
          </a:p>
          <a:p>
            <a:pPr marL="1371600" lvl="2" indent="-457200">
              <a:buFont typeface="Arial" panose="020B0604020202020204" pitchFamily="34" charset="0"/>
              <a:buChar char="•"/>
            </a:pPr>
            <a:r>
              <a:rPr lang="cs-CZ" sz="2300" dirty="0" smtClean="0"/>
              <a:t>Zdrojem informací je: internet, spolužáci, rodiče, kamarádi, učitel</a:t>
            </a:r>
          </a:p>
          <a:p>
            <a:pPr marL="1371600" lvl="2" indent="-457200">
              <a:buFont typeface="Arial" panose="020B0604020202020204" pitchFamily="34" charset="0"/>
              <a:buChar char="•"/>
            </a:pPr>
            <a:r>
              <a:rPr lang="cs-CZ" sz="2300" dirty="0" smtClean="0"/>
              <a:t>Data a informace ověřujte, uvádějte vždy zdroj, vč. toho, že vám to řekl kamarád – i ten měl nějaký informační zdroj!</a:t>
            </a:r>
          </a:p>
          <a:p>
            <a:pPr marL="1371600" lvl="2" indent="-457200">
              <a:buFont typeface="Arial" panose="020B0604020202020204" pitchFamily="34" charset="0"/>
              <a:buChar char="•"/>
            </a:pPr>
            <a:r>
              <a:rPr lang="cs-CZ" sz="2300" dirty="0" smtClean="0"/>
              <a:t>Výsledky svého pátrání vkládejte do našeho portfolia k Palachovi</a:t>
            </a:r>
          </a:p>
          <a:p>
            <a:pPr marL="1371600" lvl="2" indent="-457200">
              <a:buFont typeface="Arial" panose="020B0604020202020204" pitchFamily="34" charset="0"/>
              <a:buChar char="•"/>
            </a:pPr>
            <a:r>
              <a:rPr lang="cs-CZ" sz="2300" dirty="0" smtClean="0"/>
              <a:t>Možnost uspořádat přehlídku slohových či multimodálních prací žáků, popř. uspořádat debatu o fatální oběti…</a:t>
            </a:r>
          </a:p>
        </p:txBody>
      </p:sp>
    </p:spTree>
    <p:extLst>
      <p:ext uri="{BB962C8B-B14F-4D97-AF65-F5344CB8AC3E}">
        <p14:creationId xmlns:p14="http://schemas.microsoft.com/office/powerpoint/2010/main" val="2131544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124179" y="395897"/>
            <a:ext cx="11446932" cy="1325700"/>
          </a:xfrm>
          <a:prstGeom prst="rect">
            <a:avLst/>
          </a:prstGeom>
          <a:noFill/>
          <a:ln>
            <a:noFill/>
          </a:ln>
        </p:spPr>
        <p:txBody>
          <a:bodyPr spcFirstLastPara="1" wrap="square" lIns="91425" tIns="45700" rIns="91425" bIns="45700" anchor="ctr" anchorCtr="0">
            <a:noAutofit/>
          </a:bodyPr>
          <a:lstStyle/>
          <a:p>
            <a:pPr marL="768350" lvl="0" indent="-742950" algn="ctr">
              <a:buClr>
                <a:srgbClr val="2BC3E1"/>
              </a:buClr>
              <a:buSzPts val="3200"/>
              <a:buFont typeface="+mj-lt"/>
              <a:buAutoNum type="arabicPeriod" startAt="2"/>
            </a:pPr>
            <a:r>
              <a:rPr lang="cs-CZ" sz="3600" b="1" dirty="0">
                <a:solidFill>
                  <a:srgbClr val="2BC3E1"/>
                </a:solidFill>
              </a:rPr>
              <a:t>Co mají žáci umět v 15 letech? Pracovat kriticky s informacemi, sdílet výsledky své </a:t>
            </a:r>
            <a:r>
              <a:rPr lang="cs-CZ" sz="3600" b="1" dirty="0" smtClean="0">
                <a:solidFill>
                  <a:srgbClr val="2BC3E1"/>
                </a:solidFill>
              </a:rPr>
              <a:t>práce.</a:t>
            </a:r>
            <a:endParaRPr sz="3600" b="1" i="0" u="none" strike="noStrike" cap="none" dirty="0">
              <a:solidFill>
                <a:srgbClr val="2BC3E1"/>
              </a:solidFill>
            </a:endParaRPr>
          </a:p>
        </p:txBody>
      </p:sp>
      <p:sp>
        <p:nvSpPr>
          <p:cNvPr id="3" name="TextovéPole 2"/>
          <p:cNvSpPr txBox="1"/>
          <p:nvPr/>
        </p:nvSpPr>
        <p:spPr>
          <a:xfrm>
            <a:off x="370394" y="1751420"/>
            <a:ext cx="11821606" cy="1785104"/>
          </a:xfrm>
          <a:prstGeom prst="rect">
            <a:avLst/>
          </a:prstGeom>
          <a:noFill/>
        </p:spPr>
        <p:txBody>
          <a:bodyPr wrap="square" rtlCol="0">
            <a:spAutoFit/>
          </a:bodyPr>
          <a:lstStyle/>
          <a:p>
            <a:pPr marL="457200" indent="-457200">
              <a:buFont typeface="Arial" panose="020B0604020202020204" pitchFamily="34" charset="0"/>
              <a:buChar char="•"/>
            </a:pPr>
            <a:endParaRPr lang="cs-CZ" sz="2300" b="1" dirty="0" smtClean="0"/>
          </a:p>
          <a:p>
            <a:pPr marL="457200" indent="-457200">
              <a:buFont typeface="Arial" panose="020B0604020202020204" pitchFamily="34" charset="0"/>
              <a:buChar char="•"/>
            </a:pPr>
            <a:r>
              <a:rPr lang="cs-CZ" sz="2300" dirty="0" smtClean="0"/>
              <a:t>Rád bych něco poznamenal, zeptal se…</a:t>
            </a:r>
          </a:p>
          <a:p>
            <a:pPr marL="457200" indent="-457200">
              <a:buFont typeface="Arial" panose="020B0604020202020204" pitchFamily="34" charset="0"/>
              <a:buChar char="•"/>
            </a:pPr>
            <a:endParaRPr lang="cs-CZ" sz="2300" b="1" dirty="0" smtClean="0"/>
          </a:p>
          <a:p>
            <a:pPr marL="457200" indent="-457200">
              <a:buFont typeface="Arial" panose="020B0604020202020204" pitchFamily="34" charset="0"/>
              <a:buChar char="•"/>
            </a:pPr>
            <a:r>
              <a:rPr lang="cs-CZ" sz="2300" b="1" dirty="0" smtClean="0"/>
              <a:t>Menti.com</a:t>
            </a:r>
            <a:endParaRPr lang="cs-CZ" sz="2300" b="1" dirty="0"/>
          </a:p>
          <a:p>
            <a:pPr marL="457200" indent="-457200">
              <a:buFont typeface="Arial" panose="020B0604020202020204" pitchFamily="34" charset="0"/>
              <a:buChar char="•"/>
            </a:pPr>
            <a:r>
              <a:rPr lang="cs-CZ" b="1" dirty="0" smtClean="0"/>
              <a:t>Kód: 1181 </a:t>
            </a:r>
            <a:r>
              <a:rPr lang="cs-CZ" b="1" dirty="0"/>
              <a:t>2849</a:t>
            </a:r>
            <a:endParaRPr lang="cs-CZ" sz="2300" b="1" dirty="0" smtClean="0"/>
          </a:p>
        </p:txBody>
      </p:sp>
      <p:pic>
        <p:nvPicPr>
          <p:cNvPr id="1026" name="Picture 2" descr="QR code for your pre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06" y="2858461"/>
            <a:ext cx="3179217" cy="317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605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124179" y="395897"/>
            <a:ext cx="11446932" cy="1325700"/>
          </a:xfrm>
          <a:prstGeom prst="rect">
            <a:avLst/>
          </a:prstGeom>
          <a:noFill/>
          <a:ln>
            <a:noFill/>
          </a:ln>
        </p:spPr>
        <p:txBody>
          <a:bodyPr spcFirstLastPara="1" wrap="square" lIns="91425" tIns="45700" rIns="91425" bIns="45700" anchor="ctr" anchorCtr="0">
            <a:noAutofit/>
          </a:bodyPr>
          <a:lstStyle/>
          <a:p>
            <a:pPr marL="768350" lvl="0" indent="-742950" algn="ctr">
              <a:buClr>
                <a:srgbClr val="2BC3E1"/>
              </a:buClr>
              <a:buSzPts val="3200"/>
              <a:buFont typeface="+mj-lt"/>
              <a:buAutoNum type="arabicPeriod" startAt="2"/>
            </a:pPr>
            <a:r>
              <a:rPr lang="cs-CZ" sz="3600" b="1" dirty="0">
                <a:solidFill>
                  <a:srgbClr val="2BC3E1"/>
                </a:solidFill>
              </a:rPr>
              <a:t>Co mají žáci umět v 15 letech? Pracovat kriticky s informacemi, sdílet výsledky své </a:t>
            </a:r>
            <a:r>
              <a:rPr lang="cs-CZ" sz="3600" b="1" dirty="0" smtClean="0">
                <a:solidFill>
                  <a:srgbClr val="2BC3E1"/>
                </a:solidFill>
              </a:rPr>
              <a:t>práce.</a:t>
            </a:r>
            <a:endParaRPr sz="3600" b="1" i="0" u="none" strike="noStrike" cap="none" dirty="0">
              <a:solidFill>
                <a:srgbClr val="2BC3E1"/>
              </a:solidFill>
            </a:endParaRPr>
          </a:p>
        </p:txBody>
      </p:sp>
      <p:sp>
        <p:nvSpPr>
          <p:cNvPr id="3" name="TextovéPole 2"/>
          <p:cNvSpPr txBox="1"/>
          <p:nvPr/>
        </p:nvSpPr>
        <p:spPr>
          <a:xfrm>
            <a:off x="370394" y="1751420"/>
            <a:ext cx="11821606" cy="800219"/>
          </a:xfrm>
          <a:prstGeom prst="rect">
            <a:avLst/>
          </a:prstGeom>
          <a:noFill/>
        </p:spPr>
        <p:txBody>
          <a:bodyPr wrap="square" rtlCol="0">
            <a:spAutoFit/>
          </a:bodyPr>
          <a:lstStyle/>
          <a:p>
            <a:r>
              <a:rPr lang="cs-CZ" sz="2300" dirty="0" smtClean="0"/>
              <a:t>Ukázka </a:t>
            </a:r>
            <a:br>
              <a:rPr lang="cs-CZ" sz="2300" dirty="0" smtClean="0"/>
            </a:br>
            <a:r>
              <a:rPr lang="cs-CZ" sz="2300" dirty="0" smtClean="0"/>
              <a:t>výsledku:</a:t>
            </a:r>
            <a:endParaRPr lang="cs-CZ" sz="2300" b="1" dirty="0" smtClean="0"/>
          </a:p>
        </p:txBody>
      </p:sp>
      <p:pic>
        <p:nvPicPr>
          <p:cNvPr id="2" name="Obrázek 1"/>
          <p:cNvPicPr>
            <a:picLocks noChangeAspect="1"/>
          </p:cNvPicPr>
          <p:nvPr/>
        </p:nvPicPr>
        <p:blipFill>
          <a:blip r:embed="rId3"/>
          <a:stretch>
            <a:fillRect/>
          </a:stretch>
        </p:blipFill>
        <p:spPr>
          <a:xfrm>
            <a:off x="2099734" y="1628444"/>
            <a:ext cx="9866337" cy="4978128"/>
          </a:xfrm>
          <a:prstGeom prst="rect">
            <a:avLst/>
          </a:prstGeom>
        </p:spPr>
      </p:pic>
    </p:spTree>
    <p:extLst>
      <p:ext uri="{BB962C8B-B14F-4D97-AF65-F5344CB8AC3E}">
        <p14:creationId xmlns:p14="http://schemas.microsoft.com/office/powerpoint/2010/main" val="3694345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280083" y="666045"/>
            <a:ext cx="11392628" cy="1325700"/>
          </a:xfrm>
          <a:prstGeom prst="rect">
            <a:avLst/>
          </a:prstGeom>
          <a:noFill/>
          <a:ln>
            <a:noFill/>
          </a:ln>
        </p:spPr>
        <p:txBody>
          <a:bodyPr spcFirstLastPara="1" wrap="square" lIns="91425" tIns="45700" rIns="91425" bIns="45700" anchor="ctr" anchorCtr="0">
            <a:noAutofit/>
          </a:bodyPr>
          <a:lstStyle/>
          <a:p>
            <a:pPr marL="768350" lvl="0" indent="-742950">
              <a:buClr>
                <a:srgbClr val="2BC3E1"/>
              </a:buClr>
              <a:buSzPts val="3200"/>
              <a:buFont typeface="+mj-lt"/>
              <a:buAutoNum type="arabicPeriod" startAt="3"/>
            </a:pPr>
            <a:r>
              <a:rPr lang="cs-CZ" sz="2800" b="1" dirty="0">
                <a:solidFill>
                  <a:srgbClr val="2BC3E1"/>
                </a:solidFill>
              </a:rPr>
              <a:t>chápe význam digitálních </a:t>
            </a:r>
            <a:r>
              <a:rPr lang="cs-CZ" sz="2800" b="1" dirty="0" smtClean="0">
                <a:solidFill>
                  <a:srgbClr val="2BC3E1"/>
                </a:solidFill>
              </a:rPr>
              <a:t>technologií, </a:t>
            </a:r>
            <a:r>
              <a:rPr lang="cs-CZ" sz="2800" b="1" dirty="0">
                <a:solidFill>
                  <a:srgbClr val="2BC3E1"/>
                </a:solidFill>
              </a:rPr>
              <a:t>seznamuje se s </a:t>
            </a:r>
            <a:r>
              <a:rPr lang="cs-CZ" sz="2800" b="1" dirty="0" smtClean="0">
                <a:solidFill>
                  <a:srgbClr val="2BC3E1"/>
                </a:solidFill>
              </a:rPr>
              <a:t>novými, </a:t>
            </a:r>
            <a:r>
              <a:rPr lang="cs-CZ" sz="2800" b="1" dirty="0">
                <a:solidFill>
                  <a:srgbClr val="2BC3E1"/>
                </a:solidFill>
              </a:rPr>
              <a:t>kriticky hodnotí jejich přínosy </a:t>
            </a:r>
            <a:r>
              <a:rPr lang="cs-CZ" sz="2800" b="1" dirty="0" smtClean="0">
                <a:solidFill>
                  <a:srgbClr val="2BC3E1"/>
                </a:solidFill>
              </a:rPr>
              <a:t>a </a:t>
            </a:r>
            <a:r>
              <a:rPr lang="cs-CZ" sz="2800" b="1" dirty="0">
                <a:solidFill>
                  <a:srgbClr val="2BC3E1"/>
                </a:solidFill>
              </a:rPr>
              <a:t>reflektuje </a:t>
            </a:r>
            <a:r>
              <a:rPr lang="cs-CZ" sz="2800" b="1" dirty="0" smtClean="0">
                <a:solidFill>
                  <a:srgbClr val="2BC3E1"/>
                </a:solidFill>
              </a:rPr>
              <a:t>rizika</a:t>
            </a:r>
            <a:r>
              <a:rPr lang="cs-CZ" sz="2800" b="1" dirty="0">
                <a:solidFill>
                  <a:srgbClr val="2BC3E1"/>
                </a:solidFill>
              </a:rPr>
              <a:t/>
            </a:r>
            <a:br>
              <a:rPr lang="cs-CZ" sz="2800" b="1" dirty="0">
                <a:solidFill>
                  <a:srgbClr val="2BC3E1"/>
                </a:solidFill>
              </a:rPr>
            </a:br>
            <a:r>
              <a:rPr lang="cs-CZ" sz="2800" b="1" dirty="0">
                <a:solidFill>
                  <a:srgbClr val="2BC3E1"/>
                </a:solidFill>
              </a:rPr>
              <a:t>předchází situacím ohrožujícím bezpečnost </a:t>
            </a:r>
            <a:r>
              <a:rPr lang="cs-CZ" sz="2800" b="1" dirty="0" smtClean="0">
                <a:solidFill>
                  <a:srgbClr val="2BC3E1"/>
                </a:solidFill>
              </a:rPr>
              <a:t>zařízení, </a:t>
            </a:r>
            <a:r>
              <a:rPr lang="cs-CZ" sz="2800" b="1" dirty="0">
                <a:solidFill>
                  <a:srgbClr val="2BC3E1"/>
                </a:solidFill>
              </a:rPr>
              <a:t>dat, </a:t>
            </a:r>
            <a:r>
              <a:rPr lang="cs-CZ" sz="2800" b="1" dirty="0" smtClean="0">
                <a:solidFill>
                  <a:srgbClr val="2BC3E1"/>
                </a:solidFill>
              </a:rPr>
              <a:t>tělesné </a:t>
            </a:r>
            <a:r>
              <a:rPr lang="cs-CZ" sz="2800" b="1" dirty="0">
                <a:solidFill>
                  <a:srgbClr val="2BC3E1"/>
                </a:solidFill>
              </a:rPr>
              <a:t>a duševní </a:t>
            </a:r>
            <a:r>
              <a:rPr lang="cs-CZ" sz="2800" b="1" dirty="0" smtClean="0">
                <a:solidFill>
                  <a:srgbClr val="2BC3E1"/>
                </a:solidFill>
              </a:rPr>
              <a:t>zdraví; </a:t>
            </a:r>
            <a:br>
              <a:rPr lang="cs-CZ" sz="2800" b="1" dirty="0" smtClean="0">
                <a:solidFill>
                  <a:srgbClr val="2BC3E1"/>
                </a:solidFill>
              </a:rPr>
            </a:br>
            <a:r>
              <a:rPr lang="cs-CZ" sz="2800" b="1" dirty="0" smtClean="0">
                <a:solidFill>
                  <a:srgbClr val="2BC3E1"/>
                </a:solidFill>
              </a:rPr>
              <a:t>při </a:t>
            </a:r>
            <a:r>
              <a:rPr lang="cs-CZ" sz="2800" b="1" dirty="0">
                <a:solidFill>
                  <a:srgbClr val="2BC3E1"/>
                </a:solidFill>
              </a:rPr>
              <a:t>spolupráci, </a:t>
            </a:r>
            <a:r>
              <a:rPr lang="cs-CZ" sz="2800" b="1" dirty="0" smtClean="0">
                <a:solidFill>
                  <a:srgbClr val="2BC3E1"/>
                </a:solidFill>
              </a:rPr>
              <a:t>komunikaci </a:t>
            </a:r>
            <a:r>
              <a:rPr lang="cs-CZ" sz="2800" b="1" dirty="0">
                <a:solidFill>
                  <a:srgbClr val="2BC3E1"/>
                </a:solidFill>
              </a:rPr>
              <a:t>a sdílení informací v digitálním prostředí jedná eticky</a:t>
            </a:r>
          </a:p>
        </p:txBody>
      </p:sp>
      <p:sp>
        <p:nvSpPr>
          <p:cNvPr id="3" name="TextovéPole 2"/>
          <p:cNvSpPr txBox="1"/>
          <p:nvPr/>
        </p:nvSpPr>
        <p:spPr>
          <a:xfrm>
            <a:off x="280083" y="2842355"/>
            <a:ext cx="11821606" cy="3277820"/>
          </a:xfrm>
          <a:prstGeom prst="rect">
            <a:avLst/>
          </a:prstGeom>
          <a:noFill/>
        </p:spPr>
        <p:txBody>
          <a:bodyPr wrap="square" rtlCol="0">
            <a:spAutoFit/>
          </a:bodyPr>
          <a:lstStyle/>
          <a:p>
            <a:r>
              <a:rPr lang="cs-CZ" sz="2300" dirty="0" smtClean="0"/>
              <a:t>Jaké </a:t>
            </a:r>
            <a:r>
              <a:rPr lang="cs-CZ" sz="2300" b="1" i="1" dirty="0" smtClean="0"/>
              <a:t>digitálně adekvátní postoje </a:t>
            </a:r>
            <a:r>
              <a:rPr lang="cs-CZ" sz="2300" dirty="0" smtClean="0"/>
              <a:t>může češtinář pomáhat žákům utvářet a rozvíjet?</a:t>
            </a:r>
          </a:p>
          <a:p>
            <a:endParaRPr lang="cs-CZ" sz="2300" dirty="0" smtClean="0"/>
          </a:p>
          <a:p>
            <a:pPr marL="457200" indent="-457200">
              <a:buFont typeface="Arial" panose="020B0604020202020204" pitchFamily="34" charset="0"/>
              <a:buChar char="•"/>
            </a:pPr>
            <a:r>
              <a:rPr lang="cs-CZ" sz="2300" b="1" dirty="0" smtClean="0"/>
              <a:t>Reflexe přínosů a rizik</a:t>
            </a:r>
            <a:r>
              <a:rPr lang="cs-CZ" sz="2300" dirty="0" smtClean="0"/>
              <a:t> spojených s užíváním technologií je možná opět formou diskuse, debaty či polemiky, eseje, </a:t>
            </a:r>
            <a:r>
              <a:rPr lang="cs-CZ" sz="2300" dirty="0" err="1" smtClean="0"/>
              <a:t>infografiky</a:t>
            </a:r>
            <a:r>
              <a:rPr lang="cs-CZ" sz="2300" dirty="0" smtClean="0"/>
              <a:t>, rádio- či televizního spotu apod.</a:t>
            </a:r>
          </a:p>
          <a:p>
            <a:pPr marL="457200" indent="-457200">
              <a:buFont typeface="Arial" panose="020B0604020202020204" pitchFamily="34" charset="0"/>
              <a:buChar char="•"/>
            </a:pPr>
            <a:r>
              <a:rPr lang="cs-CZ" sz="2300" b="1" dirty="0" smtClean="0"/>
              <a:t>Ochrana zdraví, digitálních zařízení a dat </a:t>
            </a:r>
            <a:r>
              <a:rPr lang="cs-CZ" sz="2300" dirty="0" smtClean="0"/>
              <a:t>jsou dvě odlišné disciplíny; a možná je jako češtináři přeci jen necháme větším odborníkům </a:t>
            </a:r>
            <a:r>
              <a:rPr lang="cs-CZ" sz="2300" dirty="0" smtClean="0">
                <a:sym typeface="Wingdings" panose="05000000000000000000" pitchFamily="2" charset="2"/>
              </a:rPr>
              <a:t> </a:t>
            </a:r>
            <a:endParaRPr lang="cs-CZ" sz="2300" dirty="0" smtClean="0"/>
          </a:p>
          <a:p>
            <a:pPr marL="457200" indent="-457200">
              <a:buFont typeface="Arial" panose="020B0604020202020204" pitchFamily="34" charset="0"/>
              <a:buChar char="•"/>
            </a:pPr>
            <a:r>
              <a:rPr lang="cs-CZ" sz="2300" dirty="0" smtClean="0"/>
              <a:t>Čím se ale češtinář může zabývat a máme na to příklady ověřené letitou praxí kolegů, je </a:t>
            </a:r>
            <a:r>
              <a:rPr lang="cs-CZ" sz="2300" b="1" dirty="0" smtClean="0"/>
              <a:t>etické jednání při používání digitálních</a:t>
            </a:r>
            <a:r>
              <a:rPr lang="cs-CZ" sz="2300" dirty="0" smtClean="0"/>
              <a:t>, v našem případě </a:t>
            </a:r>
            <a:r>
              <a:rPr lang="cs-CZ" sz="2300" b="1" dirty="0" smtClean="0"/>
              <a:t>komunikačních technologií;</a:t>
            </a:r>
            <a:r>
              <a:rPr lang="cs-CZ" sz="2300" dirty="0" smtClean="0"/>
              <a:t> na jeden takový se nyní podíváme zblízka</a:t>
            </a:r>
            <a:endParaRPr lang="cs-CZ" sz="2300" b="1" dirty="0" smtClean="0"/>
          </a:p>
        </p:txBody>
      </p:sp>
    </p:spTree>
    <p:extLst>
      <p:ext uri="{BB962C8B-B14F-4D97-AF65-F5344CB8AC3E}">
        <p14:creationId xmlns:p14="http://schemas.microsoft.com/office/powerpoint/2010/main" val="1198077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280083" y="472094"/>
            <a:ext cx="11392628" cy="1325700"/>
          </a:xfrm>
          <a:prstGeom prst="rect">
            <a:avLst/>
          </a:prstGeom>
          <a:noFill/>
          <a:ln>
            <a:noFill/>
          </a:ln>
        </p:spPr>
        <p:txBody>
          <a:bodyPr spcFirstLastPara="1" wrap="square" lIns="91425" tIns="45700" rIns="91425" bIns="45700" anchor="ctr" anchorCtr="0">
            <a:noAutofit/>
          </a:bodyPr>
          <a:lstStyle/>
          <a:p>
            <a:pPr marL="768350" lvl="0" indent="-742950">
              <a:buClr>
                <a:srgbClr val="2BC3E1"/>
              </a:buClr>
              <a:buSzPts val="3200"/>
              <a:buFont typeface="+mj-lt"/>
              <a:buAutoNum type="arabicPeriod" startAt="3"/>
            </a:pPr>
            <a:r>
              <a:rPr lang="cs-CZ" sz="2800" b="1" dirty="0" smtClean="0">
                <a:solidFill>
                  <a:srgbClr val="2BC3E1"/>
                </a:solidFill>
              </a:rPr>
              <a:t>Etika při používání digitálních prostředků a technologií umožňujících komunikaci: příklad</a:t>
            </a:r>
            <a:endParaRPr lang="cs-CZ" sz="2800" b="1" dirty="0">
              <a:solidFill>
                <a:srgbClr val="2BC3E1"/>
              </a:solidFill>
            </a:endParaRPr>
          </a:p>
        </p:txBody>
      </p:sp>
      <p:sp>
        <p:nvSpPr>
          <p:cNvPr id="3" name="TextovéPole 2"/>
          <p:cNvSpPr txBox="1"/>
          <p:nvPr/>
        </p:nvSpPr>
        <p:spPr>
          <a:xfrm>
            <a:off x="568697" y="1797794"/>
            <a:ext cx="11821606" cy="5078313"/>
          </a:xfrm>
          <a:prstGeom prst="rect">
            <a:avLst/>
          </a:prstGeom>
          <a:noFill/>
        </p:spPr>
        <p:txBody>
          <a:bodyPr wrap="square" rtlCol="0">
            <a:spAutoFit/>
          </a:bodyPr>
          <a:lstStyle/>
          <a:p>
            <a:pPr fontAlgn="t"/>
            <a:r>
              <a:rPr lang="cs-CZ" b="1" i="1" dirty="0" err="1"/>
              <a:t>Netiketa</a:t>
            </a:r>
            <a:r>
              <a:rPr lang="cs-CZ" b="1" i="1" dirty="0"/>
              <a:t> napříč </a:t>
            </a:r>
            <a:r>
              <a:rPr lang="cs-CZ" b="1" i="1" dirty="0" smtClean="0"/>
              <a:t>internetem</a:t>
            </a:r>
          </a:p>
          <a:p>
            <a:pPr fontAlgn="t"/>
            <a:r>
              <a:rPr lang="cs-CZ" dirty="0"/>
              <a:t>Martin </a:t>
            </a:r>
            <a:r>
              <a:rPr lang="cs-CZ" dirty="0" err="1"/>
              <a:t>Prade</a:t>
            </a:r>
            <a:endParaRPr lang="cs-CZ" dirty="0"/>
          </a:p>
          <a:p>
            <a:pPr fontAlgn="t"/>
            <a:r>
              <a:rPr lang="cs-CZ" dirty="0" smtClean="0"/>
              <a:t>DVZ </a:t>
            </a:r>
            <a:r>
              <a:rPr lang="cs-CZ" dirty="0"/>
              <a:t>je zpracován formou </a:t>
            </a:r>
            <a:r>
              <a:rPr lang="cs-CZ" dirty="0" smtClean="0"/>
              <a:t/>
            </a:r>
            <a:br>
              <a:rPr lang="cs-CZ" dirty="0" smtClean="0"/>
            </a:br>
            <a:r>
              <a:rPr lang="cs-CZ" dirty="0" smtClean="0"/>
              <a:t>interaktivní </a:t>
            </a:r>
            <a:r>
              <a:rPr lang="cs-CZ" dirty="0"/>
              <a:t>webové stránky, </a:t>
            </a:r>
            <a:r>
              <a:rPr lang="cs-CZ" dirty="0" smtClean="0"/>
              <a:t/>
            </a:r>
            <a:br>
              <a:rPr lang="cs-CZ" dirty="0" smtClean="0"/>
            </a:br>
            <a:r>
              <a:rPr lang="cs-CZ" dirty="0" smtClean="0"/>
              <a:t>která </a:t>
            </a:r>
            <a:r>
              <a:rPr lang="cs-CZ" dirty="0"/>
              <a:t>simuluje sociální síť. Žák je postaven před vybrané situace a stránka ho pomocí vyskakovacích oken bude informovat o správném či nesprávném jednání. Poukazuje na případná rizika, se kterými se uživatel může na sociálních sítích setkat. Žák si díky tomuto DVZ ověří pravidla, jak se chovat na internetu. Uvědomuje si svoji digitální stopu, kterou na internetu zachovává.</a:t>
            </a:r>
            <a:endParaRPr lang="cs-CZ" dirty="0">
              <a:hlinkClick r:id="rId3"/>
            </a:endParaRPr>
          </a:p>
          <a:p>
            <a:pPr fontAlgn="t"/>
            <a:endParaRPr lang="cs-CZ" dirty="0" smtClean="0">
              <a:hlinkClick r:id="rId3"/>
            </a:endParaRPr>
          </a:p>
          <a:p>
            <a:pPr fontAlgn="t"/>
            <a:r>
              <a:rPr lang="cs-CZ" dirty="0">
                <a:hlinkClick r:id="rId3"/>
              </a:rPr>
              <a:t>Zdroj: https://digigram.cz/dvz/#</a:t>
            </a:r>
            <a:r>
              <a:rPr lang="cs-CZ" dirty="0" smtClean="0">
                <a:hlinkClick r:id="rId3"/>
              </a:rPr>
              <a:t>DVZICT08 </a:t>
            </a:r>
          </a:p>
          <a:p>
            <a:pPr fontAlgn="t"/>
            <a:r>
              <a:rPr lang="cs-CZ" dirty="0" smtClean="0"/>
              <a:t>DVZ </a:t>
            </a:r>
            <a:r>
              <a:rPr lang="cs-CZ" dirty="0"/>
              <a:t>je chráněný, ale můžeme se díky PPUČ podívat na vzhled </a:t>
            </a:r>
            <a:r>
              <a:rPr lang="cs-CZ" dirty="0" smtClean="0"/>
              <a:t>stránky (pozor, odkaz vyžaduje registraci, nebude „jen tak“ fungovat!): </a:t>
            </a:r>
            <a:r>
              <a:rPr lang="cs-CZ" b="1" i="1" dirty="0">
                <a:hlinkClick r:id="rId4" action="ppaction://hlinkfile"/>
              </a:rPr>
              <a:t>Sociální síť Spojovník</a:t>
            </a:r>
            <a:endParaRPr lang="cs-CZ" b="1" i="1" dirty="0"/>
          </a:p>
          <a:p>
            <a:pPr fontAlgn="t"/>
            <a:endParaRPr lang="cs-CZ" dirty="0"/>
          </a:p>
          <a:p>
            <a:pPr fontAlgn="t"/>
            <a:r>
              <a:rPr lang="cs-CZ" dirty="0"/>
              <a:t>Žáci </a:t>
            </a:r>
            <a:r>
              <a:rPr lang="cs-CZ" dirty="0" smtClean="0"/>
              <a:t>však mohou vytvořit </a:t>
            </a:r>
            <a:r>
              <a:rPr lang="cs-CZ" dirty="0"/>
              <a:t>diskusní </a:t>
            </a:r>
            <a:r>
              <a:rPr lang="cs-CZ" dirty="0" smtClean="0"/>
              <a:t>skupinu na sociální síti podle výběru: učitel zpočátku určitě zajistí, že půjde o skupinu uzavřenou; žáci zde budou v laboratorním kontaktu a mohou sledovat své jednání… nechte je takto v bezpečnějším prostředí odvodit kategorie, které budou posléze sledovat na „živé síti“; </a:t>
            </a:r>
            <a:r>
              <a:rPr lang="cs-CZ" dirty="0"/>
              <a:t>ani to ale není spontánní </a:t>
            </a:r>
            <a:r>
              <a:rPr lang="cs-CZ" dirty="0" smtClean="0"/>
              <a:t>chování: nechte </a:t>
            </a:r>
            <a:r>
              <a:rPr lang="cs-CZ" dirty="0"/>
              <a:t>je </a:t>
            </a:r>
            <a:r>
              <a:rPr lang="cs-CZ" dirty="0" smtClean="0"/>
              <a:t>pak týden </a:t>
            </a:r>
            <a:r>
              <a:rPr lang="cs-CZ" dirty="0"/>
              <a:t>sledovat své jednání a jednání ostatních na </a:t>
            </a:r>
            <a:r>
              <a:rPr lang="cs-CZ" dirty="0" smtClean="0"/>
              <a:t>síti podle určených kategorií: </a:t>
            </a:r>
            <a:r>
              <a:rPr lang="cs-CZ" dirty="0"/>
              <a:t>jaké jsou závěry? Sestavte třídní </a:t>
            </a:r>
            <a:r>
              <a:rPr lang="cs-CZ" dirty="0" smtClean="0"/>
              <a:t>pravidla bezpečného a respektujícího jednání na sítích, </a:t>
            </a:r>
            <a:r>
              <a:rPr lang="cs-CZ" dirty="0"/>
              <a:t>vracejte se k </a:t>
            </a:r>
            <a:r>
              <a:rPr lang="cs-CZ" dirty="0" smtClean="0"/>
              <a:t>nim</a:t>
            </a:r>
            <a:endParaRPr lang="cs-CZ" dirty="0">
              <a:hlinkClick r:id="rId3"/>
            </a:endParaRPr>
          </a:p>
        </p:txBody>
      </p:sp>
      <p:pic>
        <p:nvPicPr>
          <p:cNvPr id="2" name="Obrázek 1"/>
          <p:cNvPicPr>
            <a:picLocks noChangeAspect="1"/>
          </p:cNvPicPr>
          <p:nvPr/>
        </p:nvPicPr>
        <p:blipFill>
          <a:blip r:embed="rId5"/>
          <a:stretch>
            <a:fillRect/>
          </a:stretch>
        </p:blipFill>
        <p:spPr>
          <a:xfrm>
            <a:off x="3785187" y="1462936"/>
            <a:ext cx="6935168" cy="1514686"/>
          </a:xfrm>
          <a:prstGeom prst="rect">
            <a:avLst/>
          </a:prstGeom>
        </p:spPr>
      </p:pic>
    </p:spTree>
    <p:extLst>
      <p:ext uri="{BB962C8B-B14F-4D97-AF65-F5344CB8AC3E}">
        <p14:creationId xmlns:p14="http://schemas.microsoft.com/office/powerpoint/2010/main" val="2178575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280083" y="472094"/>
            <a:ext cx="11392628" cy="1325700"/>
          </a:xfrm>
          <a:prstGeom prst="rect">
            <a:avLst/>
          </a:prstGeom>
          <a:noFill/>
          <a:ln>
            <a:noFill/>
          </a:ln>
        </p:spPr>
        <p:txBody>
          <a:bodyPr spcFirstLastPara="1" wrap="square" lIns="91425" tIns="45700" rIns="91425" bIns="45700" anchor="ctr" anchorCtr="0">
            <a:noAutofit/>
          </a:bodyPr>
          <a:lstStyle/>
          <a:p>
            <a:pPr marL="768350" lvl="0" indent="-742950">
              <a:buClr>
                <a:srgbClr val="2BC3E1"/>
              </a:buClr>
              <a:buSzPts val="3200"/>
              <a:buFont typeface="+mj-lt"/>
              <a:buAutoNum type="arabicPeriod" startAt="3"/>
            </a:pPr>
            <a:r>
              <a:rPr lang="cs-CZ" sz="2800" b="1" dirty="0" smtClean="0">
                <a:solidFill>
                  <a:srgbClr val="2BC3E1"/>
                </a:solidFill>
              </a:rPr>
              <a:t>Etika při používání digitálních prostředků a technologií umožňujících komunikaci: příklad</a:t>
            </a:r>
            <a:endParaRPr lang="cs-CZ" sz="2800" b="1" dirty="0">
              <a:solidFill>
                <a:srgbClr val="2BC3E1"/>
              </a:solidFill>
            </a:endParaRPr>
          </a:p>
        </p:txBody>
      </p:sp>
      <p:sp>
        <p:nvSpPr>
          <p:cNvPr id="3" name="TextovéPole 2"/>
          <p:cNvSpPr txBox="1"/>
          <p:nvPr/>
        </p:nvSpPr>
        <p:spPr>
          <a:xfrm>
            <a:off x="568697" y="1797794"/>
            <a:ext cx="11821606" cy="3416320"/>
          </a:xfrm>
          <a:prstGeom prst="rect">
            <a:avLst/>
          </a:prstGeom>
          <a:noFill/>
        </p:spPr>
        <p:txBody>
          <a:bodyPr wrap="square" rtlCol="0">
            <a:spAutoFit/>
          </a:bodyPr>
          <a:lstStyle/>
          <a:p>
            <a:pPr fontAlgn="t"/>
            <a:r>
              <a:rPr lang="cs-CZ" b="1" dirty="0" smtClean="0"/>
              <a:t>Inspirace PPUČ:</a:t>
            </a:r>
          </a:p>
          <a:p>
            <a:pPr fontAlgn="t"/>
            <a:endParaRPr lang="cs-CZ" dirty="0"/>
          </a:p>
          <a:p>
            <a:pPr marL="285750" indent="-285750" fontAlgn="t">
              <a:buFont typeface="Arial" panose="020B0604020202020204" pitchFamily="34" charset="0"/>
              <a:buChar char="•"/>
            </a:pPr>
            <a:r>
              <a:rPr lang="cs-CZ" dirty="0"/>
              <a:t>Žáci </a:t>
            </a:r>
            <a:r>
              <a:rPr lang="cs-CZ" dirty="0" smtClean="0"/>
              <a:t>však mohou vytvořit </a:t>
            </a:r>
            <a:r>
              <a:rPr lang="cs-CZ" dirty="0"/>
              <a:t>diskusní </a:t>
            </a:r>
            <a:r>
              <a:rPr lang="cs-CZ" dirty="0" smtClean="0"/>
              <a:t>skupinu na sociální síti podle výběru</a:t>
            </a:r>
          </a:p>
          <a:p>
            <a:pPr marL="285750" indent="-285750" fontAlgn="t">
              <a:buFont typeface="Arial" panose="020B0604020202020204" pitchFamily="34" charset="0"/>
              <a:buChar char="•"/>
            </a:pPr>
            <a:r>
              <a:rPr lang="cs-CZ" dirty="0"/>
              <a:t>U</a:t>
            </a:r>
            <a:r>
              <a:rPr lang="cs-CZ" dirty="0" smtClean="0"/>
              <a:t>čitel zpočátku určitě zajistí, že půjde o skupinu uzavřenou</a:t>
            </a:r>
          </a:p>
          <a:p>
            <a:pPr marL="285750" indent="-285750" fontAlgn="t">
              <a:buFont typeface="Arial" panose="020B0604020202020204" pitchFamily="34" charset="0"/>
              <a:buChar char="•"/>
            </a:pPr>
            <a:r>
              <a:rPr lang="cs-CZ" dirty="0" smtClean="0"/>
              <a:t>Žáci zde budou v </a:t>
            </a:r>
            <a:r>
              <a:rPr lang="cs-CZ" i="1" dirty="0" smtClean="0"/>
              <a:t>laboratorním kontaktu</a:t>
            </a:r>
            <a:r>
              <a:rPr lang="cs-CZ" dirty="0" smtClean="0"/>
              <a:t> a mohou sledovat své jednání… </a:t>
            </a:r>
          </a:p>
          <a:p>
            <a:pPr marL="285750" indent="-285750" fontAlgn="t">
              <a:buFont typeface="Arial" panose="020B0604020202020204" pitchFamily="34" charset="0"/>
              <a:buChar char="•"/>
            </a:pPr>
            <a:r>
              <a:rPr lang="cs-CZ" dirty="0" smtClean="0"/>
              <a:t>Nechte je takto v bezpečnějším prostředí odvodit kategorie, které budou posléze sledovat na „živé síti“; </a:t>
            </a:r>
            <a:r>
              <a:rPr lang="cs-CZ" dirty="0"/>
              <a:t>ani to ale není spontánní </a:t>
            </a:r>
            <a:r>
              <a:rPr lang="cs-CZ" dirty="0" smtClean="0"/>
              <a:t>chování… (srov. </a:t>
            </a:r>
            <a:r>
              <a:rPr lang="cs-CZ" dirty="0" err="1" smtClean="0"/>
              <a:t>Štěpáníkovu</a:t>
            </a:r>
            <a:r>
              <a:rPr lang="cs-CZ" dirty="0" smtClean="0"/>
              <a:t> reflexi aktuálního, implicitního jazykového jednání v reálných situacích…)</a:t>
            </a:r>
          </a:p>
          <a:p>
            <a:pPr marL="285750" indent="-285750" fontAlgn="t">
              <a:buFont typeface="Arial" panose="020B0604020202020204" pitchFamily="34" charset="0"/>
              <a:buChar char="•"/>
            </a:pPr>
            <a:r>
              <a:rPr lang="cs-CZ" dirty="0" smtClean="0"/>
              <a:t>Nechte žáky následně týden </a:t>
            </a:r>
            <a:r>
              <a:rPr lang="cs-CZ" dirty="0"/>
              <a:t>sledovat své jednání a jednání ostatních na </a:t>
            </a:r>
            <a:r>
              <a:rPr lang="cs-CZ" dirty="0" smtClean="0"/>
              <a:t>síti podle určených kategorií</a:t>
            </a:r>
          </a:p>
          <a:p>
            <a:pPr marL="285750" indent="-285750" fontAlgn="t">
              <a:buFont typeface="Arial" panose="020B0604020202020204" pitchFamily="34" charset="0"/>
              <a:buChar char="•"/>
            </a:pPr>
            <a:r>
              <a:rPr lang="cs-CZ" dirty="0" smtClean="0"/>
              <a:t>Jaké </a:t>
            </a:r>
            <a:r>
              <a:rPr lang="cs-CZ" dirty="0"/>
              <a:t>jsou závěry? Sestavte třídní </a:t>
            </a:r>
            <a:r>
              <a:rPr lang="cs-CZ" dirty="0" smtClean="0"/>
              <a:t>pravidla bezpečného a respektujícího jednání na sítích, </a:t>
            </a:r>
          </a:p>
          <a:p>
            <a:pPr algn="ctr" fontAlgn="t"/>
            <a:endParaRPr lang="cs-CZ" b="1" dirty="0" smtClean="0"/>
          </a:p>
          <a:p>
            <a:pPr algn="ctr" fontAlgn="t"/>
            <a:r>
              <a:rPr lang="cs-CZ" b="1" dirty="0" smtClean="0"/>
              <a:t>vracejte </a:t>
            </a:r>
            <a:r>
              <a:rPr lang="cs-CZ" b="1" dirty="0"/>
              <a:t>se k </a:t>
            </a:r>
            <a:r>
              <a:rPr lang="cs-CZ" b="1" dirty="0" smtClean="0"/>
              <a:t>nim!</a:t>
            </a:r>
            <a:endParaRPr lang="cs-CZ" b="1" dirty="0">
              <a:hlinkClick r:id="rId3"/>
            </a:endParaRPr>
          </a:p>
        </p:txBody>
      </p:sp>
    </p:spTree>
    <p:extLst>
      <p:ext uri="{BB962C8B-B14F-4D97-AF65-F5344CB8AC3E}">
        <p14:creationId xmlns:p14="http://schemas.microsoft.com/office/powerpoint/2010/main" val="2880026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280083" y="472094"/>
            <a:ext cx="11392628" cy="1325700"/>
          </a:xfrm>
          <a:prstGeom prst="rect">
            <a:avLst/>
          </a:prstGeom>
          <a:noFill/>
          <a:ln>
            <a:noFill/>
          </a:ln>
        </p:spPr>
        <p:txBody>
          <a:bodyPr spcFirstLastPara="1" wrap="square" lIns="91425" tIns="45700" rIns="91425" bIns="45700" anchor="ctr" anchorCtr="0">
            <a:noAutofit/>
          </a:bodyPr>
          <a:lstStyle/>
          <a:p>
            <a:pPr marL="768350" lvl="0" indent="-742950">
              <a:buClr>
                <a:srgbClr val="2BC3E1"/>
              </a:buClr>
              <a:buSzPts val="3200"/>
              <a:buFont typeface="+mj-lt"/>
              <a:buAutoNum type="arabicPeriod" startAt="3"/>
            </a:pPr>
            <a:r>
              <a:rPr lang="cs-CZ" sz="2800" b="1" dirty="0" smtClean="0">
                <a:solidFill>
                  <a:srgbClr val="2BC3E1"/>
                </a:solidFill>
              </a:rPr>
              <a:t>Etika při používání digitálních prostředků a technologií umožňujících komunikaci: souvislosti</a:t>
            </a:r>
            <a:endParaRPr lang="cs-CZ" sz="2800" b="1" dirty="0">
              <a:solidFill>
                <a:srgbClr val="2BC3E1"/>
              </a:solidFill>
            </a:endParaRPr>
          </a:p>
        </p:txBody>
      </p:sp>
      <p:sp>
        <p:nvSpPr>
          <p:cNvPr id="3" name="TextovéPole 2"/>
          <p:cNvSpPr txBox="1"/>
          <p:nvPr/>
        </p:nvSpPr>
        <p:spPr>
          <a:xfrm>
            <a:off x="623782" y="2976598"/>
            <a:ext cx="11821606" cy="369332"/>
          </a:xfrm>
          <a:prstGeom prst="rect">
            <a:avLst/>
          </a:prstGeom>
          <a:noFill/>
        </p:spPr>
        <p:txBody>
          <a:bodyPr wrap="square" rtlCol="0">
            <a:spAutoFit/>
          </a:bodyPr>
          <a:lstStyle/>
          <a:p>
            <a:pPr fontAlgn="t"/>
            <a:r>
              <a:rPr lang="cs-CZ" b="1" dirty="0" smtClean="0"/>
              <a:t>A nyní si zasloužíte přeci jen trochu komunikační teorie, Teorie</a:t>
            </a:r>
            <a:r>
              <a:rPr lang="cs-CZ" b="1" dirty="0" smtClean="0">
                <a:hlinkClick r:id="rId3"/>
              </a:rPr>
              <a:t>…</a:t>
            </a:r>
            <a:endParaRPr lang="cs-CZ" dirty="0">
              <a:hlinkClick r:id="rId3"/>
            </a:endParaRPr>
          </a:p>
        </p:txBody>
      </p:sp>
    </p:spTree>
    <p:extLst>
      <p:ext uri="{BB962C8B-B14F-4D97-AF65-F5344CB8AC3E}">
        <p14:creationId xmlns:p14="http://schemas.microsoft.com/office/powerpoint/2010/main" val="1826597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0"/>
          <p:cNvGrpSpPr/>
          <p:nvPr/>
        </p:nvGrpSpPr>
        <p:grpSpPr>
          <a:xfrm>
            <a:off x="7366000" y="-10886"/>
            <a:ext cx="4267200" cy="6858000"/>
            <a:chOff x="0" y="5164"/>
            <a:chExt cx="6400800" cy="10287000"/>
          </a:xfrm>
        </p:grpSpPr>
        <p:sp>
          <p:nvSpPr>
            <p:cNvPr id="18" name="Rectangle 4"/>
            <p:cNvSpPr/>
            <p:nvPr/>
          </p:nvSpPr>
          <p:spPr>
            <a:xfrm>
              <a:off x="0" y="5164"/>
              <a:ext cx="6400800" cy="10287000"/>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latin typeface="Arial" panose="020B0604020202020204" pitchFamily="34" charset="0"/>
              </a:endParaRPr>
            </a:p>
          </p:txBody>
        </p:sp>
        <p:grpSp>
          <p:nvGrpSpPr>
            <p:cNvPr id="19" name="Group 5"/>
            <p:cNvGrpSpPr/>
            <p:nvPr/>
          </p:nvGrpSpPr>
          <p:grpSpPr>
            <a:xfrm>
              <a:off x="967468" y="2375178"/>
              <a:ext cx="4864100" cy="2641199"/>
              <a:chOff x="6911068" y="4800600"/>
              <a:chExt cx="4864100" cy="2641199"/>
            </a:xfrm>
          </p:grpSpPr>
          <p:sp>
            <p:nvSpPr>
              <p:cNvPr id="21" name="TextBox 6"/>
              <p:cNvSpPr txBox="1"/>
              <p:nvPr/>
            </p:nvSpPr>
            <p:spPr>
              <a:xfrm>
                <a:off x="6911068" y="5271975"/>
                <a:ext cx="4864100" cy="2169824"/>
              </a:xfrm>
              <a:prstGeom prst="rect">
                <a:avLst/>
              </a:prstGeom>
              <a:noFill/>
            </p:spPr>
            <p:txBody>
              <a:bodyPr wrap="square" rtlCol="0">
                <a:spAutoFit/>
              </a:bodyPr>
              <a:lstStyle/>
              <a:p>
                <a:pPr algn="ctr"/>
                <a:r>
                  <a:rPr lang="cs-CZ" sz="4400" b="1" dirty="0" smtClean="0">
                    <a:solidFill>
                      <a:schemeClr val="bg2"/>
                    </a:solidFill>
                    <a:latin typeface="Arial" panose="020B0604020202020204" pitchFamily="34" charset="0"/>
                    <a:ea typeface="Roboto Condensed" panose="02000000000000000000" pitchFamily="2" charset="0"/>
                    <a:cs typeface="Arial" panose="020B0604020202020204" pitchFamily="34" charset="0"/>
                  </a:rPr>
                  <a:t>ČG/DG dnes?</a:t>
                </a:r>
                <a:endParaRPr lang="ru-RU" sz="4400" b="1" dirty="0">
                  <a:solidFill>
                    <a:schemeClr val="bg2"/>
                  </a:solidFill>
                  <a:latin typeface="Arial" panose="020B0604020202020204" pitchFamily="34" charset="0"/>
                  <a:ea typeface="Lato Semibold" panose="020F0502020204030203" pitchFamily="34" charset="0"/>
                  <a:cs typeface="Arial" panose="020B0604020202020204" pitchFamily="34" charset="0"/>
                </a:endParaRPr>
              </a:p>
            </p:txBody>
          </p:sp>
          <p:grpSp>
            <p:nvGrpSpPr>
              <p:cNvPr id="22" name="Group 7"/>
              <p:cNvGrpSpPr/>
              <p:nvPr/>
            </p:nvGrpSpPr>
            <p:grpSpPr>
              <a:xfrm>
                <a:off x="7007860" y="4800600"/>
                <a:ext cx="719074" cy="685800"/>
                <a:chOff x="6620510" y="4457699"/>
                <a:chExt cx="719074" cy="685800"/>
              </a:xfrm>
            </p:grpSpPr>
            <p:cxnSp>
              <p:nvCxnSpPr>
                <p:cNvPr id="26" name="Straight Connector 11"/>
                <p:cNvCxnSpPr/>
                <p:nvPr/>
              </p:nvCxnSpPr>
              <p:spPr>
                <a:xfrm flipV="1">
                  <a:off x="6620510" y="4457699"/>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12"/>
                <p:cNvCxnSpPr/>
                <p:nvPr/>
              </p:nvCxnSpPr>
              <p:spPr>
                <a:xfrm>
                  <a:off x="6653784" y="4457699"/>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3" name="Group 8"/>
              <p:cNvGrpSpPr/>
              <p:nvPr/>
            </p:nvGrpSpPr>
            <p:grpSpPr>
              <a:xfrm rot="10800000">
                <a:off x="10890249" y="6717068"/>
                <a:ext cx="742795" cy="685801"/>
                <a:chOff x="6267606" y="2541230"/>
                <a:chExt cx="742795" cy="685801"/>
              </a:xfrm>
            </p:grpSpPr>
            <p:cxnSp>
              <p:nvCxnSpPr>
                <p:cNvPr id="24" name="Straight Connector 9"/>
                <p:cNvCxnSpPr/>
                <p:nvPr/>
              </p:nvCxnSpPr>
              <p:spPr>
                <a:xfrm flipV="1">
                  <a:off x="6267606" y="2541231"/>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10"/>
                <p:cNvCxnSpPr/>
                <p:nvPr/>
              </p:nvCxnSpPr>
              <p:spPr>
                <a:xfrm>
                  <a:off x="6324601" y="2541230"/>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20" name="TextBox 13"/>
            <p:cNvSpPr txBox="1"/>
            <p:nvPr/>
          </p:nvSpPr>
          <p:spPr>
            <a:xfrm>
              <a:off x="768350" y="5768757"/>
              <a:ext cx="4864100" cy="569484"/>
            </a:xfrm>
            <a:prstGeom prst="rect">
              <a:avLst/>
            </a:prstGeom>
            <a:noFill/>
          </p:spPr>
          <p:txBody>
            <a:bodyPr wrap="square" rtlCol="0">
              <a:spAutoFit/>
            </a:bodyPr>
            <a:lstStyle/>
            <a:p>
              <a:pPr algn="r"/>
              <a:r>
                <a:rPr lang="cs-CZ" sz="1867" b="1" dirty="0" smtClean="0">
                  <a:solidFill>
                    <a:schemeClr val="bg2"/>
                  </a:solidFill>
                  <a:latin typeface="Arial" panose="020B0604020202020204" pitchFamily="34" charset="0"/>
                </a:rPr>
                <a:t> </a:t>
              </a:r>
              <a:endParaRPr lang="uk-UA" sz="1867" b="1" dirty="0">
                <a:solidFill>
                  <a:schemeClr val="bg2"/>
                </a:solidFill>
                <a:latin typeface="Arial" panose="020B0604020202020204" pitchFamily="34" charset="0"/>
              </a:endParaRPr>
            </a:p>
          </p:txBody>
        </p:sp>
      </p:grpSp>
      <p:pic>
        <p:nvPicPr>
          <p:cNvPr id="2" name="Obrázek 1"/>
          <p:cNvPicPr>
            <a:picLocks noChangeAspect="1"/>
          </p:cNvPicPr>
          <p:nvPr/>
        </p:nvPicPr>
        <p:blipFill>
          <a:blip r:embed="rId2"/>
          <a:stretch>
            <a:fillRect/>
          </a:stretch>
        </p:blipFill>
        <p:spPr>
          <a:xfrm>
            <a:off x="1141487" y="64813"/>
            <a:ext cx="4470401" cy="6896808"/>
          </a:xfrm>
          <a:prstGeom prst="rect">
            <a:avLst/>
          </a:prstGeom>
        </p:spPr>
      </p:pic>
      <p:pic>
        <p:nvPicPr>
          <p:cNvPr id="4" name="Obrázek 3"/>
          <p:cNvPicPr>
            <a:picLocks noChangeAspect="1"/>
          </p:cNvPicPr>
          <p:nvPr/>
        </p:nvPicPr>
        <p:blipFill>
          <a:blip r:embed="rId3"/>
          <a:stretch>
            <a:fillRect/>
          </a:stretch>
        </p:blipFill>
        <p:spPr>
          <a:xfrm>
            <a:off x="-726172" y="-594732"/>
            <a:ext cx="8604405" cy="12906607"/>
          </a:xfrm>
          <a:prstGeom prst="rect">
            <a:avLst/>
          </a:prstGeom>
        </p:spPr>
      </p:pic>
    </p:spTree>
    <p:extLst>
      <p:ext uri="{BB962C8B-B14F-4D97-AF65-F5344CB8AC3E}">
        <p14:creationId xmlns:p14="http://schemas.microsoft.com/office/powerpoint/2010/main" val="3795270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644606" y="741494"/>
            <a:ext cx="10414000" cy="1077026"/>
          </a:xfrm>
          <a:prstGeom prst="rect">
            <a:avLst/>
          </a:prstGeom>
          <a:noFill/>
        </p:spPr>
        <p:txBody>
          <a:bodyPr wrap="square" rtlCol="0" anchor="t">
            <a:spAutoFit/>
          </a:bodyPr>
          <a:lstStyle/>
          <a:p>
            <a:endParaRPr lang="cs-CZ" sz="2133" dirty="0">
              <a:solidFill>
                <a:schemeClr val="tx2">
                  <a:lumMod val="75000"/>
                </a:schemeClr>
              </a:solidFill>
              <a:latin typeface="Arial" panose="020B0604020202020204" pitchFamily="34" charset="0"/>
            </a:endParaRPr>
          </a:p>
          <a:p>
            <a:r>
              <a:rPr lang="cs-CZ" sz="2133" dirty="0">
                <a:solidFill>
                  <a:srgbClr val="45E33D"/>
                </a:solidFill>
                <a:latin typeface="Arial" panose="020B0604020202020204" pitchFamily="34" charset="0"/>
              </a:rPr>
              <a:t>Účel a kanály veřejné komunikace (pozor, ne reklamy!)</a:t>
            </a:r>
          </a:p>
          <a:p>
            <a:endParaRPr lang="cs-CZ" sz="2133" dirty="0">
              <a:solidFill>
                <a:schemeClr val="tx2">
                  <a:lumMod val="75000"/>
                </a:schemeClr>
              </a:solidFill>
              <a:latin typeface="Arial" panose="020B0604020202020204" pitchFamily="34" charset="0"/>
            </a:endParaRPr>
          </a:p>
        </p:txBody>
      </p:sp>
      <p:sp>
        <p:nvSpPr>
          <p:cNvPr id="3" name="Nadpis 2"/>
          <p:cNvSpPr>
            <a:spLocks noGrp="1"/>
          </p:cNvSpPr>
          <p:nvPr>
            <p:ph type="title"/>
          </p:nvPr>
        </p:nvSpPr>
        <p:spPr>
          <a:xfrm>
            <a:off x="628748" y="558775"/>
            <a:ext cx="11004452" cy="385683"/>
          </a:xfrm>
        </p:spPr>
        <p:txBody>
          <a:bodyPr/>
          <a:lstStyle/>
          <a:p>
            <a:r>
              <a:rPr lang="cs-CZ" dirty="0" smtClean="0"/>
              <a:t>Navození – proč ČG/DG jako cíl učení v češtině?</a:t>
            </a: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200" y="246986"/>
            <a:ext cx="1898813" cy="728541"/>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065822" y="1014530"/>
            <a:ext cx="1942191" cy="252552"/>
          </a:xfrm>
          <a:prstGeom prst="rect">
            <a:avLst/>
          </a:prstGeom>
          <a:noFill/>
          <a:ln>
            <a:noFill/>
          </a:ln>
        </p:spPr>
      </p:pic>
      <p:pic>
        <p:nvPicPr>
          <p:cNvPr id="8"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0200119" y="1306086"/>
            <a:ext cx="1807894" cy="193477"/>
          </a:xfrm>
          <a:prstGeom prst="rect">
            <a:avLst/>
          </a:prstGeom>
          <a:noFill/>
          <a:ln>
            <a:noFill/>
          </a:ln>
        </p:spPr>
      </p:pic>
      <p:sp>
        <p:nvSpPr>
          <p:cNvPr id="5" name="Obdélník 4"/>
          <p:cNvSpPr/>
          <p:nvPr/>
        </p:nvSpPr>
        <p:spPr>
          <a:xfrm>
            <a:off x="2258106" y="6050048"/>
            <a:ext cx="7745736" cy="389787"/>
          </a:xfrm>
          <a:prstGeom prst="rect">
            <a:avLst/>
          </a:prstGeom>
        </p:spPr>
        <p:txBody>
          <a:bodyPr wrap="square" lIns="60960" tIns="30480" rIns="60960" bIns="30480" anchor="t">
            <a:spAutoFit/>
          </a:bodyPr>
          <a:lstStyle/>
          <a:p>
            <a:pPr algn="ctr"/>
            <a:r>
              <a:rPr lang="cs-CZ" sz="2133" b="1" dirty="0">
                <a:solidFill>
                  <a:schemeClr val="accent1"/>
                </a:solidFill>
                <a:latin typeface="Arial"/>
                <a:ea typeface="Times New Roman" panose="02020603050405020304" pitchFamily="18" charset="0"/>
                <a:cs typeface="Times New Roman"/>
              </a:rPr>
              <a:t>Co uvedené znamená pro </a:t>
            </a:r>
            <a:r>
              <a:rPr lang="cs-CZ" sz="2133" b="1" dirty="0" smtClean="0">
                <a:solidFill>
                  <a:schemeClr val="accent1"/>
                </a:solidFill>
                <a:latin typeface="Arial"/>
                <a:ea typeface="Times New Roman" panose="02020603050405020304" pitchFamily="18" charset="0"/>
                <a:cs typeface="Times New Roman"/>
              </a:rPr>
              <a:t>podporu učení dětí?</a:t>
            </a:r>
            <a:endParaRPr lang="cs-CZ" sz="1867" b="1" dirty="0">
              <a:solidFill>
                <a:schemeClr val="accent1"/>
              </a:solidFill>
              <a:latin typeface="Times New Roman"/>
              <a:ea typeface="Roboto"/>
              <a:cs typeface="Times New Roman"/>
            </a:endParaRPr>
          </a:p>
        </p:txBody>
      </p:sp>
      <p:graphicFrame>
        <p:nvGraphicFramePr>
          <p:cNvPr id="6" name="Tabulka 5"/>
          <p:cNvGraphicFramePr>
            <a:graphicFrameLocks noGrp="1"/>
          </p:cNvGraphicFramePr>
          <p:nvPr>
            <p:extLst>
              <p:ext uri="{D42A27DB-BD31-4B8C-83A1-F6EECF244321}">
                <p14:modId xmlns:p14="http://schemas.microsoft.com/office/powerpoint/2010/main" val="3070928317"/>
              </p:ext>
            </p:extLst>
          </p:nvPr>
        </p:nvGraphicFramePr>
        <p:xfrm>
          <a:off x="318653" y="1699629"/>
          <a:ext cx="11554692" cy="4150353"/>
        </p:xfrm>
        <a:graphic>
          <a:graphicData uri="http://schemas.openxmlformats.org/drawingml/2006/table">
            <a:tbl>
              <a:tblPr firstRow="1" bandRow="1">
                <a:tableStyleId>{5C22544A-7EE6-4342-B048-85BDC9FD1C3A}</a:tableStyleId>
              </a:tblPr>
              <a:tblGrid>
                <a:gridCol w="5777346">
                  <a:extLst>
                    <a:ext uri="{9D8B030D-6E8A-4147-A177-3AD203B41FA5}">
                      <a16:colId xmlns:a16="http://schemas.microsoft.com/office/drawing/2014/main" val="3703555961"/>
                    </a:ext>
                  </a:extLst>
                </a:gridCol>
                <a:gridCol w="5777346">
                  <a:extLst>
                    <a:ext uri="{9D8B030D-6E8A-4147-A177-3AD203B41FA5}">
                      <a16:colId xmlns:a16="http://schemas.microsoft.com/office/drawing/2014/main" val="533786166"/>
                    </a:ext>
                  </a:extLst>
                </a:gridCol>
              </a:tblGrid>
              <a:tr h="614673">
                <a:tc>
                  <a:txBody>
                    <a:bodyPr/>
                    <a:lstStyle/>
                    <a:p>
                      <a:r>
                        <a:rPr lang="cs-CZ" sz="2000" dirty="0" smtClean="0"/>
                        <a:t>Dříve</a:t>
                      </a:r>
                      <a:endParaRPr lang="cs-CZ" sz="2000" dirty="0"/>
                    </a:p>
                  </a:txBody>
                  <a:tcPr marL="60960" marR="60960" marT="30480" marB="30480"/>
                </a:tc>
                <a:tc>
                  <a:txBody>
                    <a:bodyPr/>
                    <a:lstStyle/>
                    <a:p>
                      <a:r>
                        <a:rPr lang="cs-CZ" sz="2000" dirty="0" smtClean="0"/>
                        <a:t>Nyní</a:t>
                      </a:r>
                      <a:endParaRPr lang="cs-CZ" sz="2000" dirty="0"/>
                    </a:p>
                  </a:txBody>
                  <a:tcPr marL="60960" marR="60960" marT="30480" marB="30480"/>
                </a:tc>
                <a:extLst>
                  <a:ext uri="{0D108BD9-81ED-4DB2-BD59-A6C34878D82A}">
                    <a16:rowId xmlns:a16="http://schemas.microsoft.com/office/drawing/2014/main" val="999221264"/>
                  </a:ext>
                </a:extLst>
              </a:tr>
              <a:tr h="609600">
                <a:tc>
                  <a:txBody>
                    <a:bodyPr/>
                    <a:lstStyle/>
                    <a:p>
                      <a:pPr marL="457200" indent="-457200">
                        <a:buFont typeface="Arial" panose="020B0604020202020204" pitchFamily="34" charset="0"/>
                        <a:buChar char="•"/>
                      </a:pPr>
                      <a:r>
                        <a:rPr lang="cs-CZ" sz="2000" dirty="0" smtClean="0"/>
                        <a:t>Informovat o událostech</a:t>
                      </a:r>
                    </a:p>
                    <a:p>
                      <a:pPr marL="457200" indent="-457200">
                        <a:buFont typeface="Arial" panose="020B0604020202020204" pitchFamily="34" charset="0"/>
                        <a:buChar char="•"/>
                      </a:pPr>
                      <a:r>
                        <a:rPr lang="cs-CZ" sz="2000" dirty="0" smtClean="0"/>
                        <a:t>Sdílet myšlenky a diskutovat o nich</a:t>
                      </a:r>
                    </a:p>
                    <a:p>
                      <a:pPr marL="457200" indent="-457200">
                        <a:buFont typeface="Arial" panose="020B0604020202020204" pitchFamily="34" charset="0"/>
                        <a:buChar char="•"/>
                      </a:pPr>
                      <a:r>
                        <a:rPr lang="cs-CZ" sz="2000" dirty="0" smtClean="0"/>
                        <a:t>Získat</a:t>
                      </a:r>
                      <a:r>
                        <a:rPr lang="cs-CZ" sz="2000" baseline="0" dirty="0" smtClean="0"/>
                        <a:t> pozornost </a:t>
                      </a:r>
                      <a:endParaRPr lang="cs-CZ" sz="2000" dirty="0"/>
                    </a:p>
                  </a:txBody>
                  <a:tcPr marL="60960" marR="60960" marT="30480" marB="30480"/>
                </a:tc>
                <a:tc>
                  <a:txBody>
                    <a:bodyPr/>
                    <a:lstStyle/>
                    <a:p>
                      <a:pPr marL="457200" indent="-457200">
                        <a:buFont typeface="Arial" panose="020B0604020202020204" pitchFamily="34" charset="0"/>
                        <a:buChar char="•"/>
                      </a:pPr>
                      <a:r>
                        <a:rPr lang="cs-CZ" sz="2000" dirty="0" smtClean="0"/>
                        <a:t>Získat pozornost</a:t>
                      </a:r>
                    </a:p>
                    <a:p>
                      <a:pPr marL="457200" indent="-457200">
                        <a:buFont typeface="Arial" panose="020B0604020202020204" pitchFamily="34" charset="0"/>
                        <a:buChar char="•"/>
                      </a:pPr>
                      <a:r>
                        <a:rPr lang="cs-CZ" sz="2000" dirty="0" smtClean="0"/>
                        <a:t>Získat podporu</a:t>
                      </a:r>
                    </a:p>
                    <a:p>
                      <a:pPr marL="457200" indent="-457200">
                        <a:buFont typeface="Arial" panose="020B0604020202020204" pitchFamily="34" charset="0"/>
                        <a:buChar char="•"/>
                      </a:pPr>
                      <a:r>
                        <a:rPr lang="cs-CZ" sz="2000" dirty="0" smtClean="0"/>
                        <a:t>Získat zákazníka</a:t>
                      </a:r>
                      <a:endParaRPr lang="cs-CZ" sz="2000" dirty="0"/>
                    </a:p>
                  </a:txBody>
                  <a:tcPr marL="60960" marR="60960" marT="30480" marB="30480"/>
                </a:tc>
                <a:extLst>
                  <a:ext uri="{0D108BD9-81ED-4DB2-BD59-A6C34878D82A}">
                    <a16:rowId xmlns:a16="http://schemas.microsoft.com/office/drawing/2014/main" val="1005231528"/>
                  </a:ext>
                </a:extLst>
              </a:tr>
              <a:tr h="614673">
                <a:tc>
                  <a:txBody>
                    <a:bodyPr/>
                    <a:lstStyle/>
                    <a:p>
                      <a:pPr marL="457200" indent="-457200">
                        <a:buFont typeface="Arial" panose="020B0604020202020204" pitchFamily="34" charset="0"/>
                        <a:buChar char="•"/>
                      </a:pPr>
                      <a:r>
                        <a:rPr lang="cs-CZ" sz="2000" dirty="0" smtClean="0"/>
                        <a:t>Komunikace převážně „organická“, centralizované</a:t>
                      </a:r>
                      <a:r>
                        <a:rPr lang="cs-CZ" sz="2000" baseline="0" dirty="0" smtClean="0"/>
                        <a:t> informační zdroje</a:t>
                      </a:r>
                    </a:p>
                    <a:p>
                      <a:pPr marL="457200" indent="-457200">
                        <a:buFont typeface="Arial" panose="020B0604020202020204" pitchFamily="34" charset="0"/>
                        <a:buChar char="•"/>
                      </a:pPr>
                      <a:r>
                        <a:rPr lang="cs-CZ" sz="2000" baseline="0" dirty="0" smtClean="0"/>
                        <a:t>Názorový vůdce dostal tolik prostoru, kolik mu jej poskytly standardní media</a:t>
                      </a:r>
                      <a:endParaRPr lang="cs-CZ" sz="2000" dirty="0"/>
                    </a:p>
                  </a:txBody>
                  <a:tcPr marL="60960" marR="60960" marT="30480" marB="30480"/>
                </a:tc>
                <a:tc>
                  <a:txBody>
                    <a:bodyPr/>
                    <a:lstStyle/>
                    <a:p>
                      <a:pPr marL="457200" indent="-457200">
                        <a:buFont typeface="Arial" panose="020B0604020202020204" pitchFamily="34" charset="0"/>
                        <a:buChar char="•"/>
                      </a:pPr>
                      <a:r>
                        <a:rPr lang="cs-CZ" sz="2000" dirty="0" smtClean="0"/>
                        <a:t>Komunikace „demokratická“ – vliv technologií: </a:t>
                      </a:r>
                      <a:r>
                        <a:rPr lang="cs-CZ" sz="2000" baseline="0" dirty="0" smtClean="0"/>
                        <a:t>vliv přirozených názorových vůdců efektivní – do veřejného sdílení názorů pak vstupuje nejvýznamněji zdatnost v oblasti PR</a:t>
                      </a:r>
                      <a:endParaRPr lang="cs-CZ" sz="2000" dirty="0"/>
                    </a:p>
                  </a:txBody>
                  <a:tcPr marL="60960" marR="60960" marT="30480" marB="30480"/>
                </a:tc>
                <a:extLst>
                  <a:ext uri="{0D108BD9-81ED-4DB2-BD59-A6C34878D82A}">
                    <a16:rowId xmlns:a16="http://schemas.microsoft.com/office/drawing/2014/main" val="639682512"/>
                  </a:ext>
                </a:extLst>
              </a:tr>
              <a:tr h="614673">
                <a:tc>
                  <a:txBody>
                    <a:bodyPr/>
                    <a:lstStyle/>
                    <a:p>
                      <a:pPr marL="457200" indent="-457200">
                        <a:buFont typeface="Arial" panose="020B0604020202020204" pitchFamily="34" charset="0"/>
                        <a:buChar char="•"/>
                      </a:pPr>
                      <a:r>
                        <a:rPr lang="cs-CZ" sz="2000" dirty="0" smtClean="0"/>
                        <a:t>Veřejná komunikace podle sociologů dodržovala více méně</a:t>
                      </a:r>
                      <a:r>
                        <a:rPr lang="cs-CZ" sz="2000" baseline="0" dirty="0" smtClean="0"/>
                        <a:t> globálně hodnoty pravdivosti a konkrétních, spolehlivých zdrojů</a:t>
                      </a:r>
                      <a:endParaRPr lang="cs-CZ" sz="2000" dirty="0"/>
                    </a:p>
                  </a:txBody>
                  <a:tcPr marL="60960" marR="60960" marT="30480" marB="30480"/>
                </a:tc>
                <a:tc>
                  <a:txBody>
                    <a:bodyPr/>
                    <a:lstStyle/>
                    <a:p>
                      <a:pPr marL="457200" indent="-457200">
                        <a:buFont typeface="Arial" panose="020B0604020202020204" pitchFamily="34" charset="0"/>
                        <a:buChar char="•"/>
                      </a:pPr>
                      <a:r>
                        <a:rPr lang="cs-CZ" sz="2000" dirty="0" smtClean="0"/>
                        <a:t>Veřejná komunikace je</a:t>
                      </a:r>
                      <a:r>
                        <a:rPr lang="cs-CZ" sz="2000" baseline="0" dirty="0" smtClean="0"/>
                        <a:t> silně konkurenční a slouží zejména cílům z řádku 1 této tabulky: </a:t>
                      </a:r>
                      <a:r>
                        <a:rPr lang="cs-CZ" sz="2000" b="1" u="sng" baseline="0" dirty="0" smtClean="0"/>
                        <a:t>co prodává, dostane se do zpravodajství</a:t>
                      </a:r>
                      <a:r>
                        <a:rPr lang="cs-CZ" sz="2000" b="1" u="none" baseline="0" dirty="0" smtClean="0"/>
                        <a:t> </a:t>
                      </a:r>
                      <a:r>
                        <a:rPr lang="cs-CZ" sz="2000" b="0" u="none" baseline="0" dirty="0" smtClean="0"/>
                        <a:t>/</a:t>
                      </a:r>
                      <a:r>
                        <a:rPr lang="cs-CZ" sz="2000" b="0" u="none" baseline="0" dirty="0" err="1" smtClean="0"/>
                        <a:t>Idnes</a:t>
                      </a:r>
                      <a:r>
                        <a:rPr lang="cs-CZ" sz="2000" b="0" u="none" baseline="0" dirty="0" smtClean="0"/>
                        <a:t> 26. 10.: „Stromy u silnic dál zabíjejí“/</a:t>
                      </a:r>
                      <a:endParaRPr lang="cs-CZ" sz="2000" b="1" u="sng" dirty="0"/>
                    </a:p>
                  </a:txBody>
                  <a:tcPr marL="60960" marR="60960" marT="30480" marB="30480"/>
                </a:tc>
                <a:extLst>
                  <a:ext uri="{0D108BD9-81ED-4DB2-BD59-A6C34878D82A}">
                    <a16:rowId xmlns:a16="http://schemas.microsoft.com/office/drawing/2014/main" val="884592626"/>
                  </a:ext>
                </a:extLst>
              </a:tr>
            </a:tbl>
          </a:graphicData>
        </a:graphic>
      </p:graphicFrame>
    </p:spTree>
    <p:extLst>
      <p:ext uri="{BB962C8B-B14F-4D97-AF65-F5344CB8AC3E}">
        <p14:creationId xmlns:p14="http://schemas.microsoft.com/office/powerpoint/2010/main" val="170856144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690065" y="711431"/>
            <a:ext cx="10414000" cy="1077026"/>
          </a:xfrm>
          <a:prstGeom prst="rect">
            <a:avLst/>
          </a:prstGeom>
          <a:noFill/>
        </p:spPr>
        <p:txBody>
          <a:bodyPr wrap="square" rtlCol="0" anchor="t">
            <a:spAutoFit/>
          </a:bodyPr>
          <a:lstStyle/>
          <a:p>
            <a:r>
              <a:rPr lang="cs-CZ" sz="2133" dirty="0">
                <a:solidFill>
                  <a:schemeClr val="tx2">
                    <a:lumMod val="75000"/>
                  </a:schemeClr>
                </a:solidFill>
                <a:latin typeface="Arial" panose="020B0604020202020204" pitchFamily="34" charset="0"/>
              </a:rPr>
              <a:t> </a:t>
            </a:r>
          </a:p>
          <a:p>
            <a:r>
              <a:rPr lang="cs-CZ" sz="2133" dirty="0">
                <a:solidFill>
                  <a:srgbClr val="45E33D"/>
                </a:solidFill>
                <a:latin typeface="Arial" panose="020B0604020202020204" pitchFamily="34" charset="0"/>
              </a:rPr>
              <a:t>Nároky na posilování cílů výuky druhu „</a:t>
            </a:r>
            <a:r>
              <a:rPr lang="cs-CZ" sz="2133" dirty="0" err="1">
                <a:solidFill>
                  <a:srgbClr val="45E33D"/>
                </a:solidFill>
                <a:latin typeface="Arial" panose="020B0604020202020204" pitchFamily="34" charset="0"/>
              </a:rPr>
              <a:t>literacy</a:t>
            </a:r>
            <a:r>
              <a:rPr lang="cs-CZ" sz="2133" dirty="0">
                <a:solidFill>
                  <a:srgbClr val="45E33D"/>
                </a:solidFill>
                <a:latin typeface="Arial" panose="020B0604020202020204" pitchFamily="34" charset="0"/>
              </a:rPr>
              <a:t>“</a:t>
            </a:r>
          </a:p>
          <a:p>
            <a:endParaRPr lang="cs-CZ" sz="2133" dirty="0">
              <a:solidFill>
                <a:schemeClr val="tx2">
                  <a:lumMod val="75000"/>
                </a:schemeClr>
              </a:solidFill>
              <a:latin typeface="Arial" panose="020B0604020202020204" pitchFamily="34" charset="0"/>
            </a:endParaRPr>
          </a:p>
        </p:txBody>
      </p:sp>
      <p:sp>
        <p:nvSpPr>
          <p:cNvPr id="3" name="Nadpis 2"/>
          <p:cNvSpPr>
            <a:spLocks noGrp="1"/>
          </p:cNvSpPr>
          <p:nvPr>
            <p:ph type="title"/>
          </p:nvPr>
        </p:nvSpPr>
        <p:spPr/>
        <p:txBody>
          <a:bodyPr/>
          <a:lstStyle/>
          <a:p>
            <a:r>
              <a:rPr lang="cs-CZ" dirty="0" smtClean="0"/>
              <a:t>Znamená to… Co v ČG/DG?</a:t>
            </a: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200" y="246986"/>
            <a:ext cx="1898813" cy="728541"/>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065822" y="1014530"/>
            <a:ext cx="1942191" cy="252552"/>
          </a:xfrm>
          <a:prstGeom prst="rect">
            <a:avLst/>
          </a:prstGeom>
          <a:noFill/>
          <a:ln>
            <a:noFill/>
          </a:ln>
        </p:spPr>
      </p:pic>
      <p:pic>
        <p:nvPicPr>
          <p:cNvPr id="8"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0200119" y="1306086"/>
            <a:ext cx="1807894" cy="193477"/>
          </a:xfrm>
          <a:prstGeom prst="rect">
            <a:avLst/>
          </a:prstGeom>
          <a:noFill/>
          <a:ln>
            <a:noFill/>
          </a:ln>
        </p:spPr>
      </p:pic>
      <p:sp>
        <p:nvSpPr>
          <p:cNvPr id="5" name="Obdélník 4"/>
          <p:cNvSpPr/>
          <p:nvPr/>
        </p:nvSpPr>
        <p:spPr>
          <a:xfrm>
            <a:off x="2258106" y="6247196"/>
            <a:ext cx="7745736" cy="389787"/>
          </a:xfrm>
          <a:prstGeom prst="rect">
            <a:avLst/>
          </a:prstGeom>
        </p:spPr>
        <p:txBody>
          <a:bodyPr wrap="square" lIns="60960" tIns="30480" rIns="60960" bIns="30480" anchor="t">
            <a:spAutoFit/>
          </a:bodyPr>
          <a:lstStyle/>
          <a:p>
            <a:pPr algn="ctr"/>
            <a:r>
              <a:rPr lang="cs-CZ" sz="2133" b="1" dirty="0">
                <a:solidFill>
                  <a:schemeClr val="accent1"/>
                </a:solidFill>
                <a:latin typeface="Arial"/>
                <a:ea typeface="Times New Roman" panose="02020603050405020304" pitchFamily="18" charset="0"/>
                <a:cs typeface="Times New Roman"/>
              </a:rPr>
              <a:t>Co </a:t>
            </a:r>
            <a:r>
              <a:rPr lang="cs-CZ" sz="2133" b="1" dirty="0" smtClean="0">
                <a:solidFill>
                  <a:schemeClr val="accent1"/>
                </a:solidFill>
                <a:latin typeface="Arial"/>
                <a:ea typeface="Times New Roman" panose="02020603050405020304" pitchFamily="18" charset="0"/>
                <a:cs typeface="Times New Roman"/>
              </a:rPr>
              <a:t>vás k tomu napadá?</a:t>
            </a:r>
            <a:endParaRPr lang="cs-CZ" sz="1867" b="1" dirty="0">
              <a:solidFill>
                <a:schemeClr val="accent1"/>
              </a:solidFill>
              <a:latin typeface="Times New Roman"/>
              <a:ea typeface="Roboto"/>
              <a:cs typeface="Times New Roman"/>
            </a:endParaRPr>
          </a:p>
        </p:txBody>
      </p:sp>
      <p:graphicFrame>
        <p:nvGraphicFramePr>
          <p:cNvPr id="6" name="Tabulka 5"/>
          <p:cNvGraphicFramePr>
            <a:graphicFrameLocks noGrp="1"/>
          </p:cNvGraphicFramePr>
          <p:nvPr>
            <p:extLst>
              <p:ext uri="{D42A27DB-BD31-4B8C-83A1-F6EECF244321}">
                <p14:modId xmlns:p14="http://schemas.microsoft.com/office/powerpoint/2010/main" val="814365242"/>
              </p:ext>
            </p:extLst>
          </p:nvPr>
        </p:nvGraphicFramePr>
        <p:xfrm>
          <a:off x="318654" y="1548203"/>
          <a:ext cx="11554692" cy="4698993"/>
        </p:xfrm>
        <a:graphic>
          <a:graphicData uri="http://schemas.openxmlformats.org/drawingml/2006/table">
            <a:tbl>
              <a:tblPr firstRow="1" bandRow="1">
                <a:tableStyleId>{5C22544A-7EE6-4342-B048-85BDC9FD1C3A}</a:tableStyleId>
              </a:tblPr>
              <a:tblGrid>
                <a:gridCol w="5777346">
                  <a:extLst>
                    <a:ext uri="{9D8B030D-6E8A-4147-A177-3AD203B41FA5}">
                      <a16:colId xmlns:a16="http://schemas.microsoft.com/office/drawing/2014/main" val="3703555961"/>
                    </a:ext>
                  </a:extLst>
                </a:gridCol>
                <a:gridCol w="5777346">
                  <a:extLst>
                    <a:ext uri="{9D8B030D-6E8A-4147-A177-3AD203B41FA5}">
                      <a16:colId xmlns:a16="http://schemas.microsoft.com/office/drawing/2014/main" val="533786166"/>
                    </a:ext>
                  </a:extLst>
                </a:gridCol>
              </a:tblGrid>
              <a:tr h="614673">
                <a:tc>
                  <a:txBody>
                    <a:bodyPr/>
                    <a:lstStyle/>
                    <a:p>
                      <a:r>
                        <a:rPr lang="cs-CZ" sz="2000" dirty="0" smtClean="0"/>
                        <a:t>Dříve</a:t>
                      </a:r>
                      <a:endParaRPr lang="cs-CZ" sz="2000" dirty="0"/>
                    </a:p>
                  </a:txBody>
                  <a:tcPr marL="60960" marR="60960" marT="30480" marB="30480"/>
                </a:tc>
                <a:tc>
                  <a:txBody>
                    <a:bodyPr/>
                    <a:lstStyle/>
                    <a:p>
                      <a:r>
                        <a:rPr lang="cs-CZ" sz="2000" dirty="0" smtClean="0"/>
                        <a:t>Nyní</a:t>
                      </a:r>
                      <a:endParaRPr lang="cs-CZ" sz="2000" dirty="0"/>
                    </a:p>
                  </a:txBody>
                  <a:tcPr marL="60960" marR="60960" marT="30480" marB="30480"/>
                </a:tc>
                <a:extLst>
                  <a:ext uri="{0D108BD9-81ED-4DB2-BD59-A6C34878D82A}">
                    <a16:rowId xmlns:a16="http://schemas.microsoft.com/office/drawing/2014/main" val="999221264"/>
                  </a:ext>
                </a:extLst>
              </a:tr>
              <a:tr h="2267876">
                <a:tc>
                  <a:txBody>
                    <a:bodyPr/>
                    <a:lstStyle/>
                    <a:p>
                      <a:pPr marL="457200" indent="-457200">
                        <a:buFont typeface="Arial" panose="020B0604020202020204" pitchFamily="34" charset="0"/>
                        <a:buChar char="•"/>
                      </a:pPr>
                      <a:r>
                        <a:rPr lang="cs-CZ" sz="2000" dirty="0" smtClean="0"/>
                        <a:t>Žák porozumí mediálním sdělením a odlišuje fakta od názorů; odliší reklamu</a:t>
                      </a:r>
                      <a:r>
                        <a:rPr lang="cs-CZ" sz="2000" baseline="0" dirty="0" smtClean="0"/>
                        <a:t> a zpravodajství</a:t>
                      </a:r>
                      <a:endParaRPr lang="cs-CZ" sz="2000" dirty="0"/>
                    </a:p>
                  </a:txBody>
                  <a:tcPr marL="60960" marR="60960" marT="30480" marB="30480"/>
                </a:tc>
                <a:tc>
                  <a:txBody>
                    <a:bodyPr/>
                    <a:lstStyle/>
                    <a:p>
                      <a:pPr marL="457200" indent="-457200">
                        <a:buFont typeface="Arial" panose="020B0604020202020204" pitchFamily="34" charset="0"/>
                        <a:buChar char="•"/>
                      </a:pPr>
                      <a:r>
                        <a:rPr lang="cs-CZ" sz="2000" dirty="0" smtClean="0"/>
                        <a:t>Žák analyzuje komunikační záměr</a:t>
                      </a:r>
                    </a:p>
                    <a:p>
                      <a:pPr marL="457200" indent="-457200">
                        <a:buFont typeface="Arial" panose="020B0604020202020204" pitchFamily="34" charset="0"/>
                        <a:buChar char="•"/>
                      </a:pPr>
                      <a:r>
                        <a:rPr lang="cs-CZ" sz="2000" dirty="0" smtClean="0"/>
                        <a:t>Žák si uvědomuje, jaké texty čte a jaké texty jsou mu nabízeny</a:t>
                      </a:r>
                    </a:p>
                    <a:p>
                      <a:pPr marL="457200" indent="-457200">
                        <a:buFont typeface="Arial" panose="020B0604020202020204" pitchFamily="34" charset="0"/>
                        <a:buChar char="•"/>
                      </a:pPr>
                      <a:r>
                        <a:rPr lang="cs-CZ" sz="2000" dirty="0" smtClean="0"/>
                        <a:t>Umělá inteligence distribuuje zprávy podle:</a:t>
                      </a:r>
                    </a:p>
                    <a:p>
                      <a:pPr marL="457200" indent="-457200">
                        <a:buFont typeface="Arial" panose="020B0604020202020204" pitchFamily="34" charset="0"/>
                        <a:buChar char="•"/>
                      </a:pPr>
                      <a:r>
                        <a:rPr lang="cs-CZ" sz="2000" dirty="0" smtClean="0"/>
                        <a:t>Titulků,</a:t>
                      </a:r>
                      <a:r>
                        <a:rPr lang="cs-CZ" sz="2000" baseline="0" dirty="0" smtClean="0"/>
                        <a:t> na které uživatel obvykle „kliká“, aby se na server vracel</a:t>
                      </a:r>
                    </a:p>
                    <a:p>
                      <a:pPr marL="457200" indent="-457200">
                        <a:buFont typeface="Arial" panose="020B0604020202020204" pitchFamily="34" charset="0"/>
                        <a:buChar char="•"/>
                      </a:pPr>
                      <a:r>
                        <a:rPr lang="cs-CZ" sz="2000" baseline="0" dirty="0" smtClean="0"/>
                        <a:t>Takové texty, které dočte, aby tam zůstával déle a víc na něj působila opravdová reklama</a:t>
                      </a:r>
                      <a:endParaRPr lang="cs-CZ" sz="2000" dirty="0"/>
                    </a:p>
                  </a:txBody>
                  <a:tcPr marL="60960" marR="60960" marT="30480" marB="30480"/>
                </a:tc>
                <a:extLst>
                  <a:ext uri="{0D108BD9-81ED-4DB2-BD59-A6C34878D82A}">
                    <a16:rowId xmlns:a16="http://schemas.microsoft.com/office/drawing/2014/main" val="1005231528"/>
                  </a:ext>
                </a:extLst>
              </a:tr>
              <a:tr h="792480">
                <a:tc>
                  <a:txBody>
                    <a:bodyPr/>
                    <a:lstStyle/>
                    <a:p>
                      <a:pPr marL="457200" indent="-457200">
                        <a:buFont typeface="Arial" panose="020B0604020202020204" pitchFamily="34" charset="0"/>
                        <a:buChar char="•"/>
                      </a:pPr>
                      <a:r>
                        <a:rPr lang="cs-CZ" sz="2000" dirty="0" smtClean="0"/>
                        <a:t>Žák analyzuje obsah zpráv a syntetizuje</a:t>
                      </a:r>
                      <a:r>
                        <a:rPr lang="cs-CZ" sz="2000" baseline="0" dirty="0" smtClean="0"/>
                        <a:t> je, promýšlí v kontextu toho, co zná, a utváří si názor; popř. diskutuje s ostatními</a:t>
                      </a:r>
                      <a:endParaRPr lang="cs-CZ" sz="2000" dirty="0"/>
                    </a:p>
                  </a:txBody>
                  <a:tcPr marL="60960" marR="60960" marT="30480" marB="30480"/>
                </a:tc>
                <a:tc>
                  <a:txBody>
                    <a:bodyPr/>
                    <a:lstStyle/>
                    <a:p>
                      <a:pPr marL="457200" indent="-457200">
                        <a:buFont typeface="Arial" panose="020B0604020202020204" pitchFamily="34" charset="0"/>
                        <a:buChar char="•"/>
                      </a:pPr>
                      <a:r>
                        <a:rPr lang="cs-CZ" sz="2000" dirty="0" smtClean="0"/>
                        <a:t>Žák sám je šiřitelem memu</a:t>
                      </a:r>
                    </a:p>
                    <a:p>
                      <a:pPr marL="457200" indent="-457200">
                        <a:buFont typeface="Arial" panose="020B0604020202020204" pitchFamily="34" charset="0"/>
                        <a:buChar char="•"/>
                      </a:pPr>
                      <a:r>
                        <a:rPr lang="cs-CZ" sz="2000" dirty="0" smtClean="0"/>
                        <a:t>Žák by tedy měl reflektovat vše uvedené</a:t>
                      </a:r>
                      <a:r>
                        <a:rPr lang="cs-CZ" sz="2000" baseline="0" dirty="0" smtClean="0"/>
                        <a:t> výše</a:t>
                      </a:r>
                    </a:p>
                    <a:p>
                      <a:pPr marL="457200" indent="-457200">
                        <a:buFont typeface="Arial" panose="020B0604020202020204" pitchFamily="34" charset="0"/>
                        <a:buChar char="•"/>
                      </a:pPr>
                      <a:r>
                        <a:rPr lang="cs-CZ" sz="2000" baseline="0" dirty="0" smtClean="0"/>
                        <a:t>Žák je vybaven dovednostmi odlišovat takové formální a obsahové prvky textu, které svědčí o jeho (ne)spolehlivosti (!)</a:t>
                      </a:r>
                      <a:endParaRPr lang="cs-CZ" sz="2000" dirty="0"/>
                    </a:p>
                  </a:txBody>
                  <a:tcPr marL="60960" marR="60960" marT="30480" marB="30480"/>
                </a:tc>
                <a:extLst>
                  <a:ext uri="{0D108BD9-81ED-4DB2-BD59-A6C34878D82A}">
                    <a16:rowId xmlns:a16="http://schemas.microsoft.com/office/drawing/2014/main" val="639682512"/>
                  </a:ext>
                </a:extLst>
              </a:tr>
            </a:tbl>
          </a:graphicData>
        </a:graphic>
      </p:graphicFrame>
    </p:spTree>
    <p:extLst>
      <p:ext uri="{BB962C8B-B14F-4D97-AF65-F5344CB8AC3E}">
        <p14:creationId xmlns:p14="http://schemas.microsoft.com/office/powerpoint/2010/main" val="28453993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0"/>
          <p:cNvSpPr/>
          <p:nvPr/>
        </p:nvSpPr>
        <p:spPr>
          <a:xfrm>
            <a:off x="1645348" y="4710728"/>
            <a:ext cx="9062400" cy="62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733"/>
              <a:buFont typeface="Arial"/>
              <a:buNone/>
            </a:pPr>
            <a:r>
              <a:rPr lang="cs-CZ" sz="1733" b="0" i="0" u="none" strike="noStrike" cap="none" dirty="0">
                <a:solidFill>
                  <a:schemeClr val="dk1"/>
                </a:solidFill>
                <a:latin typeface="Arial"/>
                <a:ea typeface="Arial"/>
                <a:cs typeface="Arial"/>
                <a:sym typeface="Arial"/>
              </a:rPr>
              <a:t>Podpora budování kapacit pro rozvoj základních </a:t>
            </a:r>
            <a:r>
              <a:rPr lang="cs-CZ" sz="1733" b="0" i="0" u="none" strike="noStrike" cap="none" dirty="0" err="1">
                <a:solidFill>
                  <a:schemeClr val="dk1"/>
                </a:solidFill>
                <a:latin typeface="Arial"/>
                <a:ea typeface="Arial"/>
                <a:cs typeface="Arial"/>
                <a:sym typeface="Arial"/>
              </a:rPr>
              <a:t>pre</a:t>
            </a:r>
            <a:r>
              <a:rPr lang="cs-CZ" sz="1733" b="0" i="0" u="none" strike="noStrike" cap="none" dirty="0">
                <a:solidFill>
                  <a:schemeClr val="dk1"/>
                </a:solidFill>
                <a:latin typeface="Arial"/>
                <a:ea typeface="Arial"/>
                <a:cs typeface="Arial"/>
                <a:sym typeface="Arial"/>
              </a:rPr>
              <a:t>/gramotností v předškolním </a:t>
            </a:r>
            <a:br>
              <a:rPr lang="cs-CZ" sz="1733" b="0" i="0" u="none" strike="noStrike" cap="none" dirty="0">
                <a:solidFill>
                  <a:schemeClr val="dk1"/>
                </a:solidFill>
                <a:latin typeface="Arial"/>
                <a:ea typeface="Arial"/>
                <a:cs typeface="Arial"/>
                <a:sym typeface="Arial"/>
              </a:rPr>
            </a:br>
            <a:r>
              <a:rPr lang="cs-CZ" sz="1733" b="0" i="0" u="none" strike="noStrike" cap="none" dirty="0">
                <a:solidFill>
                  <a:schemeClr val="dk1"/>
                </a:solidFill>
                <a:latin typeface="Arial"/>
                <a:ea typeface="Arial"/>
                <a:cs typeface="Arial"/>
                <a:sym typeface="Arial"/>
              </a:rPr>
              <a:t>a základním vzdělávání - Podpora práce učitelů (PPUČ) je financován Evropskou unií.</a:t>
            </a:r>
            <a:endParaRPr sz="1867" b="0" i="0" u="none" strike="noStrike" cap="none" dirty="0">
              <a:solidFill>
                <a:srgbClr val="323F4F"/>
              </a:solidFill>
              <a:latin typeface="Arial"/>
              <a:ea typeface="Arial"/>
              <a:cs typeface="Arial"/>
              <a:sym typeface="Arial"/>
            </a:endParaRPr>
          </a:p>
        </p:txBody>
      </p:sp>
      <p:pic>
        <p:nvPicPr>
          <p:cNvPr id="5" name="Picture 2" descr="C:\Users\Daniel\Desktop\logo+uci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967" y="1370063"/>
            <a:ext cx="4125685" cy="257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83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690065" y="711431"/>
            <a:ext cx="10414000" cy="748795"/>
          </a:xfrm>
          <a:prstGeom prst="rect">
            <a:avLst/>
          </a:prstGeom>
          <a:noFill/>
        </p:spPr>
        <p:txBody>
          <a:bodyPr wrap="square" rtlCol="0" anchor="t">
            <a:spAutoFit/>
          </a:bodyPr>
          <a:lstStyle/>
          <a:p>
            <a:r>
              <a:rPr lang="cs-CZ" sz="2133" dirty="0">
                <a:solidFill>
                  <a:schemeClr val="tx2">
                    <a:lumMod val="75000"/>
                  </a:schemeClr>
                </a:solidFill>
                <a:latin typeface="Arial" panose="020B0604020202020204" pitchFamily="34" charset="0"/>
              </a:rPr>
              <a:t> </a:t>
            </a:r>
          </a:p>
          <a:p>
            <a:r>
              <a:rPr lang="cs-CZ" sz="2133" dirty="0">
                <a:solidFill>
                  <a:srgbClr val="45E33D"/>
                </a:solidFill>
                <a:latin typeface="Arial" panose="020B0604020202020204" pitchFamily="34" charset="0"/>
              </a:rPr>
              <a:t>Výzvy pro učitele pracovat jinak s novým informačním obsahem</a:t>
            </a:r>
            <a:endParaRPr lang="cs-CZ" sz="2133" dirty="0">
              <a:solidFill>
                <a:schemeClr val="tx2">
                  <a:lumMod val="75000"/>
                </a:schemeClr>
              </a:solidFill>
              <a:latin typeface="Arial" panose="020B0604020202020204" pitchFamily="34" charset="0"/>
            </a:endParaRPr>
          </a:p>
        </p:txBody>
      </p:sp>
      <p:sp>
        <p:nvSpPr>
          <p:cNvPr id="3" name="Nadpis 2"/>
          <p:cNvSpPr>
            <a:spLocks noGrp="1"/>
          </p:cNvSpPr>
          <p:nvPr>
            <p:ph type="title"/>
          </p:nvPr>
        </p:nvSpPr>
        <p:spPr/>
        <p:txBody>
          <a:bodyPr/>
          <a:lstStyle/>
          <a:p>
            <a:r>
              <a:rPr lang="cs-CZ" dirty="0" smtClean="0"/>
              <a:t>Jdeme na to… Jak s ČG/DG?</a:t>
            </a: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200" y="246986"/>
            <a:ext cx="1898813" cy="728541"/>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065822" y="1014530"/>
            <a:ext cx="1942191" cy="252552"/>
          </a:xfrm>
          <a:prstGeom prst="rect">
            <a:avLst/>
          </a:prstGeom>
          <a:noFill/>
          <a:ln>
            <a:noFill/>
          </a:ln>
        </p:spPr>
      </p:pic>
      <p:pic>
        <p:nvPicPr>
          <p:cNvPr id="8"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0200119" y="1306086"/>
            <a:ext cx="1807894" cy="193477"/>
          </a:xfrm>
          <a:prstGeom prst="rect">
            <a:avLst/>
          </a:prstGeom>
          <a:noFill/>
          <a:ln>
            <a:noFill/>
          </a:ln>
        </p:spPr>
      </p:pic>
      <p:graphicFrame>
        <p:nvGraphicFramePr>
          <p:cNvPr id="6" name="Tabulka 5"/>
          <p:cNvGraphicFramePr>
            <a:graphicFrameLocks noGrp="1"/>
          </p:cNvGraphicFramePr>
          <p:nvPr>
            <p:extLst>
              <p:ext uri="{D42A27DB-BD31-4B8C-83A1-F6EECF244321}">
                <p14:modId xmlns:p14="http://schemas.microsoft.com/office/powerpoint/2010/main" val="2053892379"/>
              </p:ext>
            </p:extLst>
          </p:nvPr>
        </p:nvGraphicFramePr>
        <p:xfrm>
          <a:off x="12192" y="1756214"/>
          <a:ext cx="12179808" cy="4977479"/>
        </p:xfrm>
        <a:graphic>
          <a:graphicData uri="http://schemas.openxmlformats.org/drawingml/2006/table">
            <a:tbl>
              <a:tblPr firstRow="1" bandRow="1">
                <a:tableStyleId>{5C22544A-7EE6-4342-B048-85BDC9FD1C3A}</a:tableStyleId>
              </a:tblPr>
              <a:tblGrid>
                <a:gridCol w="2757875">
                  <a:extLst>
                    <a:ext uri="{9D8B030D-6E8A-4147-A177-3AD203B41FA5}">
                      <a16:colId xmlns:a16="http://schemas.microsoft.com/office/drawing/2014/main" val="3703555961"/>
                    </a:ext>
                  </a:extLst>
                </a:gridCol>
                <a:gridCol w="9421933">
                  <a:extLst>
                    <a:ext uri="{9D8B030D-6E8A-4147-A177-3AD203B41FA5}">
                      <a16:colId xmlns:a16="http://schemas.microsoft.com/office/drawing/2014/main" val="533786166"/>
                    </a:ext>
                  </a:extLst>
                </a:gridCol>
              </a:tblGrid>
              <a:tr h="862679">
                <a:tc>
                  <a:txBody>
                    <a:bodyPr/>
                    <a:lstStyle/>
                    <a:p>
                      <a:r>
                        <a:rPr lang="cs-CZ" sz="2000" dirty="0" smtClean="0"/>
                        <a:t>Dříve</a:t>
                      </a:r>
                      <a:endParaRPr lang="cs-CZ" sz="2000" dirty="0"/>
                    </a:p>
                  </a:txBody>
                  <a:tcPr marL="60960" marR="60960" marT="30480" marB="30480"/>
                </a:tc>
                <a:tc>
                  <a:txBody>
                    <a:bodyPr/>
                    <a:lstStyle/>
                    <a:p>
                      <a:r>
                        <a:rPr lang="cs-CZ" sz="2000" dirty="0" smtClean="0"/>
                        <a:t>Nyní</a:t>
                      </a:r>
                      <a:endParaRPr lang="cs-CZ" sz="2000" dirty="0"/>
                    </a:p>
                  </a:txBody>
                  <a:tcPr marL="60960" marR="60960" marT="30480" marB="30480"/>
                </a:tc>
                <a:extLst>
                  <a:ext uri="{0D108BD9-81ED-4DB2-BD59-A6C34878D82A}">
                    <a16:rowId xmlns:a16="http://schemas.microsoft.com/office/drawing/2014/main" val="999221264"/>
                  </a:ext>
                </a:extLst>
              </a:tr>
              <a:tr h="3759200">
                <a:tc>
                  <a:txBody>
                    <a:bodyPr/>
                    <a:lstStyle/>
                    <a:p>
                      <a:pPr marL="457200" indent="-457200">
                        <a:buFont typeface="Arial" panose="020B0604020202020204" pitchFamily="34" charset="0"/>
                        <a:buChar char="•"/>
                      </a:pPr>
                      <a:r>
                        <a:rPr lang="cs-CZ" sz="2400" dirty="0" smtClean="0"/>
                        <a:t>Žák se vzdělával</a:t>
                      </a:r>
                      <a:r>
                        <a:rPr lang="cs-CZ" sz="2400" baseline="0" dirty="0" smtClean="0"/>
                        <a:t> </a:t>
                      </a:r>
                      <a:br>
                        <a:rPr lang="cs-CZ" sz="2400" baseline="0" dirty="0" smtClean="0"/>
                      </a:br>
                      <a:r>
                        <a:rPr lang="cs-CZ" sz="2400" baseline="0" dirty="0" smtClean="0"/>
                        <a:t>v konkrétním oboru lidského poznání </a:t>
                      </a:r>
                      <a:br>
                        <a:rPr lang="cs-CZ" sz="2400" baseline="0" dirty="0" smtClean="0"/>
                      </a:br>
                      <a:r>
                        <a:rPr lang="cs-CZ" sz="2400" baseline="0" dirty="0" smtClean="0"/>
                        <a:t>v péči učitele</a:t>
                      </a:r>
                    </a:p>
                    <a:p>
                      <a:pPr marL="457200" indent="-457200">
                        <a:buFont typeface="Arial" panose="020B0604020202020204" pitchFamily="34" charset="0"/>
                        <a:buChar char="•"/>
                      </a:pPr>
                      <a:r>
                        <a:rPr lang="cs-CZ" sz="2400" baseline="0" dirty="0" smtClean="0"/>
                        <a:t>Názory žáka a to, co čte, nebyly pro školu relevantní</a:t>
                      </a:r>
                      <a:endParaRPr lang="cs-CZ" sz="2400" dirty="0"/>
                    </a:p>
                  </a:txBody>
                  <a:tcPr marL="60960" marR="60960" marT="30480" marB="30480"/>
                </a:tc>
                <a:tc>
                  <a:txBody>
                    <a:bodyPr/>
                    <a:lstStyle/>
                    <a:p>
                      <a:pPr marL="457200" indent="-457200">
                        <a:buFont typeface="Arial" panose="020B0604020202020204" pitchFamily="34" charset="0"/>
                        <a:buChar char="•"/>
                      </a:pPr>
                      <a:r>
                        <a:rPr lang="cs-CZ" sz="1900" dirty="0" smtClean="0"/>
                        <a:t>Učitel ukazuje</a:t>
                      </a:r>
                      <a:r>
                        <a:rPr lang="cs-CZ" sz="1900" baseline="0" dirty="0" smtClean="0"/>
                        <a:t> nové jevy – např. dezinformační weby</a:t>
                      </a:r>
                    </a:p>
                    <a:p>
                      <a:pPr marL="1143000" lvl="1" indent="-457200">
                        <a:buFont typeface="Arial" panose="020B0604020202020204" pitchFamily="34" charset="0"/>
                        <a:buChar char="•"/>
                      </a:pPr>
                      <a:r>
                        <a:rPr lang="cs-CZ" sz="1900" dirty="0" smtClean="0">
                          <a:hlinkClick r:id="rId6"/>
                        </a:rPr>
                        <a:t>https://edu.ceskatelevize.cz/dezinformacni-weby-ii-5e441eded76ace2c451ddf8a</a:t>
                      </a:r>
                      <a:r>
                        <a:rPr lang="cs-CZ" sz="1900" dirty="0" smtClean="0"/>
                        <a:t> </a:t>
                      </a:r>
                    </a:p>
                    <a:p>
                      <a:pPr marL="457200" indent="-457200">
                        <a:buFont typeface="Arial" panose="020B0604020202020204" pitchFamily="34" charset="0"/>
                        <a:buChar char="•"/>
                      </a:pPr>
                      <a:r>
                        <a:rPr lang="cs-CZ" sz="1900" dirty="0" smtClean="0"/>
                        <a:t>Učitel otevírá</a:t>
                      </a:r>
                      <a:r>
                        <a:rPr lang="cs-CZ" sz="1900" baseline="0" dirty="0" smtClean="0"/>
                        <a:t> diskusi o zdrojích, které žáci využívají, když se učí nové věci (nemusí to být poznatky oboru, učím se také utvářet postoje, vnímat hodnoty…)</a:t>
                      </a:r>
                    </a:p>
                    <a:p>
                      <a:pPr marL="1143000" lvl="1" indent="-457200">
                        <a:buFont typeface="Arial" panose="020B0604020202020204" pitchFamily="34" charset="0"/>
                        <a:buChar char="•"/>
                      </a:pPr>
                      <a:r>
                        <a:rPr lang="cs-CZ" sz="1900" dirty="0" smtClean="0"/>
                        <a:t>Žáci si při tom</a:t>
                      </a:r>
                      <a:r>
                        <a:rPr lang="cs-CZ" sz="1900" baseline="0" dirty="0" smtClean="0"/>
                        <a:t> </a:t>
                      </a:r>
                      <a:r>
                        <a:rPr lang="cs-CZ" sz="1900" dirty="0" smtClean="0"/>
                        <a:t>uvědomují, jaké texty čtou a jaké texty jsou jim nabízeny</a:t>
                      </a:r>
                    </a:p>
                    <a:p>
                      <a:pPr marL="457200" indent="-457200">
                        <a:buFont typeface="Arial" panose="020B0604020202020204" pitchFamily="34" charset="0"/>
                        <a:buChar char="•"/>
                      </a:pPr>
                      <a:r>
                        <a:rPr lang="cs-CZ" sz="1900" dirty="0" smtClean="0"/>
                        <a:t>Učitel vede žáky, aby si všímali autorského záměru nejen v komentářích:</a:t>
                      </a:r>
                    </a:p>
                    <a:p>
                      <a:pPr marL="1143000" lvl="1" indent="-457200">
                        <a:buFont typeface="Arial" panose="020B0604020202020204" pitchFamily="34" charset="0"/>
                        <a:buChar char="•"/>
                      </a:pPr>
                      <a:r>
                        <a:rPr lang="cs-CZ" sz="1900" dirty="0" smtClean="0"/>
                        <a:t>ale i ve filmech, YouTube…: jednou z forem, jak se to dělá, je </a:t>
                      </a:r>
                      <a:r>
                        <a:rPr lang="cs-CZ" sz="1900" i="1" dirty="0" err="1" smtClean="0"/>
                        <a:t>product</a:t>
                      </a:r>
                      <a:r>
                        <a:rPr lang="cs-CZ" sz="1900" i="1" dirty="0" smtClean="0"/>
                        <a:t> </a:t>
                      </a:r>
                      <a:r>
                        <a:rPr lang="cs-CZ" sz="1900" i="1" dirty="0" err="1" smtClean="0"/>
                        <a:t>placement</a:t>
                      </a:r>
                      <a:r>
                        <a:rPr lang="cs-CZ" sz="1900" i="1" dirty="0" smtClean="0"/>
                        <a:t> </a:t>
                      </a:r>
                      <a:r>
                        <a:rPr lang="cs-CZ" sz="1900" dirty="0" smtClean="0"/>
                        <a:t>(produkt</a:t>
                      </a:r>
                      <a:r>
                        <a:rPr lang="cs-CZ" sz="1900" baseline="0" dirty="0" smtClean="0"/>
                        <a:t> nemusí být věc, může jít o názor!): </a:t>
                      </a:r>
                      <a:r>
                        <a:rPr lang="cs-CZ" sz="1900" baseline="0" dirty="0" smtClean="0">
                          <a:hlinkClick r:id="rId7"/>
                        </a:rPr>
                        <a:t>https://edu.ceskatelevize.cz/product-placement-5e441ac5f2ae77328d0a701c</a:t>
                      </a:r>
                      <a:r>
                        <a:rPr lang="cs-CZ" sz="1900" baseline="0" dirty="0" smtClean="0"/>
                        <a:t> </a:t>
                      </a:r>
                      <a:endParaRPr lang="cs-CZ" sz="1900" dirty="0" smtClean="0"/>
                    </a:p>
                    <a:p>
                      <a:pPr marL="457200" indent="-457200">
                        <a:buFont typeface="Arial" panose="020B0604020202020204" pitchFamily="34" charset="0"/>
                        <a:buChar char="•"/>
                      </a:pPr>
                      <a:r>
                        <a:rPr lang="cs-CZ" sz="1900" dirty="0" smtClean="0"/>
                        <a:t>Učitel vede žáky k promýšlení vlastní tvorby (žáci přirozeně a běžně komunikují na sociálních sítích, účastní se polemik, hlasují někde nebo si prostě vybírají texty, které čtou…) a společného prostředí pro učení (např. třídy)</a:t>
                      </a:r>
                    </a:p>
                  </a:txBody>
                  <a:tcPr marL="60960" marR="60960" marT="30480" marB="30480"/>
                </a:tc>
                <a:extLst>
                  <a:ext uri="{0D108BD9-81ED-4DB2-BD59-A6C34878D82A}">
                    <a16:rowId xmlns:a16="http://schemas.microsoft.com/office/drawing/2014/main" val="1005231528"/>
                  </a:ext>
                </a:extLst>
              </a:tr>
            </a:tbl>
          </a:graphicData>
        </a:graphic>
      </p:graphicFrame>
    </p:spTree>
    <p:extLst>
      <p:ext uri="{BB962C8B-B14F-4D97-AF65-F5344CB8AC3E}">
        <p14:creationId xmlns:p14="http://schemas.microsoft.com/office/powerpoint/2010/main" val="139284276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PROČ je </a:t>
            </a:r>
            <a:r>
              <a:rPr lang="cs-CZ" dirty="0" smtClean="0"/>
              <a:t>podle mne důležité</a:t>
            </a:r>
            <a:r>
              <a:rPr lang="cs-CZ" dirty="0"/>
              <a:t>, aby školní čeština ve své "digitální složce" měla také etický rozměr?</a:t>
            </a:r>
          </a:p>
        </p:txBody>
      </p:sp>
      <p:sp>
        <p:nvSpPr>
          <p:cNvPr id="3" name="TextovéPole 2"/>
          <p:cNvSpPr txBox="1"/>
          <p:nvPr/>
        </p:nvSpPr>
        <p:spPr>
          <a:xfrm>
            <a:off x="1194522" y="2125961"/>
            <a:ext cx="2608406" cy="923330"/>
          </a:xfrm>
          <a:prstGeom prst="rect">
            <a:avLst/>
          </a:prstGeom>
          <a:noFill/>
        </p:spPr>
        <p:txBody>
          <a:bodyPr wrap="none" rtlCol="0">
            <a:spAutoFit/>
          </a:bodyPr>
          <a:lstStyle/>
          <a:p>
            <a:r>
              <a:rPr lang="cs-CZ" dirty="0" smtClean="0"/>
              <a:t>Menti.com</a:t>
            </a:r>
          </a:p>
          <a:p>
            <a:endParaRPr lang="cs-CZ" dirty="0"/>
          </a:p>
          <a:p>
            <a:r>
              <a:rPr lang="cs-CZ" dirty="0" smtClean="0"/>
              <a:t>Zadejte kód: </a:t>
            </a:r>
            <a:r>
              <a:rPr lang="cs-CZ" b="1" dirty="0"/>
              <a:t>3396 0539</a:t>
            </a:r>
            <a:endParaRPr lang="cs-CZ" dirty="0"/>
          </a:p>
        </p:txBody>
      </p:sp>
      <p:pic>
        <p:nvPicPr>
          <p:cNvPr id="4" name="Obrázek 3"/>
          <p:cNvPicPr>
            <a:picLocks noChangeAspect="1"/>
          </p:cNvPicPr>
          <p:nvPr/>
        </p:nvPicPr>
        <p:blipFill>
          <a:blip r:embed="rId2"/>
          <a:stretch>
            <a:fillRect/>
          </a:stretch>
        </p:blipFill>
        <p:spPr>
          <a:xfrm>
            <a:off x="6420117" y="2125961"/>
            <a:ext cx="3665595" cy="3665595"/>
          </a:xfrm>
          <a:prstGeom prst="rect">
            <a:avLst/>
          </a:prstGeom>
        </p:spPr>
      </p:pic>
    </p:spTree>
    <p:extLst>
      <p:ext uri="{BB962C8B-B14F-4D97-AF65-F5344CB8AC3E}">
        <p14:creationId xmlns:p14="http://schemas.microsoft.com/office/powerpoint/2010/main" val="3349274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PROČ je </a:t>
            </a:r>
            <a:r>
              <a:rPr lang="cs-CZ" dirty="0" smtClean="0"/>
              <a:t>podle mne důležité</a:t>
            </a:r>
            <a:r>
              <a:rPr lang="cs-CZ" dirty="0"/>
              <a:t>, aby školní čeština ve své "digitální složce" měla také etický rozměr?</a:t>
            </a:r>
          </a:p>
        </p:txBody>
      </p:sp>
      <p:sp>
        <p:nvSpPr>
          <p:cNvPr id="3" name="TextovéPole 2"/>
          <p:cNvSpPr txBox="1"/>
          <p:nvPr/>
        </p:nvSpPr>
        <p:spPr>
          <a:xfrm>
            <a:off x="368257" y="1356853"/>
            <a:ext cx="1107996" cy="646331"/>
          </a:xfrm>
          <a:prstGeom prst="rect">
            <a:avLst/>
          </a:prstGeom>
          <a:noFill/>
        </p:spPr>
        <p:txBody>
          <a:bodyPr wrap="none" rtlCol="0">
            <a:spAutoFit/>
          </a:bodyPr>
          <a:lstStyle/>
          <a:p>
            <a:r>
              <a:rPr lang="cs-CZ" dirty="0" smtClean="0"/>
              <a:t>Výsledky</a:t>
            </a:r>
            <a:br>
              <a:rPr lang="cs-CZ" dirty="0" smtClean="0"/>
            </a:br>
            <a:r>
              <a:rPr lang="cs-CZ" dirty="0" smtClean="0"/>
              <a:t>N=21:</a:t>
            </a:r>
            <a:endParaRPr lang="cs-CZ" dirty="0"/>
          </a:p>
        </p:txBody>
      </p:sp>
      <p:pic>
        <p:nvPicPr>
          <p:cNvPr id="5" name="Obrázek 4"/>
          <p:cNvPicPr>
            <a:picLocks noChangeAspect="1"/>
          </p:cNvPicPr>
          <p:nvPr/>
        </p:nvPicPr>
        <p:blipFill>
          <a:blip r:embed="rId2"/>
          <a:stretch>
            <a:fillRect/>
          </a:stretch>
        </p:blipFill>
        <p:spPr>
          <a:xfrm>
            <a:off x="1724650" y="1130883"/>
            <a:ext cx="10114022" cy="5727117"/>
          </a:xfrm>
          <a:prstGeom prst="rect">
            <a:avLst/>
          </a:prstGeom>
        </p:spPr>
      </p:pic>
    </p:spTree>
    <p:extLst>
      <p:ext uri="{BB962C8B-B14F-4D97-AF65-F5344CB8AC3E}">
        <p14:creationId xmlns:p14="http://schemas.microsoft.com/office/powerpoint/2010/main" val="4293989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Digitální gramotnost (kompetence) rozvíjená v češtině: shrnutí</a:t>
            </a:r>
            <a:endParaRPr lang="cs-CZ" dirty="0"/>
          </a:p>
        </p:txBody>
      </p:sp>
      <p:sp>
        <p:nvSpPr>
          <p:cNvPr id="3" name="TextovéPole 2"/>
          <p:cNvSpPr txBox="1"/>
          <p:nvPr/>
        </p:nvSpPr>
        <p:spPr>
          <a:xfrm>
            <a:off x="2773002" y="1109009"/>
            <a:ext cx="2683748" cy="553998"/>
          </a:xfrm>
          <a:prstGeom prst="rect">
            <a:avLst/>
          </a:prstGeom>
          <a:noFill/>
        </p:spPr>
        <p:txBody>
          <a:bodyPr wrap="none" rtlCol="0">
            <a:spAutoFit/>
          </a:bodyPr>
          <a:lstStyle/>
          <a:p>
            <a:r>
              <a:rPr lang="cs-CZ" sz="3000" dirty="0" smtClean="0">
                <a:solidFill>
                  <a:schemeClr val="accent3">
                    <a:lumMod val="50000"/>
                  </a:schemeClr>
                </a:solidFill>
              </a:rPr>
              <a:t>… gramotnosti</a:t>
            </a:r>
          </a:p>
        </p:txBody>
      </p:sp>
      <p:sp>
        <p:nvSpPr>
          <p:cNvPr id="4" name="TextovéPole 3"/>
          <p:cNvSpPr txBox="1"/>
          <p:nvPr/>
        </p:nvSpPr>
        <p:spPr>
          <a:xfrm>
            <a:off x="1269100" y="1757546"/>
            <a:ext cx="9906879" cy="1138773"/>
          </a:xfrm>
          <a:prstGeom prst="rect">
            <a:avLst/>
          </a:prstGeom>
          <a:noFill/>
        </p:spPr>
        <p:txBody>
          <a:bodyPr wrap="none" rtlCol="0">
            <a:spAutoFit/>
          </a:bodyPr>
          <a:lstStyle/>
          <a:p>
            <a:r>
              <a:rPr lang="cs-CZ" sz="3400" dirty="0" smtClean="0">
                <a:solidFill>
                  <a:schemeClr val="accent3">
                    <a:lumMod val="50000"/>
                  </a:schemeClr>
                </a:solidFill>
              </a:rPr>
              <a:t>… gramotnosti tradiční: gramotný člověk, </a:t>
            </a:r>
            <a:r>
              <a:rPr lang="cs-CZ" sz="3400" i="1" dirty="0" err="1" smtClean="0">
                <a:solidFill>
                  <a:schemeClr val="accent3">
                    <a:lumMod val="50000"/>
                  </a:schemeClr>
                </a:solidFill>
              </a:rPr>
              <a:t>literate</a:t>
            </a:r>
            <a:r>
              <a:rPr lang="cs-CZ" sz="3400" dirty="0" smtClean="0">
                <a:solidFill>
                  <a:schemeClr val="accent3">
                    <a:lumMod val="50000"/>
                  </a:schemeClr>
                </a:solidFill>
              </a:rPr>
              <a:t>, </a:t>
            </a:r>
            <a:br>
              <a:rPr lang="cs-CZ" sz="3400" dirty="0" smtClean="0">
                <a:solidFill>
                  <a:schemeClr val="accent3">
                    <a:lumMod val="50000"/>
                  </a:schemeClr>
                </a:solidFill>
              </a:rPr>
            </a:br>
            <a:r>
              <a:rPr lang="cs-CZ" sz="3400" dirty="0" smtClean="0">
                <a:solidFill>
                  <a:schemeClr val="accent3">
                    <a:lumMod val="50000"/>
                  </a:schemeClr>
                </a:solidFill>
              </a:rPr>
              <a:t>je tradičně pojímán jako „vzdělaný“</a:t>
            </a:r>
          </a:p>
        </p:txBody>
      </p:sp>
      <p:sp>
        <p:nvSpPr>
          <p:cNvPr id="5" name="TextovéPole 4"/>
          <p:cNvSpPr txBox="1"/>
          <p:nvPr/>
        </p:nvSpPr>
        <p:spPr>
          <a:xfrm>
            <a:off x="73259" y="2896319"/>
            <a:ext cx="12298560" cy="3785652"/>
          </a:xfrm>
          <a:prstGeom prst="rect">
            <a:avLst/>
          </a:prstGeom>
          <a:noFill/>
        </p:spPr>
        <p:txBody>
          <a:bodyPr wrap="none" rtlCol="0">
            <a:spAutoFit/>
          </a:bodyPr>
          <a:lstStyle/>
          <a:p>
            <a:pPr algn="ctr"/>
            <a:r>
              <a:rPr lang="cs-CZ" sz="4000" dirty="0" smtClean="0">
                <a:solidFill>
                  <a:schemeClr val="accent3">
                    <a:lumMod val="50000"/>
                  </a:schemeClr>
                </a:solidFill>
              </a:rPr>
              <a:t>… gramotnosti v novém hávu: </a:t>
            </a:r>
            <a:br>
              <a:rPr lang="cs-CZ" sz="4000" dirty="0" smtClean="0">
                <a:solidFill>
                  <a:schemeClr val="accent3">
                    <a:lumMod val="50000"/>
                  </a:schemeClr>
                </a:solidFill>
              </a:rPr>
            </a:br>
            <a:r>
              <a:rPr lang="cs-CZ" sz="4000" dirty="0" smtClean="0">
                <a:solidFill>
                  <a:schemeClr val="accent3">
                    <a:lumMod val="50000"/>
                  </a:schemeClr>
                </a:solidFill>
              </a:rPr>
              <a:t>gramotný člověk je ten, kdo je </a:t>
            </a:r>
            <a:br>
              <a:rPr lang="cs-CZ" sz="4000" dirty="0" smtClean="0">
                <a:solidFill>
                  <a:schemeClr val="accent3">
                    <a:lumMod val="50000"/>
                  </a:schemeClr>
                </a:solidFill>
              </a:rPr>
            </a:br>
            <a:r>
              <a:rPr lang="cs-CZ" sz="4000" b="1" dirty="0">
                <a:solidFill>
                  <a:srgbClr val="2BC3E1"/>
                </a:solidFill>
                <a:latin typeface="Arial"/>
                <a:ea typeface="Arial"/>
                <a:cs typeface="Arial"/>
                <a:sym typeface="Arial"/>
              </a:rPr>
              <a:t>připraven uspět ve svých různých rolích v </a:t>
            </a:r>
            <a:r>
              <a:rPr lang="cs-CZ" sz="4000" b="1" dirty="0" smtClean="0">
                <a:solidFill>
                  <a:srgbClr val="2BC3E1"/>
                </a:solidFill>
                <a:latin typeface="Arial"/>
                <a:ea typeface="Arial"/>
                <a:cs typeface="Arial"/>
                <a:sym typeface="Arial"/>
              </a:rPr>
              <a:t>životě, </a:t>
            </a:r>
            <a:br>
              <a:rPr lang="cs-CZ" sz="4000" b="1" dirty="0" smtClean="0">
                <a:solidFill>
                  <a:srgbClr val="2BC3E1"/>
                </a:solidFill>
                <a:latin typeface="Arial"/>
                <a:ea typeface="Arial"/>
                <a:cs typeface="Arial"/>
                <a:sym typeface="Arial"/>
              </a:rPr>
            </a:br>
            <a:r>
              <a:rPr lang="cs-CZ" sz="4000" b="1" dirty="0" smtClean="0">
                <a:solidFill>
                  <a:srgbClr val="2BC3E1"/>
                </a:solidFill>
                <a:latin typeface="Arial"/>
                <a:ea typeface="Arial"/>
                <a:cs typeface="Arial"/>
                <a:sym typeface="Arial"/>
              </a:rPr>
              <a:t>nyní tedy v těch, kde je aktivním nebo pasivním </a:t>
            </a:r>
            <a:br>
              <a:rPr lang="cs-CZ" sz="4000" b="1" dirty="0" smtClean="0">
                <a:solidFill>
                  <a:srgbClr val="2BC3E1"/>
                </a:solidFill>
                <a:latin typeface="Arial"/>
                <a:ea typeface="Arial"/>
                <a:cs typeface="Arial"/>
                <a:sym typeface="Arial"/>
              </a:rPr>
            </a:br>
            <a:r>
              <a:rPr lang="cs-CZ" sz="4000" b="1" dirty="0" smtClean="0">
                <a:solidFill>
                  <a:srgbClr val="2BC3E1"/>
                </a:solidFill>
                <a:latin typeface="Arial"/>
                <a:ea typeface="Arial"/>
                <a:cs typeface="Arial"/>
                <a:sym typeface="Arial"/>
              </a:rPr>
              <a:t>uživatelem digitálních technologií </a:t>
            </a:r>
            <a:br>
              <a:rPr lang="cs-CZ" sz="4000" b="1" dirty="0" smtClean="0">
                <a:solidFill>
                  <a:srgbClr val="2BC3E1"/>
                </a:solidFill>
                <a:latin typeface="Arial"/>
                <a:ea typeface="Arial"/>
                <a:cs typeface="Arial"/>
                <a:sym typeface="Arial"/>
              </a:rPr>
            </a:br>
            <a:r>
              <a:rPr lang="cs-CZ" sz="4000" b="1" dirty="0" smtClean="0">
                <a:solidFill>
                  <a:srgbClr val="2BC3E1"/>
                </a:solidFill>
                <a:latin typeface="Arial"/>
                <a:ea typeface="Arial"/>
                <a:cs typeface="Arial"/>
                <a:sym typeface="Arial"/>
              </a:rPr>
              <a:t>umožňujících komunikaci</a:t>
            </a:r>
            <a:endParaRPr lang="cs-CZ" sz="4000" b="1" dirty="0">
              <a:solidFill>
                <a:srgbClr val="2BC3E1"/>
              </a:solidFill>
              <a:latin typeface="Arial"/>
              <a:ea typeface="Arial"/>
              <a:cs typeface="Arial"/>
              <a:sym typeface="Arial"/>
            </a:endParaRPr>
          </a:p>
        </p:txBody>
      </p:sp>
    </p:spTree>
    <p:extLst>
      <p:ext uri="{BB962C8B-B14F-4D97-AF65-F5344CB8AC3E}">
        <p14:creationId xmlns:p14="http://schemas.microsoft.com/office/powerpoint/2010/main" val="1859497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Dílna… pro </a:t>
            </a:r>
            <a:r>
              <a:rPr lang="cs-CZ" dirty="0" smtClean="0"/>
              <a:t>češtináře (při reálném setkání nepoužito, ale je otevřené)</a:t>
            </a:r>
            <a:endParaRPr lang="cs-CZ" dirty="0"/>
          </a:p>
        </p:txBody>
      </p:sp>
      <p:sp>
        <p:nvSpPr>
          <p:cNvPr id="3" name="TextovéPole 2"/>
          <p:cNvSpPr txBox="1"/>
          <p:nvPr/>
        </p:nvSpPr>
        <p:spPr>
          <a:xfrm>
            <a:off x="330864" y="1813083"/>
            <a:ext cx="11446167" cy="3908762"/>
          </a:xfrm>
          <a:prstGeom prst="rect">
            <a:avLst/>
          </a:prstGeom>
          <a:noFill/>
        </p:spPr>
        <p:txBody>
          <a:bodyPr wrap="square" rtlCol="0">
            <a:spAutoFit/>
          </a:bodyPr>
          <a:lstStyle/>
          <a:p>
            <a:r>
              <a:rPr lang="cs-CZ" sz="2800" dirty="0" smtClean="0"/>
              <a:t>Mohu si nyní vybrat, do jaké skupiny se odeberu:</a:t>
            </a:r>
          </a:p>
          <a:p>
            <a:endParaRPr lang="cs-CZ" sz="2800" dirty="0" smtClean="0"/>
          </a:p>
          <a:p>
            <a:pPr marL="514350" indent="-514350">
              <a:buFont typeface="+mj-lt"/>
              <a:buAutoNum type="arabicPeriod"/>
            </a:pPr>
            <a:r>
              <a:rPr lang="cs-CZ" sz="2800" dirty="0" smtClean="0">
                <a:hlinkClick r:id="rId2"/>
              </a:rPr>
              <a:t>Využívání adekvátních technologií</a:t>
            </a:r>
            <a:endParaRPr lang="cs-CZ" sz="2800" dirty="0" smtClean="0"/>
          </a:p>
          <a:p>
            <a:pPr marL="514350" indent="-514350">
              <a:buFont typeface="+mj-lt"/>
              <a:buAutoNum type="arabicPeriod"/>
            </a:pPr>
            <a:r>
              <a:rPr lang="cs-CZ" sz="2800" dirty="0" smtClean="0">
                <a:hlinkClick r:id="rId3"/>
              </a:rPr>
              <a:t>Kritická práce s informacemi a jejich sdílení</a:t>
            </a:r>
            <a:endParaRPr lang="cs-CZ" sz="2800" dirty="0" smtClean="0"/>
          </a:p>
          <a:p>
            <a:pPr marL="514350" indent="-514350">
              <a:buFont typeface="+mj-lt"/>
              <a:buAutoNum type="arabicPeriod"/>
            </a:pPr>
            <a:r>
              <a:rPr lang="cs-CZ" sz="2800" dirty="0" smtClean="0">
                <a:hlinkClick r:id="rId4"/>
              </a:rPr>
              <a:t>Etika (jazykového) jednání na sociálních sítích a internetu</a:t>
            </a:r>
            <a:endParaRPr lang="cs-CZ" sz="2800" dirty="0" smtClean="0"/>
          </a:p>
          <a:p>
            <a:endParaRPr lang="cs-CZ" dirty="0" smtClean="0"/>
          </a:p>
          <a:p>
            <a:r>
              <a:rPr lang="cs-CZ" b="1" dirty="0" smtClean="0"/>
              <a:t>Spolupracujte</a:t>
            </a:r>
            <a:r>
              <a:rPr lang="cs-CZ" dirty="0" smtClean="0"/>
              <a:t> zde s ostatními, nemažte názory druhých, můžete pracovat formou „návrhů“, popř. barevně odlište svůj text od druhých</a:t>
            </a:r>
          </a:p>
          <a:p>
            <a:r>
              <a:rPr lang="cs-CZ" dirty="0" smtClean="0"/>
              <a:t>Můžete </a:t>
            </a:r>
            <a:r>
              <a:rPr lang="cs-CZ" b="1" dirty="0" smtClean="0"/>
              <a:t>pracovat také samostatně</a:t>
            </a:r>
            <a:r>
              <a:rPr lang="cs-CZ" dirty="0" smtClean="0"/>
              <a:t>, pak si tabulku, která je určena ke kopírování (je na 2. straně souboru), </a:t>
            </a:r>
            <a:r>
              <a:rPr lang="cs-CZ" b="1" dirty="0" smtClean="0"/>
              <a:t>zkopírujte, označte svým jménem</a:t>
            </a:r>
            <a:r>
              <a:rPr lang="cs-CZ" dirty="0" smtClean="0"/>
              <a:t>, ať Vám do ní nikdo další nepíše!</a:t>
            </a:r>
          </a:p>
          <a:p>
            <a:r>
              <a:rPr lang="cs-CZ" dirty="0" smtClean="0"/>
              <a:t>Práce budou zaslány účastníkům jako součást „balíčku“ od organizátorů SP 2021</a:t>
            </a:r>
          </a:p>
        </p:txBody>
      </p:sp>
    </p:spTree>
    <p:extLst>
      <p:ext uri="{BB962C8B-B14F-4D97-AF65-F5344CB8AC3E}">
        <p14:creationId xmlns:p14="http://schemas.microsoft.com/office/powerpoint/2010/main" val="482565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 připomenutí:</a:t>
            </a:r>
            <a:endParaRPr lang="cs-CZ" dirty="0"/>
          </a:p>
        </p:txBody>
      </p:sp>
      <p:pic>
        <p:nvPicPr>
          <p:cNvPr id="1026" name="Picture 2" descr="Maslowova pyramida – Wikipe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50" y="1448660"/>
            <a:ext cx="381000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flection skills in teacher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350" y="445083"/>
            <a:ext cx="4721149" cy="354086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6410350" y="4254384"/>
            <a:ext cx="5160580" cy="1200329"/>
          </a:xfrm>
          <a:prstGeom prst="rect">
            <a:avLst/>
          </a:prstGeom>
          <a:noFill/>
        </p:spPr>
        <p:txBody>
          <a:bodyPr wrap="none" rtlCol="0">
            <a:spAutoFit/>
          </a:bodyPr>
          <a:lstStyle/>
          <a:p>
            <a:r>
              <a:rPr lang="en-US" dirty="0"/>
              <a:t>F. </a:t>
            </a:r>
            <a:r>
              <a:rPr lang="en-US" dirty="0" err="1"/>
              <a:t>Questier</a:t>
            </a:r>
            <a:r>
              <a:rPr lang="en-US" dirty="0"/>
              <a:t>, I. </a:t>
            </a:r>
            <a:r>
              <a:rPr lang="en-US" dirty="0" err="1"/>
              <a:t>Joost</a:t>
            </a:r>
            <a:r>
              <a:rPr lang="en-US" dirty="0"/>
              <a:t>, A. </a:t>
            </a:r>
            <a:r>
              <a:rPr lang="en-US" dirty="0" err="1"/>
              <a:t>Libotton</a:t>
            </a:r>
            <a:r>
              <a:rPr lang="en-US" dirty="0"/>
              <a:t>, Reflection skills </a:t>
            </a:r>
            <a:r>
              <a:rPr lang="cs-CZ" dirty="0" smtClean="0"/>
              <a:t/>
            </a:r>
            <a:br>
              <a:rPr lang="cs-CZ" dirty="0" smtClean="0"/>
            </a:br>
            <a:r>
              <a:rPr lang="en-US" dirty="0" smtClean="0"/>
              <a:t>in </a:t>
            </a:r>
            <a:r>
              <a:rPr lang="en-US" dirty="0"/>
              <a:t>teacher </a:t>
            </a:r>
            <a:r>
              <a:rPr lang="en-US" dirty="0" smtClean="0"/>
              <a:t>Education</a:t>
            </a:r>
            <a:r>
              <a:rPr lang="cs-CZ" dirty="0" smtClean="0"/>
              <a:t>. Online. I</a:t>
            </a:r>
            <a:r>
              <a:rPr lang="en-US" dirty="0" smtClean="0"/>
              <a:t>n</a:t>
            </a:r>
            <a:r>
              <a:rPr lang="en-US" dirty="0"/>
              <a:t>: </a:t>
            </a:r>
            <a:r>
              <a:rPr lang="en-US" i="1" dirty="0" smtClean="0"/>
              <a:t>Education</a:t>
            </a:r>
            <a:r>
              <a:rPr lang="cs-CZ" i="1" dirty="0" smtClean="0"/>
              <a:t>. </a:t>
            </a:r>
            <a:br>
              <a:rPr lang="cs-CZ" i="1" dirty="0" smtClean="0"/>
            </a:br>
            <a:r>
              <a:rPr lang="cs-CZ" dirty="0" smtClean="0"/>
              <a:t>Licence:</a:t>
            </a:r>
            <a:r>
              <a:rPr lang="cs-CZ" i="1" dirty="0" smtClean="0"/>
              <a:t> CC </a:t>
            </a:r>
            <a:r>
              <a:rPr lang="cs-CZ" i="1" dirty="0" err="1" smtClean="0"/>
              <a:t>Attribution</a:t>
            </a:r>
            <a:r>
              <a:rPr lang="cs-CZ" i="1" dirty="0"/>
              <a:t>. </a:t>
            </a:r>
            <a:r>
              <a:rPr lang="cs-CZ" i="1" dirty="0" smtClean="0"/>
              <a:t/>
            </a:r>
            <a:br>
              <a:rPr lang="cs-CZ" i="1" dirty="0" smtClean="0"/>
            </a:br>
            <a:r>
              <a:rPr lang="cs-CZ" i="1" dirty="0" smtClean="0">
                <a:hlinkClick r:id="rId4"/>
              </a:rPr>
              <a:t>https</a:t>
            </a:r>
            <a:r>
              <a:rPr lang="cs-CZ" i="1" dirty="0">
                <a:hlinkClick r:id="rId4"/>
              </a:rPr>
              <a:t>://creativecommons.org/licenses/by/4.0</a:t>
            </a:r>
            <a:r>
              <a:rPr lang="cs-CZ" i="1" dirty="0" smtClean="0">
                <a:hlinkClick r:id="rId4"/>
              </a:rPr>
              <a:t>/</a:t>
            </a:r>
            <a:r>
              <a:rPr lang="cs-CZ" i="1" dirty="0" smtClean="0"/>
              <a:t> </a:t>
            </a:r>
            <a:endParaRPr lang="cs-CZ" i="1" dirty="0"/>
          </a:p>
        </p:txBody>
      </p:sp>
      <p:sp>
        <p:nvSpPr>
          <p:cNvPr id="5" name="TextovéPole 4"/>
          <p:cNvSpPr txBox="1"/>
          <p:nvPr/>
        </p:nvSpPr>
        <p:spPr>
          <a:xfrm>
            <a:off x="485422" y="4483316"/>
            <a:ext cx="4762842" cy="923330"/>
          </a:xfrm>
          <a:prstGeom prst="rect">
            <a:avLst/>
          </a:prstGeom>
          <a:noFill/>
        </p:spPr>
        <p:txBody>
          <a:bodyPr wrap="none" rtlCol="0">
            <a:spAutoFit/>
          </a:bodyPr>
          <a:lstStyle/>
          <a:p>
            <a:r>
              <a:rPr lang="cs-CZ" dirty="0">
                <a:hlinkClick r:id="rId5"/>
              </a:rPr>
              <a:t>https://</a:t>
            </a:r>
            <a:r>
              <a:rPr lang="cs-CZ" dirty="0" smtClean="0">
                <a:hlinkClick r:id="rId5"/>
              </a:rPr>
              <a:t>commons.wikimedia.org/wiki/</a:t>
            </a:r>
            <a:br>
              <a:rPr lang="cs-CZ" dirty="0" smtClean="0">
                <a:hlinkClick r:id="rId5"/>
              </a:rPr>
            </a:br>
            <a:r>
              <a:rPr lang="cs-CZ" dirty="0" smtClean="0">
                <a:hlinkClick r:id="rId5"/>
              </a:rPr>
              <a:t>Category:Maslow%27s_hierarchy_of_needs</a:t>
            </a:r>
            <a:r>
              <a:rPr lang="cs-CZ" dirty="0" smtClean="0"/>
              <a:t> </a:t>
            </a:r>
          </a:p>
          <a:p>
            <a:r>
              <a:rPr lang="cs-CZ" dirty="0" smtClean="0"/>
              <a:t>Licence: </a:t>
            </a:r>
            <a:r>
              <a:rPr lang="cs-CZ" dirty="0">
                <a:hlinkClick r:id="rId6"/>
              </a:rPr>
              <a:t>CC BY-SA </a:t>
            </a:r>
            <a:r>
              <a:rPr lang="cs-CZ" dirty="0" smtClean="0">
                <a:hlinkClick r:id="rId6"/>
              </a:rPr>
              <a:t>4.0</a:t>
            </a:r>
            <a:r>
              <a:rPr lang="cs-CZ" dirty="0" smtClean="0"/>
              <a:t> </a:t>
            </a:r>
            <a:endParaRPr lang="cs-CZ" dirty="0"/>
          </a:p>
        </p:txBody>
      </p:sp>
      <p:sp>
        <p:nvSpPr>
          <p:cNvPr id="6" name="Šipka doleva 5"/>
          <p:cNvSpPr/>
          <p:nvPr/>
        </p:nvSpPr>
        <p:spPr>
          <a:xfrm rot="19293921">
            <a:off x="3602625" y="785324"/>
            <a:ext cx="2018353" cy="1475621"/>
          </a:xfrm>
          <a:prstGeom prst="leftArrow">
            <a:avLst>
              <a:gd name="adj1" fmla="val 28579"/>
              <a:gd name="adj2" fmla="val 44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dirty="0"/>
          </a:p>
        </p:txBody>
      </p:sp>
      <p:sp>
        <p:nvSpPr>
          <p:cNvPr id="7" name="TextovéPole 6"/>
          <p:cNvSpPr txBox="1"/>
          <p:nvPr/>
        </p:nvSpPr>
        <p:spPr>
          <a:xfrm>
            <a:off x="825590" y="5613060"/>
            <a:ext cx="3262432" cy="369332"/>
          </a:xfrm>
          <a:prstGeom prst="rect">
            <a:avLst/>
          </a:prstGeom>
          <a:noFill/>
        </p:spPr>
        <p:txBody>
          <a:bodyPr wrap="none" rtlCol="0">
            <a:spAutoFit/>
          </a:bodyPr>
          <a:lstStyle/>
          <a:p>
            <a:r>
              <a:rPr lang="cs-CZ" dirty="0" smtClean="0">
                <a:solidFill>
                  <a:schemeClr val="accent1">
                    <a:lumMod val="75000"/>
                  </a:schemeClr>
                </a:solidFill>
              </a:rPr>
              <a:t>Které potřeby naplňuje učení?</a:t>
            </a:r>
            <a:endParaRPr lang="cs-CZ" dirty="0">
              <a:solidFill>
                <a:srgbClr val="FF0000"/>
              </a:solidFill>
            </a:endParaRPr>
          </a:p>
        </p:txBody>
      </p:sp>
      <p:sp>
        <p:nvSpPr>
          <p:cNvPr id="8" name="Šipka dolů 7"/>
          <p:cNvSpPr/>
          <p:nvPr/>
        </p:nvSpPr>
        <p:spPr>
          <a:xfrm rot="6671748">
            <a:off x="4851625" y="2875453"/>
            <a:ext cx="536403" cy="1658210"/>
          </a:xfrm>
          <a:prstGeom prst="downArrow">
            <a:avLst>
              <a:gd name="adj1" fmla="val 44435"/>
              <a:gd name="adj2" fmla="val 3784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1831944" y="6093567"/>
            <a:ext cx="3416320" cy="369332"/>
          </a:xfrm>
          <a:prstGeom prst="rect">
            <a:avLst/>
          </a:prstGeom>
          <a:noFill/>
        </p:spPr>
        <p:txBody>
          <a:bodyPr wrap="none" rtlCol="0">
            <a:spAutoFit/>
          </a:bodyPr>
          <a:lstStyle/>
          <a:p>
            <a:r>
              <a:rPr lang="cs-CZ" dirty="0">
                <a:solidFill>
                  <a:srgbClr val="FF0000"/>
                </a:solidFill>
              </a:rPr>
              <a:t>Bez kterých není učení možné</a:t>
            </a:r>
            <a:r>
              <a:rPr lang="cs-CZ" dirty="0" smtClean="0">
                <a:solidFill>
                  <a:srgbClr val="FF0000"/>
                </a:solidFill>
              </a:rPr>
              <a:t>?</a:t>
            </a:r>
            <a:endParaRPr lang="cs-CZ" dirty="0">
              <a:solidFill>
                <a:srgbClr val="FF0000"/>
              </a:solidFill>
            </a:endParaRPr>
          </a:p>
        </p:txBody>
      </p:sp>
      <p:sp>
        <p:nvSpPr>
          <p:cNvPr id="10" name="TextovéPole 9"/>
          <p:cNvSpPr txBox="1"/>
          <p:nvPr/>
        </p:nvSpPr>
        <p:spPr>
          <a:xfrm>
            <a:off x="7429956" y="5723152"/>
            <a:ext cx="3377848" cy="646331"/>
          </a:xfrm>
          <a:prstGeom prst="rect">
            <a:avLst/>
          </a:prstGeom>
          <a:noFill/>
        </p:spPr>
        <p:txBody>
          <a:bodyPr wrap="none" rtlCol="0">
            <a:spAutoFit/>
          </a:bodyPr>
          <a:lstStyle/>
          <a:p>
            <a:r>
              <a:rPr lang="cs-CZ" b="1" dirty="0" smtClean="0">
                <a:solidFill>
                  <a:srgbClr val="00B050"/>
                </a:solidFill>
              </a:rPr>
              <a:t>S čím pracuje učitel či mistr?</a:t>
            </a:r>
          </a:p>
          <a:p>
            <a:r>
              <a:rPr lang="cs-CZ" b="1" dirty="0" smtClean="0">
                <a:solidFill>
                  <a:srgbClr val="00B050"/>
                </a:solidFill>
              </a:rPr>
              <a:t>a nemusí o tom vědět?</a:t>
            </a:r>
            <a:endParaRPr lang="cs-CZ" b="1" dirty="0">
              <a:solidFill>
                <a:srgbClr val="00B050"/>
              </a:solidFill>
            </a:endParaRPr>
          </a:p>
        </p:txBody>
      </p:sp>
      <p:sp>
        <p:nvSpPr>
          <p:cNvPr id="11" name="Šipka doprava 10"/>
          <p:cNvSpPr/>
          <p:nvPr/>
        </p:nvSpPr>
        <p:spPr>
          <a:xfrm rot="364542">
            <a:off x="6625709" y="1570816"/>
            <a:ext cx="1531980" cy="10522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5005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1000"/>
                                        <p:tgtEl>
                                          <p:spTgt spid="1028"/>
                                        </p:tgtEl>
                                      </p:cBhvr>
                                    </p:animEffect>
                                    <p:anim calcmode="lin" valueType="num">
                                      <p:cBhvr>
                                        <p:cTn id="34" dur="1000" fill="hold"/>
                                        <p:tgtEl>
                                          <p:spTgt spid="1028"/>
                                        </p:tgtEl>
                                        <p:attrNameLst>
                                          <p:attrName>ppt_x</p:attrName>
                                        </p:attrNameLst>
                                      </p:cBhvr>
                                      <p:tavLst>
                                        <p:tav tm="0">
                                          <p:val>
                                            <p:strVal val="#ppt_x"/>
                                          </p:val>
                                        </p:tav>
                                        <p:tav tm="100000">
                                          <p:val>
                                            <p:strVal val="#ppt_x"/>
                                          </p:val>
                                        </p:tav>
                                      </p:tavLst>
                                    </p:anim>
                                    <p:anim calcmode="lin" valueType="num">
                                      <p:cBhvr>
                                        <p:cTn id="35" dur="1000" fill="hold"/>
                                        <p:tgtEl>
                                          <p:spTgt spid="102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P spid="10"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Shrnutí o tom, proč se dítě učí tak, jak se učí…</a:t>
            </a:r>
            <a:endParaRPr lang="cs-CZ" dirty="0"/>
          </a:p>
        </p:txBody>
      </p:sp>
      <p:sp>
        <p:nvSpPr>
          <p:cNvPr id="3" name="Google Shape;263;p16"/>
          <p:cNvSpPr txBox="1"/>
          <p:nvPr/>
        </p:nvSpPr>
        <p:spPr>
          <a:xfrm>
            <a:off x="756014" y="1231392"/>
            <a:ext cx="9960754" cy="360883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cs-CZ" sz="2400" b="0" i="0" u="none" strike="noStrike" cap="none" dirty="0" smtClean="0">
                <a:solidFill>
                  <a:srgbClr val="00B0F0"/>
                </a:solidFill>
                <a:latin typeface="Arial"/>
                <a:ea typeface="Arial"/>
                <a:cs typeface="Arial"/>
                <a:sym typeface="Arial"/>
              </a:rPr>
              <a:t>Učením dítě naplňuje své nejvyšší potřeby: přijetí, úcty a seberealizace</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cs-CZ" sz="2400" dirty="0" smtClean="0">
                <a:solidFill>
                  <a:srgbClr val="00B0F0"/>
                </a:solidFill>
                <a:latin typeface="Arial"/>
                <a:ea typeface="Arial"/>
                <a:cs typeface="Arial"/>
                <a:sym typeface="Arial"/>
              </a:rPr>
              <a:t>Učitelovo poslání a poslání toho, kdo podporuje učení dítěte (rodičů, prarodičů…), je tedy zásadní </a:t>
            </a:r>
            <a:r>
              <a:rPr lang="cs-CZ" sz="2400" b="1" dirty="0" smtClean="0">
                <a:solidFill>
                  <a:srgbClr val="00B0F0"/>
                </a:solidFill>
                <a:latin typeface="Arial"/>
                <a:ea typeface="Arial"/>
                <a:cs typeface="Arial"/>
                <a:sym typeface="Arial"/>
              </a:rPr>
              <a:t>vzhledem k jeho nejvyšším potřebám</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cs-CZ" sz="2400" b="0" i="0" u="none" strike="noStrike" cap="none" dirty="0" smtClean="0">
                <a:solidFill>
                  <a:srgbClr val="FF0000"/>
                </a:solidFill>
                <a:latin typeface="Arial"/>
                <a:ea typeface="Arial"/>
                <a:cs typeface="Arial"/>
                <a:sym typeface="Arial"/>
              </a:rPr>
              <a:t>Při tom ale nezapomínáme na potřeby základní: žák nemá mít hlad, má mít své vymezené prostředí a cítit se při učení dobře (bezpečně a milovaně)</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cs-CZ" sz="2400" b="0" i="0" u="none" strike="noStrike" cap="none" dirty="0" smtClean="0">
                <a:solidFill>
                  <a:srgbClr val="00B050"/>
                </a:solidFill>
                <a:latin typeface="Arial"/>
                <a:ea typeface="Arial"/>
                <a:cs typeface="Arial"/>
                <a:sym typeface="Arial"/>
              </a:rPr>
              <a:t>Při učení (nových souvislostí) můžeme narazit </a:t>
            </a:r>
            <a:r>
              <a:rPr lang="cs-CZ" sz="2400" b="1" i="0" u="none" strike="noStrike" cap="none" dirty="0" smtClean="0">
                <a:solidFill>
                  <a:srgbClr val="00B050"/>
                </a:solidFill>
                <a:latin typeface="Arial"/>
                <a:ea typeface="Arial"/>
                <a:cs typeface="Arial"/>
                <a:sym typeface="Arial"/>
              </a:rPr>
              <a:t>na osobní přesvědčení dětí</a:t>
            </a:r>
            <a:r>
              <a:rPr lang="cs-CZ" sz="2400" b="0" i="0" u="none" strike="noStrike" cap="none" dirty="0" smtClean="0">
                <a:solidFill>
                  <a:srgbClr val="00B050"/>
                </a:solidFill>
                <a:latin typeface="Arial"/>
                <a:ea typeface="Arial"/>
                <a:cs typeface="Arial"/>
                <a:sym typeface="Arial"/>
              </a:rPr>
              <a:t>: </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cs-CZ" sz="2400" b="0" i="0" u="none" strike="noStrike" cap="none" dirty="0" smtClean="0">
                <a:solidFill>
                  <a:srgbClr val="00B050"/>
                </a:solidFill>
                <a:latin typeface="Arial"/>
                <a:ea typeface="Arial"/>
                <a:cs typeface="Arial"/>
                <a:sym typeface="Arial"/>
              </a:rPr>
              <a:t>jedná-li se o přesvědčení ukotvené na povrchu osobnosti, v jeho chování, je pozice toho, kdo podporuje učení snazší</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cs-CZ" sz="2400" dirty="0" smtClean="0">
                <a:solidFill>
                  <a:srgbClr val="00B050"/>
                </a:solidFill>
                <a:latin typeface="Arial"/>
                <a:ea typeface="Arial"/>
                <a:cs typeface="Arial"/>
                <a:sym typeface="Arial"/>
              </a:rPr>
              <a:t>Můžeme narazit ale </a:t>
            </a:r>
            <a:r>
              <a:rPr lang="cs-CZ" sz="2400" b="1" dirty="0" smtClean="0">
                <a:solidFill>
                  <a:srgbClr val="00B050"/>
                </a:solidFill>
                <a:latin typeface="Arial"/>
                <a:ea typeface="Arial"/>
                <a:cs typeface="Arial"/>
                <a:sym typeface="Arial"/>
              </a:rPr>
              <a:t>na hlubší přesvědčení</a:t>
            </a:r>
            <a:r>
              <a:rPr lang="cs-CZ" sz="2400" dirty="0" smtClean="0">
                <a:solidFill>
                  <a:srgbClr val="00B050"/>
                </a:solidFill>
                <a:latin typeface="Arial"/>
                <a:ea typeface="Arial"/>
                <a:cs typeface="Arial"/>
                <a:sym typeface="Arial"/>
              </a:rPr>
              <a:t>: umíme toto ošetřit, respektovat </a:t>
            </a:r>
            <a:r>
              <a:rPr lang="cs-CZ" sz="2400" dirty="0" smtClean="0">
                <a:solidFill>
                  <a:srgbClr val="FF0000"/>
                </a:solidFill>
                <a:latin typeface="Arial"/>
                <a:ea typeface="Arial"/>
                <a:cs typeface="Arial"/>
                <a:sym typeface="Arial"/>
              </a:rPr>
              <a:t>bezpečnost a přijetí dítěte takové, jaké je?</a:t>
            </a:r>
            <a:endParaRPr sz="2400" b="0" i="0" u="none" strike="noStrike"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405502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 čem přemýšlím…</a:t>
            </a:r>
            <a:endParaRPr lang="cs-CZ" dirty="0"/>
          </a:p>
        </p:txBody>
      </p:sp>
      <p:sp>
        <p:nvSpPr>
          <p:cNvPr id="3" name="TextovéPole 2"/>
          <p:cNvSpPr txBox="1"/>
          <p:nvPr/>
        </p:nvSpPr>
        <p:spPr>
          <a:xfrm>
            <a:off x="752966" y="2219238"/>
            <a:ext cx="2993127" cy="1200329"/>
          </a:xfrm>
          <a:prstGeom prst="rect">
            <a:avLst/>
          </a:prstGeom>
          <a:noFill/>
        </p:spPr>
        <p:txBody>
          <a:bodyPr wrap="none" rtlCol="0">
            <a:spAutoFit/>
          </a:bodyPr>
          <a:lstStyle/>
          <a:p>
            <a:r>
              <a:rPr lang="cs-CZ" dirty="0" smtClean="0"/>
              <a:t>Nyní můžete své myšlenky </a:t>
            </a:r>
          </a:p>
          <a:p>
            <a:r>
              <a:rPr lang="cs-CZ" dirty="0" smtClean="0"/>
              <a:t>napsat </a:t>
            </a:r>
            <a:r>
              <a:rPr lang="cs-CZ" b="1" dirty="0" smtClean="0"/>
              <a:t>do chatu setkání</a:t>
            </a:r>
          </a:p>
          <a:p>
            <a:endParaRPr lang="cs-CZ" dirty="0"/>
          </a:p>
          <a:p>
            <a:r>
              <a:rPr lang="cs-CZ" dirty="0" smtClean="0"/>
              <a:t>Zkusím zareagovat…</a:t>
            </a:r>
            <a:endParaRPr lang="cs-CZ" dirty="0"/>
          </a:p>
        </p:txBody>
      </p:sp>
      <p:pic>
        <p:nvPicPr>
          <p:cNvPr id="2050" name="Picture 2" descr="Výchova k občanství v digitální době"/>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0130" y="1415943"/>
            <a:ext cx="4922785" cy="3270461"/>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001657" y="5056741"/>
            <a:ext cx="6801927" cy="1200329"/>
          </a:xfrm>
          <a:prstGeom prst="rect">
            <a:avLst/>
          </a:prstGeom>
          <a:noFill/>
        </p:spPr>
        <p:txBody>
          <a:bodyPr wrap="none" rtlCol="0">
            <a:spAutoFit/>
          </a:bodyPr>
          <a:lstStyle/>
          <a:p>
            <a:r>
              <a:rPr lang="cs-CZ" dirty="0" smtClean="0"/>
              <a:t>Obrázek: </a:t>
            </a:r>
            <a:r>
              <a:rPr lang="cs-CZ" dirty="0"/>
              <a:t>NPI ČR: </a:t>
            </a:r>
            <a:endParaRPr lang="cs-CZ" dirty="0" smtClean="0"/>
          </a:p>
          <a:p>
            <a:r>
              <a:rPr lang="cs-CZ" dirty="0" smtClean="0">
                <a:hlinkClick r:id="rId3"/>
              </a:rPr>
              <a:t>https</a:t>
            </a:r>
            <a:r>
              <a:rPr lang="cs-CZ" dirty="0">
                <a:hlinkClick r:id="rId3"/>
              </a:rPr>
              <a:t>://</a:t>
            </a:r>
            <a:r>
              <a:rPr lang="cs-CZ" dirty="0" smtClean="0">
                <a:hlinkClick r:id="rId3"/>
              </a:rPr>
              <a:t>www.npi.cz/aktuality/vychova-k-obcanstvi-v-digitalni-dobe</a:t>
            </a:r>
            <a:r>
              <a:rPr lang="cs-CZ" dirty="0" smtClean="0"/>
              <a:t> </a:t>
            </a:r>
          </a:p>
          <a:p>
            <a:r>
              <a:rPr lang="cs-CZ" dirty="0"/>
              <a:t>Autor: </a:t>
            </a:r>
            <a:r>
              <a:rPr lang="cs-CZ" dirty="0" err="1"/>
              <a:t>Miodrag</a:t>
            </a:r>
            <a:r>
              <a:rPr lang="cs-CZ" dirty="0"/>
              <a:t> GAJIC | Informace: </a:t>
            </a:r>
            <a:r>
              <a:rPr lang="cs-CZ" dirty="0" err="1"/>
              <a:t>gajatz</a:t>
            </a:r>
            <a:endParaRPr lang="cs-CZ" dirty="0"/>
          </a:p>
          <a:p>
            <a:r>
              <a:rPr lang="cs-CZ" dirty="0"/>
              <a:t>Autorská práva: </a:t>
            </a:r>
            <a:r>
              <a:rPr lang="cs-CZ" dirty="0" smtClean="0"/>
              <a:t>www.photoama.com</a:t>
            </a:r>
            <a:endParaRPr lang="cs-CZ" dirty="0"/>
          </a:p>
        </p:txBody>
      </p:sp>
    </p:spTree>
    <p:extLst>
      <p:ext uri="{BB962C8B-B14F-4D97-AF65-F5344CB8AC3E}">
        <p14:creationId xmlns:p14="http://schemas.microsoft.com/office/powerpoint/2010/main" val="2558910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800" y="136611"/>
            <a:ext cx="11563200" cy="685800"/>
          </a:xfrm>
        </p:spPr>
        <p:txBody>
          <a:bodyPr/>
          <a:lstStyle/>
          <a:p>
            <a:r>
              <a:rPr lang="cs-CZ" dirty="0" smtClean="0"/>
              <a:t>Doporučená literatura</a:t>
            </a:r>
            <a:endParaRPr lang="cs-CZ" dirty="0"/>
          </a:p>
        </p:txBody>
      </p:sp>
      <p:sp>
        <p:nvSpPr>
          <p:cNvPr id="3" name="TextovéPole 2"/>
          <p:cNvSpPr txBox="1"/>
          <p:nvPr/>
        </p:nvSpPr>
        <p:spPr>
          <a:xfrm>
            <a:off x="628800" y="822411"/>
            <a:ext cx="11567711" cy="5632311"/>
          </a:xfrm>
          <a:prstGeom prst="rect">
            <a:avLst/>
          </a:prstGeom>
          <a:noFill/>
        </p:spPr>
        <p:txBody>
          <a:bodyPr wrap="square" rtlCol="0">
            <a:spAutoFit/>
          </a:bodyPr>
          <a:lstStyle/>
          <a:p>
            <a:r>
              <a:rPr lang="cs-CZ" b="1" dirty="0" smtClean="0"/>
              <a:t>Vymezení </a:t>
            </a:r>
            <a:r>
              <a:rPr lang="cs-CZ" b="1" dirty="0" err="1" smtClean="0"/>
              <a:t>digikompetence</a:t>
            </a:r>
            <a:r>
              <a:rPr lang="cs-CZ" b="1" dirty="0" smtClean="0"/>
              <a:t> </a:t>
            </a:r>
            <a:r>
              <a:rPr lang="cs-CZ" dirty="0" smtClean="0"/>
              <a:t>v národním kurikulu (RVP ZV):</a:t>
            </a:r>
          </a:p>
          <a:p>
            <a:r>
              <a:rPr lang="cs-CZ" dirty="0" smtClean="0">
                <a:hlinkClick r:id="rId2"/>
              </a:rPr>
              <a:t>digitální </a:t>
            </a:r>
            <a:r>
              <a:rPr lang="cs-CZ" dirty="0">
                <a:hlinkClick r:id="rId2"/>
              </a:rPr>
              <a:t>gramotnost v RVP ZV | revize ICT RVP v ZV (edu.cz</a:t>
            </a:r>
            <a:r>
              <a:rPr lang="cs-CZ" dirty="0" smtClean="0">
                <a:hlinkClick r:id="rId2"/>
              </a:rPr>
              <a:t>)</a:t>
            </a:r>
            <a:endParaRPr lang="cs-CZ" dirty="0" smtClean="0"/>
          </a:p>
          <a:p>
            <a:r>
              <a:rPr lang="cs-CZ" b="1" dirty="0" smtClean="0"/>
              <a:t>Didaktická východiska</a:t>
            </a:r>
          </a:p>
          <a:p>
            <a:r>
              <a:rPr lang="cs-CZ" dirty="0" smtClean="0"/>
              <a:t>Janík, T. (2005). </a:t>
            </a:r>
            <a:r>
              <a:rPr lang="cs-CZ" i="1" dirty="0"/>
              <a:t>Znalost jako klíčová kategorie učitelského </a:t>
            </a:r>
            <a:r>
              <a:rPr lang="cs-CZ" i="1" dirty="0" smtClean="0"/>
              <a:t>vzdělávání</a:t>
            </a:r>
            <a:r>
              <a:rPr lang="cs-CZ" dirty="0" smtClean="0"/>
              <a:t>. Brno: </a:t>
            </a:r>
            <a:r>
              <a:rPr lang="cs-CZ" dirty="0" err="1" smtClean="0"/>
              <a:t>Paido</a:t>
            </a:r>
            <a:r>
              <a:rPr lang="cs-CZ" dirty="0" smtClean="0"/>
              <a:t>.</a:t>
            </a:r>
          </a:p>
          <a:p>
            <a:r>
              <a:rPr lang="cs-CZ" dirty="0" err="1"/>
              <a:t>Kvasz</a:t>
            </a:r>
            <a:r>
              <a:rPr lang="cs-CZ" dirty="0"/>
              <a:t>, L. (2016). </a:t>
            </a:r>
            <a:r>
              <a:rPr lang="cs-CZ" dirty="0" err="1"/>
              <a:t>Princípy</a:t>
            </a:r>
            <a:r>
              <a:rPr lang="cs-CZ" dirty="0"/>
              <a:t> genetického </a:t>
            </a:r>
            <a:r>
              <a:rPr lang="cs-CZ" dirty="0" err="1"/>
              <a:t>konštruktivismu</a:t>
            </a:r>
            <a:r>
              <a:rPr lang="cs-CZ" dirty="0"/>
              <a:t>. </a:t>
            </a:r>
            <a:r>
              <a:rPr lang="cs-CZ" i="1" dirty="0"/>
              <a:t>Orbis </a:t>
            </a:r>
            <a:r>
              <a:rPr lang="cs-CZ" i="1" dirty="0" err="1"/>
              <a:t>scholae</a:t>
            </a:r>
            <a:r>
              <a:rPr lang="cs-CZ" i="1" dirty="0"/>
              <a:t>, 10</a:t>
            </a:r>
            <a:r>
              <a:rPr lang="cs-CZ" dirty="0"/>
              <a:t>(2), 15-45.</a:t>
            </a:r>
          </a:p>
          <a:p>
            <a:r>
              <a:rPr lang="cs-CZ" dirty="0" err="1" smtClean="0"/>
              <a:t>Štěpáník</a:t>
            </a:r>
            <a:r>
              <a:rPr lang="cs-CZ" dirty="0" smtClean="0"/>
              <a:t>, S., et al. (2020). </a:t>
            </a:r>
            <a:r>
              <a:rPr lang="cs-CZ" i="1" dirty="0" smtClean="0"/>
              <a:t>Školní výpravy do krajiny češtiny. Didaktika českého jazyka pro základní školy</a:t>
            </a:r>
            <a:r>
              <a:rPr lang="cs-CZ" dirty="0" smtClean="0"/>
              <a:t>. Plzeň: Fraus.</a:t>
            </a:r>
            <a:endParaRPr lang="cs-CZ" dirty="0"/>
          </a:p>
          <a:p>
            <a:r>
              <a:rPr lang="cs-CZ" b="1" dirty="0" smtClean="0"/>
              <a:t>Praktické ukázky</a:t>
            </a:r>
          </a:p>
          <a:p>
            <a:r>
              <a:rPr lang="cs-CZ" i="1" dirty="0" smtClean="0"/>
              <a:t>Český jazyk a literatura</a:t>
            </a:r>
            <a:r>
              <a:rPr lang="cs-CZ" dirty="0"/>
              <a:t>. </a:t>
            </a:r>
            <a:r>
              <a:rPr lang="cs-CZ" dirty="0" smtClean="0"/>
              <a:t>Digiškola.RVP.CZ</a:t>
            </a:r>
            <a:r>
              <a:rPr lang="cs-CZ" dirty="0"/>
              <a:t>. Dostupné z: </a:t>
            </a:r>
            <a:r>
              <a:rPr lang="cs-CZ" dirty="0">
                <a:hlinkClick r:id="rId3"/>
              </a:rPr>
              <a:t>https://digiskola.rvp.cz/?</a:t>
            </a:r>
            <a:r>
              <a:rPr lang="cs-CZ" dirty="0" smtClean="0">
                <a:hlinkClick r:id="rId3"/>
              </a:rPr>
              <a:t>filtrDvz-filter%5Brvp_strom%5D=obor&amp;filtrDvz-filter%5Bobor_obor%5D=B&amp;filtrDvz-filter%5Brvp_selected%5D=obor_ov</a:t>
            </a:r>
            <a:r>
              <a:rPr lang="cs-CZ" dirty="0" smtClean="0"/>
              <a:t> </a:t>
            </a:r>
            <a:endParaRPr lang="cs-CZ" dirty="0"/>
          </a:p>
          <a:p>
            <a:r>
              <a:rPr lang="cs-CZ" dirty="0" smtClean="0"/>
              <a:t>Koubek, P., Brož, F., Mlčoch, M. (2020). </a:t>
            </a:r>
            <a:r>
              <a:rPr lang="cs-CZ" i="1" dirty="0"/>
              <a:t>Využití digitálních technologií ve výuce českého jazyka a </a:t>
            </a:r>
            <a:r>
              <a:rPr lang="cs-CZ" i="1" dirty="0" smtClean="0"/>
              <a:t>literatury. </a:t>
            </a:r>
            <a:r>
              <a:rPr lang="cs-CZ" dirty="0" smtClean="0"/>
              <a:t>Metodický portál RVP.CZ. </a:t>
            </a:r>
            <a:r>
              <a:rPr lang="cs-CZ" dirty="0"/>
              <a:t>Dostupný zde: </a:t>
            </a:r>
            <a:r>
              <a:rPr lang="cs-CZ" dirty="0">
                <a:hlinkClick r:id="rId4"/>
              </a:rPr>
              <a:t>https://clanky.rvp.cz/clanek/c/Z/22479/vyuziti-digitalnich-technologii-ve-vyuce-ceskeho-jazyka-a-literatury.html</a:t>
            </a:r>
            <a:r>
              <a:rPr lang="cs-CZ" dirty="0" smtClean="0">
                <a:hlinkClick r:id="rId4"/>
              </a:rPr>
              <a:t>/</a:t>
            </a:r>
            <a:r>
              <a:rPr lang="cs-CZ" dirty="0" smtClean="0"/>
              <a:t> </a:t>
            </a:r>
            <a:endParaRPr lang="cs-CZ" dirty="0"/>
          </a:p>
          <a:p>
            <a:r>
              <a:rPr lang="cs-CZ" dirty="0" smtClean="0"/>
              <a:t>Kovaříková, L. (2018). </a:t>
            </a:r>
            <a:r>
              <a:rPr lang="pl-PL" i="1" dirty="0"/>
              <a:t>Jak komentovat digitální obsah na </a:t>
            </a:r>
            <a:r>
              <a:rPr lang="pl-PL" i="1" dirty="0" smtClean="0"/>
              <a:t>blogu</a:t>
            </a:r>
            <a:r>
              <a:rPr lang="pl-PL" dirty="0" smtClean="0"/>
              <a:t>. </a:t>
            </a:r>
            <a:r>
              <a:rPr lang="pl-PL" dirty="0"/>
              <a:t>Videoprogram. </a:t>
            </a:r>
            <a:r>
              <a:rPr lang="pl-PL" dirty="0" smtClean="0"/>
              <a:t>Digigram, NPI ČR. Dostupný z: </a:t>
            </a:r>
            <a:r>
              <a:rPr lang="cs-CZ" dirty="0">
                <a:hlinkClick r:id="rId5"/>
              </a:rPr>
              <a:t>(45) Jak psát komentáře k příspěvku na blogu </a:t>
            </a:r>
            <a:r>
              <a:rPr lang="cs-CZ" dirty="0" smtClean="0">
                <a:hlinkClick r:id="rId5"/>
              </a:rPr>
              <a:t>– </a:t>
            </a:r>
            <a:r>
              <a:rPr lang="cs-CZ" dirty="0" err="1" smtClean="0">
                <a:hlinkClick r:id="rId5"/>
              </a:rPr>
              <a:t>YouTube</a:t>
            </a:r>
            <a:r>
              <a:rPr lang="cs-CZ" dirty="0" smtClean="0"/>
              <a:t>.</a:t>
            </a:r>
          </a:p>
          <a:p>
            <a:r>
              <a:rPr lang="cs-CZ" dirty="0" err="1" smtClean="0"/>
              <a:t>Prade</a:t>
            </a:r>
            <a:r>
              <a:rPr lang="cs-CZ" dirty="0" smtClean="0"/>
              <a:t>, M. (2018). </a:t>
            </a:r>
            <a:r>
              <a:rPr lang="cs-CZ" i="1" dirty="0" err="1" smtClean="0"/>
              <a:t>Netiketa</a:t>
            </a:r>
            <a:r>
              <a:rPr lang="cs-CZ" i="1" dirty="0" smtClean="0"/>
              <a:t> v sociálních sítích</a:t>
            </a:r>
            <a:r>
              <a:rPr lang="cs-CZ" dirty="0" smtClean="0"/>
              <a:t>. Didaktický program s imitačním prostředím. Neveřejné!. </a:t>
            </a:r>
            <a:r>
              <a:rPr lang="cs-CZ" dirty="0" err="1" smtClean="0"/>
              <a:t>Digigram</a:t>
            </a:r>
            <a:r>
              <a:rPr lang="cs-CZ" dirty="0" smtClean="0"/>
              <a:t>.</a:t>
            </a:r>
          </a:p>
          <a:p>
            <a:r>
              <a:rPr lang="en-US" dirty="0" err="1" smtClean="0"/>
              <a:t>Questier</a:t>
            </a:r>
            <a:r>
              <a:rPr lang="en-US" dirty="0"/>
              <a:t>, </a:t>
            </a:r>
            <a:r>
              <a:rPr lang="cs-CZ" dirty="0" smtClean="0"/>
              <a:t>F., </a:t>
            </a:r>
            <a:r>
              <a:rPr lang="en-US" dirty="0" err="1" smtClean="0"/>
              <a:t>Joost</a:t>
            </a:r>
            <a:r>
              <a:rPr lang="en-US" dirty="0" smtClean="0"/>
              <a:t>,</a:t>
            </a:r>
            <a:r>
              <a:rPr lang="cs-CZ" dirty="0" smtClean="0"/>
              <a:t> I., </a:t>
            </a:r>
            <a:r>
              <a:rPr lang="en-US" dirty="0" err="1" smtClean="0"/>
              <a:t>Libotton</a:t>
            </a:r>
            <a:r>
              <a:rPr lang="en-US" dirty="0" smtClean="0"/>
              <a:t>,</a:t>
            </a:r>
            <a:r>
              <a:rPr lang="cs-CZ" dirty="0" smtClean="0"/>
              <a:t> A.</a:t>
            </a:r>
            <a:r>
              <a:rPr lang="en-US" dirty="0" smtClean="0"/>
              <a:t> </a:t>
            </a:r>
            <a:r>
              <a:rPr lang="en-US" dirty="0"/>
              <a:t>Reflection skills </a:t>
            </a:r>
            <a:r>
              <a:rPr lang="en-US" dirty="0" smtClean="0"/>
              <a:t>in </a:t>
            </a:r>
            <a:r>
              <a:rPr lang="en-US" dirty="0"/>
              <a:t>teacher Education</a:t>
            </a:r>
            <a:r>
              <a:rPr lang="cs-CZ" dirty="0"/>
              <a:t>. </a:t>
            </a:r>
            <a:r>
              <a:rPr lang="cs-CZ" dirty="0" err="1" smtClean="0"/>
              <a:t>Paper</a:t>
            </a:r>
            <a:r>
              <a:rPr lang="cs-CZ" dirty="0" smtClean="0"/>
              <a:t>. Online. Dostupný </a:t>
            </a:r>
            <a:r>
              <a:rPr lang="cs-CZ" dirty="0"/>
              <a:t>z: </a:t>
            </a:r>
            <a:r>
              <a:rPr lang="cs-CZ" dirty="0">
                <a:hlinkClick r:id="rId6"/>
              </a:rPr>
              <a:t>https://</a:t>
            </a:r>
            <a:r>
              <a:rPr lang="cs-CZ" dirty="0" smtClean="0">
                <a:hlinkClick r:id="rId6"/>
              </a:rPr>
              <a:t>www.slideshare.net/</a:t>
            </a:r>
            <a:r>
              <a:rPr lang="cs-CZ" dirty="0" err="1" smtClean="0">
                <a:hlinkClick r:id="rId6"/>
              </a:rPr>
              <a:t>Frederik_Questier</a:t>
            </a:r>
            <a:r>
              <a:rPr lang="cs-CZ" dirty="0" smtClean="0">
                <a:hlinkClick r:id="rId6"/>
              </a:rPr>
              <a:t>/</a:t>
            </a:r>
            <a:r>
              <a:rPr lang="cs-CZ" dirty="0" err="1" smtClean="0">
                <a:hlinkClick r:id="rId6"/>
              </a:rPr>
              <a:t>reflection</a:t>
            </a:r>
            <a:r>
              <a:rPr lang="cs-CZ" dirty="0" smtClean="0">
                <a:hlinkClick r:id="rId6"/>
              </a:rPr>
              <a:t>-</a:t>
            </a:r>
            <a:r>
              <a:rPr lang="cs-CZ" dirty="0" err="1" smtClean="0">
                <a:hlinkClick r:id="rId6"/>
              </a:rPr>
              <a:t>skills</a:t>
            </a:r>
            <a:r>
              <a:rPr lang="cs-CZ" dirty="0" smtClean="0">
                <a:hlinkClick r:id="rId6"/>
              </a:rPr>
              <a:t>-in-</a:t>
            </a:r>
            <a:r>
              <a:rPr lang="cs-CZ" dirty="0" err="1" smtClean="0">
                <a:hlinkClick r:id="rId6"/>
              </a:rPr>
              <a:t>teacher</a:t>
            </a:r>
            <a:r>
              <a:rPr lang="cs-CZ" dirty="0" smtClean="0">
                <a:hlinkClick r:id="rId6"/>
              </a:rPr>
              <a:t>-Education</a:t>
            </a:r>
            <a:r>
              <a:rPr lang="cs-CZ" dirty="0"/>
              <a:t>.</a:t>
            </a:r>
            <a:endParaRPr lang="cs-CZ" dirty="0" smtClean="0"/>
          </a:p>
          <a:p>
            <a:r>
              <a:rPr lang="cs-CZ" dirty="0" smtClean="0"/>
              <a:t>Sebeupálení Jana Palacha. Videoprogram s </a:t>
            </a:r>
            <a:r>
              <a:rPr lang="cs-CZ" dirty="0" err="1" smtClean="0"/>
              <a:t>prac</a:t>
            </a:r>
            <a:r>
              <a:rPr lang="cs-CZ" dirty="0" smtClean="0"/>
              <a:t>. listem. ČT EDU. </a:t>
            </a:r>
            <a:r>
              <a:rPr lang="cs-CZ" dirty="0"/>
              <a:t>Dostupný z: </a:t>
            </a:r>
            <a:r>
              <a:rPr lang="cs-CZ" dirty="0">
                <a:hlinkClick r:id="rId7"/>
              </a:rPr>
              <a:t>https://</a:t>
            </a:r>
            <a:r>
              <a:rPr lang="cs-CZ" dirty="0" smtClean="0">
                <a:hlinkClick r:id="rId7"/>
              </a:rPr>
              <a:t>edu.ceskatelevize.cz/video/4194-sebeupaleni-jana-palacha</a:t>
            </a:r>
            <a:r>
              <a:rPr lang="cs-CZ" dirty="0" smtClean="0"/>
              <a:t>. </a:t>
            </a:r>
            <a:endParaRPr lang="cs-CZ" dirty="0"/>
          </a:p>
        </p:txBody>
      </p:sp>
    </p:spTree>
    <p:extLst>
      <p:ext uri="{BB962C8B-B14F-4D97-AF65-F5344CB8AC3E}">
        <p14:creationId xmlns:p14="http://schemas.microsoft.com/office/powerpoint/2010/main" val="385085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750" y="445083"/>
            <a:ext cx="11563250" cy="685800"/>
          </a:xfrm>
        </p:spPr>
        <p:txBody>
          <a:bodyPr/>
          <a:lstStyle/>
          <a:p>
            <a:r>
              <a:rPr lang="cs-CZ" dirty="0" smtClean="0"/>
              <a:t>Gramotnosti pro život! Kde nás najdete?</a:t>
            </a:r>
            <a:endParaRPr lang="cs-CZ"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22" y="4477430"/>
            <a:ext cx="3124724" cy="1388471"/>
          </a:xfrm>
          <a:prstGeom prst="rect">
            <a:avLst/>
          </a:prstGeom>
        </p:spPr>
      </p:pic>
      <p:sp>
        <p:nvSpPr>
          <p:cNvPr id="4" name="TextovéPole 3"/>
          <p:cNvSpPr txBox="1"/>
          <p:nvPr/>
        </p:nvSpPr>
        <p:spPr>
          <a:xfrm>
            <a:off x="1438110" y="1823233"/>
            <a:ext cx="11719750" cy="1015663"/>
          </a:xfrm>
          <a:prstGeom prst="rect">
            <a:avLst/>
          </a:prstGeom>
          <a:noFill/>
        </p:spPr>
        <p:txBody>
          <a:bodyPr wrap="square" rtlCol="0">
            <a:spAutoFit/>
          </a:bodyPr>
          <a:lstStyle/>
          <a:p>
            <a:pPr algn="ctr"/>
            <a:r>
              <a:rPr lang="cs-CZ" sz="2000" b="1" dirty="0">
                <a:solidFill>
                  <a:schemeClr val="tx1"/>
                </a:solidFill>
                <a:latin typeface="Arial" panose="020B0604020202020204" pitchFamily="34" charset="0"/>
              </a:rPr>
              <a:t>Inspirujte </a:t>
            </a:r>
            <a:r>
              <a:rPr lang="cs-CZ" sz="2000" b="1" dirty="0" smtClean="0">
                <a:solidFill>
                  <a:schemeClr val="tx1"/>
                </a:solidFill>
                <a:latin typeface="Arial" panose="020B0604020202020204" pitchFamily="34" charset="0"/>
              </a:rPr>
              <a:t>se </a:t>
            </a:r>
            <a:r>
              <a:rPr lang="cs-CZ" sz="2000" b="1" dirty="0" err="1" smtClean="0">
                <a:solidFill>
                  <a:schemeClr val="tx1"/>
                </a:solidFill>
                <a:latin typeface="Arial" panose="020B0604020202020204" pitchFamily="34" charset="0"/>
              </a:rPr>
              <a:t>YouTube</a:t>
            </a:r>
            <a:r>
              <a:rPr lang="cs-CZ" sz="2000" b="1" dirty="0" smtClean="0">
                <a:solidFill>
                  <a:schemeClr val="tx1"/>
                </a:solidFill>
                <a:latin typeface="Arial" panose="020B0604020202020204" pitchFamily="34" charset="0"/>
              </a:rPr>
              <a:t> kanálem Gramotnosti pro život!</a:t>
            </a:r>
            <a:r>
              <a:rPr lang="cs-CZ" sz="2000" dirty="0" smtClean="0">
                <a:solidFill>
                  <a:schemeClr val="tx1"/>
                </a:solidFill>
                <a:latin typeface="Arial" panose="020B0604020202020204" pitchFamily="34" charset="0"/>
              </a:rPr>
              <a:t>,</a:t>
            </a:r>
            <a:endParaRPr lang="cs-CZ" sz="2000" dirty="0">
              <a:solidFill>
                <a:schemeClr val="tx1"/>
              </a:solidFill>
              <a:latin typeface="Arial" panose="020B0604020202020204" pitchFamily="34" charset="0"/>
            </a:endParaRPr>
          </a:p>
          <a:p>
            <a:pPr algn="ctr"/>
            <a:r>
              <a:rPr lang="cs-CZ" sz="2000" dirty="0">
                <a:solidFill>
                  <a:schemeClr val="tx1"/>
                </a:solidFill>
                <a:latin typeface="Arial" panose="020B0604020202020204" pitchFamily="34" charset="0"/>
              </a:rPr>
              <a:t>navštivte nás </a:t>
            </a:r>
            <a:r>
              <a:rPr lang="cs-CZ" sz="2000" dirty="0" smtClean="0">
                <a:solidFill>
                  <a:schemeClr val="tx1"/>
                </a:solidFill>
                <a:latin typeface="Arial" panose="020B0604020202020204" pitchFamily="34" charset="0"/>
              </a:rPr>
              <a:t>na </a:t>
            </a:r>
            <a:r>
              <a:rPr lang="cs-CZ" sz="2000" b="1" dirty="0" smtClean="0">
                <a:hlinkClick r:id="rId3"/>
              </a:rPr>
              <a:t>gramotnosti.pro/videa</a:t>
            </a:r>
            <a:r>
              <a:rPr lang="cs-CZ" sz="2000" b="1" dirty="0" smtClean="0">
                <a:solidFill>
                  <a:schemeClr val="tx1"/>
                </a:solidFill>
                <a:latin typeface="Arial" panose="020B0604020202020204" pitchFamily="34" charset="0"/>
              </a:rPr>
              <a:t>. </a:t>
            </a:r>
            <a:r>
              <a:rPr lang="cs-CZ" sz="2000" dirty="0" smtClean="0">
                <a:solidFill>
                  <a:schemeClr val="tx1"/>
                </a:solidFill>
                <a:latin typeface="Arial" panose="020B0604020202020204" pitchFamily="34" charset="0"/>
              </a:rPr>
              <a:t>Inspirativní videa do výuky, </a:t>
            </a:r>
            <a:br>
              <a:rPr lang="cs-CZ" sz="2000" dirty="0" smtClean="0">
                <a:solidFill>
                  <a:schemeClr val="tx1"/>
                </a:solidFill>
                <a:latin typeface="Arial" panose="020B0604020202020204" pitchFamily="34" charset="0"/>
              </a:rPr>
            </a:br>
            <a:r>
              <a:rPr lang="cs-CZ" sz="2000" dirty="0" smtClean="0">
                <a:solidFill>
                  <a:schemeClr val="tx1"/>
                </a:solidFill>
                <a:latin typeface="Arial" panose="020B0604020202020204" pitchFamily="34" charset="0"/>
              </a:rPr>
              <a:t>Vám představí </a:t>
            </a:r>
            <a:r>
              <a:rPr lang="cs-CZ" sz="2000" b="1" dirty="0" smtClean="0">
                <a:solidFill>
                  <a:schemeClr val="tx1"/>
                </a:solidFill>
                <a:latin typeface="Arial" panose="020B0604020202020204" pitchFamily="34" charset="0"/>
              </a:rPr>
              <a:t>Václav Fiala, Daniel Pražák, a další…</a:t>
            </a:r>
            <a:endParaRPr lang="cs-CZ" sz="2000" b="1" dirty="0">
              <a:solidFill>
                <a:schemeClr val="tx1"/>
              </a:solidFill>
            </a:endParaRPr>
          </a:p>
        </p:txBody>
      </p:sp>
      <p:sp>
        <p:nvSpPr>
          <p:cNvPr id="6" name="AutoShape 2" descr="data:image/png;base64,iVBORw0KGgoAAAANSUhEUgAAAVsAAACRCAMAAABaFeu5AAABOFBMVEX////OIB8AAAD//v////3OIR3NIR///v78///KHhzPIB3PHyH/+/rIFxccHBy4XV339/f/4uS9PzznxMO0GhnMkJKsrKzBDw1dXV3q6uq7AAC8KSbsurglJSWVlZU3NzfHfX/65+j+8PJRUVHg4OCvKilJSUmNjY3NS0y9EBLXo6PRU1N6enq6urrjnZ7KFhGzAAC7NjXEAADmkZDcf4DWqqrLy8vCXF5ubm6mAADT09Onp6e6Skm3t7fuz8/XqKfHV1X/6/EyMjL/7unXc3Pnr6vSaWXv1dL4y8zzsLHZiYfQd3bkl5X0v7msFRWyOz6fAADKICnhu77hraOlIR3INzjJhYLun5nlyMC4UFD40tjPQUuvQUvw49jUfIXFcGimJyvkfXjBSlHIlJepTEzdoajjcG/RNjSaiDjzAAAgAElEQVR4nOWdjWPTRrLAV9X3Smpix6nAdiE2hFYpRLahuKZpCHVCQhxIyStc4d1dv17f/f//wZuZXUm7tpzYIR9O39wVgiw78k+j2dnZmVnGFlBM0/NM/MNyTdMigWMgDA5Nf5sVtoetSqXy8eP29grICUjzW0WeP99Q5Ln60kkT5ATetA0Cn9EatkNL/V3yKrIf6DKZJ/4Fl2oy/Auuz8MrvVw8nySWR2DxYgVUvGQhZth+0Wrt7yO95t7m48dPdndfvtzZ2dnaOj6udrvdhpBarZaoEiuS/UMelmfQO+CPGr3/XbdbrR5vbf3xx87Oy5e7Tx4/3txrAvn9/X0A3w4lPsSNxOnmI1a8xAVny1zXEopAOhK2W5WDV0eHo9Fuv79Vra4Du6SDAlAiEq6Inf9kBCD0w6TgQToeCMEjE5Km8NmSfich8t3q1k5/NDo8PHp1gJhJgcW1ElaPsQWmCziRLWgv/GS2X6+Oqm8Gg04Sp1LgSwccaHDxP6TkgCAoh36wbfi/4zuBPCoOkwSZiHfAf5Is/ix+lK/Bv+T74Iit4JYSdzqDn49Hq6/bFvNMV1gHtAvMXVi2wrwKk9Bu7v7U6fUIJ2ihU2gYMqAD8N1tUlXbtpEyamqGEw7ZQBr+ZUtRFVfqbf4Sfph4wZFnwEFS70CeBL8E3yBexSsB1L36T0vNFl61i9YW2VqnjArXLK6wsZY13NiqpzYCpe8lH3JHUNPUMVPO7EtnzzmypdNzeyH5FpC5XXAnRXaIKNmRwsw4+fnyJzv/WCNI4+PNISiEh2MwY4vMFscGNAh71bofOL4RvH2bPbaG7yODQDyutkQuIfP8KwPRDF5uTcck0O+LTho/0xafJS1JTjZ7D5e3wYYrcgJeP34eolWgAW2B2Xqos1al34mk7glDaCgPsBymxtRU2tFi9MqtQAEyV8X8UKa2mcExHGmOC7vsOIWiq8+EuAsB3EiH13f+ZYUWeY/XDbBU6H6D4TI966QW+Zz7qDLZs2yLgUc8mPn3lq9kCsilzUVTTLfF0O6C8lchEyosfsofDvxMR4568jVgzSV/eGDgOoPAH5yYluctpJeAY62LEwZ4pMLNGrgCXJpQHPYnHuoCiz3txU8X5+xThJXGG2HXjkI0aAsI10I/Buc3LguPBgG3S93SRRaeHNKItng+mIV2Fn0vN9zsBDSIXTesOSUIOu9D01q8ocwSbGEwYM8Hcqy5blhzCgwNnT1zAX0w9F9wusvY9nqEXvqNQ2uAPvDatpyoL5K46BuSX/shArAYFrhuVvMKsLWjPxjN1RdKMFKHjoLVrMPtd3Asu2n2Fty1IKj/F8vDdosigq3phdVIToj8m2YUHApzNIbWwvkJpkdRmmadZjpwlTePLUyZfVDcxXNwTQx+ee1+ZGDM1RDxQRzS8llpueA8jOaps3z9ILDBz6cpM8UUjYscMSnmFvg7bbZoEwhiy7br2ZelEEkgJ6BZsJUCq8qP4gdDDVSdxRZsIsfggUMTaucCR0zQA/hwu34gVngWSWhFZC3OrjQLW5eGsQqhAPgcXgVYGwdDV8AB4NrGBbLldNPseGTiJOi6cari4eyhfVzMdGWgwC5i/mVCywRoQWYFQNFz1F8yNrOFDGYUwZZXKxhWuG6emuDs4SQxCrjlC13jrED8OQwnaquBek5LacHbCzS4+IHOW4fXT4ite1+T5clvvKyf4V4u28PU4HlYK0rjGSSK0sT3YYSe5etjJJb7SYyfnERpPU7SizMKaJvA2NjprkV6e/dzRT67M/mNv/hMO+P25bF1wcNd50buekU7azPK+7VdZ7aoGX12F9/yXrzx3/+5OL1FtmCdfP5zSHOzh5+pcmtScR9oJ3x3eWhxMKsM7MDPEPQ2WUg5H6ZrThfKDzEr72aMSKKTtBSaYrET/gu/nknfZ2OLq5agHPbggOL8zzR0oJZjD/3yl9rr34+/foHimWwzRp9Tule9TUsEcM4QjDtVunw2/QO/C9hihNWi/JLwm4tja2MwHxfSehuYE8Ju63r5aPwLP9LZX6K5xYWH96kjlqzwUkFvBbmz2LoW25+drREthfQu8vAvUm/p4+HBCNJRSH6CbhQmnvk72st3LxOtZQ53UmX1BtmSB36GH44hPWA767cXbPGhNS2XXTBbIbzapmjpUw3eg3HF1NX6i0viiuK5ZusNrl1nCngFbNklsR1UiO2y/tA/G7vw01+9UIEJ74A7xt+Bbee1mDvoRuEH/bp1c/vgkqiSeJa3mcBXt28+2yA+oqy2MXz39Ov+SnsR3d/LG81cdhgbTvB3YJseyjmv/thrl7187+pMAri3o9Qx/h5sR3LN7JbG7ynLdBP+vK3r9PIlai24YGYf2fK/A9u+TH/WjYI27f1Be+mry8IqEJntHWSbX2HO9qw3AqLKgrHdGoorv69NvTSD+90VmgTLfFGVU4eCrUZQ1V89iGediy27NLa82pLXqhtVt3jwl3XvtiRKdnEC4CrvyN5mVxiPmnvNQlbaWFOQyYtv8xdOms29fzRmDblcBVuDN7blrdef/EeFvdXnFZdrEoDtdo2jvc2vMK6rsl4x3UJXTwbFK71eJ5k5C+dq2NYytvqI9bD4vhPQr4CtmrLIRaCc274Dj1kF85ky+YUSHUUCKSWEzprNcDVskxXJdlnzFJQ4o24SLhUtWtCTZJwt5i5liczA1ircFGCLyEVKskiPXyS2nWZ2oXpA5n7+BbTDY7OKS5C9jqGxpUXuQCypO361whS2KzXMLRYr4VhMYs+6GHlFbDezC9WNQv7s687Z00tne5QYWqJSlssdUDEHsFVkpYbJIQGnhAuHG85s+QlXxNaOn+RXqnlht7Kj36tHv7zPLlt+TwKdrawoEOn4aBM0e+vblEoq8u8Xi60R7+ZXqhmFu9mTd2+M+GUGxlFeJrQqUmCQNTciO2zCJogldKoKm1L7eH1s05f5lerOlnz69ejjZYZupez4gYYoK2IUZTrAVkkQBLaGbYu0BFk2Mzdba4yt7ft+dpIx9oM4Qfzl+3bJUZ3tTvG1Pi/BqJvb25N6e/vZ00ePnj7Ll37Pq9fZ+76Opl0qfqFJeytwopvgO34EYHwOfyrlSvhPP4oiOk51YDxni/WL8B+wBSfOAb2P641vdr7267HB/bc+un9UdWnbPq2DieydqFev1969e5fU63HKfZyi2/AXJTAWdxcGgK3iUrUg7oOSY7fGwN1+euuBtNI/Pnj4rHRp/eGDQu4W3vHtu8pxNf5T5dPZ2tPZwrfeUuTrXNeid+rxrh+obDGb2jWRLfobfv3Dxn6r3X7R2l5rpDSFIXsjk6EwXcRweK+xtLrdEnKwupTQyqnDKefDUZ457vCq9G/d8RkYHdXji3rmwvJX+vLvZz9+VaK0mttc2BTNK/l8GX89SUgxgaDccE5li25uY9gaDof0lYfDg272lNdfSQ4v4HDrMOYqW9cyJVvQvfi42c7mfOH2H1EkrDiuiIukNBhjeby+uU2rmJ5YfA63nzRi8FZ4IJI+1Avn1VDRpTGD67L74yahEH2+VsAb4zsj20za68R2Tr0F/YoayMUSf3iVas72BI+RjYYp3WrMbaNga4HT4SHbyOGDwyHMXVywEViGxdq79SyDzyG7QI0COu+HYtEZ9B1OxfeblVEHNZZOVSJ48Hu6reJatYgXKalmbr9UlVYP+OYykTgyJ9sWsnXmZYtTsgYGfwErpRxUCr1tYoKDJzpHmKupyBvL2HpYE2SB3kZvVihDFdlijZtnDXcwCRizoOTMxHfi7oFJXTNAg0IXP486kVjNBgxsVArvaGwbytVqRuGeO05GmgQ87uozYUXuLuuqOx9bq9I4j95ipX1D1AATLabobZMKqwAc5pCsprbKFsmYyDapHuAJ1PwAlRFVcx9m3/iYi0L+1HaSfoUhfVO0VSGwmOduspVuZFMzB8WXczAQxsq/MEYT3XErUUpMl3s63LnYWtbH2vnYBsCWZa0hTDNny+tNCpyZouvNamw7CltsdeC6Xvjf3QORnkqND0RBrmkexpTbRXcOrc6HFj4AlCLseaLHiyUfio81A3MiDcUxg/c2VpSL1byCR2OK/HlxnjZZG5eHn8iWO9OKIafbWwfZohUUCV5MZUusXBy4BFun8G+pf4/ntf+5TZlRXtaCSMTgKzX0zNCBBoX0g/UKVnCbCD7L5nFlFyDT2u9grbSagA5sayrbL8YYjf+bxB3PHxsXLQ45J9uT87G1kS3oFBWsUmqYyjZbbfOs1YgHlMss7S2VtJnmv0RnHOqNAx6LaEJkWd8kZGnhgsCSJL+Ik6xi/U62fjLh97LNBKs47UBje6JcrDYLg4db88AKk3CKRUBRx7x52TYTTmPHnGzh66Pekp8gls4KtnSqaMUBfgJZQsVPwPGLyohxgCLWmA3j0R163rFRFSklPfm3UGYT6XvUWwtTybDFkgn/dsMPEfkSxdVynjTVq/1R/cr3tfji3dwD0/3gElEVd86xrJlQwc2cbJFXg0muaF41m4A8pDFGtoGh6i26XULZ4Vl36XmXOuninJpaTqCNXq+QIQevwmOi348YB4Xuwic0Ozg/V/q0GEHyrXq1miF9pEEsMvD0xckSuXVee8usbxN+4WypsL2UrSsMgWdmoyD5GnQQjcKwChZEzAniJ7LqxqSFfnQupJlhiNiFk3dw9aOoh5tgq1nS7zTShUnQQX758M6dh3f1Y8okYwHYMmLLStgyM2srYLaao/7SXxULOZt4K/Bu9BEWFUnV9j1hV5CtFa4cLn1Y2qxgMwKa2lmg8Zt1HPqms2UqpC81LjkvPXxzi44v6wll338SW6XtziXrLeU24zAf/nVc7/XSevcXpMUsVwxRu5GDZX6OkfaHTPhc6CgPf6330rTeqzUtMgcW6XtlwFWdgOsaY6vnfilSmAQtzvsgW22/VX7yOfX2QtlO11vPpdfM4a/YCAOe/fjYxakZPf/A9h8JDk7gK/TeY+NFJqZ37lEHnWSf8zctyh3B6IJptqtpoMwdwN8dY6sHEHQsAqIevskXIjQX40FhFOZk+/wS2E7XW5ogg472OxhkREma1HjEJSPMDgbA1gfqndf0b6o2tlpghjHEYNvJE48+wqTJyfueuoYPnxc/Vy7WHc/0KGS5lMpdig66qLzaG4u1n3OwvWibcLreupSTn9Vf9lbxNJyjodXdH4AHhn7YoG2KKAN+2PaAyipBn9O+RW1KXHyVbcTqMIFsNzS9HcvELSCyTG81Kl/J8AIbczGKzKY52W4IvS2He/H2Nqt3iDj2TwNnK90Nka0IEzBgC485d9Jq2wzF7BYM7CtwewMfq3bTagvvjSfcvAO49sK/BfbjbKfMub4vP0GJ6Goxx8LDnTMOBmzLdfZy2Iq3IFvDp1W5dKuNDRxkLKbS4NRcLN0FpC5OLZD448SW/cbS9W3BFu8Gq/ys1bJM6u1Yev6kImpuguIQaMcL5vOztacu6XwS21IfbCKPkXfb+AGUGQWO2XpKn907BI/CpXkbvPokL+XGSJcY98AUu+3fYGqs2ARjnG25UVBqc7RnfxrbIudpAdiy0/R2nO26YCuCEC1aBQG2Gxi2ZTIVrYytiX7bb5HmJ0yy1eIzmSgpdpqXNs0m5OkNi8N2Rr1V2bJWNcXzA2TLytmaOVvL3IrO0NtSo6DkfNw8tqfa21PYMsEWaxz3prJFfaVGO3DCh8g+nS0r8cLuKSs1ms2YxrbIG1sAtufVW5brbX2PHv3TbAKwdftnsi0xCg+VaPfNY/vpehs3aX7gighEztbR7C0zgW1xsaVsS7wwNQ3s5rH9RL2FaUXcJKjjbFU/AQTY8jP0tsQoqIu3N4/tJ+otsE11tvW8p3sts7eI1uynioNbzlbPxP1sLBH/5rH9VL0NUG/Non/l6m/VTP65XZSzIFs9d6yE7US8RlsAu3lsP1VvQQGbTDKkgFerkNCVuX+ovFgaV1xsCduSeI32+s1j+8l6m7OlrA+3KMNyxVKQtLgzsHXHg7i3tNdvHtuL0lu5nw8rursw2nFAbPMyC1s24SnotTk3j+1F6a1Fa8JyEViIYMvEMvFMbPUVsbFE/JvK9tP1Nluw9PIWL9leA7QZyQTbICljqyV/3tXT524e27niYKex9RScJMrGRP+v2V6En+BR1pLIdRBwSWensS21CdfMli+m3tLyeZbFaOV8WTlbkM4Csp0m12xvKZCIb1LbXZtSdfF39yN1/6PAWSy21vOYY7/mK8qrmYst2ANqF2kW+qqJZb2MeFFLwg1nsewt5icYdnBleTXuXGMZ5Ud7bPPrbyaEDv1H7RKLbPX8hGtmy5CtccFsT7G3c7GlZhhw/pPEn5CYjjnqusMissWOe5egt1PW0OextzQHC4Ht5KXJWhO17HAir+a62Z6gTRgvRbwQvf10trT3KumtuiOXaHdOrcttro0Ui8c2mLqX1jXbBHw/mltgGxjZ/nDZX7RZH9X05BcLbLXc5mtnu5Lw6W3Dr9kmiHoKYjsp2EKDusoqbLV6hwVgWwsunO1FjWWyGTGwzXaRzLY0pK0iOFX+Li5bc/uC2WJ9mTx8fra07kBjmSv0trikrOF5vderx2o5r2GP1elcO1us3aNiok9li7UkZAfrTblYOI0tvKCzNYvtHoEt9t0UazoW7VClseXJ4Z+rUv78c7PLlXoHrC/7uFBsWw1qqHQhbKnJzalsYaaFz/mY3nqWxpZnbKlcyrVUto2PpuuaYgHCDHcitanGwrHFWmlbyaA4N1ubDCWxdedka+VtWwRbX65FEltrPNfOk3XYYDA++Io9c+z0nXa1F8X2vDlLVtjFeMIUgzsPW+qpYEi9lcWOs7J1qbbBlGzhHsV7opCElbClX2nSQPchCop4guOk3fYisTWtKhUofzpbuVk81vO6c7BN19veBFsnfS6LdGgbVpXtPnm9OPq5zNqKOFcNbtabYma22kLltBzRophkTras6jt8yrRsTr0V0yZgK+ryz6W3XWpqivsJCC8OhjPd3m6bVKPKqLT3WB3LAifdmpftTPm3RbbInP4t27kgthmtTtMqyvZn0NvjNg5XouhRsnUEW/oY1NHHGltqAUKLveFv6m5VgdYLaDa2U/LDdZtQMJ+X7UssO7qIWhJqcuc4HRriZ2f7IUSsGdt10cCwd+haMq8G3vKqk3mxwt7iFpc0mP2mBvACI3o5r95qWTcKWy39cUpddcFWsywq29+J7fw+GC9qpRnprU2TUL/REtMpr5StRT10VbajEAMyTGXr87QfUhEENgsw2YrKlooq6d5RP5jC3sKM4yUrkdPYahqnFOlpY9xZdTp6ubXK9vH59NYgtkITYewCtlR05ydNauVBp0+wNV2PxiGsgaIYIdjIVbkmhrcDOyhgmIvDCJdv9OaaQBzjBxhEqLbobOrDYlbe4OZlhd4mT1iJnMZW31xHvIb1ZRqt+1PZUh3lWMaZynYzwcueky06BBlbzB5glXc+dvayO6ssa55gTrJlVL3rmWE1tX1stWQ7yWtPsgXDwPY7tNcEp30wLPokUNNwKaUKOJ/HI1FXCfYZXj6oqTX+Ae88npetrqDfS1pjLliRCn1r7GzMidJ7t2hs3eZ59BZrxYmt57m0Vlg5DnBLyM4mxQVkUlEpW6x4sn55E6GpdHx+nEfNMIKAVXoYIuD1TTliYd8K92AQ0K/kg33BFqYnwPaveqD2pjA6e3Oz1VNIpWW9rzXFU1oTa3fiHlXLPftxOltzpWacgy1MEmqMVgppQDPDX1POozcboSn6AJlKbwrVJpiyoc9+P/HTlPu1FSwjM0XhrsX2OhjfQgd35FItvykaDh0NImxg09mgEnRT5N+Z71O8oTlb3ikL1ZzOVte6z79YBnmkt2FTMsj0vL1HcO5kObbKdrvGz8E2ILYufXtqhLRfbTR2fkEvwJMKZ5XqLVjKELOQ2ic73cb6HysWpXd4ki0Yf7DZNMVqMVG0C58Gb2luNeDspkgGQefBwlrpKFA2cA+Kntizs9X7NuIJE4nmyjvG2waNv3mMLdtfpzZ987NNhoV60k5xQ+rsg0ZYNJUp9xMYDfTIMqy8EJsvmznb3QjQ4k6ovPOKyQ9iwsa0Km2qILHE1AF0/WCg7dXs4KRtbraPSvBoovYWPLMBi8bWopDp3GypOcwBY+JreqKu0RWMXcmkTG8RK02IXcqSMUUfJVN6Z5b1IcV2dWRaj2nHLLnNH+Xd0RtxNBSNr8xRygM1nsC7rfnZunenQZKi9hY8oyeTzha+UXvnPGwDhycbZA3pOYcvHYoGHjAxCC2RyFlib6W59egMWrLBol3q0oYqvf8OF51Fh9Fkw2JMlvlmCc0WhR0tUfu/8obrbNOtc7A9Sxe1lpi3fyw9RzMVqt6a/d552Pp2/KfYTJ2aA4KPL7/0Lyuu6KVW7t96Lg5cLZl6ZIp2ClmTwZUEG1CQMxf5tRdiXYhlKeReVvNPE5OwH9lqO0Zg22+fg+307iAoD/TzSxtePdKqL9VYDRulQVDKFnumYm9hlS2nVp+i2eVO2yP7KTv5iVy4yk8nlpg1UYxgNRZtbJEt+qTChoT9F6LZIBNsXQGO7ca+I9qYO74TL5nCENB1ZpM9PBsdMOtINN9SYjXpyCxrBnwW27FdTDT5cqwNblkPvB+mxBNQew5jo7x9ArCNsCd2oQwrNUwTCShbxLA7LZdiUuTgW6Ib6EG305TTLOwOaP0Z4zIyvAXYov65FCAMv/6fIRlnixrdoWFAjDArs5XbXF8LxTDn5qeg0sPw5zLrdQecY3TYCrjpGjPZpJzK9vRel5+PdxgenygQ2mmxGlCKo3jK9tCO3IOgYHtS4wQKtAqc+XhT8GHUzACVjx1UU1rnNbPeiasx0QocYGu6cvmXhTv1foVZ0p+iXHvUyxE6sTlb30gO2zIfP78CcbJlHTQCH9uyqEmY8dH8bAnutB6tP9IGtNqzMGFAHo0TV9haoAFiE9ZJa8udSOwynj3xK8SWE2DbsbtDTwz4lvCj2Mp6RGvobtb/y1yNyF8LDNqf1yX7DLbymyQ93icnlZw4YZ9XOtjnWq3Gi5cslnVbI1/ME8nO1l4Ne1toLVoNA9y2MjnTJrApntgdN4OviO5W3L0/oc2KfwvjysAoTRx3KDZS8ZRe7r/URA4WhU0dP96VfZKpp7IXbgxsx6g3MaztUfsIz1pN5HPrL8k2QHgce2Kng6Zwg0VLW4sdNCLH19ZAfCetrtD0zJK/BN1hk7XX6tjJPMD27kqu3WC/dHcwDcaXU7Z+Wp7oYnHrfvmJqo5LJ2KiHSwJDNzW8Jjz0h6tOLGvam4N+gmohNg9BpsmJr8OPam1zNrfgXEryPoxMtFnDdnS3Xi7pHyQ9YePmXH9beFjMfQe/qr5uJeMobDFMHnt5bZ8MsC4o8/GKpu1lC4DN+pW63nXh94EW9C6O18pcmfqtlr37yhm9+7DZ6ysTT4cWf5equ7drzL6yw/LfgMuOllraWm/cXTijcbvjxX5HZD4os8zjeZ250Ozhb38rOH2qBZh73we/a/6jm9S7Lpq2LbfVQ//x0eISWP39TCE6w1bzX4H74DY86S4udjkqtY/+viiHaIxCYf7zVGVeojhS466Wmaku+Ek25n3EcDTnj268929e9/defSszBoUpz794Ysvfnh61uZnJnaY/KtX6t/CzBPmn0kSJ1kuS0z5hKKfGOmNzaNOdXR4dDSqdmLalwAbWeOJ4vQk8VNM2gItw0+Co0k9xr9SNMJgANJOd7R2uNZf76S2jznWBtdWEuAW2jytD7r90dr7w7XR1s8dnIwFqOGU06gMwvHqDDsGTiftjv+j/FR9cHNP+VQLPH6Yl/ul/i3tsBCoKa4B9hSm5vSB6LeOfm7a66UpdWBHpwibgBrkA1PClo8oDLFdAPXKsqkdGTa0xK0Z4NlO8f3UWNG3RRCsuLs+bUlg2GkmuAEEtno3YCSFoUxrJNl5fdYel1ctOFv9yS+Pg1HnOTvbxAJnALQTBoFzxN4VtI867RxFTYFxMwsfFRXNJvYUpvZ1wrUAf8k36KBDO9vjvQM0Nn16IOYvcKYWpxc7fWGKHfngBB+b44sdZ+gHmW4X8DdtbPm6SIKe/yideQO9xRO0uvhEpH2RrLswghNIz2um9pTFyBsgov27T62ZrBkHrisRk2LZle4pNWYLL2R1OF/fLlL2FkNoecAcpTeXrbC6PF1yPXOx2KLX7rKT+s1lC7M3nEXAlMVTt7tdBKFQfut41k3eFlB8cju6LYrHXTdOVdD4Wx7bqF83ofMLzSGwAn3R2NJil2W2G5eyyeBVCPhftuHXhjPt4n6lQtFXGF/lHhc3SgKxE1fg2zx+T9mkU4qqr1VMFq77oqZk1p1Lr1s4RtKCt44I2TSGZriAXKWs1GCi/tafeafo6xYqOcUtrsVeL4uosVLAMhzWxSZMN8Qbw+buXGwjbOPC2oLNG1RxzfavPU7bGl83tRmFkhiof36v3/Zcb3HZYuB5qc6nZjkvnIjdITCkFm+1RaredSOcKrj6utaZVrCzcGJzhyLxPq//2pKrzdeNcJrQqmx4VItuyFBGyY5ocTvvh0zuYHDdDKcJtYGw3O1GcjN8MErpt52ktkfZNqa7uH4CxhVEiexGrW7cCD8MdCDqjDCxzGUyPWJhxZRpbcONrXo9suWkx8BN3qmHiVjwEm5EQH0MFG9NtDbIFn6yF0SppOp5ZMs34uGws/cY2Mknk6xHc1ZYITsn4AIZp6Ujm9bMeC9ZOgillV1krVXFfHHw7+Oklyo6kn1dAaDIJjYUdLzgaWRtT6brfwG4UEPlBgTSCzDyOxEon8p5lMbHax9DayFnudMFg6Bme+X5aH0w6MS0uJoLfTfy0kRmTd6fh4twlMAvXw9knw7l1nBbitzyPLtthnggHE0E+0B8lkGLxbim3FifcgsAAAFXSURBVOvVB2+2jlZapkyCvG5gcwjmyIrk2bDyeuPPtf7x+psBYO504jguFrNzTeYSnVPAlchyBS+azOSqnD8GNq2Fk7radFMAoCrwSzsog8Gbn7tb/dHh6kbzIJR9RcwFW2k4W2gtwhUZy8xtt1ut4f7B61evjo4OD9dGo1G/39/Z2qpWu+uNRg0kSRL6+h34K8kkKqRQWx7xSBV5bke8f5DgpzUajW63Wt3a6fd34ZcdHh5tvnp1cLDdarXaw7Zg6cp6CtO8WUYhy74S5fWMTSRUmGHYHoK0Kvv72yQrKysnzebeq82jo8ePnzx5sovy8uXLHSFbishDO314mU578uTx46PNzb1m8+RkZWV7e39//2OlArezHYYloS1ZFmgyUQ7k3ii0Yv9c2nQb09vkV8nSZFnGHksCXZbPhcq/4nzfe+weZvmTWclPvqe0zMC1RA3KmOf1f5MN6ugbASiM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TextovéPole 8"/>
          <p:cNvSpPr txBox="1"/>
          <p:nvPr/>
        </p:nvSpPr>
        <p:spPr>
          <a:xfrm>
            <a:off x="1406943" y="3200158"/>
            <a:ext cx="11719750" cy="2554545"/>
          </a:xfrm>
          <a:prstGeom prst="rect">
            <a:avLst/>
          </a:prstGeom>
          <a:noFill/>
        </p:spPr>
        <p:txBody>
          <a:bodyPr wrap="square" rtlCol="0">
            <a:spAutoFit/>
          </a:bodyPr>
          <a:lstStyle/>
          <a:p>
            <a:pPr algn="ctr"/>
            <a:r>
              <a:rPr lang="cs-CZ" sz="2000" b="1" dirty="0" smtClean="0">
                <a:solidFill>
                  <a:schemeClr val="tx1"/>
                </a:solidFill>
              </a:rPr>
              <a:t>Přidejte se k </a:t>
            </a:r>
            <a:r>
              <a:rPr lang="cs-CZ" sz="2000" b="1" dirty="0" err="1" smtClean="0">
                <a:solidFill>
                  <a:schemeClr val="tx1"/>
                </a:solidFill>
              </a:rPr>
              <a:t>facebookové</a:t>
            </a:r>
            <a:r>
              <a:rPr lang="cs-CZ" sz="2000" b="1" dirty="0" smtClean="0">
                <a:solidFill>
                  <a:schemeClr val="tx1"/>
                </a:solidFill>
              </a:rPr>
              <a:t> skupině </a:t>
            </a:r>
            <a:r>
              <a:rPr lang="cs-CZ" sz="2000" b="1" dirty="0">
                <a:solidFill>
                  <a:srgbClr val="0084B4"/>
                </a:solidFill>
                <a:hlinkClick r:id="rId4"/>
              </a:rPr>
              <a:t>https://</a:t>
            </a:r>
            <a:r>
              <a:rPr lang="cs-CZ" sz="2000" b="1" dirty="0" smtClean="0">
                <a:solidFill>
                  <a:srgbClr val="0084B4"/>
                </a:solidFill>
                <a:hlinkClick r:id="rId4"/>
              </a:rPr>
              <a:t>gramotnosti.pro/fb</a:t>
            </a:r>
            <a:r>
              <a:rPr lang="cs-CZ" sz="2000" b="1" dirty="0" smtClean="0">
                <a:solidFill>
                  <a:srgbClr val="0084B4"/>
                </a:solidFill>
              </a:rPr>
              <a:t> </a:t>
            </a:r>
            <a:br>
              <a:rPr lang="cs-CZ" sz="2000" b="1" dirty="0" smtClean="0">
                <a:solidFill>
                  <a:srgbClr val="0084B4"/>
                </a:solidFill>
              </a:rPr>
            </a:br>
            <a:r>
              <a:rPr lang="cs-CZ" sz="2000" dirty="0" smtClean="0">
                <a:solidFill>
                  <a:schemeClr val="tx1"/>
                </a:solidFill>
              </a:rPr>
              <a:t>a neuteče Vám žádná novinka ani akce ze světa gramotností!</a:t>
            </a:r>
          </a:p>
          <a:p>
            <a:pPr algn="ctr"/>
            <a:endParaRPr lang="en-US" sz="2000" dirty="0" smtClean="0">
              <a:solidFill>
                <a:schemeClr val="tx1"/>
              </a:solidFill>
            </a:endParaRPr>
          </a:p>
          <a:p>
            <a:pPr algn="ctr"/>
            <a:endParaRPr lang="en-US" sz="2000" dirty="0">
              <a:solidFill>
                <a:schemeClr val="tx1"/>
              </a:solidFill>
            </a:endParaRPr>
          </a:p>
          <a:p>
            <a:pPr algn="ctr"/>
            <a:endParaRPr lang="cs-CZ" sz="2000" dirty="0">
              <a:solidFill>
                <a:schemeClr val="tx1"/>
              </a:solidFill>
            </a:endParaRPr>
          </a:p>
          <a:p>
            <a:pPr algn="ctr"/>
            <a:r>
              <a:rPr lang="cs-CZ" sz="2000" b="1" dirty="0" smtClean="0">
                <a:solidFill>
                  <a:schemeClr val="tx1"/>
                </a:solidFill>
              </a:rPr>
              <a:t>Sledujte web </a:t>
            </a:r>
            <a:r>
              <a:rPr lang="cs-CZ" sz="2000" dirty="0" smtClean="0">
                <a:solidFill>
                  <a:schemeClr val="tx1"/>
                </a:solidFill>
                <a:hlinkClick r:id="rId5"/>
              </a:rPr>
              <a:t>www.gramotnosti.pro</a:t>
            </a:r>
            <a:r>
              <a:rPr lang="cs-CZ" sz="2000" dirty="0" smtClean="0">
                <a:solidFill>
                  <a:schemeClr val="tx1"/>
                </a:solidFill>
              </a:rPr>
              <a:t>, </a:t>
            </a:r>
            <a:endParaRPr lang="en-US" sz="2000" dirty="0" smtClean="0">
              <a:solidFill>
                <a:schemeClr val="tx1"/>
              </a:solidFill>
            </a:endParaRPr>
          </a:p>
          <a:p>
            <a:pPr algn="ctr"/>
            <a:r>
              <a:rPr lang="cs-CZ" sz="2000" dirty="0" smtClean="0">
                <a:solidFill>
                  <a:schemeClr val="tx1"/>
                </a:solidFill>
              </a:rPr>
              <a:t>registrujte si </a:t>
            </a:r>
            <a:r>
              <a:rPr lang="cs-CZ" sz="2000" b="1" dirty="0" err="1" smtClean="0">
                <a:solidFill>
                  <a:schemeClr val="tx1"/>
                </a:solidFill>
              </a:rPr>
              <a:t>newsletter</a:t>
            </a:r>
            <a:r>
              <a:rPr lang="en-US" sz="2000" b="1" dirty="0">
                <a:solidFill>
                  <a:schemeClr val="tx1"/>
                </a:solidFill>
              </a:rPr>
              <a:t> </a:t>
            </a:r>
            <a:r>
              <a:rPr lang="en-US" sz="2000" dirty="0">
                <a:solidFill>
                  <a:schemeClr val="tx1"/>
                </a:solidFill>
                <a:hlinkClick r:id="rId6"/>
              </a:rPr>
              <a:t>http://gramotnosti.pro/#</a:t>
            </a:r>
            <a:r>
              <a:rPr lang="en-US" sz="2000" dirty="0" smtClean="0">
                <a:solidFill>
                  <a:schemeClr val="tx1"/>
                </a:solidFill>
                <a:hlinkClick r:id="rId6"/>
              </a:rPr>
              <a:t>newsletter</a:t>
            </a:r>
            <a:endParaRPr lang="en-US" sz="2000" dirty="0" smtClean="0">
              <a:solidFill>
                <a:schemeClr val="tx1"/>
              </a:solidFill>
            </a:endParaRPr>
          </a:p>
          <a:p>
            <a:pPr algn="ctr"/>
            <a:endParaRPr lang="cs-CZ" sz="2000" dirty="0">
              <a:solidFill>
                <a:schemeClr val="tx1"/>
              </a:solidFill>
            </a:endParaRPr>
          </a:p>
        </p:txBody>
      </p:sp>
      <p:pic>
        <p:nvPicPr>
          <p:cNvPr id="10" name="Obráze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6943" y="3200158"/>
            <a:ext cx="801933" cy="801933"/>
          </a:xfrm>
          <a:prstGeom prst="rect">
            <a:avLst/>
          </a:prstGeom>
        </p:spPr>
      </p:pic>
      <p:pic>
        <p:nvPicPr>
          <p:cNvPr id="5" name="Obrázek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575" y="1203397"/>
            <a:ext cx="3304671" cy="2056335"/>
          </a:xfrm>
          <a:prstGeom prst="rect">
            <a:avLst/>
          </a:prstGeom>
        </p:spPr>
      </p:pic>
    </p:spTree>
    <p:extLst>
      <p:ext uri="{BB962C8B-B14F-4D97-AF65-F5344CB8AC3E}">
        <p14:creationId xmlns:p14="http://schemas.microsoft.com/office/powerpoint/2010/main" val="2044456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pSp>
        <p:nvGrpSpPr>
          <p:cNvPr id="187" name="Google Shape;187;p9"/>
          <p:cNvGrpSpPr/>
          <p:nvPr/>
        </p:nvGrpSpPr>
        <p:grpSpPr>
          <a:xfrm>
            <a:off x="5740401" y="18143"/>
            <a:ext cx="6451600" cy="6839857"/>
            <a:chOff x="0" y="0"/>
            <a:chExt cx="6400800" cy="10287000"/>
          </a:xfrm>
        </p:grpSpPr>
        <p:sp>
          <p:nvSpPr>
            <p:cNvPr id="188" name="Google Shape;188;p9"/>
            <p:cNvSpPr/>
            <p:nvPr/>
          </p:nvSpPr>
          <p:spPr>
            <a:xfrm>
              <a:off x="0" y="0"/>
              <a:ext cx="6400800" cy="10287000"/>
            </a:xfrm>
            <a:prstGeom prst="rect">
              <a:avLst/>
            </a:prstGeom>
            <a:solidFill>
              <a:schemeClr val="accent1">
                <a:alpha val="74117"/>
              </a:schemeClr>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Arial"/>
                <a:ea typeface="Arial"/>
                <a:cs typeface="Arial"/>
                <a:sym typeface="Arial"/>
              </a:endParaRPr>
            </a:p>
          </p:txBody>
        </p:sp>
        <p:grpSp>
          <p:nvGrpSpPr>
            <p:cNvPr id="189" name="Google Shape;189;p9"/>
            <p:cNvGrpSpPr/>
            <p:nvPr/>
          </p:nvGrpSpPr>
          <p:grpSpPr>
            <a:xfrm>
              <a:off x="696966" y="1527582"/>
              <a:ext cx="4783990" cy="2678314"/>
              <a:chOff x="6640566" y="3953004"/>
              <a:chExt cx="4783990" cy="2678314"/>
            </a:xfrm>
          </p:grpSpPr>
          <p:sp>
            <p:nvSpPr>
              <p:cNvPr id="190" name="Google Shape;190;p9"/>
              <p:cNvSpPr txBox="1"/>
              <p:nvPr/>
            </p:nvSpPr>
            <p:spPr>
              <a:xfrm>
                <a:off x="6863442" y="4256725"/>
                <a:ext cx="4561114" cy="21755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cs-CZ" sz="4400" b="1" i="0" u="none" strike="noStrike" cap="none" dirty="0" smtClean="0">
                    <a:solidFill>
                      <a:schemeClr val="lt1"/>
                    </a:solidFill>
                    <a:latin typeface="Arial"/>
                    <a:ea typeface="Arial"/>
                    <a:cs typeface="Arial"/>
                    <a:sym typeface="Arial"/>
                  </a:rPr>
                  <a:t>Společenství praxe</a:t>
                </a:r>
                <a:endParaRPr sz="4400" b="1" i="0" u="none" strike="noStrike" cap="none" dirty="0">
                  <a:solidFill>
                    <a:schemeClr val="lt1"/>
                  </a:solidFill>
                  <a:latin typeface="Arial"/>
                  <a:ea typeface="Arial"/>
                  <a:cs typeface="Arial"/>
                  <a:sym typeface="Arial"/>
                </a:endParaRPr>
              </a:p>
            </p:txBody>
          </p:sp>
          <p:grpSp>
            <p:nvGrpSpPr>
              <p:cNvPr id="191" name="Google Shape;191;p9"/>
              <p:cNvGrpSpPr/>
              <p:nvPr/>
            </p:nvGrpSpPr>
            <p:grpSpPr>
              <a:xfrm>
                <a:off x="6640566" y="3953004"/>
                <a:ext cx="697707" cy="685800"/>
                <a:chOff x="6253216" y="3610103"/>
                <a:chExt cx="697707" cy="685800"/>
              </a:xfrm>
            </p:grpSpPr>
            <p:cxnSp>
              <p:nvCxnSpPr>
                <p:cNvPr id="192" name="Google Shape;192;p9"/>
                <p:cNvCxnSpPr/>
                <p:nvPr/>
              </p:nvCxnSpPr>
              <p:spPr>
                <a:xfrm rot="10800000">
                  <a:off x="6253216" y="3610103"/>
                  <a:ext cx="0" cy="685800"/>
                </a:xfrm>
                <a:prstGeom prst="straightConnector1">
                  <a:avLst/>
                </a:prstGeom>
                <a:noFill/>
                <a:ln w="38100" cap="sq" cmpd="sng">
                  <a:solidFill>
                    <a:schemeClr val="lt1"/>
                  </a:solidFill>
                  <a:prstDash val="solid"/>
                  <a:bevel/>
                  <a:headEnd type="none" w="sm" len="sm"/>
                  <a:tailEnd type="none" w="sm" len="sm"/>
                </a:ln>
              </p:spPr>
            </p:cxnSp>
            <p:cxnSp>
              <p:nvCxnSpPr>
                <p:cNvPr id="193" name="Google Shape;193;p9"/>
                <p:cNvCxnSpPr/>
                <p:nvPr/>
              </p:nvCxnSpPr>
              <p:spPr>
                <a:xfrm>
                  <a:off x="6265123" y="3610103"/>
                  <a:ext cx="685800" cy="0"/>
                </a:xfrm>
                <a:prstGeom prst="straightConnector1">
                  <a:avLst/>
                </a:prstGeom>
                <a:noFill/>
                <a:ln w="38100" cap="sq" cmpd="sng">
                  <a:solidFill>
                    <a:schemeClr val="lt1"/>
                  </a:solidFill>
                  <a:prstDash val="solid"/>
                  <a:bevel/>
                  <a:headEnd type="none" w="sm" len="sm"/>
                  <a:tailEnd type="none" w="sm" len="sm"/>
                </a:ln>
              </p:spPr>
            </p:cxnSp>
          </p:grpSp>
          <p:grpSp>
            <p:nvGrpSpPr>
              <p:cNvPr id="194" name="Google Shape;194;p9"/>
              <p:cNvGrpSpPr/>
              <p:nvPr/>
            </p:nvGrpSpPr>
            <p:grpSpPr>
              <a:xfrm rot="10800000">
                <a:off x="10643811" y="5934397"/>
                <a:ext cx="685800" cy="696921"/>
                <a:chOff x="6571039" y="3312781"/>
                <a:chExt cx="685800" cy="696921"/>
              </a:xfrm>
            </p:grpSpPr>
            <p:cxnSp>
              <p:nvCxnSpPr>
                <p:cNvPr id="195" name="Google Shape;195;p9"/>
                <p:cNvCxnSpPr/>
                <p:nvPr/>
              </p:nvCxnSpPr>
              <p:spPr>
                <a:xfrm rot="10800000">
                  <a:off x="6571039" y="3323903"/>
                  <a:ext cx="0" cy="685799"/>
                </a:xfrm>
                <a:prstGeom prst="straightConnector1">
                  <a:avLst/>
                </a:prstGeom>
                <a:noFill/>
                <a:ln w="38100" cap="sq" cmpd="sng">
                  <a:solidFill>
                    <a:schemeClr val="lt1"/>
                  </a:solidFill>
                  <a:prstDash val="solid"/>
                  <a:bevel/>
                  <a:headEnd type="none" w="sm" len="sm"/>
                  <a:tailEnd type="none" w="sm" len="sm"/>
                </a:ln>
              </p:spPr>
            </p:cxnSp>
            <p:cxnSp>
              <p:nvCxnSpPr>
                <p:cNvPr id="196" name="Google Shape;196;p9"/>
                <p:cNvCxnSpPr/>
                <p:nvPr/>
              </p:nvCxnSpPr>
              <p:spPr>
                <a:xfrm>
                  <a:off x="6571039" y="3312781"/>
                  <a:ext cx="685800" cy="0"/>
                </a:xfrm>
                <a:prstGeom prst="straightConnector1">
                  <a:avLst/>
                </a:prstGeom>
                <a:noFill/>
                <a:ln w="38100" cap="sq" cmpd="sng">
                  <a:solidFill>
                    <a:schemeClr val="lt1"/>
                  </a:solidFill>
                  <a:prstDash val="solid"/>
                  <a:bevel/>
                  <a:headEnd type="none" w="sm" len="sm"/>
                  <a:tailEnd type="none" w="sm" len="sm"/>
                </a:ln>
              </p:spPr>
            </p:cxnSp>
          </p:grpSp>
        </p:grpSp>
        <p:sp>
          <p:nvSpPr>
            <p:cNvPr id="197" name="Google Shape;197;p9"/>
            <p:cNvSpPr txBox="1"/>
            <p:nvPr/>
          </p:nvSpPr>
          <p:spPr>
            <a:xfrm>
              <a:off x="826426" y="5838187"/>
              <a:ext cx="4864100" cy="328810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cs-CZ" sz="2400" b="0" i="0" u="none" strike="noStrike" cap="none" dirty="0" smtClean="0">
                  <a:solidFill>
                    <a:schemeClr val="lt1"/>
                  </a:solidFill>
                  <a:latin typeface="Arial"/>
                  <a:ea typeface="Arial"/>
                  <a:cs typeface="Arial"/>
                  <a:sym typeface="Arial"/>
                </a:rPr>
                <a:t>Učitelé českého jazyka a literární výchovy v základním vzdělávání a digitální klíčová kompetence</a:t>
              </a:r>
              <a:endParaRPr sz="2400" b="0" i="0" u="none" strike="noStrike" cap="none" dirty="0">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2400" b="0" i="0" u="none" strike="noStrike" cap="none" dirty="0">
                <a:solidFill>
                  <a:schemeClr val="lt1"/>
                </a:solidFill>
                <a:latin typeface="Arial"/>
                <a:ea typeface="Arial"/>
                <a:cs typeface="Arial"/>
                <a:sym typeface="Arial"/>
              </a:endParaRPr>
            </a:p>
          </p:txBody>
        </p:sp>
      </p:grpSp>
      <p:pic>
        <p:nvPicPr>
          <p:cNvPr id="198" name="Google Shape;198;p9"/>
          <p:cNvPicPr preferRelativeResize="0"/>
          <p:nvPr/>
        </p:nvPicPr>
        <p:blipFill rotWithShape="1">
          <a:blip r:embed="rId3">
            <a:alphaModFix/>
          </a:blip>
          <a:srcRect/>
          <a:stretch/>
        </p:blipFill>
        <p:spPr>
          <a:xfrm>
            <a:off x="25741" y="14677"/>
            <a:ext cx="5714660" cy="6817923"/>
          </a:xfrm>
          <a:prstGeom prst="rect">
            <a:avLst/>
          </a:prstGeom>
          <a:noFill/>
          <a:ln>
            <a:noFill/>
          </a:ln>
        </p:spPr>
      </p:pic>
    </p:spTree>
    <p:extLst>
      <p:ext uri="{BB962C8B-B14F-4D97-AF65-F5344CB8AC3E}">
        <p14:creationId xmlns:p14="http://schemas.microsoft.com/office/powerpoint/2010/main" val="3165862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aniel\Desktop\logo+uci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330" y="3556794"/>
            <a:ext cx="3333750" cy="2084388"/>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8"/>
          <p:cNvSpPr txBox="1">
            <a:spLocks/>
          </p:cNvSpPr>
          <p:nvPr/>
        </p:nvSpPr>
        <p:spPr>
          <a:xfrm>
            <a:off x="286705" y="2385007"/>
            <a:ext cx="7010699" cy="1049867"/>
          </a:xfrm>
          <a:prstGeom prst="rect">
            <a:avLst/>
          </a:prstGeom>
        </p:spPr>
        <p:txBody>
          <a:bodyPr/>
          <a:lstStyle>
            <a:lvl1pPr algn="l" defTabSz="914400" rtl="0" eaLnBrk="1" latinLnBrk="0" hangingPunct="1">
              <a:lnSpc>
                <a:spcPct val="70000"/>
              </a:lnSpc>
              <a:spcBef>
                <a:spcPct val="0"/>
              </a:spcBef>
              <a:buNone/>
              <a:defRPr sz="3200" b="1" kern="1200">
                <a:solidFill>
                  <a:schemeClr val="tx1"/>
                </a:solidFill>
                <a:latin typeface="+mj-lt"/>
                <a:ea typeface="+mj-ea"/>
                <a:cs typeface="+mj-cs"/>
              </a:defRPr>
            </a:lvl1pPr>
          </a:lstStyle>
          <a:p>
            <a:pPr algn="r"/>
            <a:r>
              <a:rPr lang="cs-CZ" sz="4400" dirty="0" smtClean="0">
                <a:latin typeface="Arial" panose="020B0604020202020204" pitchFamily="34" charset="0"/>
                <a:cs typeface="Arial" panose="020B0604020202020204" pitchFamily="34" charset="0"/>
              </a:rPr>
              <a:t>Děkujeme za pozornost</a:t>
            </a:r>
            <a:endParaRPr lang="cs-CZ" sz="4400" dirty="0">
              <a:latin typeface="Arial" panose="020B0604020202020204" pitchFamily="34" charset="0"/>
              <a:cs typeface="Arial" panose="020B0604020202020204" pitchFamily="34" charset="0"/>
            </a:endParaRPr>
          </a:p>
        </p:txBody>
      </p:sp>
      <p:sp>
        <p:nvSpPr>
          <p:cNvPr id="8" name="Zástupný symbol pro text 6">
            <a:extLst>
              <a:ext uri="{FF2B5EF4-FFF2-40B4-BE49-F238E27FC236}">
                <a16:creationId xmlns:a16="http://schemas.microsoft.com/office/drawing/2014/main" id="{8497BAE4-AA8F-40E0-B49F-DF137CC99E98}"/>
              </a:ext>
            </a:extLst>
          </p:cNvPr>
          <p:cNvSpPr txBox="1">
            <a:spLocks/>
          </p:cNvSpPr>
          <p:nvPr/>
        </p:nvSpPr>
        <p:spPr>
          <a:xfrm>
            <a:off x="286706" y="4061968"/>
            <a:ext cx="7010699" cy="2269065"/>
          </a:xfrm>
          <a:prstGeom prst="rect">
            <a:avLst/>
          </a:prstGeom>
        </p:spPr>
        <p:txBody>
          <a:bodyPr vert="horz" lIns="91440" tIns="45720" rIns="91440" bIns="45720" rtlCol="0">
            <a:noAutofit/>
          </a:bodyPr>
          <a:lstStyle>
            <a:lvl1pPr marL="0" indent="0" algn="l" defTabSz="194400" rtl="0" eaLnBrk="1" latinLnBrk="0" hangingPunct="1">
              <a:lnSpc>
                <a:spcPct val="50000"/>
              </a:lnSpc>
              <a:spcBef>
                <a:spcPts val="600"/>
              </a:spcBef>
              <a:buSzPct val="110000"/>
              <a:buFont typeface="Wingdings" panose="05000000000000000000" pitchFamily="2" charset="2"/>
              <a:buNone/>
              <a:defRPr sz="1200" kern="1200">
                <a:solidFill>
                  <a:schemeClr val="tx1"/>
                </a:solidFill>
                <a:latin typeface="+mn-lt"/>
                <a:ea typeface="+mn-ea"/>
                <a:cs typeface="+mn-cs"/>
              </a:defRPr>
            </a:lvl1pPr>
            <a:lvl2pPr marL="457200" indent="0" algn="l" defTabSz="194400" rtl="0" eaLnBrk="1" latinLnBrk="0" hangingPunct="1">
              <a:lnSpc>
                <a:spcPct val="90000"/>
              </a:lnSpc>
              <a:spcBef>
                <a:spcPts val="500"/>
              </a:spcBef>
              <a:buSzPct val="110000"/>
              <a:buFont typeface="Wingdings" panose="05000000000000000000" pitchFamily="2" charset="2"/>
              <a:buNone/>
              <a:defRPr sz="1400" kern="1200">
                <a:solidFill>
                  <a:schemeClr val="tx1"/>
                </a:solidFill>
                <a:latin typeface="+mn-lt"/>
                <a:ea typeface="+mn-ea"/>
                <a:cs typeface="+mn-cs"/>
              </a:defRPr>
            </a:lvl2pPr>
            <a:lvl3pPr marL="914400" indent="0" algn="l" defTabSz="194400" rtl="0" eaLnBrk="1" latinLnBrk="0" hangingPunct="1">
              <a:lnSpc>
                <a:spcPct val="90000"/>
              </a:lnSpc>
              <a:spcBef>
                <a:spcPts val="500"/>
              </a:spcBef>
              <a:buSzPct val="110000"/>
              <a:buFont typeface="Wingdings" panose="05000000000000000000" pitchFamily="2" charset="2"/>
              <a:buNone/>
              <a:defRPr sz="1200" kern="1200">
                <a:solidFill>
                  <a:schemeClr val="tx1"/>
                </a:solidFill>
                <a:latin typeface="+mn-lt"/>
                <a:ea typeface="+mn-ea"/>
                <a:cs typeface="+mn-cs"/>
              </a:defRPr>
            </a:lvl3pPr>
            <a:lvl4pPr marL="1371600" indent="0" algn="l" defTabSz="194400" rtl="0" eaLnBrk="1" latinLnBrk="0" hangingPunct="1">
              <a:lnSpc>
                <a:spcPct val="90000"/>
              </a:lnSpc>
              <a:spcBef>
                <a:spcPts val="500"/>
              </a:spcBef>
              <a:buSzPct val="110000"/>
              <a:buFont typeface="Wingdings" panose="05000000000000000000" pitchFamily="2" charset="2"/>
              <a:buNone/>
              <a:defRPr sz="1000" kern="1200">
                <a:solidFill>
                  <a:schemeClr val="tx1"/>
                </a:solidFill>
                <a:latin typeface="+mn-lt"/>
                <a:ea typeface="+mn-ea"/>
                <a:cs typeface="+mn-cs"/>
              </a:defRPr>
            </a:lvl4pPr>
            <a:lvl5pPr marL="1828800" indent="0" algn="l" defTabSz="194400" rtl="0" eaLnBrk="1" latinLnBrk="0" hangingPunct="1">
              <a:lnSpc>
                <a:spcPct val="90000"/>
              </a:lnSpc>
              <a:spcBef>
                <a:spcPts val="500"/>
              </a:spcBef>
              <a:buSzPct val="110000"/>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r" defTabSz="194400" rtl="0" eaLnBrk="1" fontAlgn="auto" latinLnBrk="0" hangingPunct="1">
              <a:lnSpc>
                <a:spcPct val="50000"/>
              </a:lnSpc>
              <a:spcBef>
                <a:spcPts val="600"/>
              </a:spcBef>
              <a:spcAft>
                <a:spcPts val="0"/>
              </a:spcAft>
              <a:buClrTx/>
              <a:buSzPct val="110000"/>
              <a:buFont typeface="Wingdings" panose="05000000000000000000" pitchFamily="2" charset="2"/>
              <a:buNone/>
              <a:tabLst/>
              <a:defRPr/>
            </a:pPr>
            <a:r>
              <a:rPr lang="cs-CZ" sz="1800" noProof="0" dirty="0" smtClean="0">
                <a:latin typeface="Arial" panose="020B0604020202020204" pitchFamily="34" charset="0"/>
                <a:cs typeface="Arial" panose="020B0604020202020204" pitchFamily="34" charset="0"/>
              </a:rPr>
              <a:t>Věra Koubková</a:t>
            </a:r>
          </a:p>
          <a:p>
            <a:pPr marL="0" marR="0" lvl="0" indent="0" algn="r" defTabSz="194400" rtl="0" eaLnBrk="1" fontAlgn="auto" latinLnBrk="0" hangingPunct="1">
              <a:lnSpc>
                <a:spcPct val="50000"/>
              </a:lnSpc>
              <a:spcBef>
                <a:spcPts val="600"/>
              </a:spcBef>
              <a:spcAft>
                <a:spcPts val="0"/>
              </a:spcAft>
              <a:buClrTx/>
              <a:buSzPct val="110000"/>
              <a:buFont typeface="Wingdings" panose="05000000000000000000" pitchFamily="2" charset="2"/>
              <a:buNone/>
              <a:tabLst/>
              <a:defRPr/>
            </a:pPr>
            <a:r>
              <a:rPr lang="cs-CZ" sz="1800" noProof="0" dirty="0" smtClean="0">
                <a:latin typeface="Arial" panose="020B0604020202020204" pitchFamily="34" charset="0"/>
                <a:cs typeface="Arial" panose="020B0604020202020204" pitchFamily="34" charset="0"/>
              </a:rPr>
              <a:t>Petr Koubek</a:t>
            </a:r>
            <a:endParaRPr kumimoji="0" lang="cs-CZ" sz="1800" b="1"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895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1270615" y="427996"/>
            <a:ext cx="9537000" cy="1325700"/>
          </a:xfrm>
          <a:prstGeom prst="rect">
            <a:avLst/>
          </a:prstGeom>
          <a:noFill/>
          <a:ln>
            <a:noFill/>
          </a:ln>
        </p:spPr>
        <p:txBody>
          <a:bodyPr spcFirstLastPara="1" wrap="square" lIns="91425" tIns="45700" rIns="91425" bIns="45700" anchor="ctr" anchorCtr="0">
            <a:noAutofit/>
          </a:bodyPr>
          <a:lstStyle/>
          <a:p>
            <a:pPr marL="25400" marR="0" lvl="0" indent="0" algn="ctr" rtl="0">
              <a:lnSpc>
                <a:spcPct val="90000"/>
              </a:lnSpc>
              <a:spcBef>
                <a:spcPts val="0"/>
              </a:spcBef>
              <a:spcAft>
                <a:spcPts val="0"/>
              </a:spcAft>
              <a:buClr>
                <a:srgbClr val="2BC3E1"/>
              </a:buClr>
              <a:buSzPts val="3200"/>
              <a:buNone/>
            </a:pPr>
            <a:r>
              <a:rPr lang="cs-CZ" sz="3600" b="1" dirty="0" smtClean="0">
                <a:solidFill>
                  <a:srgbClr val="2BC3E1"/>
                </a:solidFill>
              </a:rPr>
              <a:t>Digitální? Kompetence? Žáků? A já??</a:t>
            </a:r>
            <a:endParaRPr sz="3600" b="1" i="0" u="none" strike="noStrike" cap="none" dirty="0">
              <a:solidFill>
                <a:srgbClr val="2BC3E1"/>
              </a:solidFill>
            </a:endParaRPr>
          </a:p>
        </p:txBody>
      </p:sp>
      <p:pic>
        <p:nvPicPr>
          <p:cNvPr id="2" name="Obrázek 1"/>
          <p:cNvPicPr>
            <a:picLocks noChangeAspect="1"/>
          </p:cNvPicPr>
          <p:nvPr/>
        </p:nvPicPr>
        <p:blipFill>
          <a:blip r:embed="rId3"/>
          <a:stretch>
            <a:fillRect/>
          </a:stretch>
        </p:blipFill>
        <p:spPr>
          <a:xfrm>
            <a:off x="1664465" y="2038119"/>
            <a:ext cx="3617893" cy="3617893"/>
          </a:xfrm>
          <a:prstGeom prst="rect">
            <a:avLst/>
          </a:prstGeom>
        </p:spPr>
      </p:pic>
      <p:sp>
        <p:nvSpPr>
          <p:cNvPr id="3" name="TextovéPole 2"/>
          <p:cNvSpPr txBox="1"/>
          <p:nvPr/>
        </p:nvSpPr>
        <p:spPr>
          <a:xfrm>
            <a:off x="6711622" y="3095740"/>
            <a:ext cx="4095993" cy="923330"/>
          </a:xfrm>
          <a:prstGeom prst="rect">
            <a:avLst/>
          </a:prstGeom>
          <a:noFill/>
        </p:spPr>
        <p:txBody>
          <a:bodyPr wrap="none" rtlCol="0">
            <a:spAutoFit/>
          </a:bodyPr>
          <a:lstStyle/>
          <a:p>
            <a:r>
              <a:rPr lang="cs-CZ" dirty="0" smtClean="0"/>
              <a:t>Komu se nechce hledat chytrý telefon </a:t>
            </a:r>
            <a:endParaRPr lang="cs-CZ" dirty="0"/>
          </a:p>
          <a:p>
            <a:pPr marL="285750" indent="-285750">
              <a:buFont typeface="Arial" panose="020B0604020202020204" pitchFamily="34" charset="0"/>
              <a:buChar char="•"/>
            </a:pPr>
            <a:r>
              <a:rPr lang="cs-CZ" dirty="0" smtClean="0"/>
              <a:t>jdi na menti.com</a:t>
            </a:r>
          </a:p>
          <a:p>
            <a:pPr marL="285750" indent="-285750">
              <a:buFont typeface="Arial" panose="020B0604020202020204" pitchFamily="34" charset="0"/>
              <a:buChar char="•"/>
            </a:pPr>
            <a:r>
              <a:rPr lang="cs-CZ" dirty="0" smtClean="0"/>
              <a:t>Zadej kód: </a:t>
            </a:r>
            <a:r>
              <a:rPr lang="cs-CZ" b="1" dirty="0"/>
              <a:t>6091 </a:t>
            </a:r>
            <a:r>
              <a:rPr lang="cs-CZ" b="1" dirty="0" smtClean="0"/>
              <a:t>7749</a:t>
            </a:r>
            <a:endParaRPr lang="cs-CZ" dirty="0" smtClean="0"/>
          </a:p>
        </p:txBody>
      </p:sp>
    </p:spTree>
    <p:extLst>
      <p:ext uri="{BB962C8B-B14F-4D97-AF65-F5344CB8AC3E}">
        <p14:creationId xmlns:p14="http://schemas.microsoft.com/office/powerpoint/2010/main" val="840255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477400" y="0"/>
            <a:ext cx="9537000" cy="1325700"/>
          </a:xfrm>
          <a:prstGeom prst="rect">
            <a:avLst/>
          </a:prstGeom>
          <a:noFill/>
          <a:ln>
            <a:noFill/>
          </a:ln>
        </p:spPr>
        <p:txBody>
          <a:bodyPr spcFirstLastPara="1" wrap="square" lIns="91425" tIns="45700" rIns="91425" bIns="45700" anchor="ctr" anchorCtr="0">
            <a:noAutofit/>
          </a:bodyPr>
          <a:lstStyle/>
          <a:p>
            <a:pPr marL="25400" marR="0" lvl="0" indent="0" algn="ctr" rtl="0">
              <a:lnSpc>
                <a:spcPct val="90000"/>
              </a:lnSpc>
              <a:spcBef>
                <a:spcPts val="0"/>
              </a:spcBef>
              <a:spcAft>
                <a:spcPts val="0"/>
              </a:spcAft>
              <a:buClr>
                <a:srgbClr val="2BC3E1"/>
              </a:buClr>
              <a:buSzPts val="3200"/>
              <a:buNone/>
            </a:pPr>
            <a:r>
              <a:rPr lang="cs-CZ" sz="3600" b="1" dirty="0" smtClean="0">
                <a:solidFill>
                  <a:srgbClr val="2BC3E1"/>
                </a:solidFill>
              </a:rPr>
              <a:t>Digitální? Kompetence? Žáků? A já??</a:t>
            </a:r>
            <a:endParaRPr sz="3600" b="1" i="0" u="none" strike="noStrike" cap="none" dirty="0">
              <a:solidFill>
                <a:srgbClr val="2BC3E1"/>
              </a:solidFill>
            </a:endParaRPr>
          </a:p>
        </p:txBody>
      </p:sp>
      <p:sp>
        <p:nvSpPr>
          <p:cNvPr id="3" name="TextovéPole 2"/>
          <p:cNvSpPr txBox="1"/>
          <p:nvPr/>
        </p:nvSpPr>
        <p:spPr>
          <a:xfrm>
            <a:off x="276932" y="1141033"/>
            <a:ext cx="1107996" cy="646331"/>
          </a:xfrm>
          <a:prstGeom prst="rect">
            <a:avLst/>
          </a:prstGeom>
          <a:noFill/>
        </p:spPr>
        <p:txBody>
          <a:bodyPr wrap="none" rtlCol="0">
            <a:spAutoFit/>
          </a:bodyPr>
          <a:lstStyle/>
          <a:p>
            <a:r>
              <a:rPr lang="cs-CZ" dirty="0" smtClean="0"/>
              <a:t>Výsledky</a:t>
            </a:r>
            <a:br>
              <a:rPr lang="cs-CZ" dirty="0" smtClean="0"/>
            </a:br>
            <a:r>
              <a:rPr lang="cs-CZ" dirty="0" smtClean="0"/>
              <a:t>N=42:</a:t>
            </a:r>
            <a:endParaRPr lang="cs-CZ" dirty="0" smtClean="0"/>
          </a:p>
        </p:txBody>
      </p:sp>
      <p:pic>
        <p:nvPicPr>
          <p:cNvPr id="4" name="Obrázek 3"/>
          <p:cNvPicPr>
            <a:picLocks noChangeAspect="1"/>
          </p:cNvPicPr>
          <p:nvPr/>
        </p:nvPicPr>
        <p:blipFill>
          <a:blip r:embed="rId3"/>
          <a:stretch>
            <a:fillRect/>
          </a:stretch>
        </p:blipFill>
        <p:spPr>
          <a:xfrm>
            <a:off x="1615477" y="1141033"/>
            <a:ext cx="10381892" cy="5726292"/>
          </a:xfrm>
          <a:prstGeom prst="rect">
            <a:avLst/>
          </a:prstGeom>
        </p:spPr>
      </p:pic>
    </p:spTree>
    <p:extLst>
      <p:ext uri="{BB962C8B-B14F-4D97-AF65-F5344CB8AC3E}">
        <p14:creationId xmlns:p14="http://schemas.microsoft.com/office/powerpoint/2010/main" val="2223959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641328" y="273760"/>
            <a:ext cx="9537000" cy="1325700"/>
          </a:xfrm>
          <a:prstGeom prst="rect">
            <a:avLst/>
          </a:prstGeom>
          <a:noFill/>
          <a:ln>
            <a:noFill/>
          </a:ln>
        </p:spPr>
        <p:txBody>
          <a:bodyPr spcFirstLastPara="1" wrap="square" lIns="91425" tIns="45700" rIns="91425" bIns="45700" anchor="ctr" anchorCtr="0">
            <a:noAutofit/>
          </a:bodyPr>
          <a:lstStyle/>
          <a:p>
            <a:pPr marL="25400" marR="0" lvl="0" indent="0" algn="ctr" rtl="0">
              <a:lnSpc>
                <a:spcPct val="90000"/>
              </a:lnSpc>
              <a:spcBef>
                <a:spcPts val="0"/>
              </a:spcBef>
              <a:spcAft>
                <a:spcPts val="0"/>
              </a:spcAft>
              <a:buClr>
                <a:srgbClr val="2BC3E1"/>
              </a:buClr>
              <a:buSzPts val="3200"/>
              <a:buNone/>
            </a:pPr>
            <a:r>
              <a:rPr lang="cs-CZ" sz="3600" b="1" dirty="0" smtClean="0">
                <a:solidFill>
                  <a:srgbClr val="2BC3E1"/>
                </a:solidFill>
              </a:rPr>
              <a:t>Digitální kompetence v kurikulu</a:t>
            </a:r>
            <a:endParaRPr sz="3600" b="1" i="0" u="none" strike="noStrike" cap="none" dirty="0">
              <a:solidFill>
                <a:srgbClr val="2BC3E1"/>
              </a:solidFill>
            </a:endParaRPr>
          </a:p>
        </p:txBody>
      </p:sp>
      <p:sp>
        <p:nvSpPr>
          <p:cNvPr id="3" name="TextovéPole 2"/>
          <p:cNvSpPr txBox="1"/>
          <p:nvPr/>
        </p:nvSpPr>
        <p:spPr>
          <a:xfrm>
            <a:off x="641328" y="2005070"/>
            <a:ext cx="11141191" cy="3539430"/>
          </a:xfrm>
          <a:prstGeom prst="rect">
            <a:avLst/>
          </a:prstGeom>
          <a:noFill/>
        </p:spPr>
        <p:txBody>
          <a:bodyPr wrap="none" rtlCol="0">
            <a:spAutoFit/>
          </a:bodyPr>
          <a:lstStyle/>
          <a:p>
            <a:r>
              <a:rPr lang="cs-CZ" sz="2800" dirty="0"/>
              <a:t>Cíle základního vzdělávání </a:t>
            </a:r>
            <a:endParaRPr lang="cs-CZ" sz="2800" dirty="0" smtClean="0"/>
          </a:p>
          <a:p>
            <a:r>
              <a:rPr lang="cs-CZ" sz="2800" dirty="0" smtClean="0"/>
              <a:t>…</a:t>
            </a:r>
          </a:p>
          <a:p>
            <a:pPr marL="285750" indent="-285750">
              <a:lnSpc>
                <a:spcPct val="150000"/>
              </a:lnSpc>
              <a:buFont typeface="Arial" panose="020B0604020202020204" pitchFamily="34" charset="0"/>
              <a:buChar char="•"/>
            </a:pPr>
            <a:r>
              <a:rPr lang="cs-CZ" sz="2800" dirty="0" smtClean="0"/>
              <a:t>pomáhat </a:t>
            </a:r>
            <a:r>
              <a:rPr lang="cs-CZ" sz="2800" dirty="0"/>
              <a:t>žákům </a:t>
            </a:r>
            <a:r>
              <a:rPr lang="cs-CZ" sz="2800" b="1" dirty="0"/>
              <a:t>orientovat</a:t>
            </a:r>
            <a:r>
              <a:rPr lang="cs-CZ" sz="2800" dirty="0"/>
              <a:t> se v digitálním prostředí a vést je </a:t>
            </a:r>
            <a:r>
              <a:rPr lang="cs-CZ" sz="2800" dirty="0" smtClean="0"/>
              <a:t/>
            </a:r>
            <a:br>
              <a:rPr lang="cs-CZ" sz="2800" dirty="0" smtClean="0"/>
            </a:br>
            <a:r>
              <a:rPr lang="cs-CZ" sz="2800" dirty="0" smtClean="0"/>
              <a:t>k </a:t>
            </a:r>
            <a:r>
              <a:rPr lang="cs-CZ" sz="2800" b="1" dirty="0"/>
              <a:t>bezpečnému, sebejistému, </a:t>
            </a:r>
            <a:r>
              <a:rPr lang="cs-CZ" sz="2800" b="1" dirty="0" smtClean="0"/>
              <a:t>kritickému </a:t>
            </a:r>
            <a:r>
              <a:rPr lang="cs-CZ" sz="2800" b="1" dirty="0"/>
              <a:t>a tvořivému využívání </a:t>
            </a:r>
            <a:r>
              <a:rPr lang="cs-CZ" sz="2800" dirty="0" smtClean="0"/>
              <a:t/>
            </a:r>
            <a:br>
              <a:rPr lang="cs-CZ" sz="2800" dirty="0" smtClean="0"/>
            </a:br>
            <a:r>
              <a:rPr lang="cs-CZ" sz="2800" dirty="0" smtClean="0"/>
              <a:t>digitálních </a:t>
            </a:r>
            <a:r>
              <a:rPr lang="cs-CZ" sz="2800" dirty="0"/>
              <a:t>technologií při </a:t>
            </a:r>
            <a:r>
              <a:rPr lang="cs-CZ" sz="2800" b="1" dirty="0"/>
              <a:t>práci</a:t>
            </a:r>
            <a:r>
              <a:rPr lang="cs-CZ" sz="2800" dirty="0"/>
              <a:t>, při </a:t>
            </a:r>
            <a:r>
              <a:rPr lang="cs-CZ" sz="2800" b="1" dirty="0"/>
              <a:t>učení</a:t>
            </a:r>
            <a:r>
              <a:rPr lang="cs-CZ" sz="2800" dirty="0"/>
              <a:t>, ve </a:t>
            </a:r>
            <a:r>
              <a:rPr lang="cs-CZ" sz="2800" b="1" dirty="0"/>
              <a:t>volném čase </a:t>
            </a:r>
            <a:r>
              <a:rPr lang="cs-CZ" sz="2800" dirty="0" smtClean="0"/>
              <a:t/>
            </a:r>
            <a:br>
              <a:rPr lang="cs-CZ" sz="2800" dirty="0" smtClean="0"/>
            </a:br>
            <a:r>
              <a:rPr lang="cs-CZ" sz="2800" dirty="0" smtClean="0"/>
              <a:t>i </a:t>
            </a:r>
            <a:r>
              <a:rPr lang="cs-CZ" sz="2800" dirty="0"/>
              <a:t>při </a:t>
            </a:r>
            <a:r>
              <a:rPr lang="cs-CZ" sz="2800" b="1" dirty="0"/>
              <a:t>zapojování do společnosti a občanského života</a:t>
            </a:r>
            <a:endParaRPr lang="cs-CZ" sz="2800" b="1" dirty="0" smtClean="0"/>
          </a:p>
        </p:txBody>
      </p:sp>
    </p:spTree>
    <p:extLst>
      <p:ext uri="{BB962C8B-B14F-4D97-AF65-F5344CB8AC3E}">
        <p14:creationId xmlns:p14="http://schemas.microsoft.com/office/powerpoint/2010/main" val="15846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641328" y="273760"/>
            <a:ext cx="9537000" cy="1325700"/>
          </a:xfrm>
          <a:prstGeom prst="rect">
            <a:avLst/>
          </a:prstGeom>
          <a:noFill/>
          <a:ln>
            <a:noFill/>
          </a:ln>
        </p:spPr>
        <p:txBody>
          <a:bodyPr spcFirstLastPara="1" wrap="square" lIns="91425" tIns="45700" rIns="91425" bIns="45700" anchor="ctr" anchorCtr="0">
            <a:noAutofit/>
          </a:bodyPr>
          <a:lstStyle/>
          <a:p>
            <a:pPr marL="25400" marR="0" lvl="0" indent="0" algn="ctr" rtl="0">
              <a:lnSpc>
                <a:spcPct val="90000"/>
              </a:lnSpc>
              <a:spcBef>
                <a:spcPts val="0"/>
              </a:spcBef>
              <a:spcAft>
                <a:spcPts val="0"/>
              </a:spcAft>
              <a:buClr>
                <a:srgbClr val="2BC3E1"/>
              </a:buClr>
              <a:buSzPts val="3200"/>
              <a:buNone/>
            </a:pPr>
            <a:r>
              <a:rPr lang="cs-CZ" sz="3600" b="1" dirty="0" smtClean="0">
                <a:solidFill>
                  <a:srgbClr val="2BC3E1"/>
                </a:solidFill>
              </a:rPr>
              <a:t>Jak chci pomáhat ve svých hodinách…</a:t>
            </a:r>
            <a:endParaRPr sz="3600" b="1" i="0" u="none" strike="noStrike" cap="none" dirty="0">
              <a:solidFill>
                <a:srgbClr val="2BC3E1"/>
              </a:solidFill>
            </a:endParaRPr>
          </a:p>
        </p:txBody>
      </p:sp>
      <p:sp>
        <p:nvSpPr>
          <p:cNvPr id="3" name="TextovéPole 2"/>
          <p:cNvSpPr txBox="1"/>
          <p:nvPr/>
        </p:nvSpPr>
        <p:spPr>
          <a:xfrm>
            <a:off x="641327" y="1755875"/>
            <a:ext cx="10852651" cy="1815882"/>
          </a:xfrm>
          <a:prstGeom prst="rect">
            <a:avLst/>
          </a:prstGeom>
          <a:noFill/>
        </p:spPr>
        <p:txBody>
          <a:bodyPr wrap="none" rtlCol="0">
            <a:spAutoFit/>
          </a:bodyPr>
          <a:lstStyle/>
          <a:p>
            <a:r>
              <a:rPr lang="cs-CZ" sz="2800" dirty="0" smtClean="0"/>
              <a:t>… žákům </a:t>
            </a:r>
            <a:r>
              <a:rPr lang="cs-CZ" sz="2800" b="1" dirty="0"/>
              <a:t>orientovat</a:t>
            </a:r>
            <a:r>
              <a:rPr lang="cs-CZ" sz="2800" dirty="0"/>
              <a:t> se v digitálním prostředí a vést je </a:t>
            </a:r>
            <a:r>
              <a:rPr lang="cs-CZ" sz="2800" dirty="0" smtClean="0"/>
              <a:t/>
            </a:r>
            <a:br>
              <a:rPr lang="cs-CZ" sz="2800" dirty="0" smtClean="0"/>
            </a:br>
            <a:r>
              <a:rPr lang="cs-CZ" sz="2800" dirty="0" smtClean="0"/>
              <a:t>k </a:t>
            </a:r>
            <a:r>
              <a:rPr lang="cs-CZ" sz="2800" b="1" dirty="0"/>
              <a:t>bezpečnému, sebejistému, </a:t>
            </a:r>
            <a:r>
              <a:rPr lang="cs-CZ" sz="2800" b="1" dirty="0" smtClean="0"/>
              <a:t>kritickému </a:t>
            </a:r>
            <a:r>
              <a:rPr lang="cs-CZ" sz="2800" b="1" dirty="0"/>
              <a:t>a tvořivému využívání </a:t>
            </a:r>
            <a:r>
              <a:rPr lang="cs-CZ" sz="2800" dirty="0" smtClean="0"/>
              <a:t/>
            </a:r>
            <a:br>
              <a:rPr lang="cs-CZ" sz="2800" dirty="0" smtClean="0"/>
            </a:br>
            <a:r>
              <a:rPr lang="cs-CZ" sz="2800" dirty="0" smtClean="0"/>
              <a:t>digitálních </a:t>
            </a:r>
            <a:r>
              <a:rPr lang="cs-CZ" sz="2800" dirty="0"/>
              <a:t>technologií při </a:t>
            </a:r>
            <a:r>
              <a:rPr lang="cs-CZ" sz="2800" b="1" dirty="0"/>
              <a:t>práci</a:t>
            </a:r>
            <a:r>
              <a:rPr lang="cs-CZ" sz="2800" dirty="0"/>
              <a:t>, při </a:t>
            </a:r>
            <a:r>
              <a:rPr lang="cs-CZ" sz="2800" b="1" dirty="0"/>
              <a:t>učení</a:t>
            </a:r>
            <a:r>
              <a:rPr lang="cs-CZ" sz="2800" dirty="0"/>
              <a:t>, ve </a:t>
            </a:r>
            <a:r>
              <a:rPr lang="cs-CZ" sz="2800" b="1" dirty="0"/>
              <a:t>volném čase </a:t>
            </a:r>
            <a:r>
              <a:rPr lang="cs-CZ" sz="2800" dirty="0" smtClean="0"/>
              <a:t/>
            </a:r>
            <a:br>
              <a:rPr lang="cs-CZ" sz="2800" dirty="0" smtClean="0"/>
            </a:br>
            <a:r>
              <a:rPr lang="cs-CZ" sz="2800" dirty="0" smtClean="0"/>
              <a:t>i </a:t>
            </a:r>
            <a:r>
              <a:rPr lang="cs-CZ" sz="2800" dirty="0"/>
              <a:t>při </a:t>
            </a:r>
            <a:r>
              <a:rPr lang="cs-CZ" sz="2800" b="1" dirty="0"/>
              <a:t>zapojování do společnosti a občanského </a:t>
            </a:r>
            <a:r>
              <a:rPr lang="cs-CZ" sz="2800" b="1" dirty="0" smtClean="0"/>
              <a:t>života?</a:t>
            </a:r>
          </a:p>
        </p:txBody>
      </p:sp>
      <p:pic>
        <p:nvPicPr>
          <p:cNvPr id="4" name="Obrázek 3"/>
          <p:cNvPicPr>
            <a:picLocks noChangeAspect="1"/>
          </p:cNvPicPr>
          <p:nvPr/>
        </p:nvPicPr>
        <p:blipFill>
          <a:blip r:embed="rId3"/>
          <a:stretch>
            <a:fillRect/>
          </a:stretch>
        </p:blipFill>
        <p:spPr>
          <a:xfrm>
            <a:off x="7432744" y="4054206"/>
            <a:ext cx="2410596" cy="2410596"/>
          </a:xfrm>
          <a:prstGeom prst="rect">
            <a:avLst/>
          </a:prstGeom>
        </p:spPr>
      </p:pic>
      <p:sp>
        <p:nvSpPr>
          <p:cNvPr id="5" name="TextovéPole 4"/>
          <p:cNvSpPr txBox="1"/>
          <p:nvPr/>
        </p:nvSpPr>
        <p:spPr>
          <a:xfrm>
            <a:off x="1971660" y="4380240"/>
            <a:ext cx="4095993" cy="923330"/>
          </a:xfrm>
          <a:prstGeom prst="rect">
            <a:avLst/>
          </a:prstGeom>
          <a:noFill/>
        </p:spPr>
        <p:txBody>
          <a:bodyPr wrap="none" rtlCol="0">
            <a:spAutoFit/>
          </a:bodyPr>
          <a:lstStyle/>
          <a:p>
            <a:r>
              <a:rPr lang="cs-CZ" dirty="0" smtClean="0"/>
              <a:t>Komu se nechce hledat chytrý telefon </a:t>
            </a:r>
            <a:endParaRPr lang="cs-CZ" dirty="0"/>
          </a:p>
          <a:p>
            <a:pPr marL="285750" indent="-285750">
              <a:buFont typeface="Arial" panose="020B0604020202020204" pitchFamily="34" charset="0"/>
              <a:buChar char="•"/>
            </a:pPr>
            <a:r>
              <a:rPr lang="cs-CZ" dirty="0" smtClean="0"/>
              <a:t>jdi na menti.com</a:t>
            </a:r>
          </a:p>
          <a:p>
            <a:pPr marL="285750" indent="-285750">
              <a:buFont typeface="Arial" panose="020B0604020202020204" pitchFamily="34" charset="0"/>
              <a:buChar char="•"/>
            </a:pPr>
            <a:r>
              <a:rPr lang="cs-CZ" dirty="0" smtClean="0"/>
              <a:t>Zadej kód: </a:t>
            </a:r>
            <a:r>
              <a:rPr lang="cs-CZ" b="1" dirty="0"/>
              <a:t>6091 </a:t>
            </a:r>
            <a:r>
              <a:rPr lang="cs-CZ" b="1" dirty="0" smtClean="0"/>
              <a:t>7749</a:t>
            </a:r>
            <a:endParaRPr lang="cs-CZ" dirty="0" smtClean="0"/>
          </a:p>
        </p:txBody>
      </p:sp>
    </p:spTree>
    <p:extLst>
      <p:ext uri="{BB962C8B-B14F-4D97-AF65-F5344CB8AC3E}">
        <p14:creationId xmlns:p14="http://schemas.microsoft.com/office/powerpoint/2010/main" val="2602429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641328" y="273760"/>
            <a:ext cx="9537000" cy="1325700"/>
          </a:xfrm>
          <a:prstGeom prst="rect">
            <a:avLst/>
          </a:prstGeom>
          <a:noFill/>
          <a:ln>
            <a:noFill/>
          </a:ln>
        </p:spPr>
        <p:txBody>
          <a:bodyPr spcFirstLastPara="1" wrap="square" lIns="91425" tIns="45700" rIns="91425" bIns="45700" anchor="ctr" anchorCtr="0">
            <a:noAutofit/>
          </a:bodyPr>
          <a:lstStyle/>
          <a:p>
            <a:pPr marL="25400" marR="0" lvl="0" indent="0" algn="ctr" rtl="0">
              <a:lnSpc>
                <a:spcPct val="90000"/>
              </a:lnSpc>
              <a:spcBef>
                <a:spcPts val="0"/>
              </a:spcBef>
              <a:spcAft>
                <a:spcPts val="0"/>
              </a:spcAft>
              <a:buClr>
                <a:srgbClr val="2BC3E1"/>
              </a:buClr>
              <a:buSzPts val="3200"/>
              <a:buNone/>
            </a:pPr>
            <a:r>
              <a:rPr lang="cs-CZ" sz="3600" b="1" dirty="0" smtClean="0">
                <a:solidFill>
                  <a:srgbClr val="2BC3E1"/>
                </a:solidFill>
              </a:rPr>
              <a:t>Jak chci pomáhat ve svých hodinách…</a:t>
            </a:r>
            <a:endParaRPr sz="3600" b="1" i="0" u="none" strike="noStrike" cap="none" dirty="0">
              <a:solidFill>
                <a:srgbClr val="2BC3E1"/>
              </a:solidFill>
            </a:endParaRPr>
          </a:p>
        </p:txBody>
      </p:sp>
      <p:sp>
        <p:nvSpPr>
          <p:cNvPr id="5" name="TextovéPole 4"/>
          <p:cNvSpPr txBox="1"/>
          <p:nvPr/>
        </p:nvSpPr>
        <p:spPr>
          <a:xfrm>
            <a:off x="528450" y="1846361"/>
            <a:ext cx="966931" cy="369332"/>
          </a:xfrm>
          <a:prstGeom prst="rect">
            <a:avLst/>
          </a:prstGeom>
          <a:noFill/>
        </p:spPr>
        <p:txBody>
          <a:bodyPr wrap="none" rtlCol="0">
            <a:spAutoFit/>
          </a:bodyPr>
          <a:lstStyle/>
          <a:p>
            <a:r>
              <a:rPr lang="cs-CZ" dirty="0" smtClean="0"/>
              <a:t>Příklad:</a:t>
            </a:r>
            <a:endParaRPr lang="cs-CZ" dirty="0" smtClean="0"/>
          </a:p>
        </p:txBody>
      </p:sp>
      <p:pic>
        <p:nvPicPr>
          <p:cNvPr id="2" name="Obrázek 1"/>
          <p:cNvPicPr>
            <a:picLocks noChangeAspect="1"/>
          </p:cNvPicPr>
          <p:nvPr/>
        </p:nvPicPr>
        <p:blipFill>
          <a:blip r:embed="rId3"/>
          <a:stretch>
            <a:fillRect/>
          </a:stretch>
        </p:blipFill>
        <p:spPr>
          <a:xfrm>
            <a:off x="1753516" y="1599460"/>
            <a:ext cx="9059539" cy="4686954"/>
          </a:xfrm>
          <a:prstGeom prst="rect">
            <a:avLst/>
          </a:prstGeom>
        </p:spPr>
      </p:pic>
    </p:spTree>
    <p:extLst>
      <p:ext uri="{BB962C8B-B14F-4D97-AF65-F5344CB8AC3E}">
        <p14:creationId xmlns:p14="http://schemas.microsoft.com/office/powerpoint/2010/main" val="386282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IVB xmlns="2130e236-7480-4e04-be66-a00b8657e6f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B682C9C54700F449955784C0F4C9059" ma:contentTypeVersion="13" ma:contentTypeDescription="Vytvoří nový dokument" ma:contentTypeScope="" ma:versionID="10e365720dac1e0fdc693187206eda6d">
  <xsd:schema xmlns:xsd="http://www.w3.org/2001/XMLSchema" xmlns:xs="http://www.w3.org/2001/XMLSchema" xmlns:p="http://schemas.microsoft.com/office/2006/metadata/properties" xmlns:ns2="2130e236-7480-4e04-be66-a00b8657e6f7" xmlns:ns3="8a1c2036-36f5-4773-a353-a11a7cdf52ae" targetNamespace="http://schemas.microsoft.com/office/2006/metadata/properties" ma:root="true" ma:fieldsID="7ff1619633837a466018c7ae0c01f6f3" ns2:_="" ns3:_="">
    <xsd:import namespace="2130e236-7480-4e04-be66-a00b8657e6f7"/>
    <xsd:import namespace="8a1c2036-36f5-4773-a353-a11a7cdf52ae"/>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APIVB"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30e236-7480-4e04-be66-a00b8657e6f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APIVB" ma:index="19" nillable="true" ma:displayName="APIV B" ma:format="Dropdown" ma:internalName="APIVB">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1c2036-36f5-4773-a353-a11a7cdf52ae" elementFormDefault="qualified">
    <xsd:import namespace="http://schemas.microsoft.com/office/2006/documentManagement/types"/>
    <xsd:import namespace="http://schemas.microsoft.com/office/infopath/2007/PartnerControls"/>
    <xsd:element name="SharedWithUsers" ma:index="11"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3BEED0-12E3-420E-8EBD-B750274E7ECF}">
  <ds:schemaRefs>
    <ds:schemaRef ds:uri="http://purl.org/dc/terms/"/>
    <ds:schemaRef ds:uri="http://www.w3.org/XML/1998/namespace"/>
    <ds:schemaRef ds:uri="http://schemas.microsoft.com/office/2006/documentManagement/types"/>
    <ds:schemaRef ds:uri="8a1c2036-36f5-4773-a353-a11a7cdf52ae"/>
    <ds:schemaRef ds:uri="http://purl.org/dc/dcmitype/"/>
    <ds:schemaRef ds:uri="2130e236-7480-4e04-be66-a00b8657e6f7"/>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7D84C39-8AC4-433D-8015-B6037158A3B4}">
  <ds:schemaRefs>
    <ds:schemaRef ds:uri="http://schemas.microsoft.com/sharepoint/v3/contenttype/forms"/>
  </ds:schemaRefs>
</ds:datastoreItem>
</file>

<file path=customXml/itemProps3.xml><?xml version="1.0" encoding="utf-8"?>
<ds:datastoreItem xmlns:ds="http://schemas.openxmlformats.org/officeDocument/2006/customXml" ds:itemID="{E79A541C-4BDB-4994-A8F4-9969EDA72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30e236-7480-4e04-be66-a00b8657e6f7"/>
    <ds:schemaRef ds:uri="8a1c2036-36f5-4773-a353-a11a7cdf52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2761</Words>
  <Application>Microsoft Office PowerPoint</Application>
  <PresentationFormat>Širokoúhlá obrazovka</PresentationFormat>
  <Paragraphs>260</Paragraphs>
  <Slides>40</Slides>
  <Notes>27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40</vt:i4>
      </vt:variant>
    </vt:vector>
  </HeadingPairs>
  <TitlesOfParts>
    <vt:vector size="48" baseType="lpstr">
      <vt:lpstr>Arial</vt:lpstr>
      <vt:lpstr>Calibri</vt:lpstr>
      <vt:lpstr>Lato Semibold</vt:lpstr>
      <vt:lpstr>Roboto</vt:lpstr>
      <vt:lpstr>Roboto Condensed</vt:lpstr>
      <vt:lpstr>Times New Roman</vt:lpstr>
      <vt:lpstr>Wingdings</vt:lpstr>
      <vt:lpstr>Motiv Office</vt:lpstr>
      <vt:lpstr>Školní čeština a literární výchova a digitální kompetence žáků?</vt:lpstr>
      <vt:lpstr>Prezentace aplikace PowerPoint</vt:lpstr>
      <vt:lpstr>Prezentace aplikace PowerPoint</vt:lpstr>
      <vt:lpstr>Prezentace aplikace PowerPoint</vt:lpstr>
      <vt:lpstr>Digitální? Kompetence? Žáků? A já??</vt:lpstr>
      <vt:lpstr>Digitální? Kompetence? Žáků? A já??</vt:lpstr>
      <vt:lpstr>Digitální kompetence v kurikulu</vt:lpstr>
      <vt:lpstr>Jak chci pomáhat ve svých hodinách…</vt:lpstr>
      <vt:lpstr>Jak chci pomáhat ve svých hodinách…</vt:lpstr>
      <vt:lpstr>Co mají umět 15letí žáci?</vt:lpstr>
      <vt:lpstr>Co mají žáci umět v 15 letech?</vt:lpstr>
      <vt:lpstr>Co mají žáci umět v 15 letech?</vt:lpstr>
      <vt:lpstr>ovládá běžná digitální zařízení, aplikace a služby; využívá je při učení a zapojení do života školy a společnosti; samostatně rozhoduje, které technologie pro jakou činnost či řešený problém použít; používá je ke zkvalitnění své práce</vt:lpstr>
      <vt:lpstr>NÁVRH NA TRANSFORMACI DG DO ČEŠTINY:</vt:lpstr>
      <vt:lpstr>NÁVRH NA TRANSFORMACI DG DO ČEŠTINY: co to předpokládá od učitele?</vt:lpstr>
      <vt:lpstr>NÁVRH NA TRANSFORMACI DG DO ČEŠTINY: příklad</vt:lpstr>
      <vt:lpstr>Co mají žáci umět v 15 letech? Používat samostatně vhodné běžné technologie.</vt:lpstr>
      <vt:lpstr>Co mají žáci umět v 15 letech? Používat samostatně vhodné běžné technologie.</vt:lpstr>
      <vt:lpstr>vytváří a upravuje digitální obsah, kombinuje různé formáty, vyjadřuje se za pomoci digitálních prostředků; získává, vyhledává, kriticky posuzuje, spravuje a sdílí data, informace a digitální obsah, k tomu volí postupy, způsoby a prostředky, které odpovídají konkrétní situaci a účelu</vt:lpstr>
      <vt:lpstr>NÁVRH NA TRANSFORMACI DG DO ČEŠTINY: příklad</vt:lpstr>
      <vt:lpstr>Co mají žáci umět v 15 letech? Pracovat kriticky s informacemi, sdílet výsledky své práce.</vt:lpstr>
      <vt:lpstr>Co mají žáci umět v 15 letech? Pracovat kriticky s informacemi, sdílet výsledky své práce.</vt:lpstr>
      <vt:lpstr>chápe význam digitálních technologií, seznamuje se s novými, kriticky hodnotí jejich přínosy a reflektuje rizika předchází situacím ohrožujícím bezpečnost zařízení, dat, tělesné a duševní zdraví;  při spolupráci, komunikaci a sdílení informací v digitálním prostředí jedná eticky</vt:lpstr>
      <vt:lpstr>Etika při používání digitálních prostředků a technologií umožňujících komunikaci: příklad</vt:lpstr>
      <vt:lpstr>Etika při používání digitálních prostředků a technologií umožňujících komunikaci: příklad</vt:lpstr>
      <vt:lpstr>Etika při používání digitálních prostředků a technologií umožňujících komunikaci: souvislosti</vt:lpstr>
      <vt:lpstr>Prezentace aplikace PowerPoint</vt:lpstr>
      <vt:lpstr>Navození – proč ČG/DG jako cíl učení v češtině?</vt:lpstr>
      <vt:lpstr>Znamená to… Co v ČG/DG?</vt:lpstr>
      <vt:lpstr>Jdeme na to… Jak s ČG/DG?</vt:lpstr>
      <vt:lpstr>PROČ je podle mne důležité, aby školní čeština ve své "digitální složce" měla také etický rozměr?</vt:lpstr>
      <vt:lpstr>PROČ je podle mne důležité, aby školní čeština ve své "digitální složce" měla také etický rozměr?</vt:lpstr>
      <vt:lpstr>Digitální gramotnost (kompetence) rozvíjená v češtině: shrnutí</vt:lpstr>
      <vt:lpstr>Dílna… pro češtináře (při reálném setkání nepoužito, ale je otevřené)</vt:lpstr>
      <vt:lpstr>Pro připomenutí:</vt:lpstr>
      <vt:lpstr>Shrnutí o tom, proč se dítě učí tak, jak se učí…</vt:lpstr>
      <vt:lpstr>O čem přemýšlím…</vt:lpstr>
      <vt:lpstr>Doporučená literatura</vt:lpstr>
      <vt:lpstr>Gramotnosti pro život! Kde nás najdete?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NPI ČR</dc:title>
  <dc:subject>prezentace</dc:subject>
  <dc:creator/>
  <cp:lastModifiedBy/>
  <cp:revision>1</cp:revision>
  <dcterms:created xsi:type="dcterms:W3CDTF">2020-05-13T10:44:02Z</dcterms:created>
  <dcterms:modified xsi:type="dcterms:W3CDTF">2021-04-07T14:59:37Z</dcterms:modified>
  <cp:category>šablona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0x0101007B682C9C54700F449955784C0F4C9059</vt:lpwstr>
  </property>
</Properties>
</file>