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21"/>
  </p:notesMasterIdLst>
  <p:sldIdLst>
    <p:sldId id="324" r:id="rId2"/>
    <p:sldId id="269" r:id="rId3"/>
    <p:sldId id="653" r:id="rId4"/>
    <p:sldId id="681" r:id="rId5"/>
    <p:sldId id="652" r:id="rId6"/>
    <p:sldId id="664" r:id="rId7"/>
    <p:sldId id="672" r:id="rId8"/>
    <p:sldId id="673" r:id="rId9"/>
    <p:sldId id="674" r:id="rId10"/>
    <p:sldId id="675" r:id="rId11"/>
    <p:sldId id="676" r:id="rId12"/>
    <p:sldId id="677" r:id="rId13"/>
    <p:sldId id="678" r:id="rId14"/>
    <p:sldId id="680" r:id="rId15"/>
    <p:sldId id="679" r:id="rId16"/>
    <p:sldId id="682" r:id="rId17"/>
    <p:sldId id="663" r:id="rId18"/>
    <p:sldId id="683" r:id="rId19"/>
    <p:sldId id="650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Impact" panose="020B0806030902050204" pitchFamily="34" charset="0"/>
      <p:regular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éta Čonková" initials="MČ" lastIdx="2" clrIdx="0">
    <p:extLst>
      <p:ext uri="{19B8F6BF-5375-455C-9EA6-DF929625EA0E}">
        <p15:presenceInfo xmlns:p15="http://schemas.microsoft.com/office/powerpoint/2012/main" userId="S::marketa.conkova@npi.cz::a87360b6-4f9b-46fa-9871-07c92e47dded" providerId="AD"/>
      </p:ext>
    </p:extLst>
  </p:cmAuthor>
  <p:cmAuthor id="2" name="Eva Fanfulová" initials="EF" lastIdx="2" clrIdx="1">
    <p:extLst>
      <p:ext uri="{19B8F6BF-5375-455C-9EA6-DF929625EA0E}">
        <p15:presenceInfo xmlns:p15="http://schemas.microsoft.com/office/powerpoint/2012/main" userId="S::eva.fanfulova@npi.cz::88564922-da9d-481b-ac6e-fb9f416ce8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C3E1"/>
    <a:srgbClr val="F2B800"/>
    <a:srgbClr val="4FA7EF"/>
    <a:srgbClr val="F250F2"/>
    <a:srgbClr val="45E33D"/>
    <a:srgbClr val="E642DE"/>
    <a:srgbClr val="64D4EA"/>
    <a:srgbClr val="4CCCE6"/>
    <a:srgbClr val="6CD5EA"/>
    <a:srgbClr val="57C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C7BB2-C354-CFF5-8EB6-1B4CF8254597}" v="789" dt="2020-11-02T13:07:51.135"/>
    <p1510:client id="{0DBDC32B-89DB-6F46-EC7B-32966B4926A8}" v="1" dt="2020-11-02T17:33:18.529"/>
    <p1510:client id="{17B397EB-95AE-A22F-07FD-112AD777C4AF}" v="5" dt="2020-11-04T11:18:51.599"/>
    <p1510:client id="{20520F43-91CE-F722-8527-1218972BE899}" v="91" dt="2020-11-04T11:38:23.635"/>
    <p1510:client id="{7BBD5DAB-E39C-4A51-E3C0-A4372A89F559}" v="1" dt="2020-11-02T11:56:09.597"/>
    <p1510:client id="{8BAC1870-03F5-B0EA-CFAA-999FC54BD4A2}" v="217" dt="2020-11-16T09:52:51.350"/>
    <p1510:client id="{A4C108F9-DAAD-2320-06E9-677EB95027A2}" v="1" dt="2020-11-02T15:31:14.068"/>
    <p1510:client id="{CD2194FE-2734-A362-311D-DAFBB30032BE}" v="148" dt="2020-11-04T10:22:11.895"/>
    <p1510:client id="{F00D08F5-7CF5-C8FA-1854-E09090B9FB23}" v="1" dt="2020-11-02T15:27:49.434"/>
    <p1510:client id="{F97F4180-278B-88F4-5C71-146F268933ED}" v="890" dt="2020-10-22T13:07:29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756" y="66"/>
      </p:cViewPr>
      <p:guideLst>
        <p:guide orient="horz" pos="3240"/>
        <p:guide pos="58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39200"/>
            <a:ext cx="68564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ggle.it/diagram/X5_9GRlMvcu2Doos/t/-?present=1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ggle.it/diagram/X5_9GRlMvcu2Doos/t/-?present=1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ggle.it/diagram/X5_9GRlMvcu2Doos/t/-?present=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cs typeface="Calibri"/>
              </a:rPr>
              <a:t>Rozvoj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digitální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gramotnosti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napříč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předměty</a:t>
            </a:r>
          </a:p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3267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3874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  <a:hlinkClick r:id="rId3"/>
              </a:rPr>
              <a:t>https://coggle.it/diagram/X5_9GRlMvcu2Doos/t/-?present=1</a:t>
            </a:r>
            <a:endParaRPr lang="cs-CZ">
              <a:cs typeface="Arial" panose="020B0604020202020204" pitchFamily="34" charset="0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9865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  <a:hlinkClick r:id="rId3"/>
              </a:rPr>
              <a:t>https://coggle.it/diagram/X5_9GRlMvcu2Doos/t/-?present=1</a:t>
            </a:r>
            <a:endParaRPr lang="cs-CZ">
              <a:cs typeface="Arial" panose="020B0604020202020204" pitchFamily="34" charset="0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497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032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  <a:hlinkClick r:id="rId3"/>
              </a:rPr>
              <a:t>https://coggle.it/diagram/X5_9GRlMvcu2Doos/t/-?present=1</a:t>
            </a:r>
            <a:endParaRPr lang="cs-CZ">
              <a:cs typeface="Arial" panose="020B0604020202020204" pitchFamily="34" charset="0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2616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045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9020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3709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9968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2859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65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47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6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9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 descr="Obsah obrázku interiér, stůl, hodiny, budova&#10;&#10;Popis se vygeneroval automaticky.">
            <a:extLst>
              <a:ext uri="{FF2B5EF4-FFF2-40B4-BE49-F238E27FC236}">
                <a16:creationId xmlns:a16="http://schemas.microsoft.com/office/drawing/2014/main" id="{21BFA245-CFAE-41EA-AD02-3FAF8E3C81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3" r="1191" b="-3"/>
          <a:stretch/>
        </p:blipFill>
        <p:spPr>
          <a:xfrm>
            <a:off x="11691778" y="5259168"/>
            <a:ext cx="6596222" cy="502783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6" name="Obrázek 7" descr="Obsah obrázku deštník&#10;&#10;Popis se vygeneroval automaticky.">
            <a:extLst>
              <a:ext uri="{FF2B5EF4-FFF2-40B4-BE49-F238E27FC236}">
                <a16:creationId xmlns:a16="http://schemas.microsoft.com/office/drawing/2014/main" id="{5590030D-96DB-4ED5-AABF-2FE640231A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32"/>
          <a:stretch/>
        </p:blipFill>
        <p:spPr>
          <a:xfrm>
            <a:off x="20" y="10"/>
            <a:ext cx="13732019" cy="10295217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53B28856-9EC4-41DC-8AEC-3E0447C92A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068" r="-1" b="-1"/>
          <a:stretch/>
        </p:blipFill>
        <p:spPr>
          <a:xfrm>
            <a:off x="9252283" y="10"/>
            <a:ext cx="9035717" cy="5019596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064C02A-DAA5-4988-AED8-17E9F49D41D2}"/>
              </a:ext>
            </a:extLst>
          </p:cNvPr>
          <p:cNvSpPr txBox="1"/>
          <p:nvPr/>
        </p:nvSpPr>
        <p:spPr>
          <a:xfrm>
            <a:off x="14226988" y="9638179"/>
            <a:ext cx="45417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chemeClr val="bg2"/>
                </a:solidFill>
                <a:latin typeface="Arial"/>
              </a:rPr>
              <a:t>Obrázek</a:t>
            </a:r>
            <a:r>
              <a:rPr lang="en-US" sz="2000" dirty="0">
                <a:solidFill>
                  <a:schemeClr val="bg2"/>
                </a:solidFill>
                <a:latin typeface="Arial"/>
              </a:rPr>
              <a:t> z </a:t>
            </a:r>
            <a:r>
              <a:rPr lang="en-US" sz="2000" dirty="0" err="1">
                <a:solidFill>
                  <a:schemeClr val="bg2"/>
                </a:solidFill>
                <a:latin typeface="Arial"/>
              </a:rPr>
              <a:t>archivu</a:t>
            </a:r>
            <a:r>
              <a:rPr lang="en-US" sz="2000" dirty="0">
                <a:solidFill>
                  <a:schemeClr val="bg2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rial"/>
              </a:rPr>
              <a:t>autora</a:t>
            </a:r>
            <a:endParaRPr lang="cs-CZ" sz="2000">
              <a:solidFill>
                <a:schemeClr val="bg2"/>
              </a:solidFill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0516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3" name="Obrázek 4">
            <a:extLst>
              <a:ext uri="{FF2B5EF4-FFF2-40B4-BE49-F238E27FC236}">
                <a16:creationId xmlns:a16="http://schemas.microsoft.com/office/drawing/2014/main" id="{102BDE88-D225-420B-A7E2-789653F57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993" b="39638"/>
          <a:stretch/>
        </p:blipFill>
        <p:spPr>
          <a:xfrm>
            <a:off x="7158787" y="835783"/>
            <a:ext cx="10646613" cy="8615424"/>
          </a:xfrm>
          <a:prstGeom prst="rect">
            <a:avLst/>
          </a:prstGeom>
        </p:spPr>
      </p:pic>
      <p:pic>
        <p:nvPicPr>
          <p:cNvPr id="54" name="Obrázek 54">
            <a:extLst>
              <a:ext uri="{FF2B5EF4-FFF2-40B4-BE49-F238E27FC236}">
                <a16:creationId xmlns:a16="http://schemas.microsoft.com/office/drawing/2014/main" id="{DF68D58C-A6FC-4B9B-A4A4-BC57955DD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112" y="843232"/>
            <a:ext cx="3355154" cy="842800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F2EAF83-40E1-46E0-9D16-52E7CC7786BF}"/>
              </a:ext>
            </a:extLst>
          </p:cNvPr>
          <p:cNvSpPr txBox="1"/>
          <p:nvPr/>
        </p:nvSpPr>
        <p:spPr>
          <a:xfrm>
            <a:off x="14226988" y="9638179"/>
            <a:ext cx="45417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2BC3E1"/>
                </a:solidFill>
                <a:latin typeface="Arial"/>
              </a:rPr>
              <a:t>Obrázek</a:t>
            </a:r>
            <a:r>
              <a:rPr lang="en-US" sz="2000" dirty="0">
                <a:solidFill>
                  <a:srgbClr val="2BC3E1"/>
                </a:solidFill>
                <a:latin typeface="Arial"/>
              </a:rPr>
              <a:t> z </a:t>
            </a:r>
            <a:r>
              <a:rPr lang="en-US" sz="2000" dirty="0" err="1">
                <a:solidFill>
                  <a:srgbClr val="2BC3E1"/>
                </a:solidFill>
                <a:latin typeface="Arial"/>
              </a:rPr>
              <a:t>archivu</a:t>
            </a:r>
            <a:r>
              <a:rPr lang="en-US" sz="2000" dirty="0">
                <a:solidFill>
                  <a:srgbClr val="2BC3E1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2BC3E1"/>
                </a:solidFill>
                <a:latin typeface="Arial"/>
              </a:rPr>
              <a:t>autora</a:t>
            </a:r>
            <a:endParaRPr lang="cs-CZ" sz="2000">
              <a:solidFill>
                <a:srgbClr val="2BC3E1"/>
              </a:solidFill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7448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62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13246" y="916092"/>
            <a:ext cx="1139427" cy="8566447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16655" y="514618"/>
            <a:ext cx="723981" cy="828212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Obrázek 2" descr="Obsah obrázku text&#10;&#10;Popis se vygeneroval automaticky.">
            <a:extLst>
              <a:ext uri="{FF2B5EF4-FFF2-40B4-BE49-F238E27FC236}">
                <a16:creationId xmlns:a16="http://schemas.microsoft.com/office/drawing/2014/main" id="{770241B8-CE54-4620-94C5-295156C328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485"/>
          <a:stretch/>
        </p:blipFill>
        <p:spPr>
          <a:xfrm>
            <a:off x="-4569" y="510634"/>
            <a:ext cx="6945208" cy="7898693"/>
          </a:xfrm>
          <a:prstGeom prst="rect">
            <a:avLst/>
          </a:prstGeom>
        </p:spPr>
      </p:pic>
      <p:pic>
        <p:nvPicPr>
          <p:cNvPr id="3" name="Obrázek 3">
            <a:extLst>
              <a:ext uri="{FF2B5EF4-FFF2-40B4-BE49-F238E27FC236}">
                <a16:creationId xmlns:a16="http://schemas.microsoft.com/office/drawing/2014/main" id="{8111C1FC-22B9-4B7D-A533-AC21257727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0" r="14612" b="1"/>
          <a:stretch/>
        </p:blipFill>
        <p:spPr>
          <a:xfrm>
            <a:off x="7352670" y="1607344"/>
            <a:ext cx="10935327" cy="786344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8127A01-5ED3-4164-9308-D1CCC82ABA6C}"/>
              </a:ext>
            </a:extLst>
          </p:cNvPr>
          <p:cNvSpPr txBox="1"/>
          <p:nvPr/>
        </p:nvSpPr>
        <p:spPr>
          <a:xfrm>
            <a:off x="14226988" y="9638179"/>
            <a:ext cx="45417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2BC3E1"/>
                </a:solidFill>
                <a:latin typeface="Arial"/>
              </a:rPr>
              <a:t>Obrázek</a:t>
            </a:r>
            <a:r>
              <a:rPr lang="en-US" sz="2000" dirty="0">
                <a:solidFill>
                  <a:srgbClr val="2BC3E1"/>
                </a:solidFill>
                <a:latin typeface="Arial"/>
              </a:rPr>
              <a:t> z </a:t>
            </a:r>
            <a:r>
              <a:rPr lang="en-US" sz="2000" dirty="0" err="1">
                <a:solidFill>
                  <a:srgbClr val="2BC3E1"/>
                </a:solidFill>
                <a:latin typeface="Arial"/>
              </a:rPr>
              <a:t>archivu</a:t>
            </a:r>
            <a:r>
              <a:rPr lang="en-US" sz="2000" dirty="0">
                <a:solidFill>
                  <a:srgbClr val="2BC3E1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2BC3E1"/>
                </a:solidFill>
                <a:latin typeface="Arial"/>
              </a:rPr>
              <a:t>autora</a:t>
            </a:r>
            <a:endParaRPr lang="cs-CZ" sz="2000">
              <a:solidFill>
                <a:srgbClr val="2BC3E1"/>
              </a:solidFill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0032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1223010" y="1025106"/>
            <a:ext cx="15841980" cy="8106156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Obrázek 4" descr="Obsah obrázku budova, podepsat, lavice, zelená&#10;&#10;Popis se vygeneroval automaticky.">
            <a:extLst>
              <a:ext uri="{FF2B5EF4-FFF2-40B4-BE49-F238E27FC236}">
                <a16:creationId xmlns:a16="http://schemas.microsoft.com/office/drawing/2014/main" id="{F7492508-DAD2-4315-B7F9-E1AA742E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05" r="-1" b="10056"/>
          <a:stretch/>
        </p:blipFill>
        <p:spPr>
          <a:xfrm rot="21480000">
            <a:off x="1706755" y="1504887"/>
            <a:ext cx="14874491" cy="714659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93F35BE-D1F8-48E9-87C2-87886DA6A90C}"/>
              </a:ext>
            </a:extLst>
          </p:cNvPr>
          <p:cNvSpPr txBox="1"/>
          <p:nvPr/>
        </p:nvSpPr>
        <p:spPr>
          <a:xfrm>
            <a:off x="14226988" y="9638179"/>
            <a:ext cx="45417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chemeClr val="bg2"/>
                </a:solidFill>
                <a:latin typeface="Arial"/>
              </a:rPr>
              <a:t>Obrázek</a:t>
            </a:r>
            <a:r>
              <a:rPr lang="en-US" sz="2000" dirty="0">
                <a:solidFill>
                  <a:schemeClr val="bg2"/>
                </a:solidFill>
                <a:latin typeface="Arial"/>
              </a:rPr>
              <a:t> z </a:t>
            </a:r>
            <a:r>
              <a:rPr lang="en-US" sz="2000" dirty="0" err="1">
                <a:solidFill>
                  <a:schemeClr val="bg2"/>
                </a:solidFill>
                <a:latin typeface="Arial"/>
              </a:rPr>
              <a:t>archivu</a:t>
            </a:r>
            <a:r>
              <a:rPr lang="en-US" sz="2000" dirty="0">
                <a:solidFill>
                  <a:schemeClr val="bg2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rial"/>
              </a:rPr>
              <a:t>autora</a:t>
            </a:r>
            <a:endParaRPr lang="cs-CZ" sz="2000" dirty="0">
              <a:solidFill>
                <a:schemeClr val="bg2"/>
              </a:solidFill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7904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0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4" name="Freeform: Shape 92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1637" y="0"/>
            <a:ext cx="14944725" cy="10287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2" descr="Obsah obrázku stůl&#10;&#10;Popis se vygeneroval automaticky.">
            <a:extLst>
              <a:ext uri="{FF2B5EF4-FFF2-40B4-BE49-F238E27FC236}">
                <a16:creationId xmlns:a16="http://schemas.microsoft.com/office/drawing/2014/main" id="{50897AE0-D0DE-4258-AE52-5F23A19C89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5" r="12286"/>
          <a:stretch/>
        </p:blipFill>
        <p:spPr>
          <a:xfrm>
            <a:off x="1671639" y="10"/>
            <a:ext cx="14944723" cy="10286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0A64BEA8-E739-473F-A7E0-96F8E85BB7C8}"/>
              </a:ext>
            </a:extLst>
          </p:cNvPr>
          <p:cNvSpPr/>
          <p:nvPr/>
        </p:nvSpPr>
        <p:spPr>
          <a:xfrm>
            <a:off x="10359278" y="2206999"/>
            <a:ext cx="6394076" cy="454510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9" name="Šipka: nahoru 8">
            <a:extLst>
              <a:ext uri="{FF2B5EF4-FFF2-40B4-BE49-F238E27FC236}">
                <a16:creationId xmlns:a16="http://schemas.microsoft.com/office/drawing/2014/main" id="{8FC5AA20-DC5D-44C7-8F99-4E16BBE992E8}"/>
              </a:ext>
            </a:extLst>
          </p:cNvPr>
          <p:cNvSpPr/>
          <p:nvPr/>
        </p:nvSpPr>
        <p:spPr>
          <a:xfrm rot="5400000">
            <a:off x="14894031" y="3334804"/>
            <a:ext cx="871234" cy="2306305"/>
          </a:xfrm>
          <a:prstGeom prst="upArrow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3EC1C41-EB52-4AA8-9005-C10AD9726DC5}"/>
              </a:ext>
            </a:extLst>
          </p:cNvPr>
          <p:cNvSpPr txBox="1"/>
          <p:nvPr/>
        </p:nvSpPr>
        <p:spPr>
          <a:xfrm>
            <a:off x="15420414" y="9739032"/>
            <a:ext cx="465940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</a:rPr>
              <a:t>© ČŠI, Tomáš Pavlas</a:t>
            </a:r>
            <a:r>
              <a:rPr lang="cs-CZ" sz="2000" dirty="0">
                <a:highlight>
                  <a:srgbClr val="FFFF00"/>
                </a:highlight>
                <a:latin typeface="Arial"/>
                <a:cs typeface="Arial"/>
              </a:rPr>
              <a:t>​</a:t>
            </a:r>
            <a:endParaRPr lang="cs-CZ" sz="2000">
              <a:highlight>
                <a:srgbClr val="FFFF00"/>
              </a:highlight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9888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088" y="675333"/>
            <a:ext cx="5853630" cy="6353454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01996" y="1395795"/>
            <a:ext cx="5042515" cy="49125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69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Oživme městskou knihovnu pro 21.století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087" y="7264503"/>
            <a:ext cx="3587116" cy="2347164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0125" y="7264503"/>
            <a:ext cx="2026593" cy="235270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CF463CFD-881F-44FB-9A7A-D5D07B532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80" b="1"/>
          <a:stretch/>
        </p:blipFill>
        <p:spPr>
          <a:xfrm>
            <a:off x="6776101" y="675331"/>
            <a:ext cx="10805990" cy="8936336"/>
          </a:xfrm>
          <a:prstGeom prst="rect">
            <a:avLst/>
          </a:prstGeom>
        </p:spPr>
      </p:pic>
      <p:sp>
        <p:nvSpPr>
          <p:cNvPr id="2" name="TextBox 23"/>
          <p:cNvSpPr txBox="1"/>
          <p:nvPr/>
        </p:nvSpPr>
        <p:spPr>
          <a:xfrm>
            <a:off x="1409700" y="1738372"/>
            <a:ext cx="15621000" cy="24160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endParaRPr lang="cs-CZ" sz="320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cs-CZ" sz="3200">
              <a:ea typeface="Roboto"/>
            </a:endParaRPr>
          </a:p>
          <a:p>
            <a:pPr>
              <a:spcAft>
                <a:spcPts val="600"/>
              </a:spcAft>
            </a:pPr>
            <a:endParaRPr lang="cs-CZ" sz="4000">
              <a:ea typeface="Roboto"/>
            </a:endParaRPr>
          </a:p>
          <a:p>
            <a:pPr>
              <a:spcAft>
                <a:spcPts val="600"/>
              </a:spcAft>
            </a:pPr>
            <a:endParaRPr lang="cs-CZ" sz="320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12F0CAC-C395-444B-9D6F-833994BEABF5}"/>
              </a:ext>
            </a:extLst>
          </p:cNvPr>
          <p:cNvSpPr txBox="1"/>
          <p:nvPr/>
        </p:nvSpPr>
        <p:spPr>
          <a:xfrm>
            <a:off x="14546356" y="9621370"/>
            <a:ext cx="45417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2BC3E1"/>
                </a:solidFill>
                <a:latin typeface="Arial"/>
              </a:rPr>
              <a:t>Obrázek</a:t>
            </a:r>
            <a:r>
              <a:rPr lang="en-US" sz="2000" dirty="0">
                <a:solidFill>
                  <a:srgbClr val="2BC3E1"/>
                </a:solidFill>
                <a:latin typeface="Arial"/>
              </a:rPr>
              <a:t> z </a:t>
            </a:r>
            <a:r>
              <a:rPr lang="en-US" sz="2000" dirty="0" err="1">
                <a:solidFill>
                  <a:srgbClr val="2BC3E1"/>
                </a:solidFill>
                <a:latin typeface="Arial"/>
              </a:rPr>
              <a:t>archivu</a:t>
            </a:r>
            <a:r>
              <a:rPr lang="en-US" sz="2000" dirty="0">
                <a:solidFill>
                  <a:srgbClr val="2BC3E1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2BC3E1"/>
                </a:solidFill>
                <a:latin typeface="Arial"/>
              </a:rPr>
              <a:t>autora</a:t>
            </a:r>
            <a:endParaRPr lang="cs-CZ" sz="2000" dirty="0"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3258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8">
            <a:extLst>
              <a:ext uri="{FF2B5EF4-FFF2-40B4-BE49-F238E27FC236}">
                <a16:creationId xmlns:a16="http://schemas.microsoft.com/office/drawing/2014/main" id="{5B9CE10B-7217-4727-A3A7-5DF664DEB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7998" cy="10286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6245" y="1019596"/>
            <a:ext cx="4686227" cy="56048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endParaRPr lang="en-US" sz="53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/>
            <a:r>
              <a:rPr lang="en-US" sz="5300" kern="1200" dirty="0" err="1">
                <a:latin typeface="Arial"/>
                <a:ea typeface="+mj-ea"/>
                <a:cs typeface="Arial"/>
              </a:rPr>
              <a:t>Sestavujeme</a:t>
            </a:r>
            <a:r>
              <a:rPr lang="en-US" sz="5300" kern="1200" dirty="0">
                <a:latin typeface="Arial"/>
                <a:ea typeface="+mj-ea"/>
                <a:cs typeface="Arial"/>
              </a:rPr>
              <a:t> </a:t>
            </a:r>
            <a:r>
              <a:rPr lang="en-US" sz="5300" kern="1200" dirty="0" err="1">
                <a:latin typeface="Arial"/>
                <a:ea typeface="+mj-ea"/>
                <a:cs typeface="Arial"/>
              </a:rPr>
              <a:t>rodokmen</a:t>
            </a:r>
            <a:r>
              <a:rPr lang="en-US" sz="5300" kern="1200" dirty="0">
                <a:latin typeface="Arial"/>
                <a:ea typeface="+mj-ea"/>
                <a:cs typeface="+mj-cs"/>
              </a:rPr>
              <a:t/>
            </a:r>
            <a:br>
              <a:rPr lang="en-US" sz="5300" kern="1200" dirty="0">
                <a:latin typeface="Arial"/>
                <a:ea typeface="+mj-ea"/>
                <a:cs typeface="+mj-cs"/>
              </a:rPr>
            </a:br>
            <a:endParaRPr lang="en-US" sz="5300" kern="1200" dirty="0">
              <a:latin typeface="Arial"/>
              <a:ea typeface="+mj-ea"/>
              <a:cs typeface="Arial"/>
            </a:endParaRPr>
          </a:p>
          <a:p>
            <a:pPr defTabSz="914400"/>
            <a:r>
              <a:rPr lang="en-US" sz="5300" b="0" dirty="0">
                <a:latin typeface="Arial"/>
                <a:ea typeface="+mj-ea"/>
                <a:cs typeface="+mj-cs"/>
              </a:rPr>
              <a:t/>
            </a:r>
            <a:br>
              <a:rPr lang="en-US" sz="5300" b="0" dirty="0">
                <a:latin typeface="Arial"/>
                <a:ea typeface="+mj-ea"/>
                <a:cs typeface="+mj-cs"/>
              </a:rPr>
            </a:br>
            <a:r>
              <a:rPr lang="en-US" sz="5300" b="0" dirty="0">
                <a:latin typeface="Arial"/>
                <a:ea typeface="+mj-ea"/>
                <a:cs typeface="+mj-cs"/>
              </a:rPr>
              <a:t/>
            </a:r>
            <a:br>
              <a:rPr lang="en-US" sz="5300" b="0" dirty="0">
                <a:latin typeface="Arial"/>
                <a:ea typeface="+mj-ea"/>
                <a:cs typeface="+mj-cs"/>
              </a:rPr>
            </a:br>
            <a:r>
              <a:rPr lang="en-US" b="0" kern="1200" dirty="0">
                <a:latin typeface="Arial"/>
                <a:ea typeface="+mj-ea"/>
                <a:cs typeface="Arial"/>
              </a:rPr>
              <a:t>Data, </a:t>
            </a:r>
            <a:r>
              <a:rPr lang="en-US" b="0" kern="1200" dirty="0" err="1">
                <a:latin typeface="Arial"/>
                <a:ea typeface="+mj-ea"/>
                <a:cs typeface="Arial"/>
              </a:rPr>
              <a:t>informace</a:t>
            </a:r>
            <a:r>
              <a:rPr lang="en-US" b="0" kern="1200" dirty="0">
                <a:latin typeface="Arial"/>
                <a:ea typeface="+mj-ea"/>
                <a:cs typeface="Arial"/>
              </a:rPr>
              <a:t> a </a:t>
            </a:r>
            <a:r>
              <a:rPr lang="en-US" b="0" kern="1200" dirty="0" err="1">
                <a:latin typeface="Arial"/>
                <a:ea typeface="+mj-ea"/>
                <a:cs typeface="Arial"/>
              </a:rPr>
              <a:t>modelování</a:t>
            </a:r>
            <a:endParaRPr lang="en-US" b="0" kern="1200" dirty="0">
              <a:latin typeface="Arial"/>
              <a:ea typeface="+mj-ea"/>
              <a:cs typeface="Arial"/>
            </a:endParaRPr>
          </a:p>
          <a:p>
            <a:pPr defTabSz="914400"/>
            <a:endParaRPr lang="en-US" sz="53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6" name="Group 4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124648" y="1"/>
            <a:ext cx="3669576" cy="5777808"/>
            <a:chOff x="329184" y="1"/>
            <a:chExt cx="524256" cy="5777808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31626" y="1019596"/>
            <a:ext cx="11523439" cy="84943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7">
            <a:extLst>
              <a:ext uri="{FF2B5EF4-FFF2-40B4-BE49-F238E27FC236}">
                <a16:creationId xmlns:a16="http://schemas.microsoft.com/office/drawing/2014/main" id="{E66CD081-7C85-4100-A3F6-D7F5FC634A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47" r="34548" b="1"/>
          <a:stretch/>
        </p:blipFill>
        <p:spPr>
          <a:xfrm>
            <a:off x="6360149" y="1458352"/>
            <a:ext cx="4902392" cy="7571603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94B7AE1E-9C64-4705-B192-95DADE3D1F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84"/>
          <a:stretch/>
        </p:blipFill>
        <p:spPr>
          <a:xfrm>
            <a:off x="11718535" y="1458352"/>
            <a:ext cx="5074920" cy="7571603"/>
          </a:xfrm>
          <a:prstGeom prst="rect">
            <a:avLst/>
          </a:prstGeom>
        </p:spPr>
      </p:pic>
      <p:sp>
        <p:nvSpPr>
          <p:cNvPr id="2" name="TextBox 23"/>
          <p:cNvSpPr txBox="1"/>
          <p:nvPr/>
        </p:nvSpPr>
        <p:spPr>
          <a:xfrm>
            <a:off x="1409700" y="1738372"/>
            <a:ext cx="15621000" cy="24160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endParaRPr lang="cs-CZ" sz="320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cs-CZ" sz="3200">
              <a:ea typeface="Roboto"/>
            </a:endParaRPr>
          </a:p>
          <a:p>
            <a:pPr>
              <a:spcAft>
                <a:spcPts val="600"/>
              </a:spcAft>
            </a:pPr>
            <a:endParaRPr lang="cs-CZ" sz="4000">
              <a:ea typeface="Roboto"/>
            </a:endParaRPr>
          </a:p>
          <a:p>
            <a:pPr>
              <a:spcAft>
                <a:spcPts val="600"/>
              </a:spcAft>
            </a:pPr>
            <a:endParaRPr lang="cs-CZ" sz="320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6B008B5-A608-4CB8-AFF3-E40F5ECBC33A}"/>
              </a:ext>
            </a:extLst>
          </p:cNvPr>
          <p:cNvSpPr txBox="1"/>
          <p:nvPr/>
        </p:nvSpPr>
        <p:spPr>
          <a:xfrm>
            <a:off x="10125636" y="9688606"/>
            <a:ext cx="45417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2BC3E1"/>
                </a:solidFill>
                <a:latin typeface="Arial"/>
              </a:rPr>
              <a:t>Obrázek</a:t>
            </a:r>
            <a:r>
              <a:rPr lang="en-US" sz="2000" dirty="0">
                <a:solidFill>
                  <a:srgbClr val="2BC3E1"/>
                </a:solidFill>
                <a:latin typeface="Arial"/>
              </a:rPr>
              <a:t> z </a:t>
            </a:r>
            <a:r>
              <a:rPr lang="en-US" sz="2000" dirty="0" err="1">
                <a:solidFill>
                  <a:srgbClr val="2BC3E1"/>
                </a:solidFill>
                <a:latin typeface="Arial"/>
              </a:rPr>
              <a:t>archivu</a:t>
            </a:r>
            <a:r>
              <a:rPr lang="en-US" sz="2000" dirty="0">
                <a:solidFill>
                  <a:srgbClr val="2BC3E1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2BC3E1"/>
                </a:solidFill>
                <a:latin typeface="Arial"/>
              </a:rPr>
              <a:t>autora</a:t>
            </a:r>
            <a:endParaRPr lang="cs-CZ" sz="2000" dirty="0"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5637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0513" y="1225200"/>
            <a:ext cx="1188720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6600" b="1" dirty="0" err="1">
                <a:solidFill>
                  <a:srgbClr val="2BC3E1"/>
                </a:solidFill>
                <a:latin typeface="Arial"/>
                <a:cs typeface="Arial"/>
              </a:rPr>
              <a:t>Hour</a:t>
            </a:r>
            <a:r>
              <a:rPr lang="cs-CZ" sz="6600" b="1" dirty="0">
                <a:solidFill>
                  <a:srgbClr val="2BC3E1"/>
                </a:solidFill>
                <a:latin typeface="Arial"/>
                <a:cs typeface="Arial"/>
              </a:rPr>
              <a:t> </a:t>
            </a:r>
            <a:r>
              <a:rPr lang="cs-CZ" sz="6600" b="1" dirty="0" err="1">
                <a:solidFill>
                  <a:srgbClr val="2BC3E1"/>
                </a:solidFill>
                <a:latin typeface="Arial"/>
                <a:cs typeface="Arial"/>
              </a:rPr>
              <a:t>of</a:t>
            </a:r>
            <a:r>
              <a:rPr lang="cs-CZ" sz="6600" b="1" dirty="0">
                <a:solidFill>
                  <a:srgbClr val="2BC3E1"/>
                </a:solidFill>
                <a:latin typeface="Arial"/>
                <a:cs typeface="Arial"/>
              </a:rPr>
              <a:t> </a:t>
            </a:r>
            <a:r>
              <a:rPr lang="cs-CZ" sz="6600" b="1" dirty="0" err="1">
                <a:solidFill>
                  <a:srgbClr val="2BC3E1"/>
                </a:solidFill>
                <a:latin typeface="Arial"/>
                <a:cs typeface="Arial"/>
              </a:rPr>
              <a:t>Code</a:t>
            </a:r>
            <a:endParaRPr lang="cs-CZ" dirty="0" err="1"/>
          </a:p>
        </p:txBody>
      </p:sp>
      <p:grpSp>
        <p:nvGrpSpPr>
          <p:cNvPr id="4" name="Group 3"/>
          <p:cNvGrpSpPr/>
          <p:nvPr/>
        </p:nvGrpSpPr>
        <p:grpSpPr>
          <a:xfrm>
            <a:off x="4119113" y="1093398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5015713" y="1779198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95FFB968-6C3D-44F2-B43B-CD93F1942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05" y="3435900"/>
            <a:ext cx="8954218" cy="3975919"/>
          </a:xfrm>
          <a:prstGeom prst="rect">
            <a:avLst/>
          </a:prstGeom>
        </p:spPr>
      </p:pic>
      <p:pic>
        <p:nvPicPr>
          <p:cNvPr id="5" name="Obrázek 10">
            <a:extLst>
              <a:ext uri="{FF2B5EF4-FFF2-40B4-BE49-F238E27FC236}">
                <a16:creationId xmlns:a16="http://schemas.microsoft.com/office/drawing/2014/main" id="{8237FD17-120D-40D5-8414-F4FFDAF18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474" y="3432599"/>
            <a:ext cx="8306920" cy="397649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987D6BA-E6CC-4BB3-BC1F-10DE09B1F622}"/>
              </a:ext>
            </a:extLst>
          </p:cNvPr>
          <p:cNvSpPr txBox="1"/>
          <p:nvPr/>
        </p:nvSpPr>
        <p:spPr>
          <a:xfrm>
            <a:off x="8074959" y="7654738"/>
            <a:ext cx="45417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2BC3E1"/>
                </a:solidFill>
                <a:latin typeface="Arial"/>
              </a:rPr>
              <a:t>Obrázek</a:t>
            </a:r>
            <a:r>
              <a:rPr lang="en-US" sz="2000" dirty="0">
                <a:solidFill>
                  <a:srgbClr val="2BC3E1"/>
                </a:solidFill>
                <a:latin typeface="Arial"/>
              </a:rPr>
              <a:t> z </a:t>
            </a:r>
            <a:r>
              <a:rPr lang="en-US" sz="2000" dirty="0" err="1">
                <a:solidFill>
                  <a:srgbClr val="2BC3E1"/>
                </a:solidFill>
                <a:latin typeface="Arial"/>
              </a:rPr>
              <a:t>archivu</a:t>
            </a:r>
            <a:r>
              <a:rPr lang="en-US" sz="2000" dirty="0">
                <a:solidFill>
                  <a:srgbClr val="2BC3E1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2BC3E1"/>
                </a:solidFill>
                <a:latin typeface="Arial"/>
              </a:rPr>
              <a:t>autora</a:t>
            </a:r>
            <a:endParaRPr lang="cs-CZ" sz="2000" dirty="0"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753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4589502"/>
            <a:ext cx="1188720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6600" b="1" dirty="0">
                <a:solidFill>
                  <a:srgbClr val="2BC3E1"/>
                </a:solidFill>
                <a:latin typeface="Arial"/>
                <a:ea typeface="Roboto Condensed" panose="02000000000000000000" pitchFamily="2" charset="0"/>
                <a:cs typeface="Arial"/>
              </a:rPr>
              <a:t>děkujeme </a:t>
            </a:r>
            <a:r>
              <a:rPr lang="cs-CZ" sz="6600" b="1">
                <a:solidFill>
                  <a:srgbClr val="2BC3E1"/>
                </a:solidFill>
                <a:latin typeface="Arial"/>
                <a:ea typeface="Roboto Condensed" panose="02000000000000000000" pitchFamily="2" charset="0"/>
                <a:cs typeface="Arial"/>
              </a:rPr>
              <a:t>za </a:t>
            </a:r>
            <a:r>
              <a:rPr lang="cs-CZ" sz="6600" b="1">
                <a:solidFill>
                  <a:srgbClr val="2BC3E1"/>
                </a:solidFill>
                <a:latin typeface="Arial"/>
                <a:ea typeface="Roboto Condensed" panose="02000000000000000000" pitchFamily="2" charset="0"/>
                <a:cs typeface="Arial"/>
              </a:rPr>
              <a:t>V</a:t>
            </a:r>
            <a:r>
              <a:rPr lang="cs-CZ" sz="6600" b="1" smtClean="0">
                <a:solidFill>
                  <a:srgbClr val="2BC3E1"/>
                </a:solidFill>
                <a:latin typeface="Arial"/>
                <a:ea typeface="Roboto Condensed" panose="02000000000000000000" pitchFamily="2" charset="0"/>
                <a:cs typeface="Arial"/>
              </a:rPr>
              <a:t>aši </a:t>
            </a:r>
            <a:r>
              <a:rPr lang="cs-CZ" sz="6600" b="1" dirty="0">
                <a:solidFill>
                  <a:srgbClr val="2BC3E1"/>
                </a:solidFill>
                <a:latin typeface="Arial"/>
                <a:ea typeface="Roboto Condensed" panose="02000000000000000000" pitchFamily="2" charset="0"/>
                <a:cs typeface="Arial"/>
              </a:rPr>
              <a:t>pozornost</a:t>
            </a:r>
            <a:endParaRPr lang="en-US" sz="6600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29000" y="4457700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4325600" y="5143500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783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468022" y="8011061"/>
            <a:ext cx="135935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err="1">
                <a:latin typeface="Arial" panose="020B0604020202020204" pitchFamily="34" charset="0"/>
              </a:rPr>
              <a:t>Podpora</a:t>
            </a:r>
            <a:r>
              <a:rPr lang="en-US" sz="2600">
                <a:latin typeface="Arial" panose="020B0604020202020204" pitchFamily="34" charset="0"/>
              </a:rPr>
              <a:t> </a:t>
            </a:r>
            <a:r>
              <a:rPr lang="en-US" sz="2600" err="1">
                <a:latin typeface="Arial" panose="020B0604020202020204" pitchFamily="34" charset="0"/>
              </a:rPr>
              <a:t>budování</a:t>
            </a:r>
            <a:r>
              <a:rPr lang="en-US" sz="2600">
                <a:latin typeface="Arial" panose="020B0604020202020204" pitchFamily="34" charset="0"/>
              </a:rPr>
              <a:t> </a:t>
            </a:r>
            <a:r>
              <a:rPr lang="en-US" sz="2600" err="1">
                <a:latin typeface="Arial" panose="020B0604020202020204" pitchFamily="34" charset="0"/>
              </a:rPr>
              <a:t>kapacit</a:t>
            </a:r>
            <a:r>
              <a:rPr lang="en-US" sz="2600">
                <a:latin typeface="Arial" panose="020B0604020202020204" pitchFamily="34" charset="0"/>
              </a:rPr>
              <a:t> pro </a:t>
            </a:r>
            <a:r>
              <a:rPr lang="en-US" sz="2600" err="1">
                <a:latin typeface="Arial" panose="020B0604020202020204" pitchFamily="34" charset="0"/>
              </a:rPr>
              <a:t>rozvoj</a:t>
            </a:r>
            <a:r>
              <a:rPr lang="en-US" sz="2600">
                <a:latin typeface="Arial" panose="020B0604020202020204" pitchFamily="34" charset="0"/>
              </a:rPr>
              <a:t> </a:t>
            </a:r>
            <a:r>
              <a:rPr lang="en-US" sz="2600" err="1">
                <a:latin typeface="Arial" panose="020B0604020202020204" pitchFamily="34" charset="0"/>
              </a:rPr>
              <a:t>základních</a:t>
            </a:r>
            <a:r>
              <a:rPr lang="en-US" sz="2600">
                <a:latin typeface="Arial" panose="020B0604020202020204" pitchFamily="34" charset="0"/>
              </a:rPr>
              <a:t> pre/</a:t>
            </a:r>
            <a:r>
              <a:rPr lang="en-US" sz="2600" err="1">
                <a:latin typeface="Arial" panose="020B0604020202020204" pitchFamily="34" charset="0"/>
              </a:rPr>
              <a:t>gramotností</a:t>
            </a:r>
            <a:r>
              <a:rPr lang="en-US" sz="2600">
                <a:latin typeface="Arial" panose="020B0604020202020204" pitchFamily="34" charset="0"/>
              </a:rPr>
              <a:t> v </a:t>
            </a:r>
            <a:r>
              <a:rPr lang="en-US" sz="2600" err="1">
                <a:latin typeface="Arial" panose="020B0604020202020204" pitchFamily="34" charset="0"/>
              </a:rPr>
              <a:t>předškolním</a:t>
            </a:r>
            <a:r>
              <a:rPr lang="en-US" sz="2600">
                <a:latin typeface="Arial" panose="020B0604020202020204" pitchFamily="34" charset="0"/>
              </a:rPr>
              <a:t> </a:t>
            </a:r>
            <a:r>
              <a:rPr lang="cs-CZ" sz="2600">
                <a:latin typeface="Arial" panose="020B0604020202020204" pitchFamily="34" charset="0"/>
              </a:rPr>
              <a:t/>
            </a:r>
            <a:br>
              <a:rPr lang="cs-CZ" sz="2600">
                <a:latin typeface="Arial" panose="020B0604020202020204" pitchFamily="34" charset="0"/>
              </a:rPr>
            </a:br>
            <a:r>
              <a:rPr lang="en-US" sz="2600">
                <a:latin typeface="Arial" panose="020B0604020202020204" pitchFamily="34" charset="0"/>
              </a:rPr>
              <a:t>a </a:t>
            </a:r>
            <a:r>
              <a:rPr lang="en-US" sz="2600" err="1">
                <a:latin typeface="Arial" panose="020B0604020202020204" pitchFamily="34" charset="0"/>
              </a:rPr>
              <a:t>základním</a:t>
            </a:r>
            <a:r>
              <a:rPr lang="en-US" sz="2600">
                <a:latin typeface="Arial" panose="020B0604020202020204" pitchFamily="34" charset="0"/>
              </a:rPr>
              <a:t> </a:t>
            </a:r>
            <a:r>
              <a:rPr lang="en-US" sz="2600" err="1">
                <a:latin typeface="Arial" panose="020B0604020202020204" pitchFamily="34" charset="0"/>
              </a:rPr>
              <a:t>vzdělávání</a:t>
            </a:r>
            <a:r>
              <a:rPr lang="en-US" sz="2600">
                <a:latin typeface="Arial" panose="020B0604020202020204" pitchFamily="34" charset="0"/>
              </a:rPr>
              <a:t> - </a:t>
            </a:r>
            <a:r>
              <a:rPr lang="en-US" sz="2600" err="1">
                <a:latin typeface="Arial" panose="020B0604020202020204" pitchFamily="34" charset="0"/>
              </a:rPr>
              <a:t>Podpora</a:t>
            </a:r>
            <a:r>
              <a:rPr lang="en-US" sz="2600">
                <a:latin typeface="Arial" panose="020B0604020202020204" pitchFamily="34" charset="0"/>
              </a:rPr>
              <a:t> </a:t>
            </a:r>
            <a:r>
              <a:rPr lang="en-US" sz="2600" err="1">
                <a:latin typeface="Arial" panose="020B0604020202020204" pitchFamily="34" charset="0"/>
              </a:rPr>
              <a:t>práce</a:t>
            </a:r>
            <a:r>
              <a:rPr lang="en-US" sz="2600">
                <a:latin typeface="Arial" panose="020B0604020202020204" pitchFamily="34" charset="0"/>
              </a:rPr>
              <a:t> </a:t>
            </a:r>
            <a:r>
              <a:rPr lang="en-US" sz="2600" err="1">
                <a:latin typeface="Arial" panose="020B0604020202020204" pitchFamily="34" charset="0"/>
              </a:rPr>
              <a:t>učitelů</a:t>
            </a:r>
            <a:r>
              <a:rPr lang="en-US" sz="2600">
                <a:latin typeface="Arial" panose="020B0604020202020204" pitchFamily="34" charset="0"/>
              </a:rPr>
              <a:t> (PPUČ)</a:t>
            </a:r>
            <a:r>
              <a:rPr lang="cs-CZ" sz="2600">
                <a:latin typeface="Arial" panose="020B0604020202020204" pitchFamily="34" charset="0"/>
              </a:rPr>
              <a:t> je financován Evropskou unií.</a:t>
            </a:r>
            <a:endParaRPr lang="en-US" sz="28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3981413"/>
            <a:ext cx="11887200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5400" b="1">
                <a:solidFill>
                  <a:srgbClr val="2BC3E1"/>
                </a:solidFill>
                <a:latin typeface="Arial"/>
                <a:ea typeface="Roboto Condensed"/>
                <a:cs typeface="Arial"/>
              </a:rPr>
              <a:t>Společenství praxe: </a:t>
            </a:r>
            <a:endParaRPr lang="cs-CZ" sz="5400">
              <a:solidFill>
                <a:srgbClr val="0A091B"/>
              </a:solidFill>
              <a:latin typeface="Roboto"/>
              <a:ea typeface="Roboto"/>
              <a:cs typeface="Arial"/>
            </a:endParaRPr>
          </a:p>
          <a:p>
            <a:pPr algn="ctr"/>
            <a:r>
              <a:rPr lang="cs-CZ" sz="5400" b="1">
                <a:solidFill>
                  <a:srgbClr val="2BC3E1"/>
                </a:solidFill>
                <a:latin typeface="Arial"/>
                <a:ea typeface="Roboto Condensed"/>
                <a:cs typeface="Arial"/>
              </a:rPr>
              <a:t>Informační a komunikační technologie </a:t>
            </a:r>
            <a:endParaRPr lang="cs-CZ" sz="5400">
              <a:solidFill>
                <a:srgbClr val="0A091B"/>
              </a:solidFill>
              <a:latin typeface="Roboto"/>
              <a:ea typeface="Roboto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14800" y="3848100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3335000" y="5829300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88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5"/>
          <p:cNvSpPr txBox="1"/>
          <p:nvPr/>
        </p:nvSpPr>
        <p:spPr>
          <a:xfrm>
            <a:off x="3046057" y="4389328"/>
            <a:ext cx="606022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3600" b="1">
                <a:latin typeface="Arial"/>
                <a:cs typeface="Arial"/>
              </a:rPr>
              <a:t>Mgr. Markéta Čonková</a:t>
            </a:r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75ED768C-4E87-4227-95D1-CCE2A7BC63FB}"/>
              </a:ext>
            </a:extLst>
          </p:cNvPr>
          <p:cNvSpPr txBox="1"/>
          <p:nvPr/>
        </p:nvSpPr>
        <p:spPr>
          <a:xfrm>
            <a:off x="2722566" y="8141818"/>
            <a:ext cx="606022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3600" b="1">
                <a:latin typeface="Arial"/>
                <a:cs typeface="Arial"/>
              </a:rPr>
              <a:t>Ing. Eva </a:t>
            </a:r>
            <a:r>
              <a:rPr lang="cs-CZ" sz="3600" b="1" err="1">
                <a:latin typeface="Arial"/>
                <a:cs typeface="Arial"/>
              </a:rPr>
              <a:t>Fanfulová</a:t>
            </a:r>
            <a:endParaRPr lang="cs-CZ" err="1"/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D74B7804-8359-4CE0-B209-BD22DAF87F35}"/>
              </a:ext>
            </a:extLst>
          </p:cNvPr>
          <p:cNvSpPr txBox="1"/>
          <p:nvPr/>
        </p:nvSpPr>
        <p:spPr>
          <a:xfrm>
            <a:off x="10377242" y="7045121"/>
            <a:ext cx="606022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3600" b="1">
                <a:latin typeface="Arial"/>
                <a:cs typeface="Arial"/>
              </a:rPr>
              <a:t>Mgr. Jan Juříček</a:t>
            </a:r>
            <a:endParaRPr lang="cs-CZ" err="1"/>
          </a:p>
        </p:txBody>
      </p:sp>
      <p:pic>
        <p:nvPicPr>
          <p:cNvPr id="8" name="Obrázek 8" descr="Obsah obrázku osoba, budova, exteriér, držení&#10;&#10;Popis se vygeneroval automaticky.">
            <a:extLst>
              <a:ext uri="{FF2B5EF4-FFF2-40B4-BE49-F238E27FC236}">
                <a16:creationId xmlns:a16="http://schemas.microsoft.com/office/drawing/2014/main" id="{03D9BD5F-23D7-4D16-811F-1C950BB2B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6863" y="3709739"/>
            <a:ext cx="2484407" cy="2678501"/>
          </a:xfrm>
          <a:prstGeom prst="rect">
            <a:avLst/>
          </a:prstGeom>
        </p:spPr>
      </p:pic>
      <p:pic>
        <p:nvPicPr>
          <p:cNvPr id="10" name="Obrázek 10" descr="Obsah obrázku osoba, žena, usmívající se, mladý&#10;&#10;Popis se vygeneroval automaticky.">
            <a:extLst>
              <a:ext uri="{FF2B5EF4-FFF2-40B4-BE49-F238E27FC236}">
                <a16:creationId xmlns:a16="http://schemas.microsoft.com/office/drawing/2014/main" id="{5C4CEEB0-A8B8-42AE-BA0F-1F9901424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853" y="1358659"/>
            <a:ext cx="2139351" cy="2674189"/>
          </a:xfrm>
          <a:prstGeom prst="rect">
            <a:avLst/>
          </a:prstGeom>
        </p:spPr>
      </p:pic>
      <p:pic>
        <p:nvPicPr>
          <p:cNvPr id="2" name="Obrázek 2" descr="Obsah obrázku osoba, interiér, pózování, mladý&#10;&#10;Popis se vygeneroval automaticky.">
            <a:extLst>
              <a:ext uri="{FF2B5EF4-FFF2-40B4-BE49-F238E27FC236}">
                <a16:creationId xmlns:a16="http://schemas.microsoft.com/office/drawing/2014/main" id="{613C7768-DE4F-4003-BC2A-F18EACD92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681663" y="5282264"/>
            <a:ext cx="2221832" cy="265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783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5415" y="0"/>
            <a:ext cx="14657169" cy="10287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10986707-9DA6-4426-8620-EE86EC31B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14" r="12348" b="-1"/>
          <a:stretch/>
        </p:blipFill>
        <p:spPr>
          <a:xfrm>
            <a:off x="2190895" y="10"/>
            <a:ext cx="13906209" cy="10286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93233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57301" y="547687"/>
            <a:ext cx="7876974" cy="27109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</a:t>
            </a:r>
          </a:p>
        </p:txBody>
      </p:sp>
      <p:sp>
        <p:nvSpPr>
          <p:cNvPr id="2" name="TextBox 23"/>
          <p:cNvSpPr txBox="1"/>
          <p:nvPr/>
        </p:nvSpPr>
        <p:spPr>
          <a:xfrm>
            <a:off x="1106338" y="2637304"/>
            <a:ext cx="6929431" cy="6606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>
              <a:latin typeface="Arial"/>
              <a:ea typeface="Roboto"/>
              <a:cs typeface="Arial"/>
            </a:endParaRPr>
          </a:p>
          <a:p>
            <a:pPr marL="5715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2BC3E1"/>
                </a:solidFill>
                <a:latin typeface="Arial"/>
                <a:cs typeface="Arial"/>
              </a:rPr>
              <a:t>Jak </a:t>
            </a:r>
            <a:r>
              <a:rPr lang="en-US" sz="3200" b="1" err="1">
                <a:solidFill>
                  <a:srgbClr val="2BC3E1"/>
                </a:solidFill>
                <a:latin typeface="Arial"/>
                <a:cs typeface="Arial"/>
              </a:rPr>
              <a:t>na</a:t>
            </a:r>
            <a:r>
              <a:rPr lang="en-US" sz="3200" b="1">
                <a:solidFill>
                  <a:srgbClr val="2BC3E1"/>
                </a:solidFill>
                <a:latin typeface="Arial"/>
                <a:cs typeface="Arial"/>
              </a:rPr>
              <a:t> </a:t>
            </a:r>
            <a:r>
              <a:rPr lang="en-US" sz="3200" b="1" err="1">
                <a:solidFill>
                  <a:srgbClr val="2BC3E1"/>
                </a:solidFill>
                <a:latin typeface="Arial"/>
                <a:cs typeface="Arial"/>
              </a:rPr>
              <a:t>digitální</a:t>
            </a:r>
            <a:r>
              <a:rPr lang="en-US" sz="3200" b="1">
                <a:solidFill>
                  <a:srgbClr val="2BC3E1"/>
                </a:solidFill>
                <a:latin typeface="Arial"/>
                <a:cs typeface="Arial"/>
              </a:rPr>
              <a:t> </a:t>
            </a:r>
            <a:r>
              <a:rPr lang="en-US" sz="3200" b="1" err="1">
                <a:solidFill>
                  <a:srgbClr val="2BC3E1"/>
                </a:solidFill>
                <a:latin typeface="Arial"/>
                <a:cs typeface="Arial"/>
              </a:rPr>
              <a:t>gramotnost</a:t>
            </a:r>
            <a:r>
              <a:rPr lang="en-US" sz="3200" b="1">
                <a:solidFill>
                  <a:srgbClr val="2BC3E1"/>
                </a:solidFill>
                <a:latin typeface="Arial"/>
                <a:cs typeface="Arial"/>
              </a:rPr>
              <a:t> </a:t>
            </a:r>
            <a:r>
              <a:rPr lang="en-US" sz="3200" b="1" err="1">
                <a:solidFill>
                  <a:srgbClr val="2BC3E1"/>
                </a:solidFill>
                <a:latin typeface="Arial"/>
                <a:cs typeface="Arial"/>
              </a:rPr>
              <a:t>aneb</a:t>
            </a:r>
            <a:r>
              <a:rPr lang="en-US" sz="3200" b="1">
                <a:solidFill>
                  <a:srgbClr val="2BC3E1"/>
                </a:solidFill>
                <a:latin typeface="Arial"/>
                <a:cs typeface="Arial"/>
              </a:rPr>
              <a:t> </a:t>
            </a:r>
            <a:r>
              <a:rPr lang="en-US" sz="3200" b="1" err="1">
                <a:solidFill>
                  <a:srgbClr val="2BC3E1"/>
                </a:solidFill>
                <a:latin typeface="Arial"/>
                <a:cs typeface="Arial"/>
              </a:rPr>
              <a:t>celoroční</a:t>
            </a:r>
            <a:r>
              <a:rPr lang="en-US" sz="3200" b="1">
                <a:solidFill>
                  <a:srgbClr val="2BC3E1"/>
                </a:solidFill>
                <a:latin typeface="Arial"/>
                <a:cs typeface="Arial"/>
              </a:rPr>
              <a:t> </a:t>
            </a:r>
            <a:r>
              <a:rPr lang="en-US" sz="3200" b="1" err="1">
                <a:solidFill>
                  <a:srgbClr val="2BC3E1"/>
                </a:solidFill>
                <a:latin typeface="Arial"/>
                <a:cs typeface="Arial"/>
              </a:rPr>
              <a:t>žákovský</a:t>
            </a:r>
            <a:r>
              <a:rPr lang="en-US" sz="3200" b="1">
                <a:solidFill>
                  <a:srgbClr val="2BC3E1"/>
                </a:solidFill>
                <a:latin typeface="Arial"/>
                <a:cs typeface="Arial"/>
              </a:rPr>
              <a:t> </a:t>
            </a:r>
            <a:r>
              <a:rPr lang="en-US" sz="3200" b="1" err="1">
                <a:solidFill>
                  <a:srgbClr val="2BC3E1"/>
                </a:solidFill>
                <a:latin typeface="Arial"/>
                <a:cs typeface="Arial"/>
              </a:rPr>
              <a:t>projekt</a:t>
            </a:r>
            <a:r>
              <a:rPr lang="en-US" sz="3200" b="1">
                <a:solidFill>
                  <a:srgbClr val="2BC3E1"/>
                </a:solidFill>
                <a:latin typeface="Arial"/>
                <a:cs typeface="Arial"/>
              </a:rPr>
              <a:t> </a:t>
            </a:r>
            <a:r>
              <a:rPr lang="en-US" sz="3200" b="1" err="1">
                <a:solidFill>
                  <a:srgbClr val="2BC3E1"/>
                </a:solidFill>
                <a:latin typeface="Arial"/>
                <a:cs typeface="Arial"/>
              </a:rPr>
              <a:t>Oživme</a:t>
            </a:r>
            <a:r>
              <a:rPr lang="en-US" sz="3200" b="1">
                <a:solidFill>
                  <a:srgbClr val="2BC3E1"/>
                </a:solidFill>
                <a:latin typeface="Arial"/>
                <a:cs typeface="Arial"/>
              </a:rPr>
              <a:t> </a:t>
            </a:r>
            <a:r>
              <a:rPr lang="en-US" sz="3200" b="1" err="1">
                <a:solidFill>
                  <a:srgbClr val="2BC3E1"/>
                </a:solidFill>
                <a:latin typeface="Arial"/>
                <a:cs typeface="Arial"/>
              </a:rPr>
              <a:t>městskou</a:t>
            </a:r>
            <a:r>
              <a:rPr lang="en-US" sz="3200" b="1">
                <a:solidFill>
                  <a:srgbClr val="2BC3E1"/>
                </a:solidFill>
                <a:latin typeface="Arial"/>
                <a:cs typeface="Arial"/>
              </a:rPr>
              <a:t> </a:t>
            </a:r>
            <a:r>
              <a:rPr lang="en-US" sz="3200" b="1" err="1">
                <a:solidFill>
                  <a:srgbClr val="2BC3E1"/>
                </a:solidFill>
                <a:latin typeface="Arial"/>
                <a:cs typeface="Arial"/>
              </a:rPr>
              <a:t>knihovnu</a:t>
            </a:r>
            <a:r>
              <a:rPr lang="en-US" sz="3200" b="1">
                <a:solidFill>
                  <a:srgbClr val="2BC3E1"/>
                </a:solidFill>
                <a:latin typeface="Arial"/>
                <a:cs typeface="Arial"/>
              </a:rPr>
              <a:t> pro 21.století </a:t>
            </a:r>
            <a:endParaRPr lang="en-US" sz="3200" b="1">
              <a:solidFill>
                <a:srgbClr val="2BC3E1"/>
              </a:solidFill>
              <a:latin typeface="Arial"/>
              <a:ea typeface="Roboto"/>
              <a:cs typeface="Arial"/>
            </a:endParaRPr>
          </a:p>
          <a:p>
            <a:pPr marL="5715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>
              <a:latin typeface="Arial"/>
              <a:ea typeface="Roboto"/>
              <a:cs typeface="Arial"/>
            </a:endParaRPr>
          </a:p>
          <a:p>
            <a:pPr marL="5715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err="1">
                <a:latin typeface="Arial"/>
                <a:cs typeface="Arial"/>
              </a:rPr>
              <a:t>Rozvoj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 err="1">
                <a:latin typeface="Arial"/>
                <a:cs typeface="Arial"/>
              </a:rPr>
              <a:t>informatického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 err="1">
                <a:latin typeface="Arial"/>
                <a:cs typeface="Arial"/>
              </a:rPr>
              <a:t>myšlení</a:t>
            </a:r>
            <a:r>
              <a:rPr lang="en-US" sz="3200" b="1">
                <a:latin typeface="Arial"/>
                <a:cs typeface="Arial"/>
              </a:rPr>
              <a:t>, </a:t>
            </a:r>
            <a:r>
              <a:rPr lang="en-US" sz="3200" b="1" err="1">
                <a:latin typeface="Arial"/>
                <a:cs typeface="Arial"/>
              </a:rPr>
              <a:t>kde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 err="1">
                <a:latin typeface="Arial"/>
                <a:cs typeface="Arial"/>
              </a:rPr>
              <a:t>byste</a:t>
            </a:r>
            <a:r>
              <a:rPr lang="en-US" sz="3200" b="1">
                <a:latin typeface="Arial"/>
                <a:cs typeface="Arial"/>
              </a:rPr>
              <a:t> ho </a:t>
            </a:r>
            <a:r>
              <a:rPr lang="en-US" sz="3200" b="1" err="1">
                <a:latin typeface="Arial"/>
                <a:cs typeface="Arial"/>
              </a:rPr>
              <a:t>nečekali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 err="1">
                <a:latin typeface="Arial"/>
                <a:cs typeface="Arial"/>
              </a:rPr>
              <a:t>aneb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 err="1">
                <a:latin typeface="Arial"/>
                <a:cs typeface="Arial"/>
              </a:rPr>
              <a:t>kdo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 err="1">
                <a:latin typeface="Arial"/>
                <a:cs typeface="Arial"/>
              </a:rPr>
              <a:t>jsou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 err="1">
                <a:latin typeface="Arial"/>
                <a:cs typeface="Arial"/>
              </a:rPr>
              <a:t>moji</a:t>
            </a:r>
            <a:r>
              <a:rPr lang="en-US" sz="3200" b="1">
                <a:latin typeface="Arial"/>
                <a:cs typeface="Arial"/>
              </a:rPr>
              <a:t> </a:t>
            </a:r>
            <a:r>
              <a:rPr lang="en-US" sz="3200" b="1" err="1">
                <a:latin typeface="Arial"/>
                <a:cs typeface="Arial"/>
              </a:rPr>
              <a:t>příbuzní</a:t>
            </a:r>
            <a:r>
              <a:rPr lang="en-US" sz="3200" b="1">
                <a:latin typeface="Arial"/>
                <a:cs typeface="Arial"/>
              </a:rPr>
              <a:t>?</a:t>
            </a:r>
            <a:endParaRPr lang="en-US" sz="3200" b="1">
              <a:latin typeface="Arial"/>
              <a:ea typeface="Roboto"/>
              <a:cs typeface="Arial"/>
            </a:endParaRPr>
          </a:p>
          <a:p>
            <a:pPr marL="5715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>
              <a:latin typeface="Arial"/>
              <a:ea typeface="Roboto"/>
              <a:cs typeface="Arial"/>
            </a:endParaRPr>
          </a:p>
          <a:p>
            <a:pPr marL="5715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2BC3E1"/>
                </a:solidFill>
                <a:latin typeface="Arial"/>
                <a:cs typeface="Arial"/>
              </a:rPr>
              <a:t>Hour of Code a </a:t>
            </a:r>
            <a:r>
              <a:rPr lang="en-US" sz="3200" b="1" err="1">
                <a:solidFill>
                  <a:srgbClr val="2BC3E1"/>
                </a:solidFill>
                <a:latin typeface="Arial"/>
                <a:cs typeface="Arial"/>
              </a:rPr>
              <a:t>blokové</a:t>
            </a:r>
            <a:r>
              <a:rPr lang="en-US" sz="3200" b="1">
                <a:solidFill>
                  <a:srgbClr val="2BC3E1"/>
                </a:solidFill>
                <a:latin typeface="Arial"/>
                <a:cs typeface="Arial"/>
              </a:rPr>
              <a:t> </a:t>
            </a:r>
            <a:r>
              <a:rPr lang="en-US" sz="3200" b="1" err="1">
                <a:solidFill>
                  <a:srgbClr val="2BC3E1"/>
                </a:solidFill>
                <a:latin typeface="Arial"/>
                <a:cs typeface="Arial"/>
              </a:rPr>
              <a:t>programování</a:t>
            </a:r>
            <a:endParaRPr lang="en-US" sz="3200" b="1">
              <a:solidFill>
                <a:srgbClr val="2BC3E1"/>
              </a:solidFill>
              <a:latin typeface="Arial"/>
              <a:ea typeface="Roboto"/>
              <a:cs typeface="Arial"/>
            </a:endParaRPr>
          </a:p>
          <a:p>
            <a:pPr marL="342900" defTabSz="914400">
              <a:lnSpc>
                <a:spcPct val="90000"/>
              </a:lnSpc>
              <a:spcAft>
                <a:spcPts val="600"/>
              </a:spcAft>
            </a:pPr>
            <a:endParaRPr lang="en-US" sz="2800" b="1">
              <a:latin typeface="Arial"/>
              <a:ea typeface="Roboto"/>
              <a:cs typeface="Arial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latin typeface="Arial"/>
              <a:ea typeface="Roboto"/>
              <a:cs typeface="Arial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latin typeface="Arial"/>
              <a:cs typeface="Arial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2241C0FE-675D-473E-951A-B26B710CB1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75" r="31918"/>
          <a:stretch/>
        </p:blipFill>
        <p:spPr>
          <a:xfrm>
            <a:off x="9343822" y="10"/>
            <a:ext cx="8944178" cy="10286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0911B39-F510-47FB-BCDD-4729B1A3FE1B}"/>
              </a:ext>
            </a:extLst>
          </p:cNvPr>
          <p:cNvSpPr txBox="1"/>
          <p:nvPr/>
        </p:nvSpPr>
        <p:spPr>
          <a:xfrm>
            <a:off x="9907120" y="9705414"/>
            <a:ext cx="465940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</a:rPr>
              <a:t>© NPI, Daniela Růžičková</a:t>
            </a:r>
            <a:endParaRPr lang="cs-CZ" sz="2000" dirty="0">
              <a:highlight>
                <a:srgbClr val="FFFF00"/>
              </a:highlight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247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06142" y="2628900"/>
            <a:ext cx="6322245" cy="2286000"/>
            <a:chOff x="2106142" y="2628900"/>
            <a:chExt cx="6322245" cy="2286000"/>
          </a:xfrm>
        </p:grpSpPr>
        <p:sp>
          <p:nvSpPr>
            <p:cNvPr id="8" name="TextBox 7"/>
            <p:cNvSpPr txBox="1"/>
            <p:nvPr/>
          </p:nvSpPr>
          <p:spPr>
            <a:xfrm>
              <a:off x="4754092" y="3101304"/>
              <a:ext cx="3674295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cs-CZ" sz="3600">
                  <a:latin typeface="Arial"/>
                  <a:cs typeface="Arial"/>
                </a:rPr>
                <a:t>Soubor 6 aktivit</a:t>
              </a:r>
              <a:endParaRPr lang="cs-CZ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106142" y="2628900"/>
              <a:ext cx="2286000" cy="2286000"/>
              <a:chOff x="2457450" y="2628900"/>
              <a:chExt cx="2286000" cy="2286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457450" y="2628900"/>
                <a:ext cx="2286000" cy="2286000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28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Freeform 71"/>
              <p:cNvSpPr>
                <a:spLocks noEditPoints="1"/>
              </p:cNvSpPr>
              <p:nvPr/>
            </p:nvSpPr>
            <p:spPr bwMode="auto">
              <a:xfrm>
                <a:off x="3143250" y="3314700"/>
                <a:ext cx="914400" cy="914400"/>
              </a:xfrm>
              <a:custGeom>
                <a:avLst/>
                <a:gdLst>
                  <a:gd name="T0" fmla="*/ 76 w 176"/>
                  <a:gd name="T1" fmla="*/ 132 h 176"/>
                  <a:gd name="T2" fmla="*/ 76 w 176"/>
                  <a:gd name="T3" fmla="*/ 140 h 176"/>
                  <a:gd name="T4" fmla="*/ 152 w 176"/>
                  <a:gd name="T5" fmla="*/ 136 h 176"/>
                  <a:gd name="T6" fmla="*/ 40 w 176"/>
                  <a:gd name="T7" fmla="*/ 24 h 176"/>
                  <a:gd name="T8" fmla="*/ 24 w 176"/>
                  <a:gd name="T9" fmla="*/ 36 h 176"/>
                  <a:gd name="T10" fmla="*/ 29 w 176"/>
                  <a:gd name="T11" fmla="*/ 56 h 176"/>
                  <a:gd name="T12" fmla="*/ 51 w 176"/>
                  <a:gd name="T13" fmla="*/ 56 h 176"/>
                  <a:gd name="T14" fmla="*/ 56 w 176"/>
                  <a:gd name="T15" fmla="*/ 36 h 176"/>
                  <a:gd name="T16" fmla="*/ 40 w 176"/>
                  <a:gd name="T17" fmla="*/ 24 h 176"/>
                  <a:gd name="T18" fmla="*/ 36 w 176"/>
                  <a:gd name="T19" fmla="*/ 84 h 176"/>
                  <a:gd name="T20" fmla="*/ 33 w 176"/>
                  <a:gd name="T21" fmla="*/ 91 h 176"/>
                  <a:gd name="T22" fmla="*/ 40 w 176"/>
                  <a:gd name="T23" fmla="*/ 96 h 176"/>
                  <a:gd name="T24" fmla="*/ 47 w 176"/>
                  <a:gd name="T25" fmla="*/ 91 h 176"/>
                  <a:gd name="T26" fmla="*/ 44 w 176"/>
                  <a:gd name="T27" fmla="*/ 84 h 176"/>
                  <a:gd name="T28" fmla="*/ 44 w 176"/>
                  <a:gd name="T29" fmla="*/ 132 h 176"/>
                  <a:gd name="T30" fmla="*/ 36 w 176"/>
                  <a:gd name="T31" fmla="*/ 132 h 176"/>
                  <a:gd name="T32" fmla="*/ 33 w 176"/>
                  <a:gd name="T33" fmla="*/ 139 h 176"/>
                  <a:gd name="T34" fmla="*/ 40 w 176"/>
                  <a:gd name="T35" fmla="*/ 144 h 176"/>
                  <a:gd name="T36" fmla="*/ 47 w 176"/>
                  <a:gd name="T37" fmla="*/ 139 h 176"/>
                  <a:gd name="T38" fmla="*/ 44 w 176"/>
                  <a:gd name="T39" fmla="*/ 132 h 176"/>
                  <a:gd name="T40" fmla="*/ 76 w 176"/>
                  <a:gd name="T41" fmla="*/ 84 h 176"/>
                  <a:gd name="T42" fmla="*/ 76 w 176"/>
                  <a:gd name="T43" fmla="*/ 92 h 176"/>
                  <a:gd name="T44" fmla="*/ 152 w 176"/>
                  <a:gd name="T45" fmla="*/ 88 h 176"/>
                  <a:gd name="T46" fmla="*/ 160 w 176"/>
                  <a:gd name="T47" fmla="*/ 0 h 176"/>
                  <a:gd name="T48" fmla="*/ 0 w 176"/>
                  <a:gd name="T49" fmla="*/ 16 h 176"/>
                  <a:gd name="T50" fmla="*/ 16 w 176"/>
                  <a:gd name="T51" fmla="*/ 176 h 176"/>
                  <a:gd name="T52" fmla="*/ 176 w 176"/>
                  <a:gd name="T53" fmla="*/ 160 h 176"/>
                  <a:gd name="T54" fmla="*/ 160 w 176"/>
                  <a:gd name="T55" fmla="*/ 0 h 176"/>
                  <a:gd name="T56" fmla="*/ 160 w 176"/>
                  <a:gd name="T57" fmla="*/ 168 h 176"/>
                  <a:gd name="T58" fmla="*/ 8 w 176"/>
                  <a:gd name="T59" fmla="*/ 160 h 176"/>
                  <a:gd name="T60" fmla="*/ 16 w 176"/>
                  <a:gd name="T61" fmla="*/ 8 h 176"/>
                  <a:gd name="T62" fmla="*/ 168 w 176"/>
                  <a:gd name="T63" fmla="*/ 16 h 176"/>
                  <a:gd name="T64" fmla="*/ 148 w 176"/>
                  <a:gd name="T65" fmla="*/ 36 h 176"/>
                  <a:gd name="T66" fmla="*/ 72 w 176"/>
                  <a:gd name="T67" fmla="*/ 40 h 176"/>
                  <a:gd name="T68" fmla="*/ 148 w 176"/>
                  <a:gd name="T69" fmla="*/ 44 h 176"/>
                  <a:gd name="T70" fmla="*/ 148 w 176"/>
                  <a:gd name="T71" fmla="*/ 3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6" h="176">
                    <a:moveTo>
                      <a:pt x="148" y="132"/>
                    </a:moveTo>
                    <a:cubicBezTo>
                      <a:pt x="76" y="132"/>
                      <a:pt x="76" y="132"/>
                      <a:pt x="76" y="132"/>
                    </a:cubicBezTo>
                    <a:cubicBezTo>
                      <a:pt x="74" y="132"/>
                      <a:pt x="72" y="134"/>
                      <a:pt x="72" y="136"/>
                    </a:cubicBezTo>
                    <a:cubicBezTo>
                      <a:pt x="72" y="138"/>
                      <a:pt x="74" y="140"/>
                      <a:pt x="76" y="140"/>
                    </a:cubicBezTo>
                    <a:cubicBezTo>
                      <a:pt x="148" y="140"/>
                      <a:pt x="148" y="140"/>
                      <a:pt x="148" y="140"/>
                    </a:cubicBezTo>
                    <a:cubicBezTo>
                      <a:pt x="150" y="140"/>
                      <a:pt x="152" y="138"/>
                      <a:pt x="152" y="136"/>
                    </a:cubicBezTo>
                    <a:cubicBezTo>
                      <a:pt x="152" y="134"/>
                      <a:pt x="150" y="132"/>
                      <a:pt x="148" y="132"/>
                    </a:cubicBezTo>
                    <a:moveTo>
                      <a:pt x="40" y="24"/>
                    </a:moveTo>
                    <a:cubicBezTo>
                      <a:pt x="36" y="36"/>
                      <a:pt x="36" y="36"/>
                      <a:pt x="36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44" y="36"/>
                      <a:pt x="44" y="36"/>
                      <a:pt x="44" y="36"/>
                    </a:cubicBezTo>
                    <a:lnTo>
                      <a:pt x="40" y="24"/>
                    </a:lnTo>
                    <a:close/>
                    <a:moveTo>
                      <a:pt x="40" y="72"/>
                    </a:moveTo>
                    <a:cubicBezTo>
                      <a:pt x="36" y="84"/>
                      <a:pt x="36" y="84"/>
                      <a:pt x="36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33" y="91"/>
                      <a:pt x="33" y="91"/>
                      <a:pt x="33" y="91"/>
                    </a:cubicBezTo>
                    <a:cubicBezTo>
                      <a:pt x="29" y="104"/>
                      <a:pt x="29" y="104"/>
                      <a:pt x="29" y="104"/>
                    </a:cubicBezTo>
                    <a:cubicBezTo>
                      <a:pt x="40" y="96"/>
                      <a:pt x="40" y="96"/>
                      <a:pt x="40" y="96"/>
                    </a:cubicBezTo>
                    <a:cubicBezTo>
                      <a:pt x="51" y="104"/>
                      <a:pt x="51" y="104"/>
                      <a:pt x="51" y="104"/>
                    </a:cubicBezTo>
                    <a:cubicBezTo>
                      <a:pt x="47" y="91"/>
                      <a:pt x="47" y="91"/>
                      <a:pt x="47" y="91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44" y="84"/>
                      <a:pt x="44" y="84"/>
                      <a:pt x="44" y="84"/>
                    </a:cubicBezTo>
                    <a:lnTo>
                      <a:pt x="40" y="72"/>
                    </a:lnTo>
                    <a:close/>
                    <a:moveTo>
                      <a:pt x="44" y="132"/>
                    </a:moveTo>
                    <a:cubicBezTo>
                      <a:pt x="40" y="120"/>
                      <a:pt x="40" y="120"/>
                      <a:pt x="40" y="120"/>
                    </a:cubicBezTo>
                    <a:cubicBezTo>
                      <a:pt x="36" y="132"/>
                      <a:pt x="36" y="132"/>
                      <a:pt x="36" y="132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33" y="139"/>
                      <a:pt x="33" y="139"/>
                      <a:pt x="33" y="139"/>
                    </a:cubicBezTo>
                    <a:cubicBezTo>
                      <a:pt x="29" y="152"/>
                      <a:pt x="29" y="152"/>
                      <a:pt x="29" y="152"/>
                    </a:cubicBezTo>
                    <a:cubicBezTo>
                      <a:pt x="40" y="144"/>
                      <a:pt x="40" y="144"/>
                      <a:pt x="40" y="144"/>
                    </a:cubicBezTo>
                    <a:cubicBezTo>
                      <a:pt x="51" y="152"/>
                      <a:pt x="51" y="152"/>
                      <a:pt x="51" y="152"/>
                    </a:cubicBezTo>
                    <a:cubicBezTo>
                      <a:pt x="47" y="139"/>
                      <a:pt x="47" y="139"/>
                      <a:pt x="47" y="139"/>
                    </a:cubicBezTo>
                    <a:cubicBezTo>
                      <a:pt x="56" y="132"/>
                      <a:pt x="56" y="132"/>
                      <a:pt x="56" y="132"/>
                    </a:cubicBezTo>
                    <a:lnTo>
                      <a:pt x="44" y="132"/>
                    </a:lnTo>
                    <a:close/>
                    <a:moveTo>
                      <a:pt x="148" y="84"/>
                    </a:moveTo>
                    <a:cubicBezTo>
                      <a:pt x="76" y="84"/>
                      <a:pt x="76" y="84"/>
                      <a:pt x="76" y="84"/>
                    </a:cubicBezTo>
                    <a:cubicBezTo>
                      <a:pt x="74" y="84"/>
                      <a:pt x="72" y="86"/>
                      <a:pt x="72" y="88"/>
                    </a:cubicBezTo>
                    <a:cubicBezTo>
                      <a:pt x="72" y="90"/>
                      <a:pt x="74" y="92"/>
                      <a:pt x="76" y="92"/>
                    </a:cubicBezTo>
                    <a:cubicBezTo>
                      <a:pt x="148" y="92"/>
                      <a:pt x="148" y="92"/>
                      <a:pt x="148" y="92"/>
                    </a:cubicBezTo>
                    <a:cubicBezTo>
                      <a:pt x="150" y="92"/>
                      <a:pt x="152" y="90"/>
                      <a:pt x="152" y="88"/>
                    </a:cubicBezTo>
                    <a:cubicBezTo>
                      <a:pt x="152" y="86"/>
                      <a:pt x="150" y="84"/>
                      <a:pt x="148" y="84"/>
                    </a:cubicBezTo>
                    <a:moveTo>
                      <a:pt x="16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9"/>
                      <a:pt x="7" y="176"/>
                      <a:pt x="16" y="176"/>
                    </a:cubicBezTo>
                    <a:cubicBezTo>
                      <a:pt x="160" y="176"/>
                      <a:pt x="160" y="176"/>
                      <a:pt x="160" y="176"/>
                    </a:cubicBezTo>
                    <a:cubicBezTo>
                      <a:pt x="169" y="176"/>
                      <a:pt x="176" y="169"/>
                      <a:pt x="176" y="160"/>
                    </a:cubicBezTo>
                    <a:cubicBezTo>
                      <a:pt x="176" y="16"/>
                      <a:pt x="176" y="16"/>
                      <a:pt x="176" y="16"/>
                    </a:cubicBezTo>
                    <a:cubicBezTo>
                      <a:pt x="176" y="7"/>
                      <a:pt x="169" y="0"/>
                      <a:pt x="160" y="0"/>
                    </a:cubicBezTo>
                    <a:moveTo>
                      <a:pt x="168" y="160"/>
                    </a:moveTo>
                    <a:cubicBezTo>
                      <a:pt x="168" y="164"/>
                      <a:pt x="164" y="168"/>
                      <a:pt x="160" y="168"/>
                    </a:cubicBezTo>
                    <a:cubicBezTo>
                      <a:pt x="16" y="168"/>
                      <a:pt x="16" y="168"/>
                      <a:pt x="16" y="168"/>
                    </a:cubicBezTo>
                    <a:cubicBezTo>
                      <a:pt x="12" y="168"/>
                      <a:pt x="8" y="164"/>
                      <a:pt x="8" y="16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64" y="8"/>
                      <a:pt x="168" y="12"/>
                      <a:pt x="168" y="16"/>
                    </a:cubicBezTo>
                    <a:lnTo>
                      <a:pt x="168" y="160"/>
                    </a:lnTo>
                    <a:close/>
                    <a:moveTo>
                      <a:pt x="148" y="36"/>
                    </a:moveTo>
                    <a:cubicBezTo>
                      <a:pt x="76" y="36"/>
                      <a:pt x="76" y="36"/>
                      <a:pt x="76" y="36"/>
                    </a:cubicBezTo>
                    <a:cubicBezTo>
                      <a:pt x="74" y="36"/>
                      <a:pt x="72" y="38"/>
                      <a:pt x="72" y="40"/>
                    </a:cubicBezTo>
                    <a:cubicBezTo>
                      <a:pt x="72" y="42"/>
                      <a:pt x="74" y="44"/>
                      <a:pt x="76" y="44"/>
                    </a:cubicBezTo>
                    <a:cubicBezTo>
                      <a:pt x="148" y="44"/>
                      <a:pt x="148" y="44"/>
                      <a:pt x="148" y="44"/>
                    </a:cubicBezTo>
                    <a:cubicBezTo>
                      <a:pt x="150" y="44"/>
                      <a:pt x="152" y="42"/>
                      <a:pt x="152" y="40"/>
                    </a:cubicBezTo>
                    <a:cubicBezTo>
                      <a:pt x="152" y="38"/>
                      <a:pt x="150" y="36"/>
                      <a:pt x="148" y="3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2106142" y="5676900"/>
            <a:ext cx="6279912" cy="2286000"/>
            <a:chOff x="2106142" y="5676900"/>
            <a:chExt cx="6279912" cy="2286000"/>
          </a:xfrm>
        </p:grpSpPr>
        <p:sp>
          <p:nvSpPr>
            <p:cNvPr id="33" name="TextBox 32"/>
            <p:cNvSpPr txBox="1"/>
            <p:nvPr/>
          </p:nvSpPr>
          <p:spPr>
            <a:xfrm>
              <a:off x="4754092" y="6149304"/>
              <a:ext cx="3631962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cs-CZ" sz="3600">
                  <a:latin typeface="Arial"/>
                  <a:cs typeface="Arial"/>
                </a:rPr>
                <a:t>Nejen digitální gramotnost</a:t>
              </a:r>
              <a:endParaRPr lang="cs-CZ"/>
            </a:p>
          </p:txBody>
        </p:sp>
        <p:sp>
          <p:nvSpPr>
            <p:cNvPr id="28" name="Oval 27"/>
            <p:cNvSpPr/>
            <p:nvPr/>
          </p:nvSpPr>
          <p:spPr>
            <a:xfrm>
              <a:off x="2106142" y="5676900"/>
              <a:ext cx="2286000" cy="2286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Freeform 431"/>
            <p:cNvSpPr>
              <a:spLocks noEditPoints="1"/>
            </p:cNvSpPr>
            <p:nvPr/>
          </p:nvSpPr>
          <p:spPr bwMode="auto">
            <a:xfrm>
              <a:off x="2881390" y="6362700"/>
              <a:ext cx="735504" cy="914400"/>
            </a:xfrm>
            <a:custGeom>
              <a:avLst/>
              <a:gdLst>
                <a:gd name="T0" fmla="*/ 32 w 144"/>
                <a:gd name="T1" fmla="*/ 140 h 176"/>
                <a:gd name="T2" fmla="*/ 40 w 144"/>
                <a:gd name="T3" fmla="*/ 140 h 176"/>
                <a:gd name="T4" fmla="*/ 40 w 144"/>
                <a:gd name="T5" fmla="*/ 88 h 176"/>
                <a:gd name="T6" fmla="*/ 40 w 144"/>
                <a:gd name="T7" fmla="*/ 104 h 176"/>
                <a:gd name="T8" fmla="*/ 40 w 144"/>
                <a:gd name="T9" fmla="*/ 88 h 176"/>
                <a:gd name="T10" fmla="*/ 112 w 144"/>
                <a:gd name="T11" fmla="*/ 100 h 176"/>
                <a:gd name="T12" fmla="*/ 120 w 144"/>
                <a:gd name="T13" fmla="*/ 100 h 176"/>
                <a:gd name="T14" fmla="*/ 112 w 144"/>
                <a:gd name="T15" fmla="*/ 24 h 176"/>
                <a:gd name="T16" fmla="*/ 128 w 144"/>
                <a:gd name="T17" fmla="*/ 16 h 176"/>
                <a:gd name="T18" fmla="*/ 120 w 144"/>
                <a:gd name="T19" fmla="*/ 0 h 176"/>
                <a:gd name="T20" fmla="*/ 16 w 144"/>
                <a:gd name="T21" fmla="*/ 8 h 176"/>
                <a:gd name="T22" fmla="*/ 24 w 144"/>
                <a:gd name="T23" fmla="*/ 24 h 176"/>
                <a:gd name="T24" fmla="*/ 0 w 144"/>
                <a:gd name="T25" fmla="*/ 128 h 176"/>
                <a:gd name="T26" fmla="*/ 96 w 144"/>
                <a:gd name="T27" fmla="*/ 176 h 176"/>
                <a:gd name="T28" fmla="*/ 112 w 144"/>
                <a:gd name="T29" fmla="*/ 24 h 176"/>
                <a:gd name="T30" fmla="*/ 120 w 144"/>
                <a:gd name="T31" fmla="*/ 8 h 176"/>
                <a:gd name="T32" fmla="*/ 24 w 144"/>
                <a:gd name="T33" fmla="*/ 16 h 176"/>
                <a:gd name="T34" fmla="*/ 40 w 144"/>
                <a:gd name="T35" fmla="*/ 24 h 176"/>
                <a:gd name="T36" fmla="*/ 115 w 144"/>
                <a:gd name="T37" fmla="*/ 66 h 176"/>
                <a:gd name="T38" fmla="*/ 30 w 144"/>
                <a:gd name="T39" fmla="*/ 64 h 176"/>
                <a:gd name="T40" fmla="*/ 96 w 144"/>
                <a:gd name="T41" fmla="*/ 168 h 176"/>
                <a:gd name="T42" fmla="*/ 8 w 144"/>
                <a:gd name="T43" fmla="*/ 128 h 176"/>
                <a:gd name="T44" fmla="*/ 25 w 144"/>
                <a:gd name="T45" fmla="*/ 74 h 176"/>
                <a:gd name="T46" fmla="*/ 87 w 144"/>
                <a:gd name="T47" fmla="*/ 84 h 176"/>
                <a:gd name="T48" fmla="*/ 122 w 144"/>
                <a:gd name="T49" fmla="*/ 80 h 176"/>
                <a:gd name="T50" fmla="*/ 96 w 144"/>
                <a:gd name="T51" fmla="*/ 168 h 176"/>
                <a:gd name="T52" fmla="*/ 96 w 144"/>
                <a:gd name="T53" fmla="*/ 120 h 176"/>
                <a:gd name="T54" fmla="*/ 112 w 144"/>
                <a:gd name="T55" fmla="*/ 120 h 176"/>
                <a:gd name="T56" fmla="*/ 68 w 144"/>
                <a:gd name="T57" fmla="*/ 112 h 176"/>
                <a:gd name="T58" fmla="*/ 68 w 144"/>
                <a:gd name="T59" fmla="*/ 136 h 176"/>
                <a:gd name="T60" fmla="*/ 68 w 144"/>
                <a:gd name="T61" fmla="*/ 112 h 176"/>
                <a:gd name="T62" fmla="*/ 64 w 144"/>
                <a:gd name="T63" fmla="*/ 124 h 176"/>
                <a:gd name="T64" fmla="*/ 72 w 144"/>
                <a:gd name="T65" fmla="*/ 124 h 176"/>
                <a:gd name="T66" fmla="*/ 92 w 144"/>
                <a:gd name="T67" fmla="*/ 152 h 176"/>
                <a:gd name="T68" fmla="*/ 92 w 144"/>
                <a:gd name="T69" fmla="*/ 160 h 176"/>
                <a:gd name="T70" fmla="*/ 92 w 144"/>
                <a:gd name="T71" fmla="*/ 15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176">
                  <a:moveTo>
                    <a:pt x="36" y="136"/>
                  </a:moveTo>
                  <a:cubicBezTo>
                    <a:pt x="34" y="136"/>
                    <a:pt x="32" y="138"/>
                    <a:pt x="32" y="140"/>
                  </a:cubicBezTo>
                  <a:cubicBezTo>
                    <a:pt x="32" y="142"/>
                    <a:pt x="34" y="144"/>
                    <a:pt x="36" y="144"/>
                  </a:cubicBezTo>
                  <a:cubicBezTo>
                    <a:pt x="38" y="144"/>
                    <a:pt x="40" y="142"/>
                    <a:pt x="40" y="140"/>
                  </a:cubicBezTo>
                  <a:cubicBezTo>
                    <a:pt x="40" y="138"/>
                    <a:pt x="38" y="136"/>
                    <a:pt x="36" y="136"/>
                  </a:cubicBezTo>
                  <a:moveTo>
                    <a:pt x="40" y="88"/>
                  </a:moveTo>
                  <a:cubicBezTo>
                    <a:pt x="36" y="88"/>
                    <a:pt x="32" y="92"/>
                    <a:pt x="32" y="96"/>
                  </a:cubicBezTo>
                  <a:cubicBezTo>
                    <a:pt x="32" y="100"/>
                    <a:pt x="36" y="104"/>
                    <a:pt x="40" y="104"/>
                  </a:cubicBezTo>
                  <a:cubicBezTo>
                    <a:pt x="44" y="104"/>
                    <a:pt x="48" y="100"/>
                    <a:pt x="48" y="96"/>
                  </a:cubicBezTo>
                  <a:cubicBezTo>
                    <a:pt x="48" y="92"/>
                    <a:pt x="44" y="88"/>
                    <a:pt x="40" y="88"/>
                  </a:cubicBezTo>
                  <a:moveTo>
                    <a:pt x="116" y="96"/>
                  </a:moveTo>
                  <a:cubicBezTo>
                    <a:pt x="114" y="96"/>
                    <a:pt x="112" y="98"/>
                    <a:pt x="112" y="100"/>
                  </a:cubicBezTo>
                  <a:cubicBezTo>
                    <a:pt x="112" y="102"/>
                    <a:pt x="114" y="104"/>
                    <a:pt x="116" y="104"/>
                  </a:cubicBezTo>
                  <a:cubicBezTo>
                    <a:pt x="118" y="104"/>
                    <a:pt x="120" y="102"/>
                    <a:pt x="120" y="100"/>
                  </a:cubicBezTo>
                  <a:cubicBezTo>
                    <a:pt x="120" y="98"/>
                    <a:pt x="118" y="96"/>
                    <a:pt x="116" y="96"/>
                  </a:cubicBezTo>
                  <a:moveTo>
                    <a:pt x="112" y="24"/>
                  </a:moveTo>
                  <a:cubicBezTo>
                    <a:pt x="120" y="24"/>
                    <a:pt x="120" y="24"/>
                    <a:pt x="120" y="24"/>
                  </a:cubicBezTo>
                  <a:cubicBezTo>
                    <a:pt x="124" y="24"/>
                    <a:pt x="128" y="20"/>
                    <a:pt x="128" y="16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4"/>
                    <a:pt x="124" y="0"/>
                    <a:pt x="12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4"/>
                    <a:pt x="16" y="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"/>
                    <a:pt x="20" y="24"/>
                    <a:pt x="24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29" y="73"/>
                    <a:pt x="0" y="82"/>
                    <a:pt x="0" y="128"/>
                  </a:cubicBezTo>
                  <a:cubicBezTo>
                    <a:pt x="0" y="155"/>
                    <a:pt x="21" y="176"/>
                    <a:pt x="48" y="176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123" y="176"/>
                    <a:pt x="144" y="155"/>
                    <a:pt x="144" y="128"/>
                  </a:cubicBezTo>
                  <a:cubicBezTo>
                    <a:pt x="144" y="82"/>
                    <a:pt x="115" y="73"/>
                    <a:pt x="112" y="24"/>
                  </a:cubicBezTo>
                  <a:moveTo>
                    <a:pt x="24" y="8"/>
                  </a:moveTo>
                  <a:cubicBezTo>
                    <a:pt x="120" y="8"/>
                    <a:pt x="120" y="8"/>
                    <a:pt x="120" y="8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24" y="16"/>
                    <a:pt x="24" y="16"/>
                    <a:pt x="24" y="16"/>
                  </a:cubicBezTo>
                  <a:lnTo>
                    <a:pt x="24" y="8"/>
                  </a:lnTo>
                  <a:close/>
                  <a:moveTo>
                    <a:pt x="40" y="24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105" y="42"/>
                    <a:pt x="110" y="55"/>
                    <a:pt x="115" y="66"/>
                  </a:cubicBezTo>
                  <a:cubicBezTo>
                    <a:pt x="109" y="71"/>
                    <a:pt x="90" y="83"/>
                    <a:pt x="69" y="71"/>
                  </a:cubicBezTo>
                  <a:cubicBezTo>
                    <a:pt x="53" y="62"/>
                    <a:pt x="39" y="63"/>
                    <a:pt x="30" y="64"/>
                  </a:cubicBezTo>
                  <a:cubicBezTo>
                    <a:pt x="35" y="54"/>
                    <a:pt x="39" y="41"/>
                    <a:pt x="40" y="24"/>
                  </a:cubicBezTo>
                  <a:moveTo>
                    <a:pt x="96" y="168"/>
                  </a:moveTo>
                  <a:cubicBezTo>
                    <a:pt x="48" y="168"/>
                    <a:pt x="48" y="168"/>
                    <a:pt x="48" y="168"/>
                  </a:cubicBezTo>
                  <a:cubicBezTo>
                    <a:pt x="26" y="168"/>
                    <a:pt x="8" y="150"/>
                    <a:pt x="8" y="128"/>
                  </a:cubicBezTo>
                  <a:cubicBezTo>
                    <a:pt x="8" y="107"/>
                    <a:pt x="15" y="95"/>
                    <a:pt x="22" y="80"/>
                  </a:cubicBezTo>
                  <a:cubicBezTo>
                    <a:pt x="23" y="79"/>
                    <a:pt x="24" y="77"/>
                    <a:pt x="25" y="74"/>
                  </a:cubicBezTo>
                  <a:cubicBezTo>
                    <a:pt x="26" y="74"/>
                    <a:pt x="43" y="65"/>
                    <a:pt x="65" y="78"/>
                  </a:cubicBezTo>
                  <a:cubicBezTo>
                    <a:pt x="73" y="83"/>
                    <a:pt x="80" y="84"/>
                    <a:pt x="87" y="84"/>
                  </a:cubicBezTo>
                  <a:cubicBezTo>
                    <a:pt x="101" y="84"/>
                    <a:pt x="112" y="78"/>
                    <a:pt x="118" y="73"/>
                  </a:cubicBezTo>
                  <a:cubicBezTo>
                    <a:pt x="119" y="76"/>
                    <a:pt x="121" y="78"/>
                    <a:pt x="122" y="80"/>
                  </a:cubicBezTo>
                  <a:cubicBezTo>
                    <a:pt x="129" y="95"/>
                    <a:pt x="136" y="107"/>
                    <a:pt x="136" y="128"/>
                  </a:cubicBezTo>
                  <a:cubicBezTo>
                    <a:pt x="136" y="150"/>
                    <a:pt x="118" y="168"/>
                    <a:pt x="96" y="168"/>
                  </a:cubicBezTo>
                  <a:moveTo>
                    <a:pt x="104" y="112"/>
                  </a:moveTo>
                  <a:cubicBezTo>
                    <a:pt x="100" y="112"/>
                    <a:pt x="96" y="116"/>
                    <a:pt x="96" y="120"/>
                  </a:cubicBezTo>
                  <a:cubicBezTo>
                    <a:pt x="96" y="124"/>
                    <a:pt x="100" y="128"/>
                    <a:pt x="104" y="128"/>
                  </a:cubicBezTo>
                  <a:cubicBezTo>
                    <a:pt x="108" y="128"/>
                    <a:pt x="112" y="124"/>
                    <a:pt x="112" y="120"/>
                  </a:cubicBezTo>
                  <a:cubicBezTo>
                    <a:pt x="112" y="116"/>
                    <a:pt x="108" y="112"/>
                    <a:pt x="104" y="112"/>
                  </a:cubicBezTo>
                  <a:moveTo>
                    <a:pt x="68" y="112"/>
                  </a:moveTo>
                  <a:cubicBezTo>
                    <a:pt x="61" y="112"/>
                    <a:pt x="56" y="117"/>
                    <a:pt x="56" y="124"/>
                  </a:cubicBezTo>
                  <a:cubicBezTo>
                    <a:pt x="56" y="131"/>
                    <a:pt x="61" y="136"/>
                    <a:pt x="68" y="136"/>
                  </a:cubicBezTo>
                  <a:cubicBezTo>
                    <a:pt x="75" y="136"/>
                    <a:pt x="80" y="131"/>
                    <a:pt x="80" y="124"/>
                  </a:cubicBezTo>
                  <a:cubicBezTo>
                    <a:pt x="80" y="117"/>
                    <a:pt x="75" y="112"/>
                    <a:pt x="68" y="112"/>
                  </a:cubicBezTo>
                  <a:moveTo>
                    <a:pt x="68" y="128"/>
                  </a:moveTo>
                  <a:cubicBezTo>
                    <a:pt x="66" y="128"/>
                    <a:pt x="64" y="126"/>
                    <a:pt x="64" y="124"/>
                  </a:cubicBezTo>
                  <a:cubicBezTo>
                    <a:pt x="64" y="122"/>
                    <a:pt x="66" y="120"/>
                    <a:pt x="68" y="120"/>
                  </a:cubicBezTo>
                  <a:cubicBezTo>
                    <a:pt x="70" y="120"/>
                    <a:pt x="72" y="122"/>
                    <a:pt x="72" y="124"/>
                  </a:cubicBezTo>
                  <a:cubicBezTo>
                    <a:pt x="72" y="126"/>
                    <a:pt x="70" y="128"/>
                    <a:pt x="68" y="128"/>
                  </a:cubicBezTo>
                  <a:moveTo>
                    <a:pt x="92" y="152"/>
                  </a:moveTo>
                  <a:cubicBezTo>
                    <a:pt x="90" y="152"/>
                    <a:pt x="88" y="154"/>
                    <a:pt x="88" y="156"/>
                  </a:cubicBezTo>
                  <a:cubicBezTo>
                    <a:pt x="88" y="158"/>
                    <a:pt x="90" y="160"/>
                    <a:pt x="92" y="160"/>
                  </a:cubicBezTo>
                  <a:cubicBezTo>
                    <a:pt x="94" y="160"/>
                    <a:pt x="96" y="158"/>
                    <a:pt x="96" y="156"/>
                  </a:cubicBezTo>
                  <a:cubicBezTo>
                    <a:pt x="96" y="154"/>
                    <a:pt x="94" y="152"/>
                    <a:pt x="92" y="1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777121" y="2628900"/>
            <a:ext cx="5920079" cy="2286000"/>
            <a:chOff x="9777121" y="2628900"/>
            <a:chExt cx="5920079" cy="2286000"/>
          </a:xfrm>
        </p:grpSpPr>
        <p:sp>
          <p:nvSpPr>
            <p:cNvPr id="45" name="TextBox 44"/>
            <p:cNvSpPr txBox="1"/>
            <p:nvPr/>
          </p:nvSpPr>
          <p:spPr>
            <a:xfrm>
              <a:off x="12425071" y="3101304"/>
              <a:ext cx="3272129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cs-CZ" sz="3600">
                  <a:latin typeface="Arial"/>
                  <a:cs typeface="Arial"/>
                </a:rPr>
                <a:t>Kompetence </a:t>
              </a:r>
              <a:endParaRPr lang="cs-CZ">
                <a:latin typeface="Roboto"/>
                <a:ea typeface="Roboto"/>
                <a:cs typeface="Arial"/>
              </a:endParaRPr>
            </a:p>
            <a:p>
              <a:r>
                <a:rPr lang="cs-CZ" sz="3600">
                  <a:latin typeface="Arial"/>
                  <a:cs typeface="Arial"/>
                </a:rPr>
                <a:t>k podnikavosti</a:t>
              </a:r>
              <a:endParaRPr lang="cs-CZ">
                <a:ea typeface="Roboto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9777121" y="2628900"/>
              <a:ext cx="2286000" cy="2286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Freeform 77"/>
            <p:cNvSpPr>
              <a:spLocks noEditPoints="1"/>
            </p:cNvSpPr>
            <p:nvPr/>
          </p:nvSpPr>
          <p:spPr bwMode="auto">
            <a:xfrm>
              <a:off x="10511903" y="3390899"/>
              <a:ext cx="816436" cy="762002"/>
            </a:xfrm>
            <a:custGeom>
              <a:avLst/>
              <a:gdLst>
                <a:gd name="T0" fmla="*/ 172 w 176"/>
                <a:gd name="T1" fmla="*/ 136 h 160"/>
                <a:gd name="T2" fmla="*/ 96 w 176"/>
                <a:gd name="T3" fmla="*/ 136 h 160"/>
                <a:gd name="T4" fmla="*/ 76 w 176"/>
                <a:gd name="T5" fmla="*/ 120 h 160"/>
                <a:gd name="T6" fmla="*/ 56 w 176"/>
                <a:gd name="T7" fmla="*/ 136 h 160"/>
                <a:gd name="T8" fmla="*/ 4 w 176"/>
                <a:gd name="T9" fmla="*/ 136 h 160"/>
                <a:gd name="T10" fmla="*/ 0 w 176"/>
                <a:gd name="T11" fmla="*/ 140 h 160"/>
                <a:gd name="T12" fmla="*/ 4 w 176"/>
                <a:gd name="T13" fmla="*/ 144 h 160"/>
                <a:gd name="T14" fmla="*/ 56 w 176"/>
                <a:gd name="T15" fmla="*/ 144 h 160"/>
                <a:gd name="T16" fmla="*/ 76 w 176"/>
                <a:gd name="T17" fmla="*/ 160 h 160"/>
                <a:gd name="T18" fmla="*/ 96 w 176"/>
                <a:gd name="T19" fmla="*/ 144 h 160"/>
                <a:gd name="T20" fmla="*/ 172 w 176"/>
                <a:gd name="T21" fmla="*/ 144 h 160"/>
                <a:gd name="T22" fmla="*/ 176 w 176"/>
                <a:gd name="T23" fmla="*/ 140 h 160"/>
                <a:gd name="T24" fmla="*/ 172 w 176"/>
                <a:gd name="T25" fmla="*/ 136 h 160"/>
                <a:gd name="T26" fmla="*/ 76 w 176"/>
                <a:gd name="T27" fmla="*/ 152 h 160"/>
                <a:gd name="T28" fmla="*/ 64 w 176"/>
                <a:gd name="T29" fmla="*/ 140 h 160"/>
                <a:gd name="T30" fmla="*/ 76 w 176"/>
                <a:gd name="T31" fmla="*/ 128 h 160"/>
                <a:gd name="T32" fmla="*/ 88 w 176"/>
                <a:gd name="T33" fmla="*/ 140 h 160"/>
                <a:gd name="T34" fmla="*/ 76 w 176"/>
                <a:gd name="T35" fmla="*/ 152 h 160"/>
                <a:gd name="T36" fmla="*/ 4 w 176"/>
                <a:gd name="T37" fmla="*/ 24 h 160"/>
                <a:gd name="T38" fmla="*/ 24 w 176"/>
                <a:gd name="T39" fmla="*/ 24 h 160"/>
                <a:gd name="T40" fmla="*/ 44 w 176"/>
                <a:gd name="T41" fmla="*/ 40 h 160"/>
                <a:gd name="T42" fmla="*/ 64 w 176"/>
                <a:gd name="T43" fmla="*/ 24 h 160"/>
                <a:gd name="T44" fmla="*/ 172 w 176"/>
                <a:gd name="T45" fmla="*/ 24 h 160"/>
                <a:gd name="T46" fmla="*/ 176 w 176"/>
                <a:gd name="T47" fmla="*/ 20 h 160"/>
                <a:gd name="T48" fmla="*/ 172 w 176"/>
                <a:gd name="T49" fmla="*/ 16 h 160"/>
                <a:gd name="T50" fmla="*/ 64 w 176"/>
                <a:gd name="T51" fmla="*/ 16 h 160"/>
                <a:gd name="T52" fmla="*/ 44 w 176"/>
                <a:gd name="T53" fmla="*/ 0 h 160"/>
                <a:gd name="T54" fmla="*/ 24 w 176"/>
                <a:gd name="T55" fmla="*/ 16 h 160"/>
                <a:gd name="T56" fmla="*/ 4 w 176"/>
                <a:gd name="T57" fmla="*/ 16 h 160"/>
                <a:gd name="T58" fmla="*/ 0 w 176"/>
                <a:gd name="T59" fmla="*/ 20 h 160"/>
                <a:gd name="T60" fmla="*/ 4 w 176"/>
                <a:gd name="T61" fmla="*/ 24 h 160"/>
                <a:gd name="T62" fmla="*/ 44 w 176"/>
                <a:gd name="T63" fmla="*/ 8 h 160"/>
                <a:gd name="T64" fmla="*/ 56 w 176"/>
                <a:gd name="T65" fmla="*/ 20 h 160"/>
                <a:gd name="T66" fmla="*/ 44 w 176"/>
                <a:gd name="T67" fmla="*/ 32 h 160"/>
                <a:gd name="T68" fmla="*/ 32 w 176"/>
                <a:gd name="T69" fmla="*/ 20 h 160"/>
                <a:gd name="T70" fmla="*/ 44 w 176"/>
                <a:gd name="T71" fmla="*/ 8 h 160"/>
                <a:gd name="T72" fmla="*/ 172 w 176"/>
                <a:gd name="T73" fmla="*/ 76 h 160"/>
                <a:gd name="T74" fmla="*/ 160 w 176"/>
                <a:gd name="T75" fmla="*/ 76 h 160"/>
                <a:gd name="T76" fmla="*/ 140 w 176"/>
                <a:gd name="T77" fmla="*/ 60 h 160"/>
                <a:gd name="T78" fmla="*/ 120 w 176"/>
                <a:gd name="T79" fmla="*/ 76 h 160"/>
                <a:gd name="T80" fmla="*/ 4 w 176"/>
                <a:gd name="T81" fmla="*/ 76 h 160"/>
                <a:gd name="T82" fmla="*/ 0 w 176"/>
                <a:gd name="T83" fmla="*/ 80 h 160"/>
                <a:gd name="T84" fmla="*/ 4 w 176"/>
                <a:gd name="T85" fmla="*/ 84 h 160"/>
                <a:gd name="T86" fmla="*/ 120 w 176"/>
                <a:gd name="T87" fmla="*/ 84 h 160"/>
                <a:gd name="T88" fmla="*/ 140 w 176"/>
                <a:gd name="T89" fmla="*/ 100 h 160"/>
                <a:gd name="T90" fmla="*/ 160 w 176"/>
                <a:gd name="T91" fmla="*/ 84 h 160"/>
                <a:gd name="T92" fmla="*/ 172 w 176"/>
                <a:gd name="T93" fmla="*/ 84 h 160"/>
                <a:gd name="T94" fmla="*/ 176 w 176"/>
                <a:gd name="T95" fmla="*/ 80 h 160"/>
                <a:gd name="T96" fmla="*/ 172 w 176"/>
                <a:gd name="T97" fmla="*/ 76 h 160"/>
                <a:gd name="T98" fmla="*/ 140 w 176"/>
                <a:gd name="T99" fmla="*/ 92 h 160"/>
                <a:gd name="T100" fmla="*/ 128 w 176"/>
                <a:gd name="T101" fmla="*/ 80 h 160"/>
                <a:gd name="T102" fmla="*/ 140 w 176"/>
                <a:gd name="T103" fmla="*/ 68 h 160"/>
                <a:gd name="T104" fmla="*/ 152 w 176"/>
                <a:gd name="T105" fmla="*/ 80 h 160"/>
                <a:gd name="T106" fmla="*/ 140 w 176"/>
                <a:gd name="T107" fmla="*/ 9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6" h="160">
                  <a:moveTo>
                    <a:pt x="172" y="136"/>
                  </a:moveTo>
                  <a:cubicBezTo>
                    <a:pt x="96" y="136"/>
                    <a:pt x="96" y="136"/>
                    <a:pt x="96" y="136"/>
                  </a:cubicBezTo>
                  <a:cubicBezTo>
                    <a:pt x="94" y="127"/>
                    <a:pt x="86" y="120"/>
                    <a:pt x="76" y="120"/>
                  </a:cubicBezTo>
                  <a:cubicBezTo>
                    <a:pt x="66" y="120"/>
                    <a:pt x="58" y="127"/>
                    <a:pt x="56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2" y="136"/>
                    <a:pt x="0" y="138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8" y="153"/>
                    <a:pt x="66" y="160"/>
                    <a:pt x="76" y="160"/>
                  </a:cubicBezTo>
                  <a:cubicBezTo>
                    <a:pt x="86" y="160"/>
                    <a:pt x="94" y="153"/>
                    <a:pt x="96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4" y="144"/>
                    <a:pt x="176" y="142"/>
                    <a:pt x="176" y="140"/>
                  </a:cubicBezTo>
                  <a:cubicBezTo>
                    <a:pt x="176" y="138"/>
                    <a:pt x="174" y="136"/>
                    <a:pt x="172" y="136"/>
                  </a:cubicBezTo>
                  <a:moveTo>
                    <a:pt x="76" y="152"/>
                  </a:moveTo>
                  <a:cubicBezTo>
                    <a:pt x="69" y="152"/>
                    <a:pt x="64" y="147"/>
                    <a:pt x="64" y="140"/>
                  </a:cubicBezTo>
                  <a:cubicBezTo>
                    <a:pt x="64" y="133"/>
                    <a:pt x="69" y="128"/>
                    <a:pt x="76" y="128"/>
                  </a:cubicBezTo>
                  <a:cubicBezTo>
                    <a:pt x="83" y="128"/>
                    <a:pt x="88" y="133"/>
                    <a:pt x="88" y="140"/>
                  </a:cubicBezTo>
                  <a:cubicBezTo>
                    <a:pt x="88" y="147"/>
                    <a:pt x="83" y="152"/>
                    <a:pt x="76" y="152"/>
                  </a:cubicBezTo>
                  <a:moveTo>
                    <a:pt x="4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6" y="33"/>
                    <a:pt x="34" y="40"/>
                    <a:pt x="44" y="40"/>
                  </a:cubicBezTo>
                  <a:cubicBezTo>
                    <a:pt x="54" y="40"/>
                    <a:pt x="62" y="33"/>
                    <a:pt x="64" y="24"/>
                  </a:cubicBezTo>
                  <a:cubicBezTo>
                    <a:pt x="172" y="24"/>
                    <a:pt x="172" y="24"/>
                    <a:pt x="172" y="24"/>
                  </a:cubicBezTo>
                  <a:cubicBezTo>
                    <a:pt x="174" y="24"/>
                    <a:pt x="176" y="22"/>
                    <a:pt x="176" y="20"/>
                  </a:cubicBezTo>
                  <a:cubicBezTo>
                    <a:pt x="176" y="18"/>
                    <a:pt x="174" y="16"/>
                    <a:pt x="172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7"/>
                    <a:pt x="54" y="0"/>
                    <a:pt x="44" y="0"/>
                  </a:cubicBezTo>
                  <a:cubicBezTo>
                    <a:pt x="34" y="0"/>
                    <a:pt x="26" y="7"/>
                    <a:pt x="2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8"/>
                    <a:pt x="0" y="20"/>
                  </a:cubicBezTo>
                  <a:cubicBezTo>
                    <a:pt x="0" y="22"/>
                    <a:pt x="2" y="24"/>
                    <a:pt x="4" y="24"/>
                  </a:cubicBezTo>
                  <a:moveTo>
                    <a:pt x="44" y="8"/>
                  </a:moveTo>
                  <a:cubicBezTo>
                    <a:pt x="51" y="8"/>
                    <a:pt x="56" y="13"/>
                    <a:pt x="56" y="20"/>
                  </a:cubicBezTo>
                  <a:cubicBezTo>
                    <a:pt x="56" y="27"/>
                    <a:pt x="51" y="32"/>
                    <a:pt x="44" y="32"/>
                  </a:cubicBezTo>
                  <a:cubicBezTo>
                    <a:pt x="37" y="32"/>
                    <a:pt x="32" y="27"/>
                    <a:pt x="32" y="20"/>
                  </a:cubicBezTo>
                  <a:cubicBezTo>
                    <a:pt x="32" y="13"/>
                    <a:pt x="37" y="8"/>
                    <a:pt x="44" y="8"/>
                  </a:cubicBezTo>
                  <a:moveTo>
                    <a:pt x="172" y="76"/>
                  </a:moveTo>
                  <a:cubicBezTo>
                    <a:pt x="160" y="76"/>
                    <a:pt x="160" y="76"/>
                    <a:pt x="160" y="76"/>
                  </a:cubicBezTo>
                  <a:cubicBezTo>
                    <a:pt x="158" y="67"/>
                    <a:pt x="150" y="60"/>
                    <a:pt x="140" y="60"/>
                  </a:cubicBezTo>
                  <a:cubicBezTo>
                    <a:pt x="130" y="60"/>
                    <a:pt x="122" y="67"/>
                    <a:pt x="120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8"/>
                    <a:pt x="0" y="80"/>
                  </a:cubicBezTo>
                  <a:cubicBezTo>
                    <a:pt x="0" y="82"/>
                    <a:pt x="2" y="84"/>
                    <a:pt x="4" y="84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2" y="93"/>
                    <a:pt x="130" y="100"/>
                    <a:pt x="140" y="100"/>
                  </a:cubicBezTo>
                  <a:cubicBezTo>
                    <a:pt x="150" y="100"/>
                    <a:pt x="158" y="93"/>
                    <a:pt x="160" y="8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4" y="84"/>
                    <a:pt x="176" y="82"/>
                    <a:pt x="176" y="80"/>
                  </a:cubicBezTo>
                  <a:cubicBezTo>
                    <a:pt x="176" y="78"/>
                    <a:pt x="174" y="76"/>
                    <a:pt x="172" y="76"/>
                  </a:cubicBezTo>
                  <a:moveTo>
                    <a:pt x="140" y="92"/>
                  </a:moveTo>
                  <a:cubicBezTo>
                    <a:pt x="133" y="92"/>
                    <a:pt x="128" y="87"/>
                    <a:pt x="128" y="80"/>
                  </a:cubicBezTo>
                  <a:cubicBezTo>
                    <a:pt x="128" y="73"/>
                    <a:pt x="133" y="68"/>
                    <a:pt x="140" y="68"/>
                  </a:cubicBezTo>
                  <a:cubicBezTo>
                    <a:pt x="147" y="68"/>
                    <a:pt x="152" y="73"/>
                    <a:pt x="152" y="80"/>
                  </a:cubicBezTo>
                  <a:cubicBezTo>
                    <a:pt x="152" y="87"/>
                    <a:pt x="147" y="92"/>
                    <a:pt x="140" y="9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77121" y="5676900"/>
            <a:ext cx="5920079" cy="2286000"/>
            <a:chOff x="9777121" y="5676900"/>
            <a:chExt cx="5920079" cy="2286000"/>
          </a:xfrm>
        </p:grpSpPr>
        <p:sp>
          <p:nvSpPr>
            <p:cNvPr id="52" name="TextBox 51"/>
            <p:cNvSpPr txBox="1"/>
            <p:nvPr/>
          </p:nvSpPr>
          <p:spPr>
            <a:xfrm>
              <a:off x="12425071" y="6149304"/>
              <a:ext cx="3272129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cs-CZ" sz="3600">
                  <a:latin typeface="Arial"/>
                  <a:cs typeface="Arial"/>
                </a:rPr>
                <a:t>Komplexní projekt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9777121" y="5676900"/>
              <a:ext cx="2286000" cy="2286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Freeform 309"/>
            <p:cNvSpPr>
              <a:spLocks noChangeAspect="1" noEditPoints="1"/>
            </p:cNvSpPr>
            <p:nvPr/>
          </p:nvSpPr>
          <p:spPr bwMode="auto">
            <a:xfrm>
              <a:off x="10584840" y="6362700"/>
              <a:ext cx="670562" cy="914400"/>
            </a:xfrm>
            <a:custGeom>
              <a:avLst/>
              <a:gdLst>
                <a:gd name="T0" fmla="*/ 85 w 128"/>
                <a:gd name="T1" fmla="*/ 32 h 176"/>
                <a:gd name="T2" fmla="*/ 99 w 128"/>
                <a:gd name="T3" fmla="*/ 37 h 176"/>
                <a:gd name="T4" fmla="*/ 106 w 128"/>
                <a:gd name="T5" fmla="*/ 63 h 176"/>
                <a:gd name="T6" fmla="*/ 112 w 128"/>
                <a:gd name="T7" fmla="*/ 56 h 176"/>
                <a:gd name="T8" fmla="*/ 83 w 128"/>
                <a:gd name="T9" fmla="*/ 21 h 176"/>
                <a:gd name="T10" fmla="*/ 67 w 128"/>
                <a:gd name="T11" fmla="*/ 61 h 176"/>
                <a:gd name="T12" fmla="*/ 64 w 128"/>
                <a:gd name="T13" fmla="*/ 83 h 176"/>
                <a:gd name="T14" fmla="*/ 70 w 128"/>
                <a:gd name="T15" fmla="*/ 96 h 176"/>
                <a:gd name="T16" fmla="*/ 72 w 128"/>
                <a:gd name="T17" fmla="*/ 92 h 176"/>
                <a:gd name="T18" fmla="*/ 78 w 128"/>
                <a:gd name="T19" fmla="*/ 67 h 176"/>
                <a:gd name="T20" fmla="*/ 99 w 128"/>
                <a:gd name="T21" fmla="*/ 66 h 176"/>
                <a:gd name="T22" fmla="*/ 104 w 128"/>
                <a:gd name="T23" fmla="*/ 71 h 176"/>
                <a:gd name="T24" fmla="*/ 72 w 128"/>
                <a:gd name="T25" fmla="*/ 112 h 176"/>
                <a:gd name="T26" fmla="*/ 72 w 128"/>
                <a:gd name="T27" fmla="*/ 0 h 176"/>
                <a:gd name="T28" fmla="*/ 72 w 128"/>
                <a:gd name="T29" fmla="*/ 112 h 176"/>
                <a:gd name="T30" fmla="*/ 120 w 128"/>
                <a:gd name="T31" fmla="*/ 56 h 176"/>
                <a:gd name="T32" fmla="*/ 24 w 128"/>
                <a:gd name="T33" fmla="*/ 56 h 176"/>
                <a:gd name="T34" fmla="*/ 122 w 128"/>
                <a:gd name="T35" fmla="*/ 98 h 176"/>
                <a:gd name="T36" fmla="*/ 119 w 128"/>
                <a:gd name="T37" fmla="*/ 99 h 176"/>
                <a:gd name="T38" fmla="*/ 8 w 128"/>
                <a:gd name="T39" fmla="*/ 56 h 176"/>
                <a:gd name="T40" fmla="*/ 28 w 128"/>
                <a:gd name="T41" fmla="*/ 9 h 176"/>
                <a:gd name="T42" fmla="*/ 26 w 128"/>
                <a:gd name="T43" fmla="*/ 2 h 176"/>
                <a:gd name="T44" fmla="*/ 23 w 128"/>
                <a:gd name="T45" fmla="*/ 3 h 176"/>
                <a:gd name="T46" fmla="*/ 68 w 128"/>
                <a:gd name="T47" fmla="*/ 128 h 176"/>
                <a:gd name="T48" fmla="*/ 44 w 128"/>
                <a:gd name="T49" fmla="*/ 168 h 176"/>
                <a:gd name="T50" fmla="*/ 44 w 128"/>
                <a:gd name="T51" fmla="*/ 176 h 176"/>
                <a:gd name="T52" fmla="*/ 104 w 128"/>
                <a:gd name="T53" fmla="*/ 172 h 176"/>
                <a:gd name="T54" fmla="*/ 76 w 128"/>
                <a:gd name="T55" fmla="*/ 168 h 176"/>
                <a:gd name="T56" fmla="*/ 125 w 128"/>
                <a:gd name="T57" fmla="*/ 105 h 176"/>
                <a:gd name="T58" fmla="*/ 126 w 128"/>
                <a:gd name="T59" fmla="*/ 102 h 176"/>
                <a:gd name="T60" fmla="*/ 37 w 128"/>
                <a:gd name="T61" fmla="*/ 51 h 176"/>
                <a:gd name="T62" fmla="*/ 53 w 128"/>
                <a:gd name="T63" fmla="*/ 60 h 176"/>
                <a:gd name="T64" fmla="*/ 56 w 128"/>
                <a:gd name="T65" fmla="*/ 53 h 176"/>
                <a:gd name="T66" fmla="*/ 70 w 128"/>
                <a:gd name="T67" fmla="*/ 42 h 176"/>
                <a:gd name="T68" fmla="*/ 69 w 128"/>
                <a:gd name="T69" fmla="*/ 32 h 176"/>
                <a:gd name="T70" fmla="*/ 65 w 128"/>
                <a:gd name="T71" fmla="*/ 31 h 176"/>
                <a:gd name="T72" fmla="*/ 59 w 128"/>
                <a:gd name="T73" fmla="*/ 26 h 176"/>
                <a:gd name="T74" fmla="*/ 46 w 128"/>
                <a:gd name="T75" fmla="*/ 26 h 176"/>
                <a:gd name="T76" fmla="*/ 37 w 128"/>
                <a:gd name="T77" fmla="*/ 5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76">
                  <a:moveTo>
                    <a:pt x="85" y="27"/>
                  </a:moveTo>
                  <a:cubicBezTo>
                    <a:pt x="85" y="27"/>
                    <a:pt x="84" y="28"/>
                    <a:pt x="85" y="32"/>
                  </a:cubicBezTo>
                  <a:cubicBezTo>
                    <a:pt x="87" y="37"/>
                    <a:pt x="89" y="38"/>
                    <a:pt x="95" y="35"/>
                  </a:cubicBezTo>
                  <a:cubicBezTo>
                    <a:pt x="97" y="34"/>
                    <a:pt x="99" y="35"/>
                    <a:pt x="99" y="37"/>
                  </a:cubicBezTo>
                  <a:cubicBezTo>
                    <a:pt x="98" y="43"/>
                    <a:pt x="94" y="43"/>
                    <a:pt x="97" y="51"/>
                  </a:cubicBezTo>
                  <a:cubicBezTo>
                    <a:pt x="99" y="57"/>
                    <a:pt x="104" y="59"/>
                    <a:pt x="106" y="63"/>
                  </a:cubicBezTo>
                  <a:cubicBezTo>
                    <a:pt x="107" y="65"/>
                    <a:pt x="108" y="66"/>
                    <a:pt x="110" y="67"/>
                  </a:cubicBezTo>
                  <a:cubicBezTo>
                    <a:pt x="111" y="64"/>
                    <a:pt x="112" y="60"/>
                    <a:pt x="112" y="56"/>
                  </a:cubicBezTo>
                  <a:cubicBezTo>
                    <a:pt x="112" y="39"/>
                    <a:pt x="101" y="24"/>
                    <a:pt x="86" y="18"/>
                  </a:cubicBezTo>
                  <a:cubicBezTo>
                    <a:pt x="85" y="20"/>
                    <a:pt x="84" y="21"/>
                    <a:pt x="83" y="21"/>
                  </a:cubicBezTo>
                  <a:cubicBezTo>
                    <a:pt x="81" y="22"/>
                    <a:pt x="81" y="27"/>
                    <a:pt x="85" y="27"/>
                  </a:cubicBezTo>
                  <a:moveTo>
                    <a:pt x="67" y="61"/>
                  </a:moveTo>
                  <a:cubicBezTo>
                    <a:pt x="61" y="61"/>
                    <a:pt x="56" y="62"/>
                    <a:pt x="58" y="71"/>
                  </a:cubicBezTo>
                  <a:cubicBezTo>
                    <a:pt x="60" y="80"/>
                    <a:pt x="65" y="76"/>
                    <a:pt x="64" y="83"/>
                  </a:cubicBezTo>
                  <a:cubicBezTo>
                    <a:pt x="64" y="90"/>
                    <a:pt x="65" y="91"/>
                    <a:pt x="66" y="93"/>
                  </a:cubicBezTo>
                  <a:cubicBezTo>
                    <a:pt x="67" y="94"/>
                    <a:pt x="68" y="96"/>
                    <a:pt x="70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1" y="96"/>
                    <a:pt x="72" y="95"/>
                    <a:pt x="72" y="92"/>
                  </a:cubicBezTo>
                  <a:cubicBezTo>
                    <a:pt x="73" y="86"/>
                    <a:pt x="75" y="82"/>
                    <a:pt x="78" y="79"/>
                  </a:cubicBezTo>
                  <a:cubicBezTo>
                    <a:pt x="81" y="75"/>
                    <a:pt x="83" y="71"/>
                    <a:pt x="78" y="67"/>
                  </a:cubicBezTo>
                  <a:cubicBezTo>
                    <a:pt x="73" y="62"/>
                    <a:pt x="74" y="61"/>
                    <a:pt x="67" y="61"/>
                  </a:cubicBezTo>
                  <a:moveTo>
                    <a:pt x="99" y="66"/>
                  </a:moveTo>
                  <a:cubicBezTo>
                    <a:pt x="97" y="67"/>
                    <a:pt x="97" y="70"/>
                    <a:pt x="99" y="71"/>
                  </a:cubicBezTo>
                  <a:cubicBezTo>
                    <a:pt x="100" y="72"/>
                    <a:pt x="103" y="74"/>
                    <a:pt x="104" y="71"/>
                  </a:cubicBezTo>
                  <a:cubicBezTo>
                    <a:pt x="105" y="68"/>
                    <a:pt x="101" y="65"/>
                    <a:pt x="99" y="66"/>
                  </a:cubicBezTo>
                  <a:moveTo>
                    <a:pt x="72" y="112"/>
                  </a:moveTo>
                  <a:cubicBezTo>
                    <a:pt x="103" y="112"/>
                    <a:pt x="128" y="87"/>
                    <a:pt x="128" y="56"/>
                  </a:cubicBezTo>
                  <a:cubicBezTo>
                    <a:pt x="128" y="25"/>
                    <a:pt x="103" y="0"/>
                    <a:pt x="72" y="0"/>
                  </a:cubicBezTo>
                  <a:cubicBezTo>
                    <a:pt x="41" y="0"/>
                    <a:pt x="16" y="25"/>
                    <a:pt x="16" y="56"/>
                  </a:cubicBezTo>
                  <a:cubicBezTo>
                    <a:pt x="16" y="87"/>
                    <a:pt x="41" y="112"/>
                    <a:pt x="72" y="112"/>
                  </a:cubicBezTo>
                  <a:moveTo>
                    <a:pt x="72" y="8"/>
                  </a:moveTo>
                  <a:cubicBezTo>
                    <a:pt x="99" y="8"/>
                    <a:pt x="120" y="29"/>
                    <a:pt x="120" y="56"/>
                  </a:cubicBezTo>
                  <a:cubicBezTo>
                    <a:pt x="120" y="83"/>
                    <a:pt x="99" y="104"/>
                    <a:pt x="72" y="104"/>
                  </a:cubicBezTo>
                  <a:cubicBezTo>
                    <a:pt x="45" y="104"/>
                    <a:pt x="24" y="83"/>
                    <a:pt x="24" y="56"/>
                  </a:cubicBezTo>
                  <a:cubicBezTo>
                    <a:pt x="24" y="29"/>
                    <a:pt x="45" y="8"/>
                    <a:pt x="72" y="8"/>
                  </a:cubicBezTo>
                  <a:moveTo>
                    <a:pt x="122" y="98"/>
                  </a:moveTo>
                  <a:cubicBezTo>
                    <a:pt x="121" y="98"/>
                    <a:pt x="120" y="98"/>
                    <a:pt x="119" y="99"/>
                  </a:cubicBezTo>
                  <a:cubicBezTo>
                    <a:pt x="119" y="99"/>
                    <a:pt x="119" y="99"/>
                    <a:pt x="119" y="99"/>
                  </a:cubicBezTo>
                  <a:cubicBezTo>
                    <a:pt x="108" y="112"/>
                    <a:pt x="91" y="120"/>
                    <a:pt x="72" y="120"/>
                  </a:cubicBezTo>
                  <a:cubicBezTo>
                    <a:pt x="37" y="120"/>
                    <a:pt x="8" y="91"/>
                    <a:pt x="8" y="56"/>
                  </a:cubicBezTo>
                  <a:cubicBezTo>
                    <a:pt x="8" y="38"/>
                    <a:pt x="16" y="21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8"/>
                    <a:pt x="30" y="7"/>
                    <a:pt x="30" y="6"/>
                  </a:cubicBezTo>
                  <a:cubicBezTo>
                    <a:pt x="30" y="4"/>
                    <a:pt x="28" y="2"/>
                    <a:pt x="26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9" y="16"/>
                    <a:pt x="0" y="35"/>
                    <a:pt x="0" y="56"/>
                  </a:cubicBezTo>
                  <a:cubicBezTo>
                    <a:pt x="0" y="94"/>
                    <a:pt x="30" y="126"/>
                    <a:pt x="68" y="12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44" y="168"/>
                    <a:pt x="44" y="168"/>
                    <a:pt x="44" y="168"/>
                  </a:cubicBezTo>
                  <a:cubicBezTo>
                    <a:pt x="42" y="168"/>
                    <a:pt x="40" y="170"/>
                    <a:pt x="40" y="172"/>
                  </a:cubicBezTo>
                  <a:cubicBezTo>
                    <a:pt x="40" y="174"/>
                    <a:pt x="42" y="176"/>
                    <a:pt x="44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102" y="176"/>
                    <a:pt x="104" y="174"/>
                    <a:pt x="104" y="172"/>
                  </a:cubicBezTo>
                  <a:cubicBezTo>
                    <a:pt x="104" y="170"/>
                    <a:pt x="102" y="168"/>
                    <a:pt x="100" y="168"/>
                  </a:cubicBezTo>
                  <a:cubicBezTo>
                    <a:pt x="76" y="168"/>
                    <a:pt x="76" y="168"/>
                    <a:pt x="76" y="16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95" y="127"/>
                    <a:pt x="112" y="118"/>
                    <a:pt x="125" y="105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25" y="104"/>
                    <a:pt x="126" y="103"/>
                    <a:pt x="126" y="102"/>
                  </a:cubicBezTo>
                  <a:cubicBezTo>
                    <a:pt x="126" y="100"/>
                    <a:pt x="124" y="98"/>
                    <a:pt x="122" y="98"/>
                  </a:cubicBezTo>
                  <a:moveTo>
                    <a:pt x="37" y="51"/>
                  </a:moveTo>
                  <a:cubicBezTo>
                    <a:pt x="37" y="51"/>
                    <a:pt x="39" y="56"/>
                    <a:pt x="53" y="63"/>
                  </a:cubicBezTo>
                  <a:cubicBezTo>
                    <a:pt x="53" y="63"/>
                    <a:pt x="56" y="63"/>
                    <a:pt x="53" y="60"/>
                  </a:cubicBezTo>
                  <a:cubicBezTo>
                    <a:pt x="50" y="57"/>
                    <a:pt x="46" y="53"/>
                    <a:pt x="50" y="51"/>
                  </a:cubicBezTo>
                  <a:cubicBezTo>
                    <a:pt x="54" y="49"/>
                    <a:pt x="55" y="49"/>
                    <a:pt x="56" y="53"/>
                  </a:cubicBezTo>
                  <a:cubicBezTo>
                    <a:pt x="57" y="57"/>
                    <a:pt x="60" y="55"/>
                    <a:pt x="60" y="51"/>
                  </a:cubicBezTo>
                  <a:cubicBezTo>
                    <a:pt x="61" y="48"/>
                    <a:pt x="66" y="44"/>
                    <a:pt x="70" y="42"/>
                  </a:cubicBezTo>
                  <a:cubicBezTo>
                    <a:pt x="74" y="41"/>
                    <a:pt x="77" y="40"/>
                    <a:pt x="77" y="37"/>
                  </a:cubicBezTo>
                  <a:cubicBezTo>
                    <a:pt x="76" y="35"/>
                    <a:pt x="75" y="32"/>
                    <a:pt x="69" y="32"/>
                  </a:cubicBezTo>
                  <a:cubicBezTo>
                    <a:pt x="63" y="32"/>
                    <a:pt x="66" y="40"/>
                    <a:pt x="61" y="36"/>
                  </a:cubicBezTo>
                  <a:cubicBezTo>
                    <a:pt x="56" y="31"/>
                    <a:pt x="62" y="32"/>
                    <a:pt x="65" y="31"/>
                  </a:cubicBezTo>
                  <a:cubicBezTo>
                    <a:pt x="67" y="30"/>
                    <a:pt x="70" y="26"/>
                    <a:pt x="65" y="25"/>
                  </a:cubicBezTo>
                  <a:cubicBezTo>
                    <a:pt x="61" y="25"/>
                    <a:pt x="62" y="27"/>
                    <a:pt x="59" y="26"/>
                  </a:cubicBezTo>
                  <a:cubicBezTo>
                    <a:pt x="55" y="25"/>
                    <a:pt x="54" y="30"/>
                    <a:pt x="52" y="29"/>
                  </a:cubicBezTo>
                  <a:cubicBezTo>
                    <a:pt x="50" y="29"/>
                    <a:pt x="48" y="27"/>
                    <a:pt x="46" y="26"/>
                  </a:cubicBezTo>
                  <a:cubicBezTo>
                    <a:pt x="40" y="31"/>
                    <a:pt x="36" y="37"/>
                    <a:pt x="34" y="45"/>
                  </a:cubicBezTo>
                  <a:cubicBezTo>
                    <a:pt x="35" y="49"/>
                    <a:pt x="37" y="51"/>
                    <a:pt x="37" y="5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Arial" panose="020B0604020202020204" pitchFamily="34" charset="0"/>
              </a:endParaRPr>
            </a:p>
          </p:txBody>
        </p:sp>
      </p:grpSp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1311128"/>
          </a:xfrm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800">
                <a:latin typeface="Arial"/>
                <a:cs typeface="Arial"/>
              </a:rPr>
              <a:t>Oživme městskou knihovnu pro 21.století</a:t>
            </a:r>
            <a:endParaRPr lang="cs-CZ" sz="4800" b="0">
              <a:latin typeface="Arial"/>
              <a:cs typeface="Arial"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61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088" y="675333"/>
            <a:ext cx="5853630" cy="6353454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01996" y="1395795"/>
            <a:ext cx="5042515" cy="49125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69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Oživme městskou knihovnu pro 21.století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087" y="7264503"/>
            <a:ext cx="3587116" cy="2347164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0125" y="7264503"/>
            <a:ext cx="2026593" cy="235270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CF463CFD-881F-44FB-9A7A-D5D07B532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80" b="1"/>
          <a:stretch/>
        </p:blipFill>
        <p:spPr>
          <a:xfrm>
            <a:off x="6776101" y="675331"/>
            <a:ext cx="10805990" cy="8936336"/>
          </a:xfrm>
          <a:prstGeom prst="rect">
            <a:avLst/>
          </a:prstGeom>
        </p:spPr>
      </p:pic>
      <p:sp>
        <p:nvSpPr>
          <p:cNvPr id="2" name="TextBox 23"/>
          <p:cNvSpPr txBox="1"/>
          <p:nvPr/>
        </p:nvSpPr>
        <p:spPr>
          <a:xfrm>
            <a:off x="1409700" y="1738372"/>
            <a:ext cx="15621000" cy="24160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endParaRPr lang="cs-CZ" sz="320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cs-CZ" sz="3200">
              <a:ea typeface="Roboto"/>
            </a:endParaRPr>
          </a:p>
          <a:p>
            <a:pPr>
              <a:spcAft>
                <a:spcPts val="600"/>
              </a:spcAft>
            </a:pPr>
            <a:endParaRPr lang="cs-CZ" sz="4000">
              <a:ea typeface="Roboto"/>
            </a:endParaRPr>
          </a:p>
          <a:p>
            <a:pPr>
              <a:spcAft>
                <a:spcPts val="600"/>
              </a:spcAft>
            </a:pPr>
            <a:endParaRPr lang="cs-CZ" sz="320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B840DC8-596B-4F25-8C28-1B62AF5364FC}"/>
              </a:ext>
            </a:extLst>
          </p:cNvPr>
          <p:cNvSpPr txBox="1"/>
          <p:nvPr/>
        </p:nvSpPr>
        <p:spPr>
          <a:xfrm>
            <a:off x="14226988" y="9638179"/>
            <a:ext cx="45417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2BC3E1"/>
                </a:solidFill>
                <a:latin typeface="Arial"/>
              </a:rPr>
              <a:t>Obrázek</a:t>
            </a:r>
            <a:r>
              <a:rPr lang="en-US" sz="2000" dirty="0">
                <a:solidFill>
                  <a:srgbClr val="2BC3E1"/>
                </a:solidFill>
                <a:latin typeface="Arial"/>
              </a:rPr>
              <a:t> z </a:t>
            </a:r>
            <a:r>
              <a:rPr lang="en-US" sz="2000" dirty="0" err="1">
                <a:solidFill>
                  <a:srgbClr val="2BC3E1"/>
                </a:solidFill>
                <a:latin typeface="Arial"/>
              </a:rPr>
              <a:t>archivu</a:t>
            </a:r>
            <a:r>
              <a:rPr lang="en-US" sz="2000" dirty="0">
                <a:solidFill>
                  <a:srgbClr val="2BC3E1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2BC3E1"/>
                </a:solidFill>
                <a:latin typeface="Arial"/>
              </a:rPr>
              <a:t>autora</a:t>
            </a:r>
            <a:endParaRPr lang="cs-CZ" sz="2000">
              <a:solidFill>
                <a:srgbClr val="2BC3E1"/>
              </a:solidFill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385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6">
            <a:extLst>
              <a:ext uri="{FF2B5EF4-FFF2-40B4-BE49-F238E27FC236}">
                <a16:creationId xmlns:a16="http://schemas.microsoft.com/office/drawing/2014/main" id="{C7FCCA28-E98F-4D31-86AB-74F0B76F7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874" y="784787"/>
            <a:ext cx="12308304" cy="871742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620AB00-767F-4F1E-AC96-77AB65570C92}"/>
              </a:ext>
            </a:extLst>
          </p:cNvPr>
          <p:cNvSpPr txBox="1"/>
          <p:nvPr/>
        </p:nvSpPr>
        <p:spPr>
          <a:xfrm>
            <a:off x="14226988" y="9638179"/>
            <a:ext cx="45417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2BC3E1"/>
                </a:solidFill>
                <a:latin typeface="Arial"/>
              </a:rPr>
              <a:t>Obrázek</a:t>
            </a:r>
            <a:r>
              <a:rPr lang="en-US" sz="2000" dirty="0">
                <a:solidFill>
                  <a:srgbClr val="2BC3E1"/>
                </a:solidFill>
                <a:latin typeface="Arial"/>
              </a:rPr>
              <a:t> z </a:t>
            </a:r>
            <a:r>
              <a:rPr lang="en-US" sz="2000" dirty="0" err="1">
                <a:solidFill>
                  <a:srgbClr val="2BC3E1"/>
                </a:solidFill>
                <a:latin typeface="Arial"/>
              </a:rPr>
              <a:t>archivu</a:t>
            </a:r>
            <a:r>
              <a:rPr lang="en-US" sz="2000" dirty="0">
                <a:solidFill>
                  <a:srgbClr val="2BC3E1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2BC3E1"/>
                </a:solidFill>
                <a:latin typeface="Arial"/>
              </a:rPr>
              <a:t>autora</a:t>
            </a:r>
            <a:endParaRPr lang="cs-CZ" sz="2000">
              <a:solidFill>
                <a:srgbClr val="2BC3E1"/>
              </a:solidFill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090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5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E09C1F9B-7E89-4B08-A298-D6108ECE06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3" b="1"/>
          <a:stretch/>
        </p:blipFill>
        <p:spPr>
          <a:xfrm>
            <a:off x="482595" y="482598"/>
            <a:ext cx="8512345" cy="4526107"/>
          </a:xfrm>
          <a:prstGeom prst="rect">
            <a:avLst/>
          </a:prstGeom>
        </p:spPr>
      </p:pic>
      <p:pic>
        <p:nvPicPr>
          <p:cNvPr id="5" name="Obrázek 6" descr="Obsah obrázku stůl&#10;&#10;Popis se vygeneroval automaticky.">
            <a:extLst>
              <a:ext uri="{FF2B5EF4-FFF2-40B4-BE49-F238E27FC236}">
                <a16:creationId xmlns:a16="http://schemas.microsoft.com/office/drawing/2014/main" id="{D1202BF0-C2A1-4D30-9FDB-94EFBE00A9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9" r="5862" b="-1"/>
          <a:stretch/>
        </p:blipFill>
        <p:spPr>
          <a:xfrm>
            <a:off x="482595" y="5266279"/>
            <a:ext cx="8512345" cy="4184931"/>
          </a:xfrm>
          <a:prstGeom prst="rect">
            <a:avLst/>
          </a:prstGeom>
        </p:spPr>
      </p:pic>
      <p:pic>
        <p:nvPicPr>
          <p:cNvPr id="7" name="Obrázek 15">
            <a:extLst>
              <a:ext uri="{FF2B5EF4-FFF2-40B4-BE49-F238E27FC236}">
                <a16:creationId xmlns:a16="http://schemas.microsoft.com/office/drawing/2014/main" id="{DBC38210-EC8B-4D39-AA67-F9F0946C60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54" r="16690" b="-1"/>
          <a:stretch/>
        </p:blipFill>
        <p:spPr>
          <a:xfrm>
            <a:off x="9293059" y="482599"/>
            <a:ext cx="8512346" cy="896861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2C48298-4ABF-4344-9989-49EDC3849178}"/>
              </a:ext>
            </a:extLst>
          </p:cNvPr>
          <p:cNvSpPr txBox="1"/>
          <p:nvPr/>
        </p:nvSpPr>
        <p:spPr>
          <a:xfrm>
            <a:off x="14226988" y="9638179"/>
            <a:ext cx="45417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2BC3E1"/>
                </a:solidFill>
                <a:latin typeface="Arial"/>
              </a:rPr>
              <a:t>Obrázek</a:t>
            </a:r>
            <a:r>
              <a:rPr lang="en-US" sz="2000" dirty="0">
                <a:solidFill>
                  <a:srgbClr val="2BC3E1"/>
                </a:solidFill>
                <a:latin typeface="Arial"/>
              </a:rPr>
              <a:t> z </a:t>
            </a:r>
            <a:r>
              <a:rPr lang="en-US" sz="2000" dirty="0" err="1">
                <a:solidFill>
                  <a:srgbClr val="2BC3E1"/>
                </a:solidFill>
                <a:latin typeface="Arial"/>
              </a:rPr>
              <a:t>archivu</a:t>
            </a:r>
            <a:r>
              <a:rPr lang="en-US" sz="2000" dirty="0">
                <a:solidFill>
                  <a:srgbClr val="2BC3E1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2BC3E1"/>
                </a:solidFill>
                <a:latin typeface="Arial"/>
              </a:rPr>
              <a:t>autora</a:t>
            </a:r>
            <a:endParaRPr lang="cs-CZ" sz="2000">
              <a:solidFill>
                <a:srgbClr val="2BC3E1"/>
              </a:solidFill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829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</Words>
  <Application>Microsoft Office PowerPoint</Application>
  <PresentationFormat>Vlastní</PresentationFormat>
  <Paragraphs>61</Paragraphs>
  <Slides>19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Roboto Condensed</vt:lpstr>
      <vt:lpstr>Impact</vt:lpstr>
      <vt:lpstr>Roboto</vt:lpstr>
      <vt:lpstr>GENARAL LAYOUTS</vt:lpstr>
      <vt:lpstr>Prezentace aplikace PowerPoint</vt:lpstr>
      <vt:lpstr>Prezentace aplikace PowerPoint</vt:lpstr>
      <vt:lpstr>Prezentace aplikace PowerPoint</vt:lpstr>
      <vt:lpstr>Prezentace aplikace PowerPoint</vt:lpstr>
      <vt:lpstr>Program</vt:lpstr>
      <vt:lpstr>Oživme městskou knihovnu pro 21.století </vt:lpstr>
      <vt:lpstr>Oživme městskou knihovnu pro 21.století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Oživme městskou knihovnu pro 21.století</vt:lpstr>
      <vt:lpstr> Sestavujeme rodokmen    Data, informace a modelování </vt:lpstr>
      <vt:lpstr>Prezentace aplikace PowerPoint</vt:lpstr>
      <vt:lpstr>Prezentace aplikace PowerPoint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Adéla Zehringerová</cp:lastModifiedBy>
  <cp:revision>88</cp:revision>
  <dcterms:created xsi:type="dcterms:W3CDTF">2015-01-20T11:47:48Z</dcterms:created>
  <dcterms:modified xsi:type="dcterms:W3CDTF">2020-11-16T23:18:25Z</dcterms:modified>
</cp:coreProperties>
</file>