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8" r:id="rId5"/>
    <p:sldId id="271" r:id="rId6"/>
    <p:sldId id="272" r:id="rId7"/>
    <p:sldId id="273" r:id="rId8"/>
    <p:sldId id="289" r:id="rId9"/>
    <p:sldId id="303" r:id="rId10"/>
    <p:sldId id="304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5" r:id="rId24"/>
    <p:sldId id="306" r:id="rId25"/>
    <p:sldId id="27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12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redskolnivzdelavani.rvp.cz/" TargetMode="External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e9fb5db27bfc74125a2989cd8589809a/e2d269979670" TargetMode="External"/><Relationship Id="rId2" Type="http://schemas.openxmlformats.org/officeDocument/2006/relationships/hyperlink" Target="https://www.menti.com/11iqkd3tkv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revize.edu.cz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c.rvp.cz/" TargetMode="External"/><Relationship Id="rId5" Type="http://schemas.openxmlformats.org/officeDocument/2006/relationships/hyperlink" Target="https://digiskola.rvp.cz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msmt.cz/vzdelavani/skolstvi-v-cr/strategie-2030" TargetMode="Externa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73156ef6f00dd3069b33dd824d0bbba/d50da3b83981" TargetMode="External"/><Relationship Id="rId2" Type="http://schemas.openxmlformats.org/officeDocument/2006/relationships/hyperlink" Target="https://www.menti.com/kukrk51pf1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b03368fc27abe54344d8f2320655ea79/5ee2d9a7e6a6" TargetMode="External"/><Relationship Id="rId2" Type="http://schemas.openxmlformats.org/officeDocument/2006/relationships/hyperlink" Target="https://www.menti.com/65tf4rehkc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</a:t>
            </a:r>
            <a:r>
              <a:rPr lang="cs-CZ" dirty="0" smtClean="0">
                <a:solidFill>
                  <a:srgbClr val="00B0F0"/>
                </a:solidFill>
              </a:rPr>
              <a:t>praxe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1. stupně ZŠ</a:t>
            </a: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Zehringerová</a:t>
            </a:r>
            <a:endParaRPr lang="cs-CZ" dirty="0" smtClean="0"/>
          </a:p>
          <a:p>
            <a:r>
              <a:rPr lang="cs-CZ" dirty="0" smtClean="0"/>
              <a:t>Národní pedagogický institut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16:00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</a:t>
            </a:r>
            <a:r>
              <a:rPr lang="cs-CZ" sz="1700" b="1" dirty="0" smtClean="0"/>
              <a:t>13:00 </a:t>
            </a:r>
            <a:r>
              <a:rPr lang="cs-CZ" sz="1700" b="1" dirty="0" smtClean="0"/>
              <a:t>– </a:t>
            </a:r>
            <a:r>
              <a:rPr lang="cs-CZ" sz="1700" b="1" dirty="0" smtClean="0"/>
              <a:t>16:00</a:t>
            </a:r>
            <a:r>
              <a:rPr lang="cs-CZ" sz="1700" b="1" dirty="0" smtClean="0"/>
              <a:t>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</a:t>
            </a:r>
            <a:r>
              <a:rPr lang="cs-CZ" sz="1700" b="1" dirty="0" smtClean="0"/>
              <a:t>13:00 </a:t>
            </a:r>
            <a:r>
              <a:rPr lang="cs-CZ" sz="1700" b="1" dirty="0"/>
              <a:t>– </a:t>
            </a:r>
            <a:r>
              <a:rPr lang="cs-CZ" sz="1700" b="1" dirty="0" smtClean="0"/>
              <a:t>16:00</a:t>
            </a:r>
            <a:r>
              <a:rPr lang="cs-CZ" sz="1700" b="1" dirty="0" smtClean="0"/>
              <a:t>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7"/>
            <a:ext cx="3794462" cy="213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cs-CZ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6"/>
              </a:rPr>
              <a:t>předškolní vzdělávání</a:t>
            </a:r>
            <a:endParaRPr lang="cs-CZ" sz="2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https://www.menti.com/11iqkd3tkv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 </a:t>
            </a:r>
            <a:r>
              <a:rPr lang="cs-CZ" sz="2800" b="1" dirty="0"/>
              <a:t>53 17 66 2 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https://www.mentimeter.com/s/e9fb5db27bfc74125a2989cd8589809a/e2d269979670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277091" y="1291935"/>
            <a:ext cx="7832434" cy="651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hlinkClick r:id="rId3"/>
              </a:rPr>
              <a:t>https</a:t>
            </a:r>
            <a:r>
              <a:rPr lang="cs-CZ" sz="1600" b="1" dirty="0">
                <a:hlinkClick r:id="rId3"/>
              </a:rPr>
              <a:t>://revize.edu.cz</a:t>
            </a:r>
            <a:r>
              <a:rPr lang="cs-CZ" sz="1600" b="1" dirty="0" smtClean="0">
                <a:hlinkClick r:id="rId3"/>
              </a:rPr>
              <a:t>/</a:t>
            </a:r>
            <a:r>
              <a:rPr lang="cs-CZ" sz="1600" b="1" dirty="0" smtClean="0"/>
              <a:t>: </a:t>
            </a:r>
            <a:r>
              <a:rPr lang="cs-CZ" sz="1600" dirty="0" smtClean="0"/>
              <a:t>informace o změnách RVP ZV v </a:t>
            </a:r>
            <a:r>
              <a:rPr lang="cs-CZ" sz="1600" dirty="0"/>
              <a:t>oblasti nové informatiky a digitálních </a:t>
            </a:r>
            <a:r>
              <a:rPr lang="cs-CZ" sz="1600" dirty="0" smtClean="0"/>
              <a:t>kompetencí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Co se mění v RVP ZV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Jak na to ve škole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Kdo mi pomůže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4"/>
              </a:rPr>
              <a:t>Strategie 2030</a:t>
            </a:r>
            <a:r>
              <a:rPr lang="cs-CZ" sz="1600" b="1" dirty="0" smtClean="0">
                <a:hlinkClick r:id="rId4"/>
              </a:rPr>
              <a:t>+</a:t>
            </a:r>
            <a:r>
              <a:rPr lang="cs-CZ" sz="1600" b="1" dirty="0" smtClean="0"/>
              <a:t>: </a:t>
            </a:r>
            <a:r>
              <a:rPr lang="cs-CZ" sz="1600" dirty="0" smtClean="0"/>
              <a:t>Strategie vzdělávací politiky do roku 2030+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klíčový dokument pro rozvoj vzdělávací soustavy České republiky v dekádě 2020 – 2030+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 </a:t>
            </a:r>
            <a:r>
              <a:rPr lang="cs-CZ" sz="1600" b="1" dirty="0" err="1" smtClean="0">
                <a:hlinkClick r:id="rId5"/>
              </a:rPr>
              <a:t>Digiškola</a:t>
            </a:r>
            <a:r>
              <a:rPr lang="cs-CZ" sz="1600" b="1" dirty="0" smtClean="0"/>
              <a:t>: </a:t>
            </a:r>
            <a:r>
              <a:rPr lang="cs-CZ" sz="1600" dirty="0"/>
              <a:t>o</a:t>
            </a:r>
            <a:r>
              <a:rPr lang="cs-CZ" sz="1600" dirty="0" smtClean="0"/>
              <a:t>dborná </a:t>
            </a:r>
            <a:r>
              <a:rPr lang="cs-CZ" sz="1600" dirty="0"/>
              <a:t>a metodická podpora rozvoje infrastruktury digitálního prostředí </a:t>
            </a:r>
            <a:r>
              <a:rPr lang="cs-CZ" sz="1600" dirty="0" smtClean="0"/>
              <a:t>škol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určena </a:t>
            </a:r>
            <a:r>
              <a:rPr lang="cs-CZ" sz="1600" dirty="0"/>
              <a:t>ředitelům a ICT </a:t>
            </a:r>
            <a:r>
              <a:rPr lang="cs-CZ" sz="1600" dirty="0" smtClean="0"/>
              <a:t>metodikům/koordinátorům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6"/>
              </a:rPr>
              <a:t>Konzultační centrum NPI </a:t>
            </a:r>
            <a:r>
              <a:rPr lang="cs-CZ" sz="1600" b="1" dirty="0" smtClean="0">
                <a:hlinkClick r:id="rId6"/>
              </a:rPr>
              <a:t>ČR</a:t>
            </a:r>
            <a:endParaRPr lang="cs-CZ" sz="1600" b="1" dirty="0" smtClean="0"/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j</a:t>
            </a:r>
            <a:r>
              <a:rPr lang="cs-CZ" sz="1600" dirty="0" smtClean="0"/>
              <a:t>akékoliv dotazy týkající se předškolního, základního, základního uměleckého, společného, gymnaziálního a středního vzdělávání</a:t>
            </a:r>
            <a:endParaRPr lang="cs-CZ" sz="1600" dirty="0"/>
          </a:p>
          <a:p>
            <a:pPr lvl="0">
              <a:lnSpc>
                <a:spcPct val="150000"/>
              </a:lnSpc>
              <a:buSzPts val="2000"/>
            </a:pPr>
            <a:endParaRPr lang="cs-CZ" sz="1600" b="1" dirty="0" smtClean="0">
              <a:solidFill>
                <a:schemeClr val="tx1"/>
              </a:solidFill>
            </a:endParaRPr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Revize ICT v RVP ZV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1" y="1107679"/>
            <a:ext cx="2175166" cy="1631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31" y="5704221"/>
            <a:ext cx="2546933" cy="848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93" y="4323494"/>
            <a:ext cx="1104902" cy="1104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69" y="2739054"/>
            <a:ext cx="2112258" cy="13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1800" dirty="0"/>
              <a:t>Adéla Zehringerová</a:t>
            </a:r>
          </a:p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https://www.menti.com/kukrk51pf1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strike="sngStrike" dirty="0"/>
              <a:t>Popř. kód pro hlasování: </a:t>
            </a:r>
            <a:r>
              <a:rPr lang="cs-CZ" sz="2800" b="1" strike="sngStrike" dirty="0"/>
              <a:t>46 92 19 </a:t>
            </a:r>
            <a:r>
              <a:rPr lang="cs-CZ" sz="2800" b="1" strike="sngStrike" dirty="0" smtClean="0"/>
              <a:t>1 </a:t>
            </a:r>
            <a:endParaRPr lang="cs-CZ" sz="2800" strike="sngStrik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https://www.mentimeter.com/s/573156ef6f00dd3069b33dd824d0bbba/d50da3b83981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28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https://www.menti.com/65tf4rehkc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</a:t>
            </a:r>
            <a:r>
              <a:rPr lang="cs-CZ" sz="2800" b="1" dirty="0"/>
              <a:t>98 98 46 4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https://www.mentimeter.com/s/b03368fc27abe54344d8f2320655ea79/5ee2d9a7e6a6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41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62316" y="2213400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1651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890661" y="4607080"/>
            <a:ext cx="6258590" cy="82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740894" y="5265464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Širokoúhlá obrazovka</PresentationFormat>
  <Paragraphs>157</Paragraphs>
  <Slides>22</Slides>
  <Notes>15</Notes>
  <HiddenSlides>3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Office</vt:lpstr>
      <vt:lpstr>Společenství praxe 1. stupně ZŠ </vt:lpstr>
      <vt:lpstr>Prezentace aplikace PowerPoint</vt:lpstr>
      <vt:lpstr>Prezentace aplikace PowerPoint</vt:lpstr>
      <vt:lpstr>Prezentace aplikace PowerPoint</vt:lpstr>
      <vt:lpstr>Jak vypadá vzdělávání zaměřené na rozvoj GRAMOTNOSTÍ?</vt:lpstr>
      <vt:lpstr>menti.com</vt:lpstr>
      <vt:lpstr>menti.com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menti.com</vt:lpstr>
      <vt:lpstr>Revize ICT v RVP ZV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2021-05-06T23:36:25Z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