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324" r:id="rId2"/>
    <p:sldId id="668" r:id="rId3"/>
    <p:sldId id="655" r:id="rId4"/>
    <p:sldId id="652" r:id="rId5"/>
    <p:sldId id="654" r:id="rId6"/>
    <p:sldId id="665" r:id="rId7"/>
    <p:sldId id="657" r:id="rId8"/>
    <p:sldId id="656" r:id="rId9"/>
    <p:sldId id="658" r:id="rId10"/>
    <p:sldId id="659" r:id="rId11"/>
    <p:sldId id="666" r:id="rId12"/>
    <p:sldId id="667" r:id="rId13"/>
    <p:sldId id="663" r:id="rId14"/>
    <p:sldId id="651" r:id="rId15"/>
    <p:sldId id="650" r:id="rId16"/>
  </p:sldIdLst>
  <p:sldSz cx="18288000" cy="10287000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 Semibold" panose="020B0604020202020204" charset="0"/>
      <p:bold r:id="rId27"/>
      <p:bold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dl Václav" initials="BV" lastIdx="1" clrIdx="0">
    <p:extLst>
      <p:ext uri="{19B8F6BF-5375-455C-9EA6-DF929625EA0E}">
        <p15:presenceInfo xmlns:p15="http://schemas.microsoft.com/office/powerpoint/2012/main" userId="S-1-5-21-1018235347-1141986344-3561362883-3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305" autoAdjust="0"/>
  </p:normalViewPr>
  <p:slideViewPr>
    <p:cSldViewPr>
      <p:cViewPr varScale="1">
        <p:scale>
          <a:sx n="45" d="100"/>
          <a:sy n="45" d="100"/>
        </p:scale>
        <p:origin x="102" y="102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7:59:21.83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9C5F-A2E4-4DA1-BE65-076CF2F9C6BB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3CE5-CC27-4E3C-AF65-D2E86C068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53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82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149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74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1_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4763" y="0"/>
            <a:ext cx="182880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9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eogebra.org/m/wfxx7zsx#material/vukesabx" TargetMode="Externa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ot&#253;l%20omalov&#225;nk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mhe9amr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eogebra.org/m/wfxx7z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Obrázek krychle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file"/>
              </a:rPr>
              <a:t>Motýl - omalovánky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6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Uhodni graf lineární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5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</a:t>
            </a:r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vaši </a:t>
            </a:r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trpělivost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9000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325600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  <a:endParaRPr lang="cs-CZ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76400" y="7734300"/>
            <a:ext cx="1369786" cy="1092793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/>
            </a:r>
            <a:br>
              <a:rPr lang="cs-CZ" sz="2600" dirty="0" smtClean="0">
                <a:latin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-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</a:t>
            </a:r>
            <a:r>
              <a:rPr lang="en-US" sz="2600" dirty="0" smtClean="0">
                <a:latin typeface="Arial" panose="020B0604020202020204" pitchFamily="34" charset="0"/>
              </a:rPr>
              <a:t>)</a:t>
            </a:r>
            <a:r>
              <a:rPr lang="cs-CZ" sz="2600" dirty="0" smtClean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8873837" y="27215"/>
            <a:ext cx="9414165" cy="10259786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13" rIns="91425" bIns="45713" anchor="ctr" anchorCtr="0">
              <a:noAutofit/>
            </a:bodyPr>
            <a:lstStyle/>
            <a:p>
              <a:pPr algn="ctr"/>
              <a:endParaRPr sz="2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38" tIns="68550" rIns="137138" bIns="68550" anchor="t" anchorCtr="0">
                <a:no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6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68550" rIns="137138" bIns="68550" anchor="t" anchorCtr="0">
              <a:noAutofit/>
            </a:bodyPr>
            <a:lstStyle/>
            <a:p>
              <a:pPr algn="ctr"/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endParaRPr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858" y="27215"/>
            <a:ext cx="9105390" cy="1025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4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11887200" y="0"/>
            <a:ext cx="6400800" cy="10287000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768350" y="2032278"/>
              <a:ext cx="4799623" cy="7454622"/>
              <a:chOff x="6711950" y="4457700"/>
              <a:chExt cx="4799623" cy="7454622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945086" y="4555926"/>
                <a:ext cx="456111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711950" y="4457700"/>
                <a:ext cx="685800" cy="685800"/>
                <a:chOff x="6324600" y="4114799"/>
                <a:chExt cx="685800" cy="685800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324600" y="4114799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324600" y="411479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820400" y="11206946"/>
                <a:ext cx="691173" cy="705376"/>
                <a:chOff x="6389077" y="-1968223"/>
                <a:chExt cx="691173" cy="705376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389077" y="-1948647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394450" y="-1968223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768350" y="5768757"/>
              <a:ext cx="4864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uk-UA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219199" y="1409700"/>
            <a:ext cx="9598025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1"/>
                </a:solidFill>
              </a:rPr>
              <a:t>Nové výzvy ve výuce matematiky</a:t>
            </a:r>
          </a:p>
          <a:p>
            <a:endParaRPr lang="cs-CZ" sz="4800" dirty="0">
              <a:solidFill>
                <a:schemeClr val="accent1"/>
              </a:solidFill>
            </a:endParaRPr>
          </a:p>
          <a:p>
            <a:endParaRPr lang="cs-CZ" sz="4800" dirty="0" smtClean="0">
              <a:solidFill>
                <a:schemeClr val="accent1"/>
              </a:solidFill>
            </a:endParaRPr>
          </a:p>
          <a:p>
            <a:endParaRPr lang="cs-CZ" sz="4800" dirty="0" smtClean="0">
              <a:solidFill>
                <a:schemeClr val="accent1"/>
              </a:solidFill>
            </a:endParaRPr>
          </a:p>
          <a:p>
            <a:endParaRPr lang="cs-CZ" sz="4800" dirty="0">
              <a:solidFill>
                <a:schemeClr val="accent1"/>
              </a:solidFill>
            </a:endParaRPr>
          </a:p>
          <a:p>
            <a:endParaRPr lang="cs-CZ" sz="4800" dirty="0" smtClean="0">
              <a:solidFill>
                <a:schemeClr val="accent1"/>
              </a:solidFill>
            </a:endParaRPr>
          </a:p>
          <a:p>
            <a:endParaRPr lang="cs-CZ" sz="4800" dirty="0">
              <a:solidFill>
                <a:schemeClr val="accent1"/>
              </a:solidFill>
            </a:endParaRPr>
          </a:p>
          <a:p>
            <a:endParaRPr lang="cs-CZ" sz="4800" dirty="0" smtClean="0">
              <a:solidFill>
                <a:schemeClr val="accent1"/>
              </a:solidFill>
            </a:endParaRPr>
          </a:p>
          <a:p>
            <a:endParaRPr lang="cs-CZ" sz="4800" dirty="0">
              <a:solidFill>
                <a:schemeClr val="accent1"/>
              </a:solidFill>
            </a:endParaRPr>
          </a:p>
          <a:p>
            <a:r>
              <a:rPr lang="cs-CZ" sz="3200" dirty="0" smtClean="0">
                <a:solidFill>
                  <a:schemeClr val="accent1"/>
                </a:solidFill>
              </a:rPr>
              <a:t>Společenství praxe, Písek 2019</a:t>
            </a:r>
          </a:p>
          <a:p>
            <a:r>
              <a:rPr lang="cs-CZ" sz="3200" dirty="0" smtClean="0">
                <a:solidFill>
                  <a:schemeClr val="accent1"/>
                </a:solidFill>
              </a:rPr>
              <a:t>Kateřina </a:t>
            </a:r>
            <a:r>
              <a:rPr lang="cs-CZ" sz="3200" dirty="0" err="1" smtClean="0">
                <a:solidFill>
                  <a:schemeClr val="accent1"/>
                </a:solidFill>
              </a:rPr>
              <a:t>Kmecová</a:t>
            </a:r>
            <a:r>
              <a:rPr lang="cs-CZ" sz="3200" dirty="0" smtClean="0">
                <a:solidFill>
                  <a:schemeClr val="accent1"/>
                </a:solidFill>
              </a:rPr>
              <a:t>, Václav Bendl</a:t>
            </a: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20" y="2467392"/>
            <a:ext cx="3333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mění výuka matematiky?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558572"/>
            <a:ext cx="5715000" cy="33337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6591300"/>
            <a:ext cx="9144000" cy="30956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314700"/>
            <a:ext cx="5430992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technologie – pomocník matematiky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943122" y="2628900"/>
            <a:ext cx="1460167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 smtClean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 smtClean="0">
              <a:solidFill>
                <a:schemeClr val="accent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13" y="2628900"/>
            <a:ext cx="8458917" cy="562518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7216" y="4076700"/>
            <a:ext cx="837480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technologie - pomocník matematiky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3122" y="2552700"/>
            <a:ext cx="1185847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Dva druhy digitálních pomůcek v matematice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1. skupina: Nahrazení rutinního postupu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2. skupina: Výpomoc při osvojování matematických dovedností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3. skupina: Zdroj informací a 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4. skupina: Produktivita organizace výuky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…  </a:t>
            </a:r>
          </a:p>
        </p:txBody>
      </p:sp>
    </p:spTree>
    <p:extLst>
      <p:ext uri="{BB962C8B-B14F-4D97-AF65-F5344CB8AC3E}">
        <p14:creationId xmlns:p14="http://schemas.microsoft.com/office/powerpoint/2010/main" val="28831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Geometrický software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762000" y="2324100"/>
            <a:ext cx="1386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Výhody: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…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…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Umožňuje měnit parametry modelu a sledovat změny\v reálném čase!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4762500"/>
            <a:ext cx="69532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Dynamická geometrie: „Revoluce“ ve výuce geometrie?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762000" y="2476500"/>
            <a:ext cx="14249400" cy="601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846" y="2926533"/>
            <a:ext cx="10439400" cy="60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Slovník těles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12" y="2171700"/>
            <a:ext cx="110013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8751</TotalTime>
  <Words>133</Words>
  <Application>Microsoft Office PowerPoint</Application>
  <PresentationFormat>Vlastní</PresentationFormat>
  <Paragraphs>46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Roboto</vt:lpstr>
      <vt:lpstr>Calibri</vt:lpstr>
      <vt:lpstr>Lato Semibold</vt:lpstr>
      <vt:lpstr>Roboto Condensed</vt:lpstr>
      <vt:lpstr>GENARAL LAYOUTS</vt:lpstr>
      <vt:lpstr>Prezentace aplikace PowerPoint</vt:lpstr>
      <vt:lpstr>Prezentace aplikace PowerPoint</vt:lpstr>
      <vt:lpstr>Prezentace aplikace PowerPoint</vt:lpstr>
      <vt:lpstr>Jak se mění výuka matematiky?</vt:lpstr>
      <vt:lpstr>Digitální technologie – pomocník matematiky</vt:lpstr>
      <vt:lpstr>Digitální technologie - pomocník matematiky </vt:lpstr>
      <vt:lpstr>Geometrický software</vt:lpstr>
      <vt:lpstr>Dynamická geometrie: „Revoluce“ ve výuce geometrie?</vt:lpstr>
      <vt:lpstr>Slovník těles</vt:lpstr>
      <vt:lpstr>Obrázek krychle</vt:lpstr>
      <vt:lpstr>Motýl - omalovánky</vt:lpstr>
      <vt:lpstr>Uhodni graf lineární funkce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Adéla Zehringerová</cp:lastModifiedBy>
  <cp:revision>1105</cp:revision>
  <dcterms:created xsi:type="dcterms:W3CDTF">2015-01-20T11:47:48Z</dcterms:created>
  <dcterms:modified xsi:type="dcterms:W3CDTF">2019-11-25T11:49:42Z</dcterms:modified>
</cp:coreProperties>
</file>