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6" r:id="rId9"/>
    <p:sldId id="262" r:id="rId10"/>
    <p:sldId id="267" r:id="rId11"/>
    <p:sldId id="263" r:id="rId12"/>
    <p:sldId id="268" r:id="rId13"/>
    <p:sldId id="264" r:id="rId14"/>
    <p:sldId id="269" r:id="rId15"/>
    <p:sldId id="265" r:id="rId16"/>
    <p:sldId id="270" r:id="rId17"/>
  </p:sldIdLst>
  <p:sldSz cx="9144000" cy="6858000" type="screen4x3"/>
  <p:notesSz cx="6858000" cy="9144000"/>
  <p:embeddedFontLst>
    <p:embeddedFont>
      <p:font typeface="Arial Narrow" pitchFamily="34" charset="0"/>
      <p:regular r:id="rId18"/>
      <p:bold r:id="rId19"/>
      <p:italic r:id="rId20"/>
      <p:boldItalic r:id="rId21"/>
    </p:embeddedFont>
    <p:embeddedFont>
      <p:font typeface="Tahoma" pitchFamily="34" charset="0"/>
      <p:regular r:id="rId22"/>
      <p:bold r:id="rId23"/>
    </p:embeddedFont>
  </p:embeddedFont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1758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177C-D00D-4652-A934-777EB2E13DE1}" type="datetimeFigureOut">
              <a:rPr lang="cs-CZ" smtClean="0"/>
              <a:t>25.12.2012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A29-F943-423E-B677-0D762916BD41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177C-D00D-4652-A934-777EB2E13DE1}" type="datetimeFigureOut">
              <a:rPr lang="cs-CZ" smtClean="0"/>
              <a:t>25.12.2012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A29-F943-423E-B677-0D762916BD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177C-D00D-4652-A934-777EB2E13DE1}" type="datetimeFigureOut">
              <a:rPr lang="cs-CZ" smtClean="0"/>
              <a:t>25.12.2012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A29-F943-423E-B677-0D762916BD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177C-D00D-4652-A934-777EB2E13DE1}" type="datetimeFigureOut">
              <a:rPr lang="cs-CZ" smtClean="0"/>
              <a:t>25.12.2012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A29-F943-423E-B677-0D762916BD4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177C-D00D-4652-A934-777EB2E13DE1}" type="datetimeFigureOut">
              <a:rPr lang="cs-CZ" smtClean="0"/>
              <a:t>25.12.2012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A29-F943-423E-B677-0D762916BD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177C-D00D-4652-A934-777EB2E13DE1}" type="datetimeFigureOut">
              <a:rPr lang="cs-CZ" smtClean="0"/>
              <a:t>25.12.2012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A29-F943-423E-B677-0D762916BD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177C-D00D-4652-A934-777EB2E13DE1}" type="datetimeFigureOut">
              <a:rPr lang="cs-CZ" smtClean="0"/>
              <a:t>25.12.2012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A29-F943-423E-B677-0D762916BD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177C-D00D-4652-A934-777EB2E13DE1}" type="datetimeFigureOut">
              <a:rPr lang="cs-CZ" smtClean="0"/>
              <a:t>25.12.2012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A29-F943-423E-B677-0D762916BD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177C-D00D-4652-A934-777EB2E13DE1}" type="datetimeFigureOut">
              <a:rPr lang="cs-CZ" smtClean="0"/>
              <a:t>25.12.2012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A29-F943-423E-B677-0D762916BD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177C-D00D-4652-A934-777EB2E13DE1}" type="datetimeFigureOut">
              <a:rPr lang="cs-CZ" smtClean="0"/>
              <a:t>25.12.2012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A29-F943-423E-B677-0D762916BD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177C-D00D-4652-A934-777EB2E13DE1}" type="datetimeFigureOut">
              <a:rPr lang="cs-CZ" smtClean="0"/>
              <a:t>25.12.2012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A29-F943-423E-B677-0D762916BD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FD5177C-D00D-4652-A934-777EB2E13DE1}" type="datetimeFigureOut">
              <a:rPr lang="cs-CZ" smtClean="0"/>
              <a:t>25.12.2012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D785BA29-F943-423E-B677-0D762916BD41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yzika.jreichl.com/main.article/video/283-samostatny-vyboj-v-plynu-za-atmosferickeho-a-za-snizeneho-tlaku?file=e_plazma_zarivka.wmv" TargetMode="External"/><Relationship Id="rId2" Type="http://schemas.openxmlformats.org/officeDocument/2006/relationships/hyperlink" Target="http://fyzika.jreichl.com/main.article/video/283-samostatny-vyboj-v-plynu-za-atmosferickeho-a-za-snizeneho-tlaku?file=e_plazma.wm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600" dirty="0" smtClean="0"/>
              <a:t>Výboje v plynech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Jana Klapková </a:t>
            </a:r>
            <a:r>
              <a:rPr lang="cs-CZ" dirty="0" smtClean="0">
                <a:latin typeface="Tahoma"/>
                <a:ea typeface="Tahoma"/>
                <a:cs typeface="Tahoma"/>
              </a:rPr>
              <a:t>© </a:t>
            </a:r>
            <a:r>
              <a:rPr lang="cs-CZ" dirty="0" smtClean="0"/>
              <a:t>2011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454919"/>
            <a:ext cx="7992888" cy="1470025"/>
          </a:xfrm>
        </p:spPr>
        <p:txBody>
          <a:bodyPr/>
          <a:lstStyle/>
          <a:p>
            <a:r>
              <a:rPr lang="cs-CZ" dirty="0" smtClean="0"/>
              <a:t>Vedení elektrického proudu v plynech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896253"/>
            <a:ext cx="4997698" cy="94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82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Obloukový  výboj</a:t>
            </a: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1619672" y="6381328"/>
            <a:ext cx="6264696" cy="3600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Jana Klapková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Tahoma"/>
                <a:ea typeface="Tahoma"/>
                <a:cs typeface="Tahoma"/>
              </a:rPr>
              <a:t>©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2011</a:t>
            </a:r>
          </a:p>
          <a:p>
            <a:pPr algn="ctr"/>
            <a:endParaRPr lang="cs-CZ" dirty="0"/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758652" y="1628800"/>
            <a:ext cx="7775748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400" dirty="0" smtClean="0"/>
              <a:t>Využití:</a:t>
            </a:r>
          </a:p>
          <a:p>
            <a:pPr marL="0" indent="0">
              <a:buFont typeface="Arial" pitchFamily="34" charset="0"/>
              <a:buNone/>
            </a:pPr>
            <a:endParaRPr lang="cs-CZ" sz="2400" dirty="0" smtClean="0"/>
          </a:p>
          <a:p>
            <a:pPr marL="0" indent="0">
              <a:buFont typeface="Arial" pitchFamily="34" charset="0"/>
              <a:buNone/>
            </a:pPr>
            <a:r>
              <a:rPr lang="cs-CZ" sz="2800" b="1" dirty="0" smtClean="0">
                <a:solidFill>
                  <a:schemeClr val="tx2">
                    <a:lumMod val="50000"/>
                  </a:schemeClr>
                </a:solidFill>
              </a:rPr>
              <a:t>Obloukové </a:t>
            </a:r>
            <a:r>
              <a:rPr lang="cs-CZ" sz="2800" b="1" dirty="0" smtClean="0">
                <a:solidFill>
                  <a:schemeClr val="tx2">
                    <a:lumMod val="50000"/>
                  </a:schemeClr>
                </a:solidFill>
              </a:rPr>
              <a:t>svařování</a:t>
            </a:r>
          </a:p>
          <a:p>
            <a:pPr marL="0" indent="0">
              <a:buFont typeface="Arial" pitchFamily="34" charset="0"/>
              <a:buNone/>
            </a:pPr>
            <a:endParaRPr lang="cs-CZ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chemeClr val="tx2">
                    <a:lumMod val="50000"/>
                  </a:schemeClr>
                </a:solidFill>
              </a:rPr>
              <a:t>Obloukové </a:t>
            </a:r>
            <a:r>
              <a:rPr lang="cs-CZ" sz="2800" b="1" dirty="0" smtClean="0">
                <a:solidFill>
                  <a:schemeClr val="tx2">
                    <a:lumMod val="50000"/>
                  </a:schemeClr>
                </a:solidFill>
              </a:rPr>
              <a:t>lampy</a:t>
            </a:r>
          </a:p>
          <a:p>
            <a:pPr marL="0" indent="0">
              <a:buFont typeface="Arial" pitchFamily="34" charset="0"/>
              <a:buNone/>
            </a:pP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(František Křižík)</a:t>
            </a:r>
            <a:endParaRPr lang="cs-CZ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78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blesk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1619672" y="6381328"/>
            <a:ext cx="6264696" cy="3600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Jana Klapková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Tahoma"/>
                <a:ea typeface="Tahoma"/>
                <a:cs typeface="Tahoma"/>
              </a:rPr>
              <a:t>©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2011</a:t>
            </a:r>
          </a:p>
          <a:p>
            <a:pPr algn="ctr"/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58652" y="2492896"/>
            <a:ext cx="7775748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400" dirty="0" smtClean="0"/>
              <a:t>Mohutný jiskrový výboj, který trvá jen krátký okamžik</a:t>
            </a:r>
            <a:br>
              <a:rPr lang="cs-CZ" sz="2400" dirty="0" smtClean="0"/>
            </a:br>
            <a:r>
              <a:rPr lang="cs-CZ" sz="2400" dirty="0" smtClean="0"/>
              <a:t>vzniká mezi částmi mraku, mezi mraky a zemí, v laboratorních podmínkách mezi </a:t>
            </a:r>
            <a:r>
              <a:rPr lang="cs-CZ" sz="2400" dirty="0" smtClean="0"/>
              <a:t>elektrodami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7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blesk</a:t>
            </a: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1619672" y="6381328"/>
            <a:ext cx="6264696" cy="3600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Jana Klapková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Tahoma"/>
                <a:ea typeface="Tahoma"/>
                <a:cs typeface="Tahoma"/>
              </a:rPr>
              <a:t>©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2011</a:t>
            </a:r>
          </a:p>
          <a:p>
            <a:pPr algn="ctr"/>
            <a:endParaRPr 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758652" y="2636912"/>
            <a:ext cx="777574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Mezi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oblaky a zemí se vytvoří rozdíl potenciálů (= elektrické napětí, řádově až jednotky GV) díky pohybu mraků a vzdušných proudů, tento rozdíl potenciálů se za příhodných podmínek vyrovnává prostřednictvím blesků</a:t>
            </a:r>
          </a:p>
          <a:p>
            <a:pPr marL="0" indent="0">
              <a:buFont typeface="Arial" pitchFamily="34" charset="0"/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Na okamžik vzniká proud až 100 000 A. </a:t>
            </a:r>
          </a:p>
        </p:txBody>
      </p:sp>
    </p:spTree>
    <p:extLst>
      <p:ext uri="{BB962C8B-B14F-4D97-AF65-F5344CB8AC3E}">
        <p14:creationId xmlns:p14="http://schemas.microsoft.com/office/powerpoint/2010/main" val="235978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zářivky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1619672" y="6381328"/>
            <a:ext cx="6264696" cy="3600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Jana Klapková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Tahoma"/>
                <a:ea typeface="Tahoma"/>
                <a:cs typeface="Tahoma"/>
              </a:rPr>
              <a:t>©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2011</a:t>
            </a:r>
          </a:p>
          <a:p>
            <a:pPr algn="ctr"/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58652" y="2564904"/>
            <a:ext cx="7775748" cy="3168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400" dirty="0" smtClean="0"/>
              <a:t>Skleněné trubice, opatřené luminiscenční vrstvou, jsou naplněny rtuťovými parami o nízkém tlaku.</a:t>
            </a:r>
          </a:p>
          <a:p>
            <a:pPr marL="0" indent="0">
              <a:buFont typeface="Arial" pitchFamily="34" charset="0"/>
              <a:buNone/>
            </a:pPr>
            <a:r>
              <a:rPr lang="cs-CZ" sz="2400" dirty="0" smtClean="0"/>
              <a:t>Při výboji v tomto plynu vzniká ultrafialové záření, které dopadem na luminiscenční vrstvu, způsobí vznik viditelného světla</a:t>
            </a:r>
            <a:r>
              <a:rPr lang="cs-CZ" sz="2400" dirty="0" smtClean="0"/>
              <a:t>.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6477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zářivky</a:t>
            </a: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1619672" y="6381328"/>
            <a:ext cx="6264696" cy="3600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Jana Klapková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Tahoma"/>
                <a:ea typeface="Tahoma"/>
                <a:cs typeface="Tahoma"/>
              </a:rPr>
              <a:t>©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2011</a:t>
            </a:r>
          </a:p>
          <a:p>
            <a:pPr algn="ctr"/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758652" y="2636912"/>
            <a:ext cx="7775748" cy="2592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400" dirty="0" smtClean="0"/>
              <a:t>Pro </a:t>
            </a:r>
            <a:r>
              <a:rPr lang="cs-CZ" sz="2400" dirty="0" smtClean="0"/>
              <a:t>„zažehnutí“ výboje se používá vyšší napětí (startér), k udržení výboje stačí malé napětí. Zářivky spotřebují méně energie ke svému provozu než klasické žárovky při stejném světelném výkonu.</a:t>
            </a:r>
          </a:p>
        </p:txBody>
      </p:sp>
    </p:spTree>
    <p:extLst>
      <p:ext uri="{BB962C8B-B14F-4D97-AF65-F5344CB8AC3E}">
        <p14:creationId xmlns:p14="http://schemas.microsoft.com/office/powerpoint/2010/main" val="235978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Výbojky a reklamní trubice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1619672" y="6381328"/>
            <a:ext cx="6264696" cy="3600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Jana Klapková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Tahoma"/>
                <a:ea typeface="Tahoma"/>
                <a:cs typeface="Tahoma"/>
              </a:rPr>
              <a:t>©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2011</a:t>
            </a:r>
          </a:p>
          <a:p>
            <a:pPr algn="ctr"/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58652" y="2496677"/>
            <a:ext cx="7775748" cy="25885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400" dirty="0" smtClean="0"/>
              <a:t>Ve skleněných trubicích mohou být různé plyny, vždy bývají za sníženého tlaku. Podle druhu použitého plynu trubice vydávají světlo různých barev.</a:t>
            </a:r>
          </a:p>
          <a:p>
            <a:pPr marL="0" indent="0">
              <a:buFont typeface="Arial" pitchFamily="34" charset="0"/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6477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Výbojky a reklamní trubice</a:t>
            </a: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1619672" y="6381328"/>
            <a:ext cx="6264696" cy="3600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Jana Klapková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Tahoma"/>
                <a:ea typeface="Tahoma"/>
                <a:cs typeface="Tahoma"/>
              </a:rPr>
              <a:t>©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2011</a:t>
            </a:r>
          </a:p>
          <a:p>
            <a:pPr algn="ctr"/>
            <a:endParaRPr 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758652" y="2132856"/>
            <a:ext cx="7775748" cy="3168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cs-CZ" sz="2400" dirty="0" smtClean="0"/>
          </a:p>
          <a:p>
            <a:pPr marL="0" indent="0">
              <a:buFont typeface="Arial" pitchFamily="34" charset="0"/>
              <a:buNone/>
            </a:pPr>
            <a:r>
              <a:rPr lang="cs-CZ" sz="2400" dirty="0" smtClean="0"/>
              <a:t>K osvětlení ulic se např. používají </a:t>
            </a: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</a:rPr>
              <a:t>sodíkové výbojky </a:t>
            </a:r>
            <a:r>
              <a:rPr lang="cs-CZ" sz="2400" dirty="0" smtClean="0"/>
              <a:t>(náplní jsou sodíkové páry), různě se tvarují trubice reklamních nápisů (</a:t>
            </a:r>
            <a:r>
              <a:rPr lang="cs-CZ" sz="2400" dirty="0" err="1" smtClean="0"/>
              <a:t>nápní</a:t>
            </a:r>
            <a:r>
              <a:rPr lang="cs-CZ" sz="2400" dirty="0" smtClean="0"/>
              <a:t> bývá nejen neon, ale i ostatní vzácné plyny) - </a:t>
            </a: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</a:rPr>
              <a:t>neony</a:t>
            </a:r>
            <a:r>
              <a:rPr lang="cs-CZ" sz="2400" dirty="0" smtClean="0"/>
              <a:t>, v autech </a:t>
            </a: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</a:rPr>
              <a:t>xenonové výbojky</a:t>
            </a:r>
            <a:r>
              <a:rPr lang="cs-CZ" sz="2400" dirty="0" smtClean="0"/>
              <a:t>, v stolních lampách „</a:t>
            </a:r>
            <a:r>
              <a:rPr lang="cs-CZ" sz="2400" b="1" dirty="0" err="1" smtClean="0">
                <a:solidFill>
                  <a:schemeClr val="tx2">
                    <a:lumMod val="50000"/>
                  </a:schemeClr>
                </a:solidFill>
              </a:rPr>
              <a:t>halogenky</a:t>
            </a:r>
            <a:r>
              <a:rPr lang="cs-CZ" sz="2400" dirty="0" smtClean="0"/>
              <a:t>“ neboli halogenové výbojky atd.</a:t>
            </a:r>
          </a:p>
          <a:p>
            <a:pPr marL="0" indent="0">
              <a:buFont typeface="Arial" pitchFamily="34" charset="0"/>
              <a:buNone/>
            </a:pPr>
            <a:r>
              <a:rPr lang="cs-CZ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978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251520" y="4653136"/>
            <a:ext cx="3816424" cy="369332"/>
          </a:xfrm>
          <a:prstGeom prst="rect">
            <a:avLst/>
          </a:prstGeom>
          <a:gradFill>
            <a:gsLst>
              <a:gs pos="40000">
                <a:srgbClr val="E7EC72"/>
              </a:gs>
              <a:gs pos="0">
                <a:srgbClr val="FFFF00"/>
              </a:gs>
              <a:gs pos="63000">
                <a:schemeClr val="accent1">
                  <a:tint val="44500"/>
                  <a:satMod val="160000"/>
                </a:schemeClr>
              </a:gs>
              <a:gs pos="100000">
                <a:schemeClr val="tx1"/>
              </a:gs>
            </a:gsLst>
            <a:lin ang="2400000" scaled="0"/>
          </a:gradFill>
        </p:spPr>
        <p:txBody>
          <a:bodyPr wrap="square" rtlCol="0">
            <a:spAutoFit/>
          </a:bodyPr>
          <a:lstStyle>
            <a:defPPr>
              <a:defRPr lang="cs-CZ"/>
            </a:defPPr>
          </a:lstStyle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3789040"/>
            <a:ext cx="2376264" cy="369332"/>
          </a:xfrm>
          <a:prstGeom prst="rect">
            <a:avLst/>
          </a:prstGeom>
          <a:gradFill>
            <a:gsLst>
              <a:gs pos="40000">
                <a:srgbClr val="E7EC72"/>
              </a:gs>
              <a:gs pos="0">
                <a:srgbClr val="FFFF00"/>
              </a:gs>
              <a:gs pos="63000">
                <a:schemeClr val="accent1">
                  <a:tint val="44500"/>
                  <a:satMod val="160000"/>
                </a:schemeClr>
              </a:gs>
              <a:gs pos="100000">
                <a:schemeClr val="tx1"/>
              </a:gs>
            </a:gsLst>
            <a:lin ang="2400000" scaled="0"/>
          </a:gra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Ionizace plynu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3568" y="1600200"/>
            <a:ext cx="7850832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Nutnou podmínkou pro vznik elektrického proudu v plynech je kromě zdroje elektrického napětí i přítomnost volných nosičů náboje v plynu.</a:t>
            </a:r>
          </a:p>
          <a:p>
            <a:pPr marL="0" indent="0">
              <a:buNone/>
            </a:pPr>
            <a:r>
              <a:rPr lang="cs-CZ" sz="2400" dirty="0" smtClean="0"/>
              <a:t>Volnými částicemi s nábojem v plynech mohou být volné elektrony a ionty, které vznikají ionizací plynu.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</a:rPr>
              <a:t>Ionizace plynu  </a:t>
            </a:r>
            <a:r>
              <a:rPr lang="cs-CZ" sz="2400" dirty="0" smtClean="0"/>
              <a:t>- některé molekuly neutrálního plynu se rozštěpí na volné elektrony a kladné ionty.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</a:rPr>
              <a:t>Ionizátor (ionizační činidlo)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2400" dirty="0" smtClean="0"/>
              <a:t>je prostředek, který vyvolává ionizaci. Je to každý zdroj energie, který poskytuje elektronům v atomech nebo molekulách energii potřebnou na jejich uvolnění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619672" y="6381328"/>
            <a:ext cx="6264696" cy="3600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Jana Klapková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Tahoma"/>
                <a:ea typeface="Tahoma"/>
                <a:cs typeface="Tahoma"/>
              </a:rPr>
              <a:t>©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2011</a:t>
            </a: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273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220688" y="3770060"/>
            <a:ext cx="4351312" cy="369332"/>
          </a:xfrm>
          <a:prstGeom prst="rect">
            <a:avLst/>
          </a:prstGeom>
          <a:gradFill>
            <a:gsLst>
              <a:gs pos="40000">
                <a:srgbClr val="E7EC72"/>
              </a:gs>
              <a:gs pos="0">
                <a:srgbClr val="FFFF00"/>
              </a:gs>
              <a:gs pos="63000">
                <a:schemeClr val="accent1">
                  <a:tint val="44500"/>
                  <a:satMod val="160000"/>
                </a:schemeClr>
              </a:gs>
              <a:gs pos="100000">
                <a:schemeClr val="tx1"/>
              </a:gs>
            </a:gsLst>
            <a:lin ang="2400000" scaled="0"/>
          </a:gra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257672" y="3248328"/>
            <a:ext cx="4351312" cy="369332"/>
          </a:xfrm>
          <a:prstGeom prst="rect">
            <a:avLst/>
          </a:prstGeom>
          <a:gradFill>
            <a:gsLst>
              <a:gs pos="40000">
                <a:srgbClr val="E7EC72"/>
              </a:gs>
              <a:gs pos="0">
                <a:srgbClr val="FFFF00"/>
              </a:gs>
              <a:gs pos="63000">
                <a:schemeClr val="accent1">
                  <a:tint val="44500"/>
                  <a:satMod val="160000"/>
                </a:schemeClr>
              </a:gs>
              <a:gs pos="100000">
                <a:schemeClr val="tx1"/>
              </a:gs>
            </a:gsLst>
            <a:lin ang="2400000" scaled="0"/>
          </a:gra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57672" y="2726596"/>
            <a:ext cx="4170312" cy="369332"/>
          </a:xfrm>
          <a:prstGeom prst="rect">
            <a:avLst/>
          </a:prstGeom>
          <a:gradFill>
            <a:gsLst>
              <a:gs pos="40000">
                <a:srgbClr val="E7EC72"/>
              </a:gs>
              <a:gs pos="0">
                <a:srgbClr val="FFFF00"/>
              </a:gs>
              <a:gs pos="63000">
                <a:schemeClr val="accent1">
                  <a:tint val="44500"/>
                  <a:satMod val="160000"/>
                </a:schemeClr>
              </a:gs>
              <a:gs pos="100000">
                <a:schemeClr val="tx1"/>
              </a:gs>
            </a:gsLst>
            <a:lin ang="2400000" scaled="0"/>
          </a:gra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7672" y="2204864"/>
            <a:ext cx="2376264" cy="369332"/>
          </a:xfrm>
          <a:prstGeom prst="rect">
            <a:avLst/>
          </a:prstGeom>
          <a:gradFill>
            <a:gsLst>
              <a:gs pos="40000">
                <a:srgbClr val="E7EC72"/>
              </a:gs>
              <a:gs pos="0">
                <a:srgbClr val="FFFF00"/>
              </a:gs>
              <a:gs pos="63000">
                <a:schemeClr val="accent1">
                  <a:tint val="44500"/>
                  <a:satMod val="160000"/>
                </a:schemeClr>
              </a:gs>
              <a:gs pos="100000">
                <a:schemeClr val="tx1"/>
              </a:gs>
            </a:gsLst>
            <a:lin ang="2400000" scaled="0"/>
          </a:gra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Ionizátor (Ionizační činidlo)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619672" y="6381328"/>
            <a:ext cx="6264696" cy="3600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Jana Klapková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Tahoma"/>
                <a:ea typeface="Tahoma"/>
                <a:cs typeface="Tahoma"/>
              </a:rPr>
              <a:t>©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2011</a:t>
            </a:r>
          </a:p>
          <a:p>
            <a:pPr algn="ctr"/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83568" y="1628800"/>
            <a:ext cx="7850832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400" dirty="0" smtClean="0"/>
              <a:t>Ionizátorem může být:</a:t>
            </a:r>
          </a:p>
          <a:p>
            <a:pPr marL="0" indent="0">
              <a:buFont typeface="Arial" pitchFamily="34" charset="0"/>
              <a:buNone/>
            </a:pPr>
            <a:r>
              <a:rPr lang="cs-CZ" sz="2400" dirty="0" smtClean="0"/>
              <a:t>-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vysoká teplota </a:t>
            </a:r>
            <a:r>
              <a:rPr lang="cs-CZ" sz="2400" dirty="0" smtClean="0"/>
              <a:t>(plamen svíčky, oheň,…)</a:t>
            </a:r>
          </a:p>
          <a:p>
            <a:pPr marL="0" indent="0">
              <a:buFont typeface="Arial" pitchFamily="34" charset="0"/>
              <a:buNone/>
            </a:pPr>
            <a:r>
              <a:rPr lang="cs-CZ" sz="2400" dirty="0" smtClean="0"/>
              <a:t>-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působení ultrafialového záření </a:t>
            </a:r>
            <a:r>
              <a:rPr lang="cs-CZ" sz="2400" dirty="0" smtClean="0"/>
              <a:t>(Slunce, ultrafialové lampy,…)</a:t>
            </a:r>
          </a:p>
          <a:p>
            <a:pPr marL="0" indent="0">
              <a:buFont typeface="Arial" pitchFamily="34" charset="0"/>
              <a:buNone/>
            </a:pPr>
            <a:r>
              <a:rPr lang="cs-CZ" sz="2400" dirty="0" smtClean="0"/>
              <a:t>- 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působení rentgenového záření   </a:t>
            </a:r>
            <a:r>
              <a:rPr lang="cs-CZ" sz="2400" dirty="0" smtClean="0"/>
              <a:t>(rentgenová lampa)</a:t>
            </a:r>
          </a:p>
          <a:p>
            <a:pPr marL="0" indent="0">
              <a:buNone/>
            </a:pPr>
            <a:r>
              <a:rPr lang="cs-CZ" sz="2400" dirty="0" smtClean="0"/>
              <a:t>-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působení radioaktivního záření   </a:t>
            </a:r>
            <a:r>
              <a:rPr lang="cs-CZ" sz="2400" dirty="0" smtClean="0"/>
              <a:t>(zdroje </a:t>
            </a:r>
            <a:r>
              <a:rPr lang="cs-CZ" sz="2400" dirty="0" err="1" smtClean="0"/>
              <a:t>radioaktivného</a:t>
            </a:r>
            <a:r>
              <a:rPr lang="cs-CZ" sz="2400" dirty="0" smtClean="0"/>
              <a:t> záření)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Pokud výše uvedené vlivy přestanou působit, dochází k rekombinaci (elektrony se navazují na ionty, vznikají neutrální molekuly)  a plyn se stává opět nevodivým.</a:t>
            </a: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7958190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541090" y="3635732"/>
            <a:ext cx="3022798" cy="369332"/>
          </a:xfrm>
          <a:prstGeom prst="rect">
            <a:avLst/>
          </a:prstGeom>
          <a:gradFill>
            <a:gsLst>
              <a:gs pos="40000">
                <a:srgbClr val="E7EC72"/>
              </a:gs>
              <a:gs pos="0">
                <a:srgbClr val="FFFF00"/>
              </a:gs>
              <a:gs pos="63000">
                <a:schemeClr val="accent1">
                  <a:tint val="44500"/>
                  <a:satMod val="160000"/>
                </a:schemeClr>
              </a:gs>
              <a:gs pos="100000">
                <a:schemeClr val="tx1"/>
              </a:gs>
            </a:gsLst>
            <a:lin ang="2400000" scaled="0"/>
          </a:gra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73696" y="2204864"/>
            <a:ext cx="3090192" cy="369332"/>
          </a:xfrm>
          <a:prstGeom prst="rect">
            <a:avLst/>
          </a:prstGeom>
          <a:gradFill>
            <a:gsLst>
              <a:gs pos="40000">
                <a:srgbClr val="E7EC72"/>
              </a:gs>
              <a:gs pos="0">
                <a:srgbClr val="FFFF00"/>
              </a:gs>
              <a:gs pos="63000">
                <a:schemeClr val="accent1">
                  <a:tint val="44500"/>
                  <a:satMod val="160000"/>
                </a:schemeClr>
              </a:gs>
              <a:gs pos="100000">
                <a:schemeClr val="tx1"/>
              </a:gs>
            </a:gsLst>
            <a:lin ang="2400000" scaled="0"/>
          </a:gra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výboje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58652" y="1628800"/>
            <a:ext cx="7775748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400" dirty="0" smtClean="0"/>
              <a:t>Podle podmínek, za nichž plynem prochází proud, rozlišujeme: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nesamostatný výboj  </a:t>
            </a:r>
          </a:p>
          <a:p>
            <a:pPr marL="0" indent="0">
              <a:buNone/>
            </a:pPr>
            <a:r>
              <a:rPr lang="cs-CZ" sz="2400" dirty="0" smtClean="0"/>
              <a:t>Ionizace plynu je vyvolána vnějším působením (ionizátorem), jestliže působení zanikne, zanikne i výboj v plynu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     samostatný výboj</a:t>
            </a:r>
          </a:p>
          <a:p>
            <a:pPr marL="0" indent="0">
              <a:buNone/>
            </a:pPr>
            <a:r>
              <a:rPr lang="cs-CZ" sz="2400" dirty="0" smtClean="0"/>
              <a:t>Udrží se i bez vnějšího působení, dochází k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ionizaci nárazem</a:t>
            </a:r>
          </a:p>
          <a:p>
            <a:pPr marL="0" indent="0">
              <a:buFont typeface="Arial" pitchFamily="34" charset="0"/>
              <a:buNone/>
            </a:pP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</a:rPr>
              <a:t>Ionizace nárazem</a:t>
            </a:r>
            <a:r>
              <a:rPr lang="cs-CZ" sz="2400" dirty="0" smtClean="0"/>
              <a:t>: Pokud se ionty pohybují v prostředí s neutrálními molekulami, narážejí do nich, předají jim energii pro odtržení elektronů a dochází k ionizaci dalších molekul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619672" y="6381328"/>
            <a:ext cx="6264696" cy="3600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Jana Klapková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Tahoma"/>
                <a:ea typeface="Tahoma"/>
                <a:cs typeface="Tahoma"/>
              </a:rPr>
              <a:t>©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2011</a:t>
            </a:r>
          </a:p>
          <a:p>
            <a:pPr algn="ctr"/>
            <a:endParaRPr lang="cs-CZ" dirty="0"/>
          </a:p>
        </p:txBody>
      </p:sp>
      <p:cxnSp>
        <p:nvCxnSpPr>
          <p:cNvPr id="9" name="Přímá spojnice 8"/>
          <p:cNvCxnSpPr/>
          <p:nvPr/>
        </p:nvCxnSpPr>
        <p:spPr>
          <a:xfrm>
            <a:off x="323528" y="2389530"/>
            <a:ext cx="720080" cy="0"/>
          </a:xfrm>
          <a:prstGeom prst="line">
            <a:avLst/>
          </a:prstGeom>
          <a:ln w="1270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323528" y="2389530"/>
            <a:ext cx="435124" cy="1430868"/>
          </a:xfrm>
          <a:prstGeom prst="line">
            <a:avLst/>
          </a:prstGeom>
          <a:ln w="1270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55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7380312" y="1691516"/>
            <a:ext cx="1578024" cy="369332"/>
          </a:xfrm>
          <a:prstGeom prst="rect">
            <a:avLst/>
          </a:prstGeom>
          <a:gradFill>
            <a:gsLst>
              <a:gs pos="40000">
                <a:srgbClr val="E7EC72"/>
              </a:gs>
              <a:gs pos="0">
                <a:srgbClr val="FFFF00"/>
              </a:gs>
              <a:gs pos="63000">
                <a:schemeClr val="accent1">
                  <a:tint val="44500"/>
                  <a:satMod val="160000"/>
                </a:schemeClr>
              </a:gs>
              <a:gs pos="100000">
                <a:schemeClr val="tx1"/>
              </a:gs>
            </a:gsLst>
            <a:lin ang="2400000" scaled="0"/>
          </a:gra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výboje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58652" y="1628800"/>
            <a:ext cx="7775748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400" dirty="0" smtClean="0"/>
              <a:t>Vysoce ionizovaný plyn v samostatném výboji se nazývá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plasma</a:t>
            </a:r>
            <a:r>
              <a:rPr lang="cs-CZ" sz="2400" dirty="0" smtClean="0"/>
              <a:t>.</a:t>
            </a:r>
          </a:p>
          <a:p>
            <a:pPr marL="0" indent="0">
              <a:buFont typeface="Arial" pitchFamily="34" charset="0"/>
              <a:buNone/>
            </a:pPr>
            <a:r>
              <a:rPr lang="cs-CZ" sz="2400" dirty="0" smtClean="0"/>
              <a:t>Plasmová koule:</a:t>
            </a:r>
            <a:endParaRPr lang="cs-CZ" sz="2400" dirty="0"/>
          </a:p>
          <a:p>
            <a:pPr marL="0" indent="0">
              <a:buNone/>
            </a:pPr>
            <a:r>
              <a:rPr lang="cs-CZ" sz="1600" dirty="0">
                <a:hlinkClick r:id="rId2"/>
              </a:rPr>
              <a:t>http://</a:t>
            </a:r>
            <a:r>
              <a:rPr lang="cs-CZ" sz="1600" dirty="0" smtClean="0">
                <a:hlinkClick r:id="rId2"/>
              </a:rPr>
              <a:t>fyzika.jreichl.com/main.article/video/283-samostatny-vyboj-v-plynu-za-atmosferickeho-a-za-snizeneho-tlaku?file=e_plazma.wmv</a:t>
            </a:r>
            <a:endParaRPr lang="cs-CZ" sz="1600" dirty="0" smtClean="0"/>
          </a:p>
          <a:p>
            <a:pPr marL="0" indent="0">
              <a:buNone/>
            </a:pPr>
            <a:r>
              <a:rPr lang="cs-CZ" sz="2400" dirty="0" smtClean="0"/>
              <a:t>Plasmová  koule a zářivka</a:t>
            </a:r>
          </a:p>
          <a:p>
            <a:pPr marL="0" indent="0">
              <a:buNone/>
            </a:pPr>
            <a:r>
              <a:rPr lang="cs-CZ" sz="1600" dirty="0">
                <a:hlinkClick r:id="rId3"/>
              </a:rPr>
              <a:t>http://fyzika.jreichl.com/main.article/video/283-samostatny-vyboj-v-plynu-za-atmosferickeho-a-za-snizeneho-tlaku?file=e_plazma_zarivka.wmv</a:t>
            </a: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126690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522264" y="4499828"/>
            <a:ext cx="4210930" cy="369332"/>
          </a:xfrm>
          <a:prstGeom prst="rect">
            <a:avLst/>
          </a:prstGeom>
          <a:gradFill>
            <a:gsLst>
              <a:gs pos="40000">
                <a:srgbClr val="E7EC72"/>
              </a:gs>
              <a:gs pos="0">
                <a:srgbClr val="FFFF00"/>
              </a:gs>
              <a:gs pos="63000">
                <a:schemeClr val="accent1">
                  <a:tint val="44500"/>
                  <a:satMod val="160000"/>
                </a:schemeClr>
              </a:gs>
              <a:gs pos="100000">
                <a:schemeClr val="tx1"/>
              </a:gs>
            </a:gsLst>
            <a:lin ang="2400000" scaled="0"/>
          </a:gra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73696" y="2204864"/>
            <a:ext cx="4602360" cy="369332"/>
          </a:xfrm>
          <a:prstGeom prst="rect">
            <a:avLst/>
          </a:prstGeom>
          <a:gradFill>
            <a:gsLst>
              <a:gs pos="40000">
                <a:srgbClr val="E7EC72"/>
              </a:gs>
              <a:gs pos="0">
                <a:srgbClr val="FFFF00"/>
              </a:gs>
              <a:gs pos="63000">
                <a:schemeClr val="accent1">
                  <a:tint val="44500"/>
                  <a:satMod val="160000"/>
                </a:schemeClr>
              </a:gs>
              <a:gs pos="100000">
                <a:schemeClr val="tx1"/>
              </a:gs>
            </a:gsLst>
            <a:lin ang="2400000" scaled="0"/>
          </a:gra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Samostatné výboje v plynu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58652" y="1628800"/>
            <a:ext cx="8061820" cy="49325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400" dirty="0" smtClean="0"/>
              <a:t>Podle velikosti tlaku, při které probíhá výboj v plynu, rozlišujeme: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Výboje za </a:t>
            </a:r>
            <a:r>
              <a:rPr lang="cs-CZ" sz="2400" dirty="0" err="1" smtClean="0">
                <a:solidFill>
                  <a:schemeClr val="tx2">
                    <a:lumMod val="50000"/>
                  </a:schemeClr>
                </a:solidFill>
              </a:rPr>
              <a:t>atmosferického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 tlaku</a:t>
            </a:r>
            <a:b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sz="2400" dirty="0" smtClean="0"/>
              <a:t>Probíhají při normálním tlaku (tj. okolo 100kPa neboli 1000hPa)</a:t>
            </a:r>
            <a:br>
              <a:rPr lang="cs-CZ" sz="2400" dirty="0" smtClean="0"/>
            </a:br>
            <a:r>
              <a:rPr lang="cs-CZ" sz="2400" dirty="0" smtClean="0"/>
              <a:t>Patří sem:                 jiskrový výboj</a:t>
            </a:r>
          </a:p>
          <a:p>
            <a:pPr marL="0" indent="0">
              <a:buNone/>
            </a:pPr>
            <a:r>
              <a:rPr lang="cs-CZ" sz="2400" dirty="0" smtClean="0"/>
              <a:t>                                     obloukový výboj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      blesk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     výboje za sníženého tlaku</a:t>
            </a:r>
            <a:b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sz="2400" dirty="0" smtClean="0"/>
              <a:t>Ve zředěném plynu vzniká </a:t>
            </a:r>
            <a:r>
              <a:rPr lang="cs-CZ" sz="2400" dirty="0" err="1" smtClean="0"/>
              <a:t>samostaný</a:t>
            </a:r>
            <a:r>
              <a:rPr lang="cs-CZ" sz="2400" dirty="0" smtClean="0"/>
              <a:t> výboj při nižším napětí než za normálního tlaku</a:t>
            </a:r>
            <a:br>
              <a:rPr lang="cs-CZ" sz="2400" dirty="0" smtClean="0"/>
            </a:br>
            <a:r>
              <a:rPr lang="cs-CZ" sz="2400" dirty="0" smtClean="0"/>
              <a:t>Patří sem:                  zářivky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                                  výbojky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619672" y="6381328"/>
            <a:ext cx="6264696" cy="3600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Jana Klapková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Tahoma"/>
                <a:ea typeface="Tahoma"/>
                <a:cs typeface="Tahoma"/>
              </a:rPr>
              <a:t>©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2011</a:t>
            </a:r>
          </a:p>
          <a:p>
            <a:pPr algn="ctr"/>
            <a:endParaRPr lang="cs-CZ" dirty="0"/>
          </a:p>
        </p:txBody>
      </p:sp>
      <p:cxnSp>
        <p:nvCxnSpPr>
          <p:cNvPr id="9" name="Přímá spojnice 8"/>
          <p:cNvCxnSpPr/>
          <p:nvPr/>
        </p:nvCxnSpPr>
        <p:spPr>
          <a:xfrm>
            <a:off x="323528" y="2389530"/>
            <a:ext cx="720080" cy="0"/>
          </a:xfrm>
          <a:prstGeom prst="line">
            <a:avLst/>
          </a:prstGeom>
          <a:ln w="1270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323528" y="2389530"/>
            <a:ext cx="435124" cy="2191598"/>
          </a:xfrm>
          <a:prstGeom prst="line">
            <a:avLst/>
          </a:prstGeom>
          <a:ln w="1270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Skupina 16"/>
          <p:cNvGrpSpPr/>
          <p:nvPr/>
        </p:nvGrpSpPr>
        <p:grpSpPr>
          <a:xfrm>
            <a:off x="2674907" y="3145614"/>
            <a:ext cx="720080" cy="1080120"/>
            <a:chOff x="2195736" y="3429000"/>
            <a:chExt cx="720080" cy="1080120"/>
          </a:xfrm>
        </p:grpSpPr>
        <p:cxnSp>
          <p:nvCxnSpPr>
            <p:cNvPr id="11" name="Přímá spojnice 10"/>
            <p:cNvCxnSpPr/>
            <p:nvPr/>
          </p:nvCxnSpPr>
          <p:spPr>
            <a:xfrm>
              <a:off x="2195736" y="3429000"/>
              <a:ext cx="720080" cy="0"/>
            </a:xfrm>
            <a:prstGeom prst="line">
              <a:avLst/>
            </a:prstGeom>
            <a:ln w="127000" cap="rnd" cmpd="sng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2195736" y="3449836"/>
              <a:ext cx="720080" cy="1059284"/>
            </a:xfrm>
            <a:prstGeom prst="line">
              <a:avLst/>
            </a:prstGeom>
            <a:ln w="127000" cap="rnd" cmpd="sng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2195736" y="3429000"/>
              <a:ext cx="720080" cy="550478"/>
            </a:xfrm>
            <a:prstGeom prst="line">
              <a:avLst/>
            </a:prstGeom>
            <a:ln w="127000" cap="rnd" cmpd="sng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Přímá spojnice 18"/>
          <p:cNvCxnSpPr/>
          <p:nvPr/>
        </p:nvCxnSpPr>
        <p:spPr>
          <a:xfrm>
            <a:off x="2414836" y="5733256"/>
            <a:ext cx="720080" cy="0"/>
          </a:xfrm>
          <a:prstGeom prst="line">
            <a:avLst/>
          </a:prstGeom>
          <a:ln w="1270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2414836" y="5733256"/>
            <a:ext cx="720080" cy="360040"/>
          </a:xfrm>
          <a:prstGeom prst="line">
            <a:avLst/>
          </a:prstGeom>
          <a:ln w="127000" cap="rnd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57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Jiskrový výboj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1619672" y="6381328"/>
            <a:ext cx="6264696" cy="3600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Jana Klapková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Tahoma"/>
                <a:ea typeface="Tahoma"/>
                <a:cs typeface="Tahoma"/>
              </a:rPr>
              <a:t>©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2011</a:t>
            </a:r>
          </a:p>
          <a:p>
            <a:pPr algn="ctr"/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58652" y="1628800"/>
            <a:ext cx="7775748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400" dirty="0" smtClean="0"/>
              <a:t>Vzniká při nižším napětí, při malé vzdálenosti elektrod</a:t>
            </a:r>
          </a:p>
          <a:p>
            <a:pPr marL="0" indent="0">
              <a:buFont typeface="Arial" pitchFamily="34" charset="0"/>
              <a:buNone/>
            </a:pPr>
            <a:r>
              <a:rPr lang="cs-CZ" sz="2400" dirty="0" smtClean="0"/>
              <a:t>Představují ztráty na rozvodech elektrické energie, snažíme se je omezit tak, že se dráty dokonale izolují od stožárů</a:t>
            </a:r>
          </a:p>
          <a:p>
            <a:pPr marL="0" indent="0">
              <a:buFont typeface="Arial" pitchFamily="34" charset="0"/>
              <a:buNone/>
            </a:pPr>
            <a:endParaRPr lang="cs-CZ" sz="2400" dirty="0" smtClean="0"/>
          </a:p>
          <a:p>
            <a:pPr marL="0" indent="0">
              <a:buFont typeface="Arial" pitchFamily="34" charset="0"/>
              <a:buNone/>
            </a:pPr>
            <a:r>
              <a:rPr lang="cs-CZ" sz="2400" dirty="0" smtClean="0"/>
              <a:t>Koróna – vzniká kolem kovových hrotů ve výškách za příhodných podmínek, kolem drátů, skalních útesů </a:t>
            </a:r>
            <a:r>
              <a:rPr lang="cs-CZ" sz="2400" dirty="0" err="1" smtClean="0"/>
              <a:t>apod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60160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Jiskrový výboj</a:t>
            </a: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1619672" y="6381328"/>
            <a:ext cx="6264696" cy="3600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Jana Klapková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Tahoma"/>
                <a:ea typeface="Tahoma"/>
                <a:cs typeface="Tahoma"/>
              </a:rPr>
              <a:t>©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2011</a:t>
            </a:r>
          </a:p>
          <a:p>
            <a:pPr algn="ctr"/>
            <a:endParaRPr lang="cs-CZ" dirty="0"/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467544" y="2132856"/>
            <a:ext cx="7775748" cy="3384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cs-CZ" sz="2400" dirty="0" smtClean="0"/>
              <a:t>Svíčky v motorech automobilů</a:t>
            </a:r>
          </a:p>
          <a:p>
            <a:pPr>
              <a:buFontTx/>
              <a:buChar char="-"/>
            </a:pPr>
            <a:r>
              <a:rPr lang="cs-CZ" sz="2400" dirty="0" smtClean="0"/>
              <a:t>Jiskra na plynovém sporáku</a:t>
            </a:r>
          </a:p>
          <a:p>
            <a:pPr>
              <a:buFontTx/>
              <a:buChar char="-"/>
            </a:pPr>
            <a:r>
              <a:rPr lang="cs-CZ" sz="2400" dirty="0" smtClean="0"/>
              <a:t>Blesk</a:t>
            </a:r>
          </a:p>
          <a:p>
            <a:pPr>
              <a:buFontTx/>
              <a:buChar char="-"/>
            </a:pPr>
            <a:r>
              <a:rPr lang="cs-CZ" sz="2400" dirty="0" smtClean="0"/>
              <a:t>Nutnost izolátorů na stožárech rozvodů vysokého napětí</a:t>
            </a:r>
          </a:p>
          <a:p>
            <a:pPr>
              <a:buFontTx/>
              <a:buChar char="-"/>
            </a:pPr>
            <a:r>
              <a:rPr lang="cs-CZ" sz="2400" dirty="0" smtClean="0"/>
              <a:t>zapalovače</a:t>
            </a:r>
            <a:endParaRPr lang="cs-CZ" sz="2400" dirty="0" smtClean="0"/>
          </a:p>
          <a:p>
            <a:pPr marL="0" indent="0">
              <a:buFont typeface="Arial" pitchFamily="34" charset="0"/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89259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Obloukový  výboj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1619672" y="6381328"/>
            <a:ext cx="6264696" cy="3600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Jana Klapková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Tahoma"/>
                <a:ea typeface="Tahoma"/>
                <a:cs typeface="Tahoma"/>
              </a:rPr>
              <a:t>©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2011</a:t>
            </a:r>
          </a:p>
          <a:p>
            <a:pPr algn="ctr"/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58652" y="1628800"/>
            <a:ext cx="7775748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400" dirty="0" smtClean="0"/>
              <a:t>Lze vytvořit mezi dvěma uhlíkovými elektrodami při malém napětí při dotyku se elektrody rozžhaví a po následujícím oddálení (několik mm) se mezi elektrodami vytvoří výboj a plynem přitom prochází veliký proud, dochází k další ionizaci a výboj se udrží i při nižším napětí</a:t>
            </a:r>
          </a:p>
          <a:p>
            <a:pPr marL="0" indent="0">
              <a:buFont typeface="Arial" pitchFamily="34" charset="0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477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orizont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686</Words>
  <Application>Microsoft Office PowerPoint</Application>
  <PresentationFormat>Předvádění na obrazovce (4:3)</PresentationFormat>
  <Paragraphs>87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Arial Narrow</vt:lpstr>
      <vt:lpstr>Tahoma</vt:lpstr>
      <vt:lpstr>Horizont</vt:lpstr>
      <vt:lpstr>Vedení elektrického proudu v plynech</vt:lpstr>
      <vt:lpstr>Ionizace plynu</vt:lpstr>
      <vt:lpstr>Ionizátor (Ionizační činidlo)</vt:lpstr>
      <vt:lpstr>výboje</vt:lpstr>
      <vt:lpstr>výboje</vt:lpstr>
      <vt:lpstr>Samostatné výboje v plynu</vt:lpstr>
      <vt:lpstr>Jiskrový výboj</vt:lpstr>
      <vt:lpstr>Jiskrový výboj</vt:lpstr>
      <vt:lpstr>Obloukový  výboj</vt:lpstr>
      <vt:lpstr>Obloukový  výboj</vt:lpstr>
      <vt:lpstr>blesk</vt:lpstr>
      <vt:lpstr>blesk</vt:lpstr>
      <vt:lpstr>zářivky</vt:lpstr>
      <vt:lpstr>zářivky</vt:lpstr>
      <vt:lpstr>Výbojky a reklamní trubice</vt:lpstr>
      <vt:lpstr>Výbojky a reklamní trubice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Vedení elektrického proudu v plynech</dc:title>
  <dc:creator>Jana</dc:creator>
  <cp:lastModifiedBy>Jana</cp:lastModifiedBy>
  <cp:revision>34</cp:revision>
  <dcterms:created xsi:type="dcterms:W3CDTF">2011-11-21T16:38:06Z</dcterms:created>
  <dcterms:modified xsi:type="dcterms:W3CDTF">2012-12-25T13:22:04Z</dcterms:modified>
</cp:coreProperties>
</file>