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EDBD97-8901-4065-BE23-65ACAEF03213}" type="datetimeFigureOut">
              <a:rPr lang="cs-CZ" smtClean="0"/>
              <a:pPr/>
              <a:t>16.12.2012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56D4D1-0CF9-46EB-A74B-440FEDCBE8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accent1"/>
                </a:solidFill>
              </a:rPr>
              <a:t>SLOUČENINY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14356"/>
            <a:ext cx="68484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hydroxid draselný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Hydroxid draselný</a:t>
            </a:r>
            <a:r>
              <a:rPr lang="cs-CZ" dirty="0" smtClean="0"/>
              <a:t> (KOH) je také známý jako žíravý draslík, louh draselný. Je to silně zásaditá sloučenina.</a:t>
            </a:r>
          </a:p>
          <a:p>
            <a:endParaRPr lang="cs-CZ" dirty="0" smtClean="0"/>
          </a:p>
          <a:p>
            <a:r>
              <a:rPr lang="cs-CZ" dirty="0" smtClean="0"/>
              <a:t>Používá se k výrobě mýdla a léčiv</a:t>
            </a:r>
            <a:r>
              <a:rPr lang="cs-CZ" sz="2800" dirty="0" smtClean="0"/>
              <a:t>. 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hydroxid sodný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V čistém stavu je to pevná bílá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látka ve formě peciček, lístečků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nebo granulí,silně hygroskopická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a pohlcující oxid uhličitý ze </a:t>
            </a:r>
            <a:r>
              <a:rPr lang="cs-CZ" sz="2000" dirty="0" err="1" smtClean="0"/>
              <a:t>vzdu</a:t>
            </a:r>
            <a:r>
              <a:rPr lang="cs-CZ" sz="2000" dirty="0" smtClean="0"/>
              <a:t>-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err="1" smtClean="0"/>
              <a:t>chu</a:t>
            </a:r>
            <a:r>
              <a:rPr lang="cs-CZ" sz="2000" dirty="0" smtClean="0"/>
              <a:t>; proto musí být uchovávána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v hermeticky uzavřených obalech.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20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Vyrábí se elektrolýzou vodného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roztoku </a:t>
            </a:r>
            <a:r>
              <a:rPr lang="cs-CZ" sz="2000" dirty="0" err="1" smtClean="0"/>
              <a:t>NaCl</a:t>
            </a:r>
            <a:r>
              <a:rPr lang="cs-CZ" sz="2000" dirty="0" smtClean="0"/>
              <a:t> (tzv. solanky).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Používá se k výrobě mýdel, celulo-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err="1" smtClean="0"/>
              <a:t>sy</a:t>
            </a:r>
            <a:r>
              <a:rPr lang="cs-CZ" sz="2000" dirty="0" smtClean="0"/>
              <a:t> a papíru, umělého hedvábí.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2000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/>
              <a:t>V potravinářství je označován kódem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2000" dirty="0" smtClean="0">
                <a:solidFill>
                  <a:srgbClr val="A21634"/>
                </a:solidFill>
              </a:rPr>
              <a:t>E524.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2000" b="1" dirty="0" smtClean="0">
              <a:solidFill>
                <a:srgbClr val="A21634"/>
              </a:solidFill>
              <a:latin typeface="Century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dusičnan sodný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4546848" cy="456510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NaNO</a:t>
            </a:r>
            <a:r>
              <a:rPr lang="cs-CZ" baseline="-25000" dirty="0" smtClean="0"/>
              <a:t>3</a:t>
            </a:r>
            <a:endParaRPr lang="cs-CZ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Je bezbarvý, bílý, šedý nebo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lehce zbarvený do žluta nebo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hněda, průhledný, skelně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lesklý.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jedlá soda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b="1" dirty="0" err="1" smtClean="0"/>
              <a:t>Hydrogenuhličitan</a:t>
            </a:r>
            <a:r>
              <a:rPr lang="cs-CZ" b="1" dirty="0" smtClean="0"/>
              <a:t> sodný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neboli </a:t>
            </a:r>
            <a:r>
              <a:rPr lang="cs-CZ" b="1" dirty="0" smtClean="0">
                <a:solidFill>
                  <a:srgbClr val="A21634"/>
                </a:solidFill>
              </a:rPr>
              <a:t>jedlá soda      </a:t>
            </a:r>
            <a:r>
              <a:rPr lang="cs-CZ" dirty="0" smtClean="0"/>
              <a:t> (</a:t>
            </a:r>
            <a:r>
              <a:rPr lang="cs-CZ" b="1" dirty="0" smtClean="0"/>
              <a:t>NaHCO</a:t>
            </a:r>
            <a:r>
              <a:rPr lang="cs-CZ" b="1" baseline="-25000" dirty="0" smtClean="0"/>
              <a:t>3</a:t>
            </a:r>
            <a:r>
              <a:rPr lang="cs-CZ" dirty="0" smtClean="0"/>
              <a:t>)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je bílý prášek se zásaditou chutí.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b="1" dirty="0" err="1" smtClean="0"/>
              <a:t>Hydrogenuhličitan</a:t>
            </a:r>
            <a:r>
              <a:rPr lang="cs-CZ" b="1" dirty="0" smtClean="0"/>
              <a:t> sodný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se používá při zvýšené kyselosti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žaludečních šťáv, jako součást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kypřících prášků do pečiva a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dirty="0" smtClean="0"/>
              <a:t>šumivých prášků do nápojů.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SODA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b="1" dirty="0" smtClean="0"/>
              <a:t>uhličitan sodný  </a:t>
            </a:r>
            <a:r>
              <a:rPr lang="cs-CZ" dirty="0" smtClean="0"/>
              <a:t>(Na</a:t>
            </a:r>
            <a:r>
              <a:rPr lang="cs-CZ" baseline="-25000" dirty="0" smtClean="0"/>
              <a:t>2</a:t>
            </a:r>
            <a:r>
              <a:rPr lang="cs-CZ" dirty="0" smtClean="0"/>
              <a:t>CO</a:t>
            </a:r>
            <a:r>
              <a:rPr lang="cs-CZ" baseline="-25000" dirty="0" smtClean="0"/>
              <a:t>3</a:t>
            </a:r>
            <a:r>
              <a:rPr lang="cs-CZ" dirty="0" smtClean="0"/>
              <a:t>) 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 soda na praní – v bezvodém stavu bílý prášek</a:t>
            </a:r>
          </a:p>
          <a:p>
            <a:pPr>
              <a:spcBef>
                <a:spcPct val="0"/>
              </a:spcBef>
            </a:pPr>
            <a:r>
              <a:rPr lang="cs-CZ" dirty="0" smtClean="0"/>
              <a:t> používá se k výrobě skla, pracích prostředků, dalších solí…</a:t>
            </a:r>
          </a:p>
          <a:p>
            <a:pPr>
              <a:spcBef>
                <a:spcPct val="0"/>
              </a:spcBef>
            </a:pPr>
            <a:endParaRPr lang="cs-CZ" dirty="0" smtClean="0"/>
          </a:p>
          <a:p>
            <a:pPr>
              <a:spcBef>
                <a:spcPct val="0"/>
              </a:spcBef>
              <a:buNone/>
            </a:pPr>
            <a:r>
              <a:rPr lang="cs-CZ" b="1" dirty="0" err="1" smtClean="0"/>
              <a:t>Solvayův</a:t>
            </a:r>
            <a:r>
              <a:rPr lang="cs-CZ" b="1" dirty="0" smtClean="0"/>
              <a:t> způsob </a:t>
            </a:r>
          </a:p>
          <a:p>
            <a:pPr>
              <a:buNone/>
            </a:pPr>
            <a:r>
              <a:rPr lang="cs-CZ" dirty="0" err="1" smtClean="0"/>
              <a:t>NaCl</a:t>
            </a:r>
            <a:r>
              <a:rPr lang="cs-CZ" dirty="0" smtClean="0"/>
              <a:t> + H</a:t>
            </a:r>
            <a:r>
              <a:rPr lang="cs-CZ" baseline="-25000" dirty="0" smtClean="0"/>
              <a:t>2</a:t>
            </a:r>
            <a:r>
              <a:rPr lang="cs-CZ" dirty="0" smtClean="0"/>
              <a:t>O + NH</a:t>
            </a:r>
            <a:r>
              <a:rPr lang="cs-CZ" baseline="-25000" dirty="0" smtClean="0"/>
              <a:t>3</a:t>
            </a:r>
            <a:r>
              <a:rPr lang="cs-CZ" dirty="0" smtClean="0"/>
              <a:t> + CO</a:t>
            </a:r>
            <a:r>
              <a:rPr lang="cs-CZ" baseline="-25000" dirty="0" smtClean="0"/>
              <a:t>2                      </a:t>
            </a:r>
            <a:r>
              <a:rPr lang="cs-CZ" dirty="0" smtClean="0"/>
              <a:t>NaHCO</a:t>
            </a:r>
            <a:r>
              <a:rPr lang="cs-CZ" baseline="-25000" dirty="0" smtClean="0"/>
              <a:t>3</a:t>
            </a:r>
            <a:r>
              <a:rPr lang="cs-CZ" dirty="0" smtClean="0"/>
              <a:t> +NH</a:t>
            </a:r>
            <a:r>
              <a:rPr lang="cs-CZ" baseline="-25000" dirty="0" smtClean="0"/>
              <a:t>4</a:t>
            </a:r>
            <a:r>
              <a:rPr lang="cs-CZ" dirty="0" smtClean="0"/>
              <a:t>Cl    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2 NaHCO</a:t>
            </a:r>
            <a:r>
              <a:rPr lang="cs-CZ" baseline="-25000" dirty="0" smtClean="0"/>
              <a:t>3                       </a:t>
            </a:r>
            <a:r>
              <a:rPr lang="cs-CZ" dirty="0" smtClean="0"/>
              <a:t>Na</a:t>
            </a:r>
            <a:r>
              <a:rPr lang="cs-CZ" baseline="-25000" dirty="0" smtClean="0"/>
              <a:t>2</a:t>
            </a:r>
            <a:r>
              <a:rPr lang="cs-CZ" dirty="0" smtClean="0"/>
              <a:t>CO</a:t>
            </a:r>
            <a:r>
              <a:rPr lang="cs-CZ" baseline="-25000" dirty="0" smtClean="0"/>
              <a:t>3  </a:t>
            </a:r>
            <a:r>
              <a:rPr lang="cs-CZ" dirty="0" smtClean="0"/>
              <a:t>+ </a:t>
            </a:r>
            <a:r>
              <a:rPr lang="cs-CZ" baseline="-25000" dirty="0" smtClean="0"/>
              <a:t> </a:t>
            </a:r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 +  CO</a:t>
            </a:r>
            <a:r>
              <a:rPr lang="cs-CZ" baseline="-25000" dirty="0" smtClean="0"/>
              <a:t>2</a:t>
            </a:r>
          </a:p>
          <a:p>
            <a:endParaRPr lang="cs-CZ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283968" y="3933056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195736" y="4293096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chemeClr val="tx1"/>
                </a:solidFill>
              </a:rPr>
              <a:t>využití alkalických kovů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Alkalické kovy se dají použít jako dobrá </a:t>
            </a:r>
            <a:r>
              <a:rPr lang="cs-CZ" dirty="0" err="1" smtClean="0"/>
              <a:t>redukovadla</a:t>
            </a:r>
            <a:r>
              <a:rPr lang="cs-CZ" dirty="0" smtClean="0"/>
              <a:t> v organické chemii nebo analytické chemii, ale vzhledem k jejich vysoké reaktivitě se na tyto reakce ve velkém nepoužívají. </a:t>
            </a:r>
          </a:p>
          <a:p>
            <a:endParaRPr lang="cs-CZ" dirty="0" smtClean="0"/>
          </a:p>
          <a:p>
            <a:r>
              <a:rPr lang="cs-CZ" dirty="0" smtClean="0"/>
              <a:t>Z čistých kovů má největší využití lithium, které je nejstálejší na vzduchu a nejméně reaktivní. </a:t>
            </a:r>
          </a:p>
          <a:p>
            <a:endParaRPr lang="cs-CZ" dirty="0" smtClean="0"/>
          </a:p>
          <a:p>
            <a:r>
              <a:rPr lang="cs-CZ" dirty="0" smtClean="0"/>
              <a:t>U ostatních alkalických kovů jsou významné především jejich sloučeniny. 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266</Words>
  <Application>Microsoft Office PowerPoint</Application>
  <PresentationFormat>Předvádění na obrazovce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SLOUČENINY</vt:lpstr>
      <vt:lpstr>hydroxid draselný</vt:lpstr>
      <vt:lpstr>hydroxid sodný</vt:lpstr>
      <vt:lpstr>dusičnan sodný </vt:lpstr>
      <vt:lpstr>jedlá soda</vt:lpstr>
      <vt:lpstr>   SODA </vt:lpstr>
      <vt:lpstr>využití alkalických kovů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SLOUČENINY</dc:title>
  <dc:creator>Kika</dc:creator>
  <cp:lastModifiedBy>Kika</cp:lastModifiedBy>
  <cp:revision>3</cp:revision>
  <dcterms:created xsi:type="dcterms:W3CDTF">2011-09-20T14:17:08Z</dcterms:created>
  <dcterms:modified xsi:type="dcterms:W3CDTF">2012-12-16T16:23:06Z</dcterms:modified>
</cp:coreProperties>
</file>