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8339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457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404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1880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53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49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5938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526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0564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766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631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700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529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8351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4974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272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181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777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613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6982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7146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097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908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925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www.citace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s.muni.cz/do/rect/el/estud/prif/ps11/metodika/web/ebook_citace_2011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odkazy.ph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ites.google.com/site/novaiso690/metody-citovani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97061" y="1886640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III</a:t>
            </a: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Textový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1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strukturované dokumenty, styly, osnova, odkazy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Leipert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480" y="0"/>
            <a:ext cx="5246785" cy="128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Práce se Styly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19" name="Shape 119"/>
          <p:cNvGrpSpPr/>
          <p:nvPr/>
        </p:nvGrpSpPr>
        <p:grpSpPr>
          <a:xfrm>
            <a:off x="1355650" y="1369375"/>
            <a:ext cx="6343650" cy="5191125"/>
            <a:chOff x="1285875" y="1571625"/>
            <a:chExt cx="6343650" cy="5191125"/>
          </a:xfrm>
        </p:grpSpPr>
        <p:pic>
          <p:nvPicPr>
            <p:cNvPr id="120" name="Shape 1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85875" y="1571625"/>
              <a:ext cx="6343650" cy="51911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Shape 121"/>
            <p:cNvSpPr/>
            <p:nvPr/>
          </p:nvSpPr>
          <p:spPr>
            <a:xfrm>
              <a:off x="1504334" y="4965289"/>
              <a:ext cx="413100" cy="3147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1541431">
              <a:off x="5186417" y="6100870"/>
              <a:ext cx="413139" cy="31451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Tvorba osnovy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promyšlení struktury práce v jednotlivých úrovních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v řežimu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Osnova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0087" y="2947988"/>
            <a:ext cx="4067175" cy="30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950" y="2947988"/>
            <a:ext cx="3505200" cy="301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Editace osnovy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vazba úrovně osnovy na úroveň nadpisu a na víceúrovňové číslování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přesun logických celků osnovy se znaménkem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vertikálně či horizontálně v osnově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klávesa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Shift+Tab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úprava/použití nadpisových stylů v osnově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sbalení/rozbalení jednotlivých úrovní osnovy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vazba objektů k osnově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přepínání pohledů na dokument 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AltGr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Víceúrovňové číslování nadpisů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089" y="1600200"/>
            <a:ext cx="5739513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vybíráme kombinaci desetinného číslování s vazbou na styly Nadpisů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46" name="Shape 146"/>
          <p:cNvGrpSpPr/>
          <p:nvPr/>
        </p:nvGrpSpPr>
        <p:grpSpPr>
          <a:xfrm>
            <a:off x="6219251" y="1993966"/>
            <a:ext cx="2662101" cy="3695700"/>
            <a:chOff x="6219251" y="1993966"/>
            <a:chExt cx="2662101" cy="3695700"/>
          </a:xfrm>
        </p:grpSpPr>
        <p:pic>
          <p:nvPicPr>
            <p:cNvPr id="147" name="Shape 14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219251" y="1993966"/>
              <a:ext cx="2581275" cy="3695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Shape 148"/>
            <p:cNvSpPr/>
            <p:nvPr/>
          </p:nvSpPr>
          <p:spPr>
            <a:xfrm>
              <a:off x="7509889" y="3810303"/>
              <a:ext cx="1371463" cy="1313841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7313" y="2947988"/>
            <a:ext cx="4067175" cy="30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Tvorba strukturované práce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vytvořenou osnovu zobrazíme v Rozložení při tisku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nadpisy 1. popř. i 2. úrovně provedeme změnu stylu – Vložit konec stránky před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připravíme si styly sazebního odstavce, citace, rejstříku, zvýrazněného textu, tabulky, odrážek, titulků apod.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zobrazíme podokno Rozvržení dokumentu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vytváříme samotnou práci: 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neformátujeme ale stylujeme!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78975" y="228600"/>
            <a:ext cx="83871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200" b="0">
                <a:latin typeface="Arial"/>
                <a:ea typeface="Arial"/>
                <a:cs typeface="Arial"/>
                <a:sym typeface="Arial"/>
              </a:rPr>
              <a:t>Umístění nadpisů na nové stránky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12775" y="1271587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stylu – Vložit konec stránky před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713" y="1941232"/>
            <a:ext cx="5555178" cy="478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9397" y="2572965"/>
            <a:ext cx="4096414" cy="226119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6080500" y="2920625"/>
            <a:ext cx="627899" cy="23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5236105" y="3876898"/>
            <a:ext cx="189599" cy="2196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67" name="Shape 167"/>
          <p:cNvCxnSpPr>
            <a:endCxn id="165" idx="1"/>
          </p:cNvCxnSpPr>
          <p:nvPr/>
        </p:nvCxnSpPr>
        <p:spPr>
          <a:xfrm rot="10800000" flipH="1">
            <a:off x="1774299" y="3040324"/>
            <a:ext cx="4306200" cy="206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Odkazový materiál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53575" y="1600200"/>
            <a:ext cx="85448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hypertextový odkaz (Ctrl+K)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poznámka pod čarou, vysvětlivka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křížový odkaz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bibliografickou citac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(číslovanou položku)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styl (číslo) nadpisu (podkapitolu) + text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titulek (návěští s číslem) či celý titulek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titulek (obrázku, grafu, tabulky apod.)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položka rejstříku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položka citace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603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Citace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299575" y="1519200"/>
            <a:ext cx="8639400" cy="486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071563" marR="0" lvl="0" indent="-1071563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citace: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cs-CZ" sz="2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funkční gramotnost je definovaná jako schopnost participovat na světě informací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[3]</a:t>
            </a:r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bibliografická citace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[3]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Funkční gramotnost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Dostupné na internetu: </a:t>
            </a: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&lt;http://www.et2010.cz/dokumenty/funkcni_gramotnost.php&gt;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40384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generování bibliografické cita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ce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na: </a:t>
            </a:r>
            <a:r>
              <a:rPr lang="cs-CZ" sz="260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www.citace.com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metodika</a:t>
            </a:r>
            <a:r>
              <a:rPr lang="cs-CZ" sz="260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tvorby </a:t>
            </a:r>
            <a:r>
              <a:rPr lang="cs-CZ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bibliografických citací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 (ebook)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poslední verze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citační norm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ČSN ISO 690 (2011)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079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Metody c</a:t>
            </a: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ování v textu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299575" y="1219200"/>
            <a:ext cx="8639400" cy="528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275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b="1">
                <a:latin typeface="Arial"/>
                <a:ea typeface="Arial"/>
                <a:cs typeface="Arial"/>
                <a:sym typeface="Arial"/>
              </a:rPr>
              <a:t>forma jméno-datum (harvardský styl)</a:t>
            </a:r>
          </a:p>
          <a:p>
            <a:pPr marL="914400" marR="0" lvl="1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(Vomáčka 2013, s.15-22)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bibliografické citace jsou řazeny dle autora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b="1">
                <a:latin typeface="Arial"/>
                <a:ea typeface="Arial"/>
                <a:cs typeface="Arial"/>
                <a:sym typeface="Arial"/>
              </a:rPr>
              <a:t>forma číselného odkazu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(22, s. 14)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[22, s. 14]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text</a:t>
            </a:r>
            <a:r>
              <a:rPr lang="cs-CZ" baseline="30000">
                <a:latin typeface="Arial"/>
                <a:ea typeface="Arial"/>
                <a:cs typeface="Arial"/>
                <a:sym typeface="Arial"/>
              </a:rPr>
              <a:t>22 s. 14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bibliografické citace jsou řazeny dle výskytu v textu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b="1">
                <a:latin typeface="Arial"/>
                <a:ea typeface="Arial"/>
                <a:cs typeface="Arial"/>
                <a:sym typeface="Arial"/>
              </a:rPr>
              <a:t>forma průběžných poznámek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 (22)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[22]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text</a:t>
            </a:r>
            <a:r>
              <a:rPr lang="cs-CZ" baseline="30000">
                <a:latin typeface="Arial"/>
                <a:ea typeface="Arial"/>
                <a:cs typeface="Arial"/>
                <a:sym typeface="Arial"/>
              </a:rPr>
              <a:t>22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bibliografické citace jsou řazeny dle výskytu v textu formou poznámek pod čarou či na konci práce</a:t>
            </a:r>
          </a:p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1800" b="1">
                <a:latin typeface="Arial"/>
                <a:ea typeface="Arial"/>
                <a:cs typeface="Arial"/>
                <a:sym typeface="Arial"/>
              </a:rPr>
              <a:t>podrobnější</a:t>
            </a:r>
            <a:r>
              <a:rPr lang="cs-CZ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800" b="1">
                <a:latin typeface="Arial"/>
                <a:ea typeface="Arial"/>
                <a:cs typeface="Arial"/>
                <a:sym typeface="Arial"/>
              </a:rPr>
              <a:t>informace </a:t>
            </a:r>
            <a:r>
              <a:rPr lang="cs-CZ" sz="18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zde</a:t>
            </a:r>
            <a:r>
              <a:rPr lang="cs-CZ" sz="1800" b="1">
                <a:latin typeface="Arial"/>
                <a:ea typeface="Arial"/>
                <a:cs typeface="Arial"/>
                <a:sym typeface="Arial"/>
              </a:rPr>
              <a:t> nebo </a:t>
            </a:r>
            <a:r>
              <a:rPr lang="cs-CZ" sz="18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zde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Obsah dokumentu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534114" y="1590366"/>
            <a:ext cx="8334581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generování obsahu = tvorba odkazového materiálu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šablony či úprava jednotlivých úrovní nadpisů obsažených v obsahu dokumentu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objekt typu pole – potřeba aktualizovat po provedených změnách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Ctrl přechod na odkazovanou část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 exportu do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.pdf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.htm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formátu se „hyperlinky“ zachovávají (stejně jako křížové odkazy apod.)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282400" y="2021775"/>
            <a:ext cx="4579199" cy="1927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-CZ" sz="2400"/>
              <a:t>Ukázka znakově čistého dokumentu bez jakéhokoli logického členění - jednoznačně nepřehledný dokument...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Seznamy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literatury (bibliografické cita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ce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setřídění dle abecedy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citací (použití v dokumentu)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obrázků, grafů, tabulek (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titulky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rejstřík (položky rejstříku)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slovník (položky slovníku)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přílohy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zkratky a značky v dokumentu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Záhlaví, zápatí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12775" y="1219200"/>
            <a:ext cx="8153399" cy="538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proměnné typu číslo stránky a počet stránek (pole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Pages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strana č. 3 z 15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pole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StyleRef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zobrazuje číslo/text aktuálního nadpisového stylu (kapitola/podkapitola)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proměnné: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čas a datum tisku (aktualizace dokumentu)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název a lokace dokumentu (cesta) v LAN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autor, verze dokumentu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číslování první stránky či propojení ZZ u oddílů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možné vložení lehkého grafického prvku (linka, logo – dle dané části práce-oddílu)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Titulní strana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vhodný je samostatný stránkový oddíl obsahující i stránky Prohlášení, Poděkování a Obsah dokumentu, bez definovaného záhlaví/zápatí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zrušení propojení zápatí s předchozím oddílem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formátování úvodního oddílu se obejde bez stylování nadpisů díky unikátnímu výskytu názvů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titulní stranu lze snadno vytvořit buď řádky s definovaným vertikálním odstupem či pomocí „neviditelné tabulky“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Titulní strana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758" y="1669741"/>
            <a:ext cx="3355979" cy="472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7208" y="1669741"/>
            <a:ext cx="3324805" cy="472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7325"/>
            <a:ext cx="9144000" cy="690532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/>
          <p:nvPr/>
        </p:nvSpPr>
        <p:spPr>
          <a:xfrm>
            <a:off x="4563050" y="5304600"/>
            <a:ext cx="3645000" cy="1062000"/>
          </a:xfrm>
          <a:prstGeom prst="wedgeRoundRectCallout">
            <a:avLst>
              <a:gd name="adj1" fmla="val -88329"/>
              <a:gd name="adj2" fmla="val -133140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Text na této stránce je jen “rozsekán” enterem na odstavce - odstavec je reprezentován posloupností znaků od “enteru k enteru”</a:t>
            </a:r>
          </a:p>
        </p:txBody>
      </p:sp>
      <p:sp>
        <p:nvSpPr>
          <p:cNvPr id="69" name="Shape 69"/>
          <p:cNvSpPr/>
          <p:nvPr/>
        </p:nvSpPr>
        <p:spPr>
          <a:xfrm>
            <a:off x="648825" y="3328200"/>
            <a:ext cx="3423599" cy="1062000"/>
          </a:xfrm>
          <a:prstGeom prst="wedgeRoundRectCallout">
            <a:avLst>
              <a:gd name="adj1" fmla="val 84191"/>
              <a:gd name="adj2" fmla="val -102939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Zde jsou již různě formátované odstavce - tedy písmenka mají “svůj pozemek”. Povšimněte si označených mezer za odstavcem...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4169825" y="3788000"/>
            <a:ext cx="4160699" cy="1355700"/>
          </a:xfrm>
          <a:prstGeom prst="wedgeRoundRectCallout">
            <a:avLst>
              <a:gd name="adj1" fmla="val -103236"/>
              <a:gd name="adj2" fmla="val -77515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K běžné sazbě přibyly nadpisy dvou úrovní. U všech označených částí textu si povšimněte nastavených mezer před/za odstavcem a odhalte, kterým odstavcům daná vertikální odsazení “patří”...</a:t>
            </a:r>
          </a:p>
        </p:txBody>
      </p:sp>
      <p:sp>
        <p:nvSpPr>
          <p:cNvPr id="76" name="Shape 76"/>
          <p:cNvSpPr/>
          <p:nvPr/>
        </p:nvSpPr>
        <p:spPr>
          <a:xfrm>
            <a:off x="250625" y="1769600"/>
            <a:ext cx="4160699" cy="1355700"/>
          </a:xfrm>
          <a:prstGeom prst="wedgeRoundRectCallout">
            <a:avLst>
              <a:gd name="adj1" fmla="val 98163"/>
              <a:gd name="adj2" fmla="val 50655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I tento obrázek byl do textu vložen jako znak - jediný (velký) znak ve svém odstavci. Objekt tak dále můžeme formátovat pomocí svého stylu odstavce (zarovnání, odsazení od předchozího a následujícího textu)...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4667825" y="5245950"/>
            <a:ext cx="3766499" cy="1101300"/>
          </a:xfrm>
          <a:prstGeom prst="wedgeRoundRectCallout">
            <a:avLst>
              <a:gd name="adj1" fmla="val -89454"/>
              <a:gd name="adj2" fmla="val -92736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Tento rámeček označuje rozsah podkapitoly druhé úrovně. Text je “podřízen” nadpisu v režimu osnovy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 rot="-5400000">
            <a:off x="1578824" y="-750024"/>
            <a:ext cx="5856600" cy="8323499"/>
          </a:xfrm>
          <a:prstGeom prst="corner">
            <a:avLst>
              <a:gd name="adj1" fmla="val 62132"/>
              <a:gd name="adj2" fmla="val 23994"/>
            </a:avLst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6176625" y="5962375"/>
            <a:ext cx="1416899" cy="6596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FF00"/>
          </a:solidFill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503925" y="1643800"/>
            <a:ext cx="4160699" cy="1748399"/>
          </a:xfrm>
          <a:prstGeom prst="wedgeRoundRectCallout">
            <a:avLst>
              <a:gd name="adj1" fmla="val 64566"/>
              <a:gd name="adj2" fmla="val 132271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Tato podkapitola pokračuje na další straně až k výskytu nadpisu stejné nebo vyšší úrovně. Při přesunech v režimu osnovy se s nadpisem přemístí veškerý obsah - objekty, titulky, odkazový materiál, poznámky pod čarou s patřičným přečíslováním v rámci logiky dokumentu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>
            <a:off x="443600" y="391600"/>
            <a:ext cx="8329200" cy="6014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6176625" y="5962375"/>
            <a:ext cx="1416899" cy="6596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1306300" y="1943925"/>
            <a:ext cx="3289200" cy="1052400"/>
          </a:xfrm>
          <a:prstGeom prst="wedgeRoundRectCallout">
            <a:avLst>
              <a:gd name="adj1" fmla="val -32934"/>
              <a:gd name="adj2" fmla="val -125354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Analogické ohraničení rozsahu první hlavní části s pokračováním až do výskytu dalšího nadpisu první úrovně...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/>
          <p:nvPr/>
        </p:nvSpPr>
        <p:spPr>
          <a:xfrm>
            <a:off x="4750850" y="4673350"/>
            <a:ext cx="3600599" cy="1605900"/>
          </a:xfrm>
          <a:prstGeom prst="wedgeRoundRectCallout">
            <a:avLst>
              <a:gd name="adj1" fmla="val -67097"/>
              <a:gd name="adj2" fmla="val -80565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Nad rámec “běžné odstavcové sazby” se v dokumentu objevují specifické nároky na členění a formátování - u této titulní strany ještě vystačíme se zarovnáním a vertikálním odsazením odstavců...</a:t>
            </a:r>
          </a:p>
        </p:txBody>
      </p:sp>
      <p:sp>
        <p:nvSpPr>
          <p:cNvPr id="105" name="Shape 105"/>
          <p:cNvSpPr/>
          <p:nvPr/>
        </p:nvSpPr>
        <p:spPr>
          <a:xfrm>
            <a:off x="213650" y="4064900"/>
            <a:ext cx="4015800" cy="1748399"/>
          </a:xfrm>
          <a:prstGeom prst="wedgeRoundRectCallout">
            <a:avLst>
              <a:gd name="adj1" fmla="val 68218"/>
              <a:gd name="adj2" fmla="val -90072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-CZ" b="1">
                <a:solidFill>
                  <a:schemeClr val="dk1"/>
                </a:solidFill>
              </a:rPr>
              <a:t>V dokumentu se však budou objevovat i</a:t>
            </a:r>
            <a:r>
              <a:rPr lang="cs-CZ"/>
              <a:t> </a:t>
            </a:r>
            <a:r>
              <a:rPr lang="cs-CZ" b="1">
                <a:solidFill>
                  <a:schemeClr val="dk1"/>
                </a:solidFill>
              </a:rPr>
              <a:t>vygenerovaná pole (obsah, seznamy) či vytvářené tabulované sloupce, seznamy, tabulky či speciální vodorovná odsazení vyžadující adekvátní práci s tabulátory a tabulačními zarážkami...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Styl = pojmenované formátování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definice stylu znaku a odstavce (× propojené styly)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stylu z použitého formátování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 sazební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úroveň základního textu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 nadpisový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úroveň osnovy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založení na mateřském stylu (definice odlišností od rodiče)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jazyk, klávesová zkratka, úroveň osnovy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uložení v dokumentu nebo v šabloně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organizátor – přenášení stylů mezi dokumenty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Předvádění na obrazovce (4:3)</PresentationFormat>
  <Paragraphs>118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Trebuchet MS</vt:lpstr>
      <vt:lpstr>Wingdings</vt:lpstr>
      <vt:lpstr>Custom Theme</vt:lpstr>
      <vt:lpstr>Elementaristika elektronických informací  III. Textový procesor   strukturované dokumenty, styly, osnova, odkazy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Styl = pojmenované formátování</vt:lpstr>
      <vt:lpstr>Práce se Styly</vt:lpstr>
      <vt:lpstr>Tvorba osnovy</vt:lpstr>
      <vt:lpstr>Editace osnovy</vt:lpstr>
      <vt:lpstr>Víceúrovňové číslování nadpisů</vt:lpstr>
      <vt:lpstr>Tvorba strukturované práce</vt:lpstr>
      <vt:lpstr>Umístění nadpisů na nové stránky</vt:lpstr>
      <vt:lpstr>Odkazový materiál</vt:lpstr>
      <vt:lpstr>Citace</vt:lpstr>
      <vt:lpstr>Metody citování v textu</vt:lpstr>
      <vt:lpstr>Obsah dokumentu</vt:lpstr>
      <vt:lpstr>Seznamy</vt:lpstr>
      <vt:lpstr>Záhlaví, zápatí</vt:lpstr>
      <vt:lpstr>Titulní strana</vt:lpstr>
      <vt:lpstr>Titulní strana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III. Textový procesor   strukturované dokumenty, styly, osnova, odkazy</dc:title>
  <cp:lastModifiedBy>Katka Ostřížková</cp:lastModifiedBy>
  <cp:revision>1</cp:revision>
  <dcterms:modified xsi:type="dcterms:W3CDTF">2016-01-13T09:43:58Z</dcterms:modified>
</cp:coreProperties>
</file>