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5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2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defRPr sz="1200" b="0" i="0" u="none" strike="noStrike" cap="none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</a:pPr>
            <a:endParaRPr sz="12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lvl="1">
              <a:spcBef>
                <a:spcPts val="0"/>
              </a:spcBef>
            </a:pPr>
            <a:endParaRPr/>
          </a:p>
          <a:p>
            <a:pPr lvl="2">
              <a:spcBef>
                <a:spcPts val="0"/>
              </a:spcBef>
            </a:pPr>
            <a:endParaRPr/>
          </a:p>
          <a:p>
            <a:pPr lvl="3">
              <a:spcBef>
                <a:spcPts val="0"/>
              </a:spcBef>
            </a:pPr>
            <a:endParaRPr/>
          </a:p>
          <a:p>
            <a:pPr lvl="4">
              <a:spcBef>
                <a:spcPts val="0"/>
              </a:spcBef>
            </a:pPr>
            <a:endParaRPr/>
          </a:p>
          <a:p>
            <a:pPr lvl="5">
              <a:spcBef>
                <a:spcPts val="0"/>
              </a:spcBef>
            </a:pPr>
            <a:endParaRPr/>
          </a:p>
          <a:p>
            <a:pPr lvl="6">
              <a:spcBef>
                <a:spcPts val="0"/>
              </a:spcBef>
            </a:pPr>
            <a:endParaRPr/>
          </a:p>
          <a:p>
            <a:pPr lvl="7">
              <a:spcBef>
                <a:spcPts val="0"/>
              </a:spcBef>
            </a:pPr>
            <a:endParaRPr/>
          </a:p>
          <a:p>
            <a:pPr lvl="8">
              <a:spcBef>
                <a:spcPts val="0"/>
              </a:spcBef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3883397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" name="Shape 5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094570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15" name="Shape 11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64048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5" name="Shape 12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118809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4" name="Shape 13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865370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75496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2" name="Shape 15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859384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415262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0" name="Shape 17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105644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7" name="Shape 17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776671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84" name="Shape 18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21631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1" name="Shape 1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470079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9" name="Shape 5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0852960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5835139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5" name="Shape 20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3497425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2" name="Shape 21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272869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9" name="Shape 21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518126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5" name="Shape 6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177772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761371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969825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671465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209721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1" name="Shape 10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090833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8" name="Shape 10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39250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/>
        </p:nvSpPr>
        <p:spPr>
          <a:xfrm>
            <a:off x="0" y="0"/>
            <a:ext cx="9144000" cy="6901800"/>
          </a:xfrm>
          <a:prstGeom prst="rect">
            <a:avLst/>
          </a:prstGeom>
          <a:gradFill>
            <a:gsLst>
              <a:gs pos="0">
                <a:srgbClr val="003171"/>
              </a:gs>
              <a:gs pos="100000">
                <a:srgbClr val="549FFF"/>
              </a:gs>
            </a:gsLst>
            <a:lin ang="792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" name="Shape 14"/>
          <p:cNvSpPr/>
          <p:nvPr/>
        </p:nvSpPr>
        <p:spPr>
          <a:xfrm flipH="1">
            <a:off x="-3832" y="16052"/>
            <a:ext cx="10925833" cy="6881034"/>
          </a:xfrm>
          <a:custGeom>
            <a:avLst/>
            <a:gdLst/>
            <a:ahLst/>
            <a:cxnLst/>
            <a:rect l="0" t="0" r="0" b="0"/>
            <a:pathLst>
              <a:path w="24279631" h="6863875" extrusionOk="0">
                <a:moveTo>
                  <a:pt x="9291599" y="0"/>
                </a:moveTo>
                <a:lnTo>
                  <a:pt x="24279631" y="5875"/>
                </a:lnTo>
                <a:lnTo>
                  <a:pt x="24250422" y="6863875"/>
                </a:lnTo>
                <a:lnTo>
                  <a:pt x="8740466" y="6858000"/>
                </a:lnTo>
                <a:cubicBezTo>
                  <a:pt x="0" y="3062308"/>
                  <a:pt x="7449035" y="312298"/>
                  <a:pt x="9291599" y="0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40784"/>
                </a:srgbClr>
              </a:gs>
              <a:gs pos="41000">
                <a:srgbClr val="003171">
                  <a:alpha val="94901"/>
                </a:srgbClr>
              </a:gs>
              <a:gs pos="100000">
                <a:srgbClr val="003171">
                  <a:alpha val="94901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" name="Shape 15"/>
          <p:cNvSpPr/>
          <p:nvPr/>
        </p:nvSpPr>
        <p:spPr>
          <a:xfrm flipH="1">
            <a:off x="14659" y="881"/>
            <a:ext cx="10500940" cy="6881034"/>
          </a:xfrm>
          <a:custGeom>
            <a:avLst/>
            <a:gdLst/>
            <a:ahLst/>
            <a:cxnLst/>
            <a:rect l="0" t="0" r="0" b="0"/>
            <a:pathLst>
              <a:path w="24279631" h="6863875" extrusionOk="0">
                <a:moveTo>
                  <a:pt x="9291599" y="0"/>
                </a:moveTo>
                <a:lnTo>
                  <a:pt x="24279631" y="5875"/>
                </a:lnTo>
                <a:lnTo>
                  <a:pt x="24250422" y="6863875"/>
                </a:lnTo>
                <a:lnTo>
                  <a:pt x="8740466" y="6858000"/>
                </a:lnTo>
                <a:cubicBezTo>
                  <a:pt x="0" y="3062308"/>
                  <a:pt x="7449035" y="312298"/>
                  <a:pt x="9291599" y="0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" name="Shape 16"/>
          <p:cNvSpPr/>
          <p:nvPr/>
        </p:nvSpPr>
        <p:spPr>
          <a:xfrm>
            <a:off x="-846666" y="-881"/>
            <a:ext cx="2167466" cy="6906895"/>
          </a:xfrm>
          <a:custGeom>
            <a:avLst/>
            <a:gdLst/>
            <a:ahLst/>
            <a:cxnLst/>
            <a:rect l="0" t="0" r="0" b="0"/>
            <a:pathLst>
              <a:path w="2167467" h="6180667" extrusionOk="0">
                <a:moveTo>
                  <a:pt x="939800" y="0"/>
                </a:moveTo>
                <a:lnTo>
                  <a:pt x="1905000" y="5881"/>
                </a:lnTo>
                <a:cubicBezTo>
                  <a:pt x="2167467" y="1035992"/>
                  <a:pt x="0" y="1848556"/>
                  <a:pt x="1896533" y="6180667"/>
                </a:cubicBezTo>
                <a:lnTo>
                  <a:pt x="939800" y="6180667"/>
                </a:lnTo>
                <a:lnTo>
                  <a:pt x="939800" y="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" name="Shape 17"/>
          <p:cNvSpPr/>
          <p:nvPr/>
        </p:nvSpPr>
        <p:spPr>
          <a:xfrm rot="10800000" flipH="1">
            <a:off x="-524933" y="-4974"/>
            <a:ext cx="1403434" cy="6906895"/>
          </a:xfrm>
          <a:custGeom>
            <a:avLst/>
            <a:gdLst/>
            <a:ahLst/>
            <a:cxnLst/>
            <a:rect l="0" t="0" r="0" b="0"/>
            <a:pathLst>
              <a:path w="2167467" h="6180667" extrusionOk="0">
                <a:moveTo>
                  <a:pt x="939800" y="0"/>
                </a:moveTo>
                <a:lnTo>
                  <a:pt x="1905000" y="5881"/>
                </a:lnTo>
                <a:cubicBezTo>
                  <a:pt x="2167467" y="1035992"/>
                  <a:pt x="0" y="1848556"/>
                  <a:pt x="1896533" y="6180667"/>
                </a:cubicBezTo>
                <a:lnTo>
                  <a:pt x="939800" y="6180667"/>
                </a:lnTo>
                <a:lnTo>
                  <a:pt x="939800" y="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ctrTitle"/>
          </p:nvPr>
        </p:nvSpPr>
        <p:spPr>
          <a:xfrm>
            <a:off x="1082040" y="1656080"/>
            <a:ext cx="7050900" cy="147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ubTitle" idx="1"/>
          </p:nvPr>
        </p:nvSpPr>
        <p:spPr>
          <a:xfrm>
            <a:off x="1082040" y="3230880"/>
            <a:ext cx="7035899" cy="925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  <a:defRPr sz="3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560"/>
              </a:spcBef>
              <a:buClr>
                <a:schemeClr val="dk2"/>
              </a:buClr>
              <a:buSzPct val="100000"/>
              <a:buFont typeface="Courier New"/>
              <a:buChar char="o"/>
              <a:defRPr sz="2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480"/>
              </a:spcBef>
              <a:buClr>
                <a:schemeClr val="dk2"/>
              </a:buClr>
              <a:buSzPct val="100000"/>
              <a:buFont typeface="Wingdings"/>
              <a:buChar char="§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3" name="Shape 23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" name="Shape 24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" name="Shape 28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" name="Shape 29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4038599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None/>
              <a:defRPr sz="2800"/>
            </a:lvl1pPr>
            <a:lvl2pPr lvl="1" rtl="0">
              <a:spcBef>
                <a:spcPts val="0"/>
              </a:spcBef>
              <a:buNone/>
              <a:defRPr sz="2400"/>
            </a:lvl2pPr>
            <a:lvl3pPr lvl="2" rtl="0">
              <a:spcBef>
                <a:spcPts val="0"/>
              </a:spcBef>
              <a:buNone/>
              <a:defRPr sz="2000"/>
            </a:lvl3pPr>
            <a:lvl4pPr lvl="3" rtl="0">
              <a:spcBef>
                <a:spcPts val="0"/>
              </a:spcBef>
              <a:buNone/>
              <a:defRPr sz="1800"/>
            </a:lvl4pPr>
            <a:lvl5pPr lvl="4" rtl="0">
              <a:spcBef>
                <a:spcPts val="0"/>
              </a:spcBef>
              <a:buNone/>
              <a:defRPr sz="1800"/>
            </a:lvl5pPr>
            <a:lvl6pPr lvl="5" rtl="0">
              <a:spcBef>
                <a:spcPts val="0"/>
              </a:spcBef>
              <a:buNone/>
              <a:defRPr sz="1800"/>
            </a:lvl6pPr>
            <a:lvl7pPr lvl="6" rtl="0">
              <a:spcBef>
                <a:spcPts val="0"/>
              </a:spcBef>
              <a:buNone/>
              <a:defRPr sz="1800"/>
            </a:lvl7pPr>
            <a:lvl8pPr lvl="7" rtl="0">
              <a:spcBef>
                <a:spcPts val="0"/>
              </a:spcBef>
              <a:buNone/>
              <a:defRPr sz="1800"/>
            </a:lvl8pPr>
            <a:lvl9pPr lvl="8" rtl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2"/>
          </p:nvPr>
        </p:nvSpPr>
        <p:spPr>
          <a:xfrm>
            <a:off x="4648200" y="1658990"/>
            <a:ext cx="4038599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None/>
              <a:defRPr sz="2800"/>
            </a:lvl1pPr>
            <a:lvl2pPr lvl="1" rtl="0">
              <a:spcBef>
                <a:spcPts val="0"/>
              </a:spcBef>
              <a:buNone/>
              <a:defRPr sz="2400"/>
            </a:lvl2pPr>
            <a:lvl3pPr lvl="2" rtl="0">
              <a:spcBef>
                <a:spcPts val="0"/>
              </a:spcBef>
              <a:buNone/>
              <a:defRPr sz="2000"/>
            </a:lvl3pPr>
            <a:lvl4pPr lvl="3" rtl="0">
              <a:spcBef>
                <a:spcPts val="0"/>
              </a:spcBef>
              <a:buNone/>
              <a:defRPr sz="1800"/>
            </a:lvl4pPr>
            <a:lvl5pPr lvl="4" rtl="0">
              <a:spcBef>
                <a:spcPts val="0"/>
              </a:spcBef>
              <a:buNone/>
              <a:defRPr sz="1800"/>
            </a:lvl5pPr>
            <a:lvl6pPr lvl="5" rtl="0">
              <a:spcBef>
                <a:spcPts val="0"/>
              </a:spcBef>
              <a:buNone/>
              <a:defRPr sz="1800"/>
            </a:lvl6pPr>
            <a:lvl7pPr lvl="6" rtl="0">
              <a:spcBef>
                <a:spcPts val="0"/>
              </a:spcBef>
              <a:buNone/>
              <a:defRPr sz="1800"/>
            </a:lvl7pPr>
            <a:lvl8pPr lvl="7" rtl="0">
              <a:spcBef>
                <a:spcPts val="0"/>
              </a:spcBef>
              <a:buNone/>
              <a:defRPr sz="1800"/>
            </a:lvl8pPr>
            <a:lvl9pPr lvl="8" rtl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" name="Shape 35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" name="Shape 36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Shape 39"/>
          <p:cNvGrpSpPr/>
          <p:nvPr/>
        </p:nvGrpSpPr>
        <p:grpSpPr>
          <a:xfrm>
            <a:off x="-6264" y="4933386"/>
            <a:ext cx="9150267" cy="3100650"/>
            <a:chOff x="-6264" y="4933386"/>
            <a:chExt cx="9150267" cy="3100650"/>
          </a:xfrm>
        </p:grpSpPr>
        <p:sp>
          <p:nvSpPr>
            <p:cNvPr id="40" name="Shape 40"/>
            <p:cNvSpPr/>
            <p:nvPr/>
          </p:nvSpPr>
          <p:spPr>
            <a:xfrm>
              <a:off x="-7" y="5537200"/>
              <a:ext cx="9144008" cy="1574769"/>
            </a:xfrm>
            <a:custGeom>
              <a:avLst/>
              <a:gdLst/>
              <a:ahLst/>
              <a:cxnLst/>
              <a:rect l="0" t="0" r="0" b="0"/>
              <a:pathLst>
                <a:path w="9144009" h="1257301" extrusionOk="0">
                  <a:moveTo>
                    <a:pt x="5" y="266700"/>
                  </a:moveTo>
                  <a:cubicBezTo>
                    <a:pt x="8115305" y="1257301"/>
                    <a:pt x="7620009" y="0"/>
                    <a:pt x="9144009" y="186267"/>
                  </a:cubicBezTo>
                  <a:cubicBezTo>
                    <a:pt x="9144008" y="441678"/>
                    <a:pt x="9143998" y="818763"/>
                    <a:pt x="9143997" y="1074174"/>
                  </a:cubicBezTo>
                  <a:lnTo>
                    <a:pt x="0" y="1086874"/>
                  </a:lnTo>
                  <a:cubicBezTo>
                    <a:pt x="0" y="854041"/>
                    <a:pt x="5" y="499533"/>
                    <a:pt x="5" y="266700"/>
                  </a:cubicBezTo>
                  <a:close/>
                </a:path>
              </a:pathLst>
            </a:custGeom>
            <a:gradFill>
              <a:gsLst>
                <a:gs pos="0">
                  <a:srgbClr val="549FFF"/>
                </a:gs>
                <a:gs pos="100000">
                  <a:srgbClr val="003171">
                    <a:alpha val="51764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1" name="Shape 41"/>
            <p:cNvSpPr/>
            <p:nvPr/>
          </p:nvSpPr>
          <p:spPr>
            <a:xfrm rot="5400000" flipH="1">
              <a:off x="3018543" y="1908578"/>
              <a:ext cx="3100650" cy="9150266"/>
            </a:xfrm>
            <a:custGeom>
              <a:avLst/>
              <a:gdLst/>
              <a:ahLst/>
              <a:cxnLst/>
              <a:rect l="0" t="0" r="0" b="0"/>
              <a:pathLst>
                <a:path w="8053639" h="6879900" extrusionOk="0">
                  <a:moveTo>
                    <a:pt x="4696126" y="16025"/>
                  </a:moveTo>
                  <a:lnTo>
                    <a:pt x="2920537" y="0"/>
                  </a:lnTo>
                  <a:cubicBezTo>
                    <a:pt x="2927053" y="2293300"/>
                    <a:pt x="2933568" y="4586600"/>
                    <a:pt x="2940084" y="6879900"/>
                  </a:cubicBezTo>
                  <a:lnTo>
                    <a:pt x="4085318" y="6861462"/>
                  </a:lnTo>
                  <a:cubicBezTo>
                    <a:pt x="8053639" y="4651267"/>
                    <a:pt x="0" y="3113439"/>
                    <a:pt x="4696126" y="16025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78823"/>
                  </a:srgbClr>
                </a:gs>
                <a:gs pos="41000">
                  <a:srgbClr val="003171">
                    <a:alpha val="78823"/>
                  </a:srgbClr>
                </a:gs>
                <a:gs pos="100000">
                  <a:srgbClr val="003171">
                    <a:alpha val="78823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2" name="Shape 42"/>
            <p:cNvSpPr/>
            <p:nvPr/>
          </p:nvSpPr>
          <p:spPr>
            <a:xfrm>
              <a:off x="-7" y="5740400"/>
              <a:ext cx="9144010" cy="1574769"/>
            </a:xfrm>
            <a:custGeom>
              <a:avLst/>
              <a:gdLst/>
              <a:ahLst/>
              <a:cxnLst/>
              <a:rect l="0" t="0" r="0" b="0"/>
              <a:pathLst>
                <a:path w="9144011" h="1257301" extrusionOk="0">
                  <a:moveTo>
                    <a:pt x="7" y="266700"/>
                  </a:moveTo>
                  <a:cubicBezTo>
                    <a:pt x="8115307" y="1257301"/>
                    <a:pt x="7620011" y="0"/>
                    <a:pt x="9144011" y="186267"/>
                  </a:cubicBezTo>
                  <a:lnTo>
                    <a:pt x="9144011" y="921775"/>
                  </a:lnTo>
                  <a:lnTo>
                    <a:pt x="0" y="931914"/>
                  </a:lnTo>
                  <a:cubicBezTo>
                    <a:pt x="0" y="699081"/>
                    <a:pt x="7" y="499533"/>
                    <a:pt x="7" y="266700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81960"/>
                  </a:srgbClr>
                </a:gs>
                <a:gs pos="100000">
                  <a:srgbClr val="003171">
                    <a:alpha val="8196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1pPr>
            <a:lvl2pPr lvl="1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2pPr>
            <a:lvl3pPr lvl="2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3pPr>
            <a:lvl4pPr lvl="3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4pPr>
            <a:lvl5pPr lvl="4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5pPr>
            <a:lvl6pPr lvl="5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6pPr>
            <a:lvl7pPr lvl="6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7pPr>
            <a:lvl8pPr lvl="7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8pPr>
            <a:lvl9pPr lvl="8" algn="ctr" rtl="0">
              <a:spcBef>
                <a:spcPts val="0"/>
              </a:spcBef>
              <a:buSzPct val="100000"/>
              <a:buFont typeface="Trebuchet MS"/>
              <a:buNone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BJEC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19087" lvl="0" indent="-252412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900">
                <a:solidFill>
                  <a:schemeClr val="dk1"/>
                </a:solidFill>
              </a:defRPr>
            </a:lvl1pPr>
            <a:lvl2pPr marL="639762" lvl="1" indent="-214312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●"/>
              <a:defRPr sz="2600">
                <a:solidFill>
                  <a:schemeClr val="dk1"/>
                </a:solidFill>
              </a:defRPr>
            </a:lvl2pPr>
            <a:lvl3pPr marL="914400" lvl="2" indent="-161925" algn="l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sz="2300">
                <a:solidFill>
                  <a:schemeClr val="dk1"/>
                </a:solidFill>
              </a:defRPr>
            </a:lvl3pPr>
            <a:lvl4pPr marL="1371600" lvl="3" indent="-171450" algn="l" rtl="0">
              <a:spcBef>
                <a:spcPts val="400"/>
              </a:spcBef>
              <a:spcAft>
                <a:spcPts val="0"/>
              </a:spcAft>
              <a:buClr>
                <a:srgbClr val="A5AB81"/>
              </a:buClr>
              <a:buFont typeface="Arial"/>
              <a:buChar char="●"/>
              <a:defRPr sz="2000">
                <a:solidFill>
                  <a:schemeClr val="dk1"/>
                </a:solidFill>
              </a:defRPr>
            </a:lvl4pPr>
            <a:lvl5pPr marL="1828800" lvl="4" indent="-177800" algn="l" rtl="0">
              <a:spcBef>
                <a:spcPts val="400"/>
              </a:spcBef>
              <a:spcAft>
                <a:spcPts val="0"/>
              </a:spcAft>
              <a:buClr>
                <a:srgbClr val="D8B25C"/>
              </a:buClr>
              <a:buFont typeface="Arial"/>
              <a:buChar char="●"/>
              <a:defRPr sz="2000">
                <a:solidFill>
                  <a:schemeClr val="dk1"/>
                </a:solidFill>
              </a:defRPr>
            </a:lvl5pPr>
            <a:lvl6pPr marL="2103120" lvl="5" indent="-121920" algn="l" rtl="0">
              <a:spcBef>
                <a:spcPts val="360"/>
              </a:spcBef>
              <a:buClr>
                <a:schemeClr val="accent1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marL="2377440" lvl="6" indent="-116839" algn="l" rtl="0">
              <a:spcBef>
                <a:spcPts val="360"/>
              </a:spcBef>
              <a:buClr>
                <a:schemeClr val="accent2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7pPr>
            <a:lvl8pPr marL="2651760" lvl="7" indent="-124460" algn="l" rtl="0">
              <a:spcBef>
                <a:spcPts val="360"/>
              </a:spcBef>
              <a:buClr>
                <a:schemeClr val="accent3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8pPr>
            <a:lvl9pPr marL="2926080" lvl="8" indent="-119379" algn="l" rtl="0">
              <a:spcBef>
                <a:spcPts val="360"/>
              </a:spcBef>
              <a:buClr>
                <a:schemeClr val="accent4"/>
              </a:buClr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6999" cy="36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xfrm>
            <a:off x="0" y="1271587"/>
            <a:ext cx="533399" cy="244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</a:pPr>
            <a:endParaRPr sz="14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1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2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371600" marR="0" lvl="3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828800" marR="0" lvl="4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0" marR="0" lvl="5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0" marR="0" lvl="6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200400" marR="0" lvl="7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657600" marR="0" lvl="8" indent="0" algn="l" rtl="0">
              <a:spcBef>
                <a:spcPts val="0"/>
              </a:spcBef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2"/>
            </a:gs>
            <a:gs pos="100000">
              <a:schemeClr val="accent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727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  <a:defRPr sz="32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 rtl="0">
              <a:spcBef>
                <a:spcPts val="560"/>
              </a:spcBef>
              <a:buClr>
                <a:schemeClr val="dk2"/>
              </a:buClr>
              <a:buSzPct val="100000"/>
              <a:buFont typeface="Courier New"/>
              <a:buChar char="o"/>
              <a:defRPr sz="28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 rtl="0">
              <a:spcBef>
                <a:spcPts val="480"/>
              </a:spcBef>
              <a:buClr>
                <a:schemeClr val="dk2"/>
              </a:buClr>
              <a:buSzPct val="100000"/>
              <a:buFont typeface="Wingdings"/>
              <a:buChar char="§"/>
              <a:defRPr sz="24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 rtl="0">
              <a:spcBef>
                <a:spcPts val="400"/>
              </a:spcBef>
              <a:buClr>
                <a:schemeClr val="dk2"/>
              </a:buClr>
              <a:buSzPct val="100000"/>
              <a:buFont typeface="Arial"/>
              <a:buChar char="●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gi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www.citace.com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is.muni.cz/do/rect/el/estud/prif/ps11/metodika/web/ebook_citace_2011.html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itace.com/odkazy.php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sites.google.com/site/novaiso690/metody-citovani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397061" y="1886640"/>
            <a:ext cx="8572500" cy="2923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1000"/>
              </a:spcBef>
              <a:spcAft>
                <a:spcPts val="0"/>
              </a:spcAft>
              <a:buSzPct val="25000"/>
              <a:buNone/>
            </a:pPr>
            <a:r>
              <a:rPr lang="cs-CZ" sz="3600" b="1" i="0" u="none" strike="noStrike" cap="small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Elementaristika</a:t>
            </a:r>
            <a:r>
              <a:rPr lang="cs-CZ" sz="3600" b="1" i="0" u="none" strike="noStrike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elektronických informací</a:t>
            </a:r>
          </a:p>
          <a:p>
            <a:pPr marL="0" marR="0" lvl="0" indent="0" algn="ctr" rtl="0">
              <a:spcBef>
                <a:spcPts val="1000"/>
              </a:spcBef>
              <a:spcAft>
                <a:spcPts val="0"/>
              </a:spcAft>
              <a:buSzPct val="25000"/>
              <a:buNone/>
            </a:pPr>
            <a:r>
              <a:rPr lang="cs-CZ" sz="800" b="1" i="0" u="none" strike="noStrike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cs-CZ" sz="800" b="1" i="0" u="none" strike="noStrike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cs-CZ" sz="2900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III</a:t>
            </a:r>
            <a:r>
              <a:rPr lang="cs-CZ" sz="2900" i="0" u="none" strike="noStrike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. Textový </a:t>
            </a:r>
            <a:r>
              <a:rPr lang="cs-CZ" sz="2900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procesor</a:t>
            </a:r>
            <a:r>
              <a:rPr lang="cs-CZ" sz="2900" b="0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0" marR="0" lvl="0" indent="0" algn="ctr" rtl="0">
              <a:spcBef>
                <a:spcPts val="1000"/>
              </a:spcBef>
              <a:spcAft>
                <a:spcPts val="0"/>
              </a:spcAft>
              <a:buSzPct val="25000"/>
              <a:buNone/>
            </a:pPr>
            <a:r>
              <a:rPr lang="cs-CZ" sz="2900" b="0" i="1" u="none" strike="noStrike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cs-CZ" sz="2900" b="0" i="1" cap="smal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strukturované dokumenty, styly, osnova, odkazy</a:t>
            </a:r>
          </a:p>
        </p:txBody>
      </p:sp>
      <p:sp>
        <p:nvSpPr>
          <p:cNvPr id="56" name="Shape 56"/>
          <p:cNvSpPr txBox="1">
            <a:spLocks noGrp="1"/>
          </p:cNvSpPr>
          <p:nvPr>
            <p:ph type="subTitle" idx="1"/>
          </p:nvPr>
        </p:nvSpPr>
        <p:spPr>
          <a:xfrm>
            <a:off x="1330512" y="5192737"/>
            <a:ext cx="6705599" cy="685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lang="cs-CZ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Jiří Leipert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4480" y="0"/>
            <a:ext cx="5246785" cy="12815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cs-CZ" b="0">
                <a:latin typeface="Arial"/>
                <a:ea typeface="Arial"/>
                <a:cs typeface="Arial"/>
                <a:sym typeface="Arial"/>
              </a:rPr>
              <a:t>Práce se Styly</a:t>
            </a:r>
          </a:p>
        </p:txBody>
      </p:sp>
      <p:sp>
        <p:nvSpPr>
          <p:cNvPr id="118" name="Shape 118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  <p:grpSp>
        <p:nvGrpSpPr>
          <p:cNvPr id="119" name="Shape 119"/>
          <p:cNvGrpSpPr/>
          <p:nvPr/>
        </p:nvGrpSpPr>
        <p:grpSpPr>
          <a:xfrm>
            <a:off x="1355650" y="1369375"/>
            <a:ext cx="6343650" cy="5191125"/>
            <a:chOff x="1285875" y="1571625"/>
            <a:chExt cx="6343650" cy="5191125"/>
          </a:xfrm>
        </p:grpSpPr>
        <p:pic>
          <p:nvPicPr>
            <p:cNvPr id="120" name="Shape 120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1285875" y="1571625"/>
              <a:ext cx="6343650" cy="51911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1" name="Shape 121"/>
            <p:cNvSpPr/>
            <p:nvPr/>
          </p:nvSpPr>
          <p:spPr>
            <a:xfrm>
              <a:off x="1504334" y="4965289"/>
              <a:ext cx="413100" cy="3147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2" name="Shape 122"/>
            <p:cNvSpPr/>
            <p:nvPr/>
          </p:nvSpPr>
          <p:spPr>
            <a:xfrm rot="-1541431">
              <a:off x="5186417" y="6100870"/>
              <a:ext cx="413139" cy="314519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Tvorba osnovy</a:t>
            </a:r>
          </a:p>
        </p:txBody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promyšlení struktury práce v jednotlivých úrovních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práce </a:t>
            </a:r>
            <a:r>
              <a:rPr lang="cs-CZ" sz="2600">
                <a:latin typeface="Arial"/>
                <a:ea typeface="Arial"/>
                <a:cs typeface="Arial"/>
                <a:sym typeface="Arial"/>
              </a:rPr>
              <a:t>v řežimu 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Osnova</a:t>
            </a:r>
          </a:p>
        </p:txBody>
      </p:sp>
      <p:pic>
        <p:nvPicPr>
          <p:cNvPr id="129" name="Shape 1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10087" y="2947988"/>
            <a:ext cx="4067175" cy="3038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Shape 13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42950" y="2947988"/>
            <a:ext cx="3505200" cy="3019425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Shape 131"/>
          <p:cNvSpPr txBox="1">
            <a:spLocks noGrp="1"/>
          </p:cNvSpPr>
          <p:nvPr>
            <p:ph type="sldNum" idx="12"/>
          </p:nvPr>
        </p:nvSpPr>
        <p:spPr>
          <a:xfrm>
            <a:off x="0" y="1271587"/>
            <a:ext cx="533399" cy="2445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Editace osnovy</a:t>
            </a:r>
          </a:p>
        </p:txBody>
      </p:sp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vazba úrovně osnovy na úroveň nadpisu a na víceúrovňové číslování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přesun logických celků osnovy se znaménkem 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či 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–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vertikálně či horizontálně v osnově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klávesa </a:t>
            </a: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Shift+Tab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úprava/použití nadpisových stylů v osnově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sbalení/rozbalení jednotlivých úrovní osnovy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vazba objektů k osnově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přepínání pohledů na dokument </a:t>
            </a:r>
            <a:r>
              <a:rPr lang="cs-CZ" sz="26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AltGr</a:t>
            </a:r>
            <a:r>
              <a:rPr lang="cs-CZ" sz="2600">
                <a:latin typeface="Arial"/>
                <a:ea typeface="Arial"/>
                <a:cs typeface="Arial"/>
                <a:sym typeface="Arial"/>
              </a:rPr>
              <a:t> + </a:t>
            </a:r>
            <a:r>
              <a:rPr lang="cs-CZ" sz="26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r>
              <a:rPr lang="cs-CZ" sz="2600">
                <a:latin typeface="Arial"/>
                <a:ea typeface="Arial"/>
                <a:cs typeface="Arial"/>
                <a:sym typeface="Arial"/>
              </a:rPr>
              <a:t>×</a:t>
            </a:r>
            <a:r>
              <a:rPr lang="cs-CZ" sz="26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r>
              <a:rPr lang="cs-CZ" sz="2600">
                <a:latin typeface="Arial"/>
                <a:ea typeface="Arial"/>
                <a:cs typeface="Arial"/>
                <a:sym typeface="Arial"/>
              </a:rPr>
              <a:t>×</a:t>
            </a:r>
            <a:r>
              <a:rPr lang="cs-CZ" sz="26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</a:p>
        </p:txBody>
      </p:sp>
      <p:sp>
        <p:nvSpPr>
          <p:cNvPr id="138" name="Shape 138"/>
          <p:cNvSpPr txBox="1">
            <a:spLocks noGrp="1"/>
          </p:cNvSpPr>
          <p:nvPr>
            <p:ph type="sldNum" idx="12"/>
          </p:nvPr>
        </p:nvSpPr>
        <p:spPr>
          <a:xfrm>
            <a:off x="0" y="1271587"/>
            <a:ext cx="533399" cy="2445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Víceúrovňové číslování nadpisů</a:t>
            </a:r>
          </a:p>
        </p:txBody>
      </p:sp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311089" y="1600200"/>
            <a:ext cx="5739513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700"/>
              </a:spcBef>
              <a:spcAft>
                <a:spcPts val="0"/>
              </a:spcAft>
              <a:buNone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vybíráme kombinaci desetinného číslování s vazbou na styly Nadpisů</a:t>
            </a:r>
          </a:p>
        </p:txBody>
      </p:sp>
      <p:sp>
        <p:nvSpPr>
          <p:cNvPr id="145" name="Shape 145"/>
          <p:cNvSpPr txBox="1">
            <a:spLocks noGrp="1"/>
          </p:cNvSpPr>
          <p:nvPr>
            <p:ph type="sldNum" idx="12"/>
          </p:nvPr>
        </p:nvSpPr>
        <p:spPr>
          <a:xfrm>
            <a:off x="0" y="1271587"/>
            <a:ext cx="533399" cy="2445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  <p:grpSp>
        <p:nvGrpSpPr>
          <p:cNvPr id="146" name="Shape 146"/>
          <p:cNvGrpSpPr/>
          <p:nvPr/>
        </p:nvGrpSpPr>
        <p:grpSpPr>
          <a:xfrm>
            <a:off x="6219251" y="1993966"/>
            <a:ext cx="2662101" cy="3695700"/>
            <a:chOff x="6219251" y="1993966"/>
            <a:chExt cx="2662101" cy="3695700"/>
          </a:xfrm>
        </p:grpSpPr>
        <p:pic>
          <p:nvPicPr>
            <p:cNvPr id="147" name="Shape 147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6219251" y="1993966"/>
              <a:ext cx="2581275" cy="36957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8" name="Shape 148"/>
            <p:cNvSpPr/>
            <p:nvPr/>
          </p:nvSpPr>
          <p:spPr>
            <a:xfrm>
              <a:off x="7509889" y="3810303"/>
              <a:ext cx="1371463" cy="1313841"/>
            </a:xfrm>
            <a:prstGeom prst="rect">
              <a:avLst/>
            </a:pr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pic>
        <p:nvPicPr>
          <p:cNvPr id="149" name="Shape 14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37313" y="2947988"/>
            <a:ext cx="4067175" cy="3038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Tvorba strukturované práce</a:t>
            </a:r>
          </a:p>
        </p:txBody>
      </p:sp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vytvořenou osnovu zobrazíme v Rozložení při tisku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 nadpisy 1. popř. i 2. úrovně provedeme změnu stylu – Vložit konec stránky před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připravíme si styly sazebního odstavce, citace, rejstříku, zvýrazněného textu, tabulky, odrážek, titulků apod.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zobrazíme podokno Rozvržení dokumentu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vytváříme samotnou práci: </a:t>
            </a:r>
            <a:b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neformátujeme ale stylujeme!</a:t>
            </a:r>
          </a:p>
        </p:txBody>
      </p:sp>
      <p:sp>
        <p:nvSpPr>
          <p:cNvPr id="156" name="Shape 156"/>
          <p:cNvSpPr txBox="1">
            <a:spLocks noGrp="1"/>
          </p:cNvSpPr>
          <p:nvPr>
            <p:ph type="sldNum" idx="12"/>
          </p:nvPr>
        </p:nvSpPr>
        <p:spPr>
          <a:xfrm>
            <a:off x="0" y="1271587"/>
            <a:ext cx="533399" cy="2445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>
            <a:spLocks noGrp="1"/>
          </p:cNvSpPr>
          <p:nvPr>
            <p:ph type="title"/>
          </p:nvPr>
        </p:nvSpPr>
        <p:spPr>
          <a:xfrm>
            <a:off x="378975" y="228600"/>
            <a:ext cx="8387100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200" b="0">
                <a:latin typeface="Arial"/>
                <a:ea typeface="Arial"/>
                <a:cs typeface="Arial"/>
                <a:sym typeface="Arial"/>
              </a:rPr>
              <a:t>Umístění nadpisů na nové stránky</a:t>
            </a:r>
          </a:p>
        </p:txBody>
      </p:sp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612775" y="1271587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změn</a:t>
            </a:r>
            <a:r>
              <a:rPr lang="cs-CZ" sz="2600">
                <a:latin typeface="Arial"/>
                <a:ea typeface="Arial"/>
                <a:cs typeface="Arial"/>
                <a:sym typeface="Arial"/>
              </a:rPr>
              <a:t>a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stylu – Vložit konec stránky před</a:t>
            </a:r>
          </a:p>
        </p:txBody>
      </p:sp>
      <p:pic>
        <p:nvPicPr>
          <p:cNvPr id="163" name="Shape 16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2713" y="1941232"/>
            <a:ext cx="5555178" cy="47897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Shape 16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39397" y="2572965"/>
            <a:ext cx="4096414" cy="2261197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Shape 165"/>
          <p:cNvSpPr/>
          <p:nvPr/>
        </p:nvSpPr>
        <p:spPr>
          <a:xfrm>
            <a:off x="6080500" y="2920625"/>
            <a:ext cx="627899" cy="2394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6" name="Shape 166"/>
          <p:cNvSpPr/>
          <p:nvPr/>
        </p:nvSpPr>
        <p:spPr>
          <a:xfrm>
            <a:off x="5236105" y="3876898"/>
            <a:ext cx="189599" cy="2196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167" name="Shape 167"/>
          <p:cNvCxnSpPr>
            <a:endCxn id="165" idx="1"/>
          </p:cNvCxnSpPr>
          <p:nvPr/>
        </p:nvCxnSpPr>
        <p:spPr>
          <a:xfrm rot="10800000" flipH="1">
            <a:off x="1774299" y="3040324"/>
            <a:ext cx="4306200" cy="20634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lg" len="lg"/>
            <a:tailEnd type="triangle" w="lg" len="lg"/>
          </a:ln>
        </p:spPr>
      </p:cxn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Odkazový materiál</a:t>
            </a:r>
          </a:p>
        </p:txBody>
      </p:sp>
      <p:sp>
        <p:nvSpPr>
          <p:cNvPr id="173" name="Shape 173"/>
          <p:cNvSpPr txBox="1">
            <a:spLocks noGrp="1"/>
          </p:cNvSpPr>
          <p:nvPr>
            <p:ph type="body" idx="1"/>
          </p:nvPr>
        </p:nvSpPr>
        <p:spPr>
          <a:xfrm>
            <a:off x="353575" y="1600200"/>
            <a:ext cx="85448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hypertextový odkaz (Ctrl+K)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poznámka pod čarou, vysvětlivka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křížový odkaz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 bibliografickou citac</a:t>
            </a:r>
            <a:r>
              <a:rPr lang="cs-CZ">
                <a:latin typeface="Arial"/>
                <a:ea typeface="Arial"/>
                <a:cs typeface="Arial"/>
                <a:sym typeface="Arial"/>
              </a:rPr>
              <a:t>i</a:t>
            </a: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(číslovanou položku)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 styl (číslo) nadpisu (podkapitolu) + text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 titulek (návěští s číslem) či celý titulek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titulek (obrázku, grafu, tabulky apod.)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položka rejstříku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položka citace</a:t>
            </a:r>
          </a:p>
        </p:txBody>
      </p:sp>
      <p:sp>
        <p:nvSpPr>
          <p:cNvPr id="174" name="Shape 174"/>
          <p:cNvSpPr txBox="1">
            <a:spLocks noGrp="1"/>
          </p:cNvSpPr>
          <p:nvPr>
            <p:ph type="sldNum" idx="12"/>
          </p:nvPr>
        </p:nvSpPr>
        <p:spPr>
          <a:xfrm>
            <a:off x="0" y="1271587"/>
            <a:ext cx="533399" cy="2445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>
            <a:spLocks noGrp="1"/>
          </p:cNvSpPr>
          <p:nvPr>
            <p:ph type="title"/>
          </p:nvPr>
        </p:nvSpPr>
        <p:spPr>
          <a:xfrm>
            <a:off x="4603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Citace</a:t>
            </a:r>
          </a:p>
        </p:txBody>
      </p:sp>
      <p:sp>
        <p:nvSpPr>
          <p:cNvPr id="180" name="Shape 180"/>
          <p:cNvSpPr txBox="1">
            <a:spLocks noGrp="1"/>
          </p:cNvSpPr>
          <p:nvPr>
            <p:ph type="body" idx="1"/>
          </p:nvPr>
        </p:nvSpPr>
        <p:spPr>
          <a:xfrm>
            <a:off x="299575" y="1519200"/>
            <a:ext cx="8639400" cy="4860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1071563" marR="0" lvl="0" indent="-1071563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citace: 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cs-CZ" sz="26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funkční gramotnost je definovaná jako schopnost participovat na světě informací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[3]</a:t>
            </a:r>
          </a:p>
          <a:p>
            <a:pPr marL="0" marR="0" lvl="0" indent="0" algn="l" rtl="0">
              <a:spcBef>
                <a:spcPts val="24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lang="cs-CZ" sz="2600" b="1">
                <a:latin typeface="Arial"/>
                <a:ea typeface="Arial"/>
                <a:cs typeface="Arial"/>
                <a:sym typeface="Arial"/>
              </a:rPr>
              <a:t>bibliografická citace</a:t>
            </a: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</a:p>
          <a:p>
            <a:pPr marL="0" marR="0" lvl="0" indent="0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lang="cs-CZ" sz="2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[3]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cs-CZ" sz="26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Funkční gramotnost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Dostupné na internetu: </a:t>
            </a:r>
            <a:r>
              <a:rPr lang="cs-CZ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&lt;http://www.et2010.cz/dokumenty/funkcni_gramotnost.php&gt;</a:t>
            </a:r>
          </a:p>
          <a:p>
            <a:pPr marL="0" marR="0" lvl="0" indent="0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40384"/>
              <a:buFont typeface="Arial"/>
              <a:buNone/>
            </a:pPr>
            <a:endParaRPr sz="2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generování bibliografické cita</a:t>
            </a:r>
            <a:r>
              <a:rPr lang="cs-CZ" sz="2600">
                <a:latin typeface="Arial"/>
                <a:ea typeface="Arial"/>
                <a:cs typeface="Arial"/>
                <a:sym typeface="Arial"/>
              </a:rPr>
              <a:t>ce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na: </a:t>
            </a:r>
            <a:r>
              <a:rPr lang="cs-CZ" sz="2600" i="0" u="sng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www.citace.com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metodika</a:t>
            </a:r>
            <a:r>
              <a:rPr lang="cs-CZ" sz="2600" i="0" u="sng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 tvorby </a:t>
            </a:r>
            <a:r>
              <a:rPr lang="cs-CZ" sz="26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bibliografických citací</a:t>
            </a:r>
            <a:r>
              <a:rPr lang="cs-CZ" sz="2600">
                <a:latin typeface="Arial"/>
                <a:ea typeface="Arial"/>
                <a:cs typeface="Arial"/>
                <a:sym typeface="Arial"/>
              </a:rPr>
              <a:t> (ebook)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poslední verze 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citační norm</a:t>
            </a:r>
            <a:r>
              <a:rPr lang="cs-CZ" sz="2600">
                <a:latin typeface="Arial"/>
                <a:ea typeface="Arial"/>
                <a:cs typeface="Arial"/>
                <a:sym typeface="Arial"/>
              </a:rPr>
              <a:t>y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ČSN ISO 690 (2011)</a:t>
            </a:r>
          </a:p>
        </p:txBody>
      </p:sp>
      <p:sp>
        <p:nvSpPr>
          <p:cNvPr id="181" name="Shape 181"/>
          <p:cNvSpPr txBox="1">
            <a:spLocks noGrp="1"/>
          </p:cNvSpPr>
          <p:nvPr>
            <p:ph type="sldNum" idx="12"/>
          </p:nvPr>
        </p:nvSpPr>
        <p:spPr>
          <a:xfrm>
            <a:off x="0" y="1271587"/>
            <a:ext cx="533399" cy="2445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>
            <a:spLocks noGrp="1"/>
          </p:cNvSpPr>
          <p:nvPr>
            <p:ph type="title"/>
          </p:nvPr>
        </p:nvSpPr>
        <p:spPr>
          <a:xfrm>
            <a:off x="3079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b="0">
                <a:latin typeface="Arial"/>
                <a:ea typeface="Arial"/>
                <a:cs typeface="Arial"/>
                <a:sym typeface="Arial"/>
              </a:rPr>
              <a:t>Metody c</a:t>
            </a: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it</a:t>
            </a:r>
            <a:r>
              <a:rPr lang="cs-CZ" b="0">
                <a:latin typeface="Arial"/>
                <a:ea typeface="Arial"/>
                <a:cs typeface="Arial"/>
                <a:sym typeface="Arial"/>
              </a:rPr>
              <a:t>ování v textu</a:t>
            </a:r>
          </a:p>
        </p:txBody>
      </p:sp>
      <p:sp>
        <p:nvSpPr>
          <p:cNvPr id="187" name="Shape 187"/>
          <p:cNvSpPr txBox="1">
            <a:spLocks noGrp="1"/>
          </p:cNvSpPr>
          <p:nvPr>
            <p:ph type="body" idx="1"/>
          </p:nvPr>
        </p:nvSpPr>
        <p:spPr>
          <a:xfrm>
            <a:off x="299575" y="1219200"/>
            <a:ext cx="8639400" cy="52898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12750" algn="l" rtl="0">
              <a:spcBef>
                <a:spcPts val="700"/>
              </a:spcBef>
              <a:spcAft>
                <a:spcPts val="0"/>
              </a:spcAft>
              <a:buSzPct val="100000"/>
              <a:buFont typeface="Arial"/>
              <a:buChar char="●"/>
            </a:pPr>
            <a:r>
              <a:rPr lang="cs-CZ" b="1">
                <a:latin typeface="Arial"/>
                <a:ea typeface="Arial"/>
                <a:cs typeface="Arial"/>
                <a:sym typeface="Arial"/>
              </a:rPr>
              <a:t>forma jméno-datum (harvardský styl)</a:t>
            </a:r>
          </a:p>
          <a:p>
            <a:pPr marL="914400" marR="0" lvl="1" indent="-393700" algn="l" rtl="0">
              <a:spcBef>
                <a:spcPts val="700"/>
              </a:spcBef>
              <a:spcAft>
                <a:spcPts val="0"/>
              </a:spcAft>
              <a:buSzPct val="100000"/>
              <a:buFont typeface="Courier New"/>
              <a:buChar char="o"/>
            </a:pPr>
            <a:r>
              <a:rPr lang="cs-CZ">
                <a:latin typeface="Arial"/>
                <a:ea typeface="Arial"/>
                <a:cs typeface="Arial"/>
                <a:sym typeface="Arial"/>
              </a:rPr>
              <a:t>(Vomáčka 2013, s.15-22)</a:t>
            </a:r>
          </a:p>
          <a:p>
            <a:pPr marL="914400" marR="0" lvl="1" indent="-228600" algn="l" rtl="0">
              <a:spcBef>
                <a:spcPts val="700"/>
              </a:spcBef>
              <a:spcAft>
                <a:spcPts val="0"/>
              </a:spcAft>
              <a:buFont typeface="Courier New"/>
              <a:buChar char="o"/>
            </a:pPr>
            <a:r>
              <a:rPr lang="cs-CZ">
                <a:latin typeface="Arial"/>
                <a:ea typeface="Arial"/>
                <a:cs typeface="Arial"/>
                <a:sym typeface="Arial"/>
              </a:rPr>
              <a:t>bibliografické citace jsou řazeny dle autora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b="1">
                <a:latin typeface="Arial"/>
                <a:ea typeface="Arial"/>
                <a:cs typeface="Arial"/>
                <a:sym typeface="Arial"/>
              </a:rPr>
              <a:t>forma číselného odkazu</a:t>
            </a:r>
          </a:p>
          <a:p>
            <a:pPr marL="914400" marR="0" lvl="1" indent="-228600" algn="l" rtl="0">
              <a:spcBef>
                <a:spcPts val="700"/>
              </a:spcBef>
              <a:spcAft>
                <a:spcPts val="0"/>
              </a:spcAft>
              <a:buFont typeface="Courier New"/>
              <a:buChar char="o"/>
            </a:pPr>
            <a:r>
              <a:rPr lang="cs-CZ">
                <a:latin typeface="Arial"/>
                <a:ea typeface="Arial"/>
                <a:cs typeface="Arial"/>
                <a:sym typeface="Arial"/>
              </a:rPr>
              <a:t>(22, s. 14) </a:t>
            </a:r>
            <a:r>
              <a:rPr lang="cs-CZ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×</a:t>
            </a:r>
            <a:r>
              <a:rPr lang="cs-CZ">
                <a:latin typeface="Arial"/>
                <a:ea typeface="Arial"/>
                <a:cs typeface="Arial"/>
                <a:sym typeface="Arial"/>
              </a:rPr>
              <a:t> [22, s. 14] </a:t>
            </a:r>
            <a:r>
              <a:rPr lang="cs-CZ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× </a:t>
            </a:r>
            <a:r>
              <a:rPr lang="cs-CZ">
                <a:latin typeface="Arial"/>
                <a:ea typeface="Arial"/>
                <a:cs typeface="Arial"/>
                <a:sym typeface="Arial"/>
              </a:rPr>
              <a:t>text</a:t>
            </a:r>
            <a:r>
              <a:rPr lang="cs-CZ" baseline="30000">
                <a:latin typeface="Arial"/>
                <a:ea typeface="Arial"/>
                <a:cs typeface="Arial"/>
                <a:sym typeface="Arial"/>
              </a:rPr>
              <a:t>22 s. 14</a:t>
            </a:r>
            <a:r>
              <a:rPr lang="cs-CZ"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914400" marR="0" lvl="1" indent="-228600" algn="l" rtl="0">
              <a:spcBef>
                <a:spcPts val="700"/>
              </a:spcBef>
              <a:spcAft>
                <a:spcPts val="0"/>
              </a:spcAft>
              <a:buFont typeface="Courier New"/>
              <a:buChar char="o"/>
            </a:pPr>
            <a:r>
              <a:rPr lang="cs-CZ">
                <a:latin typeface="Arial"/>
                <a:ea typeface="Arial"/>
                <a:cs typeface="Arial"/>
                <a:sym typeface="Arial"/>
              </a:rPr>
              <a:t>bibliografické citace jsou řazeny dle výskytu v textu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b="1">
                <a:latin typeface="Arial"/>
                <a:ea typeface="Arial"/>
                <a:cs typeface="Arial"/>
                <a:sym typeface="Arial"/>
              </a:rPr>
              <a:t>forma průběžných poznámek</a:t>
            </a:r>
          </a:p>
          <a:p>
            <a:pPr marL="914400" marR="0" lvl="1" indent="-228600" algn="l" rtl="0">
              <a:spcBef>
                <a:spcPts val="700"/>
              </a:spcBef>
              <a:spcAft>
                <a:spcPts val="0"/>
              </a:spcAft>
              <a:buFont typeface="Courier New"/>
              <a:buChar char="o"/>
            </a:pPr>
            <a:r>
              <a:rPr lang="cs-CZ">
                <a:latin typeface="Arial"/>
                <a:ea typeface="Arial"/>
                <a:cs typeface="Arial"/>
                <a:sym typeface="Arial"/>
              </a:rPr>
              <a:t> (22) </a:t>
            </a:r>
            <a:r>
              <a:rPr lang="cs-CZ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×</a:t>
            </a:r>
            <a:r>
              <a:rPr lang="cs-CZ">
                <a:latin typeface="Arial"/>
                <a:ea typeface="Arial"/>
                <a:cs typeface="Arial"/>
                <a:sym typeface="Arial"/>
              </a:rPr>
              <a:t> [22] </a:t>
            </a:r>
            <a:r>
              <a:rPr lang="cs-CZ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× </a:t>
            </a:r>
            <a:r>
              <a:rPr lang="cs-CZ">
                <a:latin typeface="Arial"/>
                <a:ea typeface="Arial"/>
                <a:cs typeface="Arial"/>
                <a:sym typeface="Arial"/>
              </a:rPr>
              <a:t>text</a:t>
            </a:r>
            <a:r>
              <a:rPr lang="cs-CZ" baseline="30000">
                <a:latin typeface="Arial"/>
                <a:ea typeface="Arial"/>
                <a:cs typeface="Arial"/>
                <a:sym typeface="Arial"/>
              </a:rPr>
              <a:t>22</a:t>
            </a:r>
          </a:p>
          <a:p>
            <a:pPr marL="914400" marR="0" lvl="1" indent="-228600" algn="l" rtl="0">
              <a:spcBef>
                <a:spcPts val="700"/>
              </a:spcBef>
              <a:spcAft>
                <a:spcPts val="0"/>
              </a:spcAft>
              <a:buFont typeface="Courier New"/>
              <a:buChar char="o"/>
            </a:pPr>
            <a:r>
              <a:rPr lang="cs-CZ">
                <a:latin typeface="Arial"/>
                <a:ea typeface="Arial"/>
                <a:cs typeface="Arial"/>
                <a:sym typeface="Arial"/>
              </a:rPr>
              <a:t>bibliografické citace jsou řazeny dle výskytu v textu formou poznámek pod čarou či na konci práce</a:t>
            </a:r>
          </a:p>
          <a:p>
            <a:pPr marL="0" marR="0" lvl="0" indent="0" algn="ctr" rtl="0">
              <a:spcBef>
                <a:spcPts val="700"/>
              </a:spcBef>
              <a:spcAft>
                <a:spcPts val="0"/>
              </a:spcAft>
              <a:buNone/>
            </a:pPr>
            <a:r>
              <a:rPr lang="cs-CZ" sz="1800" b="1">
                <a:latin typeface="Arial"/>
                <a:ea typeface="Arial"/>
                <a:cs typeface="Arial"/>
                <a:sym typeface="Arial"/>
              </a:rPr>
              <a:t>podrobnější</a:t>
            </a:r>
            <a:r>
              <a:rPr lang="cs-CZ" sz="2400" b="1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cs-CZ" sz="1800" b="1">
                <a:latin typeface="Arial"/>
                <a:ea typeface="Arial"/>
                <a:cs typeface="Arial"/>
                <a:sym typeface="Arial"/>
              </a:rPr>
              <a:t>informace </a:t>
            </a:r>
            <a:r>
              <a:rPr lang="cs-CZ" sz="1800" b="1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zde</a:t>
            </a:r>
            <a:r>
              <a:rPr lang="cs-CZ" sz="1800" b="1">
                <a:latin typeface="Arial"/>
                <a:ea typeface="Arial"/>
                <a:cs typeface="Arial"/>
                <a:sym typeface="Arial"/>
              </a:rPr>
              <a:t> nebo </a:t>
            </a:r>
            <a:r>
              <a:rPr lang="cs-CZ" sz="1800" b="1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zde</a:t>
            </a:r>
          </a:p>
        </p:txBody>
      </p:sp>
      <p:sp>
        <p:nvSpPr>
          <p:cNvPr id="188" name="Shape 188"/>
          <p:cNvSpPr txBox="1">
            <a:spLocks noGrp="1"/>
          </p:cNvSpPr>
          <p:nvPr>
            <p:ph type="sldNum" idx="12"/>
          </p:nvPr>
        </p:nvSpPr>
        <p:spPr>
          <a:xfrm>
            <a:off x="0" y="1271587"/>
            <a:ext cx="533399" cy="2445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Obsah dokumentu</a:t>
            </a:r>
          </a:p>
        </p:txBody>
      </p:sp>
      <p:sp>
        <p:nvSpPr>
          <p:cNvPr id="194" name="Shape 194"/>
          <p:cNvSpPr txBox="1">
            <a:spLocks noGrp="1"/>
          </p:cNvSpPr>
          <p:nvPr>
            <p:ph type="body" idx="1"/>
          </p:nvPr>
        </p:nvSpPr>
        <p:spPr>
          <a:xfrm>
            <a:off x="534114" y="1590366"/>
            <a:ext cx="8334581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generování obsahu = tvorba odkazového materiálu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volba šablony či úprava jednotlivých úrovní nadpisů obsažených v obsahu dokumentu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objekt typu pole – potřeba aktualizovat po provedených změnách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 Ctrl přechod na odkazovanou část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při exportu do </a:t>
            </a: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.pdf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či </a:t>
            </a: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.htm 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formátu se „hyperlinky“ zachovávají (stejně jako křížové odkazy apod.)</a:t>
            </a:r>
          </a:p>
        </p:txBody>
      </p:sp>
      <p:sp>
        <p:nvSpPr>
          <p:cNvPr id="195" name="Shape 195"/>
          <p:cNvSpPr txBox="1">
            <a:spLocks noGrp="1"/>
          </p:cNvSpPr>
          <p:nvPr>
            <p:ph type="sldNum" idx="12"/>
          </p:nvPr>
        </p:nvSpPr>
        <p:spPr>
          <a:xfrm>
            <a:off x="0" y="1271587"/>
            <a:ext cx="533399" cy="2445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Shape 6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8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Shape 62"/>
          <p:cNvSpPr txBox="1"/>
          <p:nvPr/>
        </p:nvSpPr>
        <p:spPr>
          <a:xfrm>
            <a:off x="2282400" y="2021775"/>
            <a:ext cx="4579199" cy="192749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cs-CZ" sz="2400"/>
              <a:t>Ukázka znakově čistého dokumentu bez jakéhokoli logického členění - jednoznačně nepřehledný dokument...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Seznamy</a:t>
            </a:r>
          </a:p>
        </p:txBody>
      </p:sp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literatury (bibliografické cita</a:t>
            </a:r>
            <a:r>
              <a:rPr lang="cs-CZ">
                <a:latin typeface="Arial"/>
                <a:ea typeface="Arial"/>
                <a:cs typeface="Arial"/>
                <a:sym typeface="Arial"/>
              </a:rPr>
              <a:t>ce</a:t>
            </a:r>
            <a:r>
              <a:rPr lang="cs-CZ" sz="2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</a:p>
          <a:p>
            <a:pPr marL="914400" marR="0" lvl="1" indent="-228600" algn="l" rtl="0">
              <a:spcBef>
                <a:spcPts val="700"/>
              </a:spcBef>
              <a:spcAft>
                <a:spcPts val="0"/>
              </a:spcAft>
              <a:buFont typeface="Courier New"/>
              <a:buChar char="o"/>
            </a:pPr>
            <a:r>
              <a:rPr lang="cs-CZ" sz="2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 setřídění dle abecedy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citací (použití v dokumentu)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obrázků, grafů, tabulek (</a:t>
            </a:r>
            <a:r>
              <a:rPr lang="cs-CZ" sz="29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titulky</a:t>
            </a:r>
            <a:r>
              <a:rPr lang="cs-CZ" sz="2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rejstřík (položky rejstříku)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slovník (položky slovníku)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přílohy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zkratky a značky v dokumentu</a:t>
            </a:r>
          </a:p>
        </p:txBody>
      </p:sp>
      <p:sp>
        <p:nvSpPr>
          <p:cNvPr id="202" name="Shape 202"/>
          <p:cNvSpPr txBox="1">
            <a:spLocks noGrp="1"/>
          </p:cNvSpPr>
          <p:nvPr>
            <p:ph type="sldNum" idx="12"/>
          </p:nvPr>
        </p:nvSpPr>
        <p:spPr>
          <a:xfrm>
            <a:off x="0" y="1271587"/>
            <a:ext cx="533399" cy="2445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Záhlaví, zápatí</a:t>
            </a:r>
          </a:p>
        </p:txBody>
      </p:sp>
      <p:sp>
        <p:nvSpPr>
          <p:cNvPr id="208" name="Shape 208"/>
          <p:cNvSpPr txBox="1">
            <a:spLocks noGrp="1"/>
          </p:cNvSpPr>
          <p:nvPr>
            <p:ph type="body" idx="1"/>
          </p:nvPr>
        </p:nvSpPr>
        <p:spPr>
          <a:xfrm>
            <a:off x="612775" y="1219200"/>
            <a:ext cx="8153399" cy="53873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proměnné typu číslo stránky a počet stránek (pole </a:t>
            </a: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Num</a:t>
            </a:r>
            <a:r>
              <a:rPr lang="cs-CZ" sz="2600" b="1">
                <a:latin typeface="Arial"/>
                <a:ea typeface="Arial"/>
                <a:cs typeface="Arial"/>
                <a:sym typeface="Arial"/>
              </a:rPr>
              <a:t>Pages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cs-CZ" sz="2600"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cs-CZ" sz="26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strana č. 3 z 15</a:t>
            </a:r>
            <a:r>
              <a:rPr lang="cs-CZ" sz="2600"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pole </a:t>
            </a: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StyleRef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zobrazuje číslo/text aktuálního nadpisového stylu (kapitola/podkapitola)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proměnné: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čas a datum tisku (aktualizace dokumentu)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název a lokace dokumentu (cesta) v LAN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autor, verze dokumentu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číslování první stránky či propojení ZZ u oddílů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možné vložení lehkého grafického prvku (linka, logo – dle dané části práce-oddílu)</a:t>
            </a:r>
          </a:p>
          <a:p>
            <a:pPr marL="0" marR="0" lvl="0" indent="0" algn="l" rtl="0">
              <a:spcBef>
                <a:spcPts val="700"/>
              </a:spcBef>
              <a:spcAft>
                <a:spcPts val="0"/>
              </a:spcAft>
              <a:buNone/>
            </a:pPr>
            <a:endParaRPr sz="2600">
              <a:latin typeface="Arial"/>
              <a:ea typeface="Arial"/>
              <a:cs typeface="Arial"/>
              <a:sym typeface="Arial"/>
            </a:endParaRP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36206"/>
              <a:buFont typeface="Arial"/>
              <a:buNone/>
            </a:pPr>
            <a:endParaRPr sz="2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Shape 209"/>
          <p:cNvSpPr txBox="1">
            <a:spLocks noGrp="1"/>
          </p:cNvSpPr>
          <p:nvPr>
            <p:ph type="sldNum" idx="12"/>
          </p:nvPr>
        </p:nvSpPr>
        <p:spPr>
          <a:xfrm>
            <a:off x="0" y="1271587"/>
            <a:ext cx="533399" cy="2445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Titulní strana</a:t>
            </a:r>
          </a:p>
        </p:txBody>
      </p:sp>
      <p:sp>
        <p:nvSpPr>
          <p:cNvPr id="215" name="Shape 215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vhodný je samostatný stránkový oddíl obsahující i stránky Prohlášení, Poděkování a Obsah dokumentu, bez definovaného záhlaví/zápatí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>
                <a:latin typeface="Arial"/>
                <a:ea typeface="Arial"/>
                <a:cs typeface="Arial"/>
                <a:sym typeface="Arial"/>
              </a:rPr>
              <a:t>zrušení propojení zápatí s předchozím oddílem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formátování úvodního oddílu se obejde bez stylování nadpisů díky unikátnímu výskytu názvů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titulní stranu lze snadno vytvořit buď řádky s definovaným vertikálním odstupem či pomocí „neviditelné tabulky“</a:t>
            </a:r>
          </a:p>
        </p:txBody>
      </p:sp>
      <p:sp>
        <p:nvSpPr>
          <p:cNvPr id="216" name="Shape 216"/>
          <p:cNvSpPr txBox="1">
            <a:spLocks noGrp="1"/>
          </p:cNvSpPr>
          <p:nvPr>
            <p:ph type="sldNum" idx="12"/>
          </p:nvPr>
        </p:nvSpPr>
        <p:spPr>
          <a:xfrm>
            <a:off x="0" y="1271587"/>
            <a:ext cx="533399" cy="2445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title"/>
          </p:nvPr>
        </p:nvSpPr>
        <p:spPr>
          <a:xfrm>
            <a:off x="612647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Titulní strana</a:t>
            </a:r>
          </a:p>
        </p:txBody>
      </p:sp>
      <p:sp>
        <p:nvSpPr>
          <p:cNvPr id="222" name="Shape 222"/>
          <p:cNvSpPr txBox="1">
            <a:spLocks noGrp="1"/>
          </p:cNvSpPr>
          <p:nvPr>
            <p:ph type="sldNum" idx="12"/>
          </p:nvPr>
        </p:nvSpPr>
        <p:spPr>
          <a:xfrm>
            <a:off x="0" y="1271587"/>
            <a:ext cx="533399" cy="2445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  <p:pic>
        <p:nvPicPr>
          <p:cNvPr id="223" name="Shape 2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8758" y="1669741"/>
            <a:ext cx="3355979" cy="4721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24" name="Shape 2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47208" y="1669741"/>
            <a:ext cx="3324805" cy="47212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Shape 6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47325"/>
            <a:ext cx="9144000" cy="6905326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Shape 68"/>
          <p:cNvSpPr/>
          <p:nvPr/>
        </p:nvSpPr>
        <p:spPr>
          <a:xfrm>
            <a:off x="4563050" y="5304600"/>
            <a:ext cx="3645000" cy="1062000"/>
          </a:xfrm>
          <a:prstGeom prst="wedgeRoundRectCallout">
            <a:avLst>
              <a:gd name="adj1" fmla="val -88329"/>
              <a:gd name="adj2" fmla="val -133140"/>
              <a:gd name="adj3" fmla="val 0"/>
            </a:avLst>
          </a:prstGeom>
          <a:solidFill>
            <a:srgbClr val="FFFF00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cs-CZ" b="1">
                <a:solidFill>
                  <a:schemeClr val="dk1"/>
                </a:solidFill>
              </a:rPr>
              <a:t>Text na této stránce je jen “rozsekán” enterem na odstavce - odstavec je reprezentován posloupností znaků od “enteru k enteru”</a:t>
            </a:r>
          </a:p>
        </p:txBody>
      </p:sp>
      <p:sp>
        <p:nvSpPr>
          <p:cNvPr id="69" name="Shape 69"/>
          <p:cNvSpPr/>
          <p:nvPr/>
        </p:nvSpPr>
        <p:spPr>
          <a:xfrm>
            <a:off x="648825" y="3328200"/>
            <a:ext cx="3423599" cy="1062000"/>
          </a:xfrm>
          <a:prstGeom prst="wedgeRoundRectCallout">
            <a:avLst>
              <a:gd name="adj1" fmla="val 84191"/>
              <a:gd name="adj2" fmla="val -102939"/>
              <a:gd name="adj3" fmla="val 0"/>
            </a:avLst>
          </a:prstGeom>
          <a:solidFill>
            <a:srgbClr val="FFFF00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cs-CZ" b="1">
                <a:solidFill>
                  <a:schemeClr val="dk1"/>
                </a:solidFill>
              </a:rPr>
              <a:t>Zde jsou již různě formátované odstavce - tedy písmenka mají “svůj pozemek”. Povšimněte si označených mezer za odstavcem...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Shape 7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Shape 75"/>
          <p:cNvSpPr/>
          <p:nvPr/>
        </p:nvSpPr>
        <p:spPr>
          <a:xfrm>
            <a:off x="4169825" y="3788000"/>
            <a:ext cx="4160699" cy="1355700"/>
          </a:xfrm>
          <a:prstGeom prst="wedgeRoundRectCallout">
            <a:avLst>
              <a:gd name="adj1" fmla="val -103236"/>
              <a:gd name="adj2" fmla="val -77515"/>
              <a:gd name="adj3" fmla="val 0"/>
            </a:avLst>
          </a:prstGeom>
          <a:solidFill>
            <a:srgbClr val="FFFF00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cs-CZ" b="1">
                <a:solidFill>
                  <a:schemeClr val="dk1"/>
                </a:solidFill>
              </a:rPr>
              <a:t>K běžné sazbě přibyly nadpisy dvou úrovní. U všech označených částí textu si povšimněte nastavených mezer před/za odstavcem a odhalte, kterým odstavcům daná vertikální odsazení “patří”...</a:t>
            </a:r>
          </a:p>
        </p:txBody>
      </p:sp>
      <p:sp>
        <p:nvSpPr>
          <p:cNvPr id="76" name="Shape 76"/>
          <p:cNvSpPr/>
          <p:nvPr/>
        </p:nvSpPr>
        <p:spPr>
          <a:xfrm>
            <a:off x="250625" y="1769600"/>
            <a:ext cx="4160699" cy="1355700"/>
          </a:xfrm>
          <a:prstGeom prst="wedgeRoundRectCallout">
            <a:avLst>
              <a:gd name="adj1" fmla="val 98163"/>
              <a:gd name="adj2" fmla="val 50655"/>
              <a:gd name="adj3" fmla="val 0"/>
            </a:avLst>
          </a:prstGeom>
          <a:solidFill>
            <a:srgbClr val="FFFF00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cs-CZ" b="1">
                <a:solidFill>
                  <a:schemeClr val="dk1"/>
                </a:solidFill>
              </a:rPr>
              <a:t>I tento obrázek byl do textu vložen jako znak - jediný (velký) znak ve svém odstavci. Objekt tak dále můžeme formátovat pomocí svého stylu odstavce (zarovnání, odsazení od předchozího a následujícího textu)...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Shape 8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Shape 82"/>
          <p:cNvSpPr/>
          <p:nvPr/>
        </p:nvSpPr>
        <p:spPr>
          <a:xfrm>
            <a:off x="4667825" y="5245950"/>
            <a:ext cx="3766499" cy="1101300"/>
          </a:xfrm>
          <a:prstGeom prst="wedgeRoundRectCallout">
            <a:avLst>
              <a:gd name="adj1" fmla="val -89454"/>
              <a:gd name="adj2" fmla="val -92736"/>
              <a:gd name="adj3" fmla="val 0"/>
            </a:avLst>
          </a:prstGeom>
          <a:solidFill>
            <a:srgbClr val="FFFF00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cs-CZ" b="1">
                <a:solidFill>
                  <a:schemeClr val="dk1"/>
                </a:solidFill>
              </a:rPr>
              <a:t>Tento rámeček označuje rozsah podkapitoly druhé úrovně. Text je “podřízen” nadpisu v režimu osnovy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Shape 8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1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Shape 88"/>
          <p:cNvSpPr/>
          <p:nvPr/>
        </p:nvSpPr>
        <p:spPr>
          <a:xfrm rot="-5400000">
            <a:off x="1578824" y="-750024"/>
            <a:ext cx="5856600" cy="8323499"/>
          </a:xfrm>
          <a:prstGeom prst="corner">
            <a:avLst>
              <a:gd name="adj1" fmla="val 62132"/>
              <a:gd name="adj2" fmla="val 23994"/>
            </a:avLst>
          </a:prstGeom>
          <a:noFill/>
          <a:ln w="38100" cap="flat" cmpd="sng">
            <a:solidFill>
              <a:srgbClr val="00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9" name="Shape 89"/>
          <p:cNvSpPr/>
          <p:nvPr/>
        </p:nvSpPr>
        <p:spPr>
          <a:xfrm>
            <a:off x="6176625" y="5962375"/>
            <a:ext cx="1416899" cy="659699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FF00"/>
          </a:solidFill>
          <a:ln w="38100" cap="flat" cmpd="sng">
            <a:solidFill>
              <a:srgbClr val="00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0" name="Shape 90"/>
          <p:cNvSpPr/>
          <p:nvPr/>
        </p:nvSpPr>
        <p:spPr>
          <a:xfrm>
            <a:off x="503925" y="1643800"/>
            <a:ext cx="4160699" cy="1748399"/>
          </a:xfrm>
          <a:prstGeom prst="wedgeRoundRectCallout">
            <a:avLst>
              <a:gd name="adj1" fmla="val 64566"/>
              <a:gd name="adj2" fmla="val 132271"/>
              <a:gd name="adj3" fmla="val 0"/>
            </a:avLst>
          </a:prstGeom>
          <a:solidFill>
            <a:srgbClr val="FFFF00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cs-CZ" b="1">
                <a:solidFill>
                  <a:schemeClr val="dk1"/>
                </a:solidFill>
              </a:rPr>
              <a:t>Tato podkapitola pokračuje na další straně až k výskytu nadpisu stejné nebo vyšší úrovně. Při přesunech v režimu osnovy se s nadpisem přemístí veškerý obsah - objekty, titulky, odkazový materiál, poznámky pod čarou s patřičným přečíslováním v rámci logiky dokumentu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Shape 9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1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Shape 96"/>
          <p:cNvSpPr/>
          <p:nvPr/>
        </p:nvSpPr>
        <p:spPr>
          <a:xfrm>
            <a:off x="443600" y="391600"/>
            <a:ext cx="8329200" cy="60144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7" name="Shape 97"/>
          <p:cNvSpPr/>
          <p:nvPr/>
        </p:nvSpPr>
        <p:spPr>
          <a:xfrm>
            <a:off x="6176625" y="5962375"/>
            <a:ext cx="1416899" cy="659699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8" name="Shape 98"/>
          <p:cNvSpPr/>
          <p:nvPr/>
        </p:nvSpPr>
        <p:spPr>
          <a:xfrm>
            <a:off x="1306300" y="1943925"/>
            <a:ext cx="3289200" cy="1052400"/>
          </a:xfrm>
          <a:prstGeom prst="wedgeRoundRectCallout">
            <a:avLst>
              <a:gd name="adj1" fmla="val -32934"/>
              <a:gd name="adj2" fmla="val -125354"/>
              <a:gd name="adj3" fmla="val 0"/>
            </a:avLst>
          </a:prstGeom>
          <a:solidFill>
            <a:srgbClr val="FFFF00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cs-CZ" b="1">
                <a:solidFill>
                  <a:schemeClr val="dk1"/>
                </a:solidFill>
              </a:rPr>
              <a:t>Analogické ohraničení rozsahu první hlavní části s pokračováním až do výskytu dalšího nadpisu první úrovně...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Shape 10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Shape 104"/>
          <p:cNvSpPr/>
          <p:nvPr/>
        </p:nvSpPr>
        <p:spPr>
          <a:xfrm>
            <a:off x="4750850" y="4673350"/>
            <a:ext cx="3600599" cy="1605900"/>
          </a:xfrm>
          <a:prstGeom prst="wedgeRoundRectCallout">
            <a:avLst>
              <a:gd name="adj1" fmla="val -67097"/>
              <a:gd name="adj2" fmla="val -80565"/>
              <a:gd name="adj3" fmla="val 0"/>
            </a:avLst>
          </a:prstGeom>
          <a:solidFill>
            <a:srgbClr val="FFFF00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cs-CZ" b="1">
                <a:solidFill>
                  <a:schemeClr val="dk1"/>
                </a:solidFill>
              </a:rPr>
              <a:t>Nad rámec “běžné odstavcové sazby” se v dokumentu objevují specifické nároky na členění a formátování - u této titulní strany ještě vystačíme se zarovnáním a vertikálním odsazením odstavců...</a:t>
            </a:r>
          </a:p>
        </p:txBody>
      </p:sp>
      <p:sp>
        <p:nvSpPr>
          <p:cNvPr id="105" name="Shape 105"/>
          <p:cNvSpPr/>
          <p:nvPr/>
        </p:nvSpPr>
        <p:spPr>
          <a:xfrm>
            <a:off x="213650" y="4064900"/>
            <a:ext cx="4015800" cy="1748399"/>
          </a:xfrm>
          <a:prstGeom prst="wedgeRoundRectCallout">
            <a:avLst>
              <a:gd name="adj1" fmla="val 68218"/>
              <a:gd name="adj2" fmla="val -90072"/>
              <a:gd name="adj3" fmla="val 0"/>
            </a:avLst>
          </a:prstGeom>
          <a:solidFill>
            <a:srgbClr val="FFFF00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cs-CZ" b="1">
                <a:solidFill>
                  <a:schemeClr val="dk1"/>
                </a:solidFill>
              </a:rPr>
              <a:t>V dokumentu se však budou objevovat i</a:t>
            </a:r>
            <a:r>
              <a:rPr lang="cs-CZ"/>
              <a:t> </a:t>
            </a:r>
            <a:r>
              <a:rPr lang="cs-CZ" b="1">
                <a:solidFill>
                  <a:schemeClr val="dk1"/>
                </a:solidFill>
              </a:rPr>
              <a:t>vygenerovaná pole (obsah, seznamy) či vytvářené tabulované sloupce, seznamy, tabulky či speciální vodorovná odsazení vyžadující adekvátní práci s tabulátory a tabulačními zarážkami...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title"/>
          </p:nvPr>
        </p:nvSpPr>
        <p:spPr>
          <a:xfrm>
            <a:off x="612775" y="228600"/>
            <a:ext cx="81533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cs-CZ"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Styl = pojmenované formátování</a:t>
            </a:r>
          </a:p>
        </p:txBody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612775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definice stylu znaku a odstavce (× propojené styly)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tvorba stylu z použitého formátování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odstavec sazební 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 úroveň základního textu</a:t>
            </a:r>
          </a:p>
          <a:p>
            <a:pPr marL="457200" marR="0" lvl="0" indent="-228600" algn="l" rtl="0">
              <a:spcBef>
                <a:spcPts val="700"/>
              </a:spcBef>
              <a:spcAft>
                <a:spcPts val="0"/>
              </a:spcAft>
              <a:buFont typeface="Arial"/>
              <a:buChar char="●"/>
            </a:pPr>
            <a:r>
              <a:rPr lang="cs-CZ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odstavec nadpisový </a:t>
            </a:r>
            <a:r>
              <a:rPr lang="cs-CZ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 úroveň osnovy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založení na mateřském stylu (definice odlišností od rodiče)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jazyk, klávesová zkratka, úroveň osnovy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uložení v dokumentu nebo v šabloně</a:t>
            </a:r>
          </a:p>
          <a:p>
            <a:pPr marL="914400" marR="0" lvl="1" indent="-228600" algn="l" rtl="0">
              <a:spcBef>
                <a:spcPts val="550"/>
              </a:spcBef>
              <a:spcAft>
                <a:spcPts val="0"/>
              </a:spcAft>
              <a:buFont typeface="Courier New"/>
              <a:buChar char="o"/>
            </a:pPr>
            <a:r>
              <a:rPr lang="cs-CZ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organizátor – přenášení stylů mezi dokumenty</a:t>
            </a:r>
          </a:p>
          <a:p>
            <a:pPr marL="319088" marR="0" lvl="0" indent="-319088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36206"/>
              <a:buFont typeface="Arial"/>
              <a:buNone/>
            </a:pPr>
            <a:endParaRPr sz="2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Shape 112"/>
          <p:cNvSpPr txBox="1">
            <a:spLocks noGrp="1"/>
          </p:cNvSpPr>
          <p:nvPr>
            <p:ph type="ftr" idx="11"/>
          </p:nvPr>
        </p:nvSpPr>
        <p:spPr>
          <a:xfrm>
            <a:off x="609600" y="6248400"/>
            <a:ext cx="54213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Custom Theme">
  <a:themeElements>
    <a:clrScheme name="Custom 506">
      <a:dk1>
        <a:srgbClr val="000000"/>
      </a:dk1>
      <a:lt1>
        <a:srgbClr val="FFFFFF"/>
      </a:lt1>
      <a:dk2>
        <a:srgbClr val="00387E"/>
      </a:dk2>
      <a:lt2>
        <a:srgbClr val="C6D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387E"/>
      </a:hlink>
      <a:folHlink>
        <a:srgbClr val="96969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920</Words>
  <Application>Microsoft Office PowerPoint</Application>
  <PresentationFormat>Předvádění na obrazovce (4:3)</PresentationFormat>
  <Paragraphs>118</Paragraphs>
  <Slides>23</Slides>
  <Notes>23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8" baseType="lpstr">
      <vt:lpstr>Arial</vt:lpstr>
      <vt:lpstr>Courier New</vt:lpstr>
      <vt:lpstr>Trebuchet MS</vt:lpstr>
      <vt:lpstr>Wingdings</vt:lpstr>
      <vt:lpstr>Custom Theme</vt:lpstr>
      <vt:lpstr>Elementaristika elektronických informací  III. Textový procesor   strukturované dokumenty, styly, osnova, odkazy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Styl = pojmenované formátování</vt:lpstr>
      <vt:lpstr>Práce se Styly</vt:lpstr>
      <vt:lpstr>Tvorba osnovy</vt:lpstr>
      <vt:lpstr>Editace osnovy</vt:lpstr>
      <vt:lpstr>Víceúrovňové číslování nadpisů</vt:lpstr>
      <vt:lpstr>Tvorba strukturované práce</vt:lpstr>
      <vt:lpstr>Umístění nadpisů na nové stránky</vt:lpstr>
      <vt:lpstr>Odkazový materiál</vt:lpstr>
      <vt:lpstr>Citace</vt:lpstr>
      <vt:lpstr>Metody citování v textu</vt:lpstr>
      <vt:lpstr>Obsah dokumentu</vt:lpstr>
      <vt:lpstr>Seznamy</vt:lpstr>
      <vt:lpstr>Záhlaví, zápatí</vt:lpstr>
      <vt:lpstr>Titulní strana</vt:lpstr>
      <vt:lpstr>Titulní strana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Elementaristika elektronických informací  III. Textový procesor   strukturované dokumenty, styly, osnova, odkazy</dc:title>
  <cp:lastModifiedBy>Katka Ostřížková</cp:lastModifiedBy>
  <cp:revision>1</cp:revision>
  <dcterms:modified xsi:type="dcterms:W3CDTF">2016-01-13T09:43:58Z</dcterms:modified>
</cp:coreProperties>
</file>