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3" r:id="rId2"/>
    <p:sldId id="256" r:id="rId3"/>
    <p:sldId id="304" r:id="rId4"/>
    <p:sldId id="305" r:id="rId5"/>
    <p:sldId id="300" r:id="rId6"/>
    <p:sldId id="257" r:id="rId7"/>
    <p:sldId id="265" r:id="rId8"/>
    <p:sldId id="290" r:id="rId9"/>
    <p:sldId id="312" r:id="rId10"/>
    <p:sldId id="313" r:id="rId11"/>
    <p:sldId id="292" r:id="rId12"/>
    <p:sldId id="291" r:id="rId13"/>
    <p:sldId id="267" r:id="rId14"/>
    <p:sldId id="268" r:id="rId15"/>
    <p:sldId id="318" r:id="rId16"/>
    <p:sldId id="314" r:id="rId17"/>
    <p:sldId id="294" r:id="rId18"/>
    <p:sldId id="295" r:id="rId19"/>
    <p:sldId id="316" r:id="rId20"/>
    <p:sldId id="286" r:id="rId21"/>
    <p:sldId id="270" r:id="rId22"/>
    <p:sldId id="296" r:id="rId23"/>
    <p:sldId id="302" r:id="rId24"/>
    <p:sldId id="258" r:id="rId25"/>
    <p:sldId id="262" r:id="rId26"/>
    <p:sldId id="272" r:id="rId27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E8E"/>
    <a:srgbClr val="FFD9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8" autoAdjust="0"/>
    <p:restoredTop sz="94609" autoAdjust="0"/>
  </p:normalViewPr>
  <p:slideViewPr>
    <p:cSldViewPr>
      <p:cViewPr>
        <p:scale>
          <a:sx n="120" d="100"/>
          <a:sy n="120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D991A-E1D3-43B3-B43D-F5AC3C06D9EB}" type="doc">
      <dgm:prSet loTypeId="urn:microsoft.com/office/officeart/2005/8/layout/vList6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cs-CZ"/>
        </a:p>
      </dgm:t>
    </dgm:pt>
    <dgm:pt modelId="{0B291642-528F-4B6E-B113-50C1A97971EA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noProof="1" smtClean="0">
              <a:solidFill>
                <a:schemeClr val="tx1"/>
              </a:solidFill>
            </a:rPr>
            <a:t>Kurikulární</a:t>
          </a:r>
          <a:r>
            <a:rPr lang="cs-CZ" dirty="0" smtClean="0">
              <a:solidFill>
                <a:schemeClr val="tx1"/>
              </a:solidFill>
            </a:rPr>
            <a:t> reforma</a:t>
          </a:r>
          <a:endParaRPr lang="cs-CZ" dirty="0">
            <a:solidFill>
              <a:schemeClr val="tx1"/>
            </a:solidFill>
          </a:endParaRPr>
        </a:p>
      </dgm:t>
    </dgm:pt>
    <dgm:pt modelId="{63474CAC-0460-4F3E-AF65-AD53439CB362}" type="parTrans" cxnId="{42C6B907-9A89-4B6D-B665-A291C8CFA783}">
      <dgm:prSet/>
      <dgm:spPr/>
      <dgm:t>
        <a:bodyPr/>
        <a:lstStyle/>
        <a:p>
          <a:endParaRPr lang="cs-CZ"/>
        </a:p>
      </dgm:t>
    </dgm:pt>
    <dgm:pt modelId="{5C15EEC0-A9FC-497E-B3CE-E88A07A048A0}" type="sibTrans" cxnId="{42C6B907-9A89-4B6D-B665-A291C8CFA783}">
      <dgm:prSet/>
      <dgm:spPr/>
      <dgm:t>
        <a:bodyPr/>
        <a:lstStyle/>
        <a:p>
          <a:endParaRPr lang="cs-CZ"/>
        </a:p>
      </dgm:t>
    </dgm:pt>
    <dgm:pt modelId="{2B4BF5D7-7513-4A30-9BB7-CE01929417F6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Reforma evaluačních nástrojů v oblasti cizích jazyků  (MZ) </a:t>
          </a:r>
          <a:endParaRPr lang="cs-CZ" dirty="0">
            <a:solidFill>
              <a:schemeClr val="tx1"/>
            </a:solidFill>
          </a:endParaRPr>
        </a:p>
      </dgm:t>
    </dgm:pt>
    <dgm:pt modelId="{0102550E-084B-45B7-84AF-4ED7895AEA45}" type="parTrans" cxnId="{1DBA36B0-8E3F-44B2-9F29-400D95A80A63}">
      <dgm:prSet/>
      <dgm:spPr/>
      <dgm:t>
        <a:bodyPr/>
        <a:lstStyle/>
        <a:p>
          <a:endParaRPr lang="cs-CZ"/>
        </a:p>
      </dgm:t>
    </dgm:pt>
    <dgm:pt modelId="{E9B5B067-D04B-40A9-A6D0-273DEF1487FD}" type="sibTrans" cxnId="{1DBA36B0-8E3F-44B2-9F29-400D95A80A63}">
      <dgm:prSet/>
      <dgm:spPr/>
      <dgm:t>
        <a:bodyPr/>
        <a:lstStyle/>
        <a:p>
          <a:endParaRPr lang="cs-CZ"/>
        </a:p>
      </dgm:t>
    </dgm:pt>
    <dgm:pt modelId="{D6443EAF-4392-4028-926A-F175E2EAA54E}">
      <dgm:prSet phldrT="[Text]" custT="1"/>
      <dgm:spPr>
        <a:solidFill>
          <a:schemeClr val="bg1">
            <a:alpha val="90000"/>
          </a:schemeClr>
        </a:solidFill>
        <a:ln w="38100"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spcBef>
              <a:spcPts val="600"/>
            </a:spcBef>
          </a:pPr>
          <a:r>
            <a:rPr lang="cs-CZ" sz="1600" dirty="0" smtClean="0"/>
            <a:t>Vymezení vztahu evaluačních nástrojů  k SERRJ</a:t>
          </a:r>
          <a:endParaRPr lang="cs-CZ" sz="1600" dirty="0"/>
        </a:p>
      </dgm:t>
    </dgm:pt>
    <dgm:pt modelId="{5333CD05-8C1E-46CF-85F3-C101F6A55C59}" type="parTrans" cxnId="{B5FB567E-9831-42C3-B2E4-0A1E881A403F}">
      <dgm:prSet/>
      <dgm:spPr/>
      <dgm:t>
        <a:bodyPr/>
        <a:lstStyle/>
        <a:p>
          <a:endParaRPr lang="cs-CZ"/>
        </a:p>
      </dgm:t>
    </dgm:pt>
    <dgm:pt modelId="{7A168ADB-E21C-44CE-AEA0-4E1726E8F134}" type="sibTrans" cxnId="{B5FB567E-9831-42C3-B2E4-0A1E881A403F}">
      <dgm:prSet/>
      <dgm:spPr/>
      <dgm:t>
        <a:bodyPr/>
        <a:lstStyle/>
        <a:p>
          <a:endParaRPr lang="cs-CZ"/>
        </a:p>
      </dgm:t>
    </dgm:pt>
    <dgm:pt modelId="{0E6208FD-CE19-48B9-BF82-6EB1EF3E9315}">
      <dgm:prSet/>
      <dgm:spPr>
        <a:solidFill>
          <a:schemeClr val="bg1">
            <a:alpha val="90000"/>
          </a:schemeClr>
        </a:solidFill>
        <a:ln w="38100"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spcBef>
              <a:spcPct val="0"/>
            </a:spcBef>
          </a:pPr>
          <a:endParaRPr lang="cs-CZ" sz="1500" dirty="0"/>
        </a:p>
      </dgm:t>
    </dgm:pt>
    <dgm:pt modelId="{B5C3B55B-5920-43BA-A70B-5CDD3496114D}" type="parTrans" cxnId="{16B1A781-FBD5-4AA7-983B-F5DDD2A53CDB}">
      <dgm:prSet/>
      <dgm:spPr/>
      <dgm:t>
        <a:bodyPr/>
        <a:lstStyle/>
        <a:p>
          <a:endParaRPr lang="cs-CZ"/>
        </a:p>
      </dgm:t>
    </dgm:pt>
    <dgm:pt modelId="{9FB98722-6A25-40B5-BE30-AA670A71DAF8}" type="sibTrans" cxnId="{16B1A781-FBD5-4AA7-983B-F5DDD2A53CDB}">
      <dgm:prSet/>
      <dgm:spPr/>
      <dgm:t>
        <a:bodyPr/>
        <a:lstStyle/>
        <a:p>
          <a:endParaRPr lang="cs-CZ"/>
        </a:p>
      </dgm:t>
    </dgm:pt>
    <dgm:pt modelId="{98780557-1EE4-4D05-BF3F-6F7C479EB552}">
      <dgm:prSet phldrT="[Text]" custT="1"/>
      <dgm:spPr>
        <a:solidFill>
          <a:schemeClr val="bg1">
            <a:alpha val="90000"/>
          </a:schemeClr>
        </a:solidFill>
        <a:ln w="38100"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spcBef>
              <a:spcPts val="600"/>
            </a:spcBef>
          </a:pPr>
          <a:r>
            <a:rPr lang="cs-CZ" sz="1600" dirty="0" smtClean="0"/>
            <a:t>Soulad s konceptem evaluace cizích jazyků  v EU (srovnatelnost, transparentnost, komplexnost atd.)</a:t>
          </a:r>
        </a:p>
        <a:p>
          <a:pPr>
            <a:spcBef>
              <a:spcPct val="0"/>
            </a:spcBef>
          </a:pPr>
          <a:endParaRPr lang="cs-CZ" sz="1500" dirty="0"/>
        </a:p>
      </dgm:t>
    </dgm:pt>
    <dgm:pt modelId="{020350DE-1B2C-4486-ADB8-0AB6435B9BFC}" type="parTrans" cxnId="{FF832E8F-EBF8-46CC-BF57-58E07CD1477E}">
      <dgm:prSet/>
      <dgm:spPr/>
      <dgm:t>
        <a:bodyPr/>
        <a:lstStyle/>
        <a:p>
          <a:endParaRPr lang="cs-CZ"/>
        </a:p>
      </dgm:t>
    </dgm:pt>
    <dgm:pt modelId="{95C05738-EBCE-420F-836F-76A25BAC8583}" type="sibTrans" cxnId="{FF832E8F-EBF8-46CC-BF57-58E07CD1477E}">
      <dgm:prSet/>
      <dgm:spPr/>
      <dgm:t>
        <a:bodyPr/>
        <a:lstStyle/>
        <a:p>
          <a:endParaRPr lang="cs-CZ"/>
        </a:p>
      </dgm:t>
    </dgm:pt>
    <dgm:pt modelId="{1A09C7B2-6A4F-4642-892B-22F7E2A10516}">
      <dgm:prSet phldrT="[Text]" custT="1"/>
      <dgm:spPr>
        <a:solidFill>
          <a:schemeClr val="bg1">
            <a:alpha val="90000"/>
          </a:schemeClr>
        </a:solidFill>
        <a:ln w="38100"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spcBef>
              <a:spcPts val="600"/>
            </a:spcBef>
          </a:pPr>
          <a:endParaRPr lang="cs-CZ" sz="1800" dirty="0"/>
        </a:p>
      </dgm:t>
    </dgm:pt>
    <dgm:pt modelId="{FAD02EAF-7422-4FAD-B725-6208E27BEADE}" type="parTrans" cxnId="{28435AB3-8DED-4411-B851-E1BB0F1E11A9}">
      <dgm:prSet/>
      <dgm:spPr/>
      <dgm:t>
        <a:bodyPr/>
        <a:lstStyle/>
        <a:p>
          <a:endParaRPr lang="cs-CZ"/>
        </a:p>
      </dgm:t>
    </dgm:pt>
    <dgm:pt modelId="{42C1B556-1692-416D-9379-2336A319021B}" type="sibTrans" cxnId="{28435AB3-8DED-4411-B851-E1BB0F1E11A9}">
      <dgm:prSet/>
      <dgm:spPr/>
      <dgm:t>
        <a:bodyPr/>
        <a:lstStyle/>
        <a:p>
          <a:endParaRPr lang="cs-CZ"/>
        </a:p>
      </dgm:t>
    </dgm:pt>
    <dgm:pt modelId="{1032A2B3-DAF5-4E99-BFA1-BEB0B124E101}">
      <dgm:prSet/>
      <dgm:spPr>
        <a:solidFill>
          <a:schemeClr val="bg1">
            <a:alpha val="90000"/>
          </a:schemeClr>
        </a:solidFill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>
            <a:spcBef>
              <a:spcPct val="0"/>
            </a:spcBef>
          </a:pPr>
          <a:endParaRPr lang="cs-CZ" sz="900" dirty="0"/>
        </a:p>
      </dgm:t>
    </dgm:pt>
    <dgm:pt modelId="{292A2E64-4B0E-48BD-9809-778B06A9EA9D}" type="sibTrans" cxnId="{E4066D16-C11A-45D9-889D-F8266D1CD655}">
      <dgm:prSet/>
      <dgm:spPr/>
      <dgm:t>
        <a:bodyPr/>
        <a:lstStyle/>
        <a:p>
          <a:endParaRPr lang="cs-CZ"/>
        </a:p>
      </dgm:t>
    </dgm:pt>
    <dgm:pt modelId="{C0506769-EFEF-4E0E-BC05-9AEFBC99F32D}" type="parTrans" cxnId="{E4066D16-C11A-45D9-889D-F8266D1CD655}">
      <dgm:prSet/>
      <dgm:spPr/>
      <dgm:t>
        <a:bodyPr/>
        <a:lstStyle/>
        <a:p>
          <a:endParaRPr lang="cs-CZ"/>
        </a:p>
      </dgm:t>
    </dgm:pt>
    <dgm:pt modelId="{F73EACB9-9D51-42A2-8FFC-4F339974B56F}">
      <dgm:prSet/>
      <dgm:spPr>
        <a:solidFill>
          <a:schemeClr val="bg1">
            <a:alpha val="90000"/>
          </a:schemeClr>
        </a:solidFill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>
            <a:spcBef>
              <a:spcPct val="0"/>
            </a:spcBef>
          </a:pPr>
          <a:endParaRPr lang="cs-CZ" sz="900" dirty="0"/>
        </a:p>
      </dgm:t>
    </dgm:pt>
    <dgm:pt modelId="{725A8119-032A-4369-8036-CA09F18B9BB9}" type="sibTrans" cxnId="{F7D9A1EB-5B34-4C58-98B4-EFB25F0EA0B9}">
      <dgm:prSet/>
      <dgm:spPr/>
      <dgm:t>
        <a:bodyPr/>
        <a:lstStyle/>
        <a:p>
          <a:endParaRPr lang="cs-CZ"/>
        </a:p>
      </dgm:t>
    </dgm:pt>
    <dgm:pt modelId="{E0E0BF21-4117-47FB-9705-4769AC168701}" type="parTrans" cxnId="{F7D9A1EB-5B34-4C58-98B4-EFB25F0EA0B9}">
      <dgm:prSet/>
      <dgm:spPr/>
      <dgm:t>
        <a:bodyPr/>
        <a:lstStyle/>
        <a:p>
          <a:endParaRPr lang="cs-CZ"/>
        </a:p>
      </dgm:t>
    </dgm:pt>
    <dgm:pt modelId="{03B7772C-E434-4C21-82B8-6519ED57EB65}">
      <dgm:prSet phldrT="[Text]"/>
      <dgm:spPr>
        <a:solidFill>
          <a:schemeClr val="bg1">
            <a:alpha val="90000"/>
          </a:schemeClr>
        </a:solidFill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9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900" dirty="0"/>
        </a:p>
      </dgm:t>
    </dgm:pt>
    <dgm:pt modelId="{F97CD447-3F98-480B-B654-E9B4B2CDA371}" type="sibTrans" cxnId="{2C1EFF4F-B06B-4977-99E7-21E043A50C65}">
      <dgm:prSet/>
      <dgm:spPr/>
      <dgm:t>
        <a:bodyPr/>
        <a:lstStyle/>
        <a:p>
          <a:endParaRPr lang="cs-CZ"/>
        </a:p>
      </dgm:t>
    </dgm:pt>
    <dgm:pt modelId="{9D010621-7E20-4447-97BE-E5632D4A706C}" type="parTrans" cxnId="{2C1EFF4F-B06B-4977-99E7-21E043A50C65}">
      <dgm:prSet/>
      <dgm:spPr/>
      <dgm:t>
        <a:bodyPr/>
        <a:lstStyle/>
        <a:p>
          <a:endParaRPr lang="cs-CZ"/>
        </a:p>
      </dgm:t>
    </dgm:pt>
    <dgm:pt modelId="{87B71C04-F97B-41AC-9DDB-2423AB50A373}">
      <dgm:prSet phldrT="[Text]"/>
      <dgm:spPr>
        <a:solidFill>
          <a:schemeClr val="bg1">
            <a:alpha val="90000"/>
          </a:schemeClr>
        </a:solidFill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900" dirty="0"/>
        </a:p>
      </dgm:t>
    </dgm:pt>
    <dgm:pt modelId="{78B45A0F-59CB-4065-A568-4BE70D8E3607}" type="sibTrans" cxnId="{8A14E294-50B8-4741-A742-8F21E8B26D62}">
      <dgm:prSet/>
      <dgm:spPr/>
      <dgm:t>
        <a:bodyPr/>
        <a:lstStyle/>
        <a:p>
          <a:endParaRPr lang="cs-CZ"/>
        </a:p>
      </dgm:t>
    </dgm:pt>
    <dgm:pt modelId="{1B83526F-D8F7-4B2D-875B-90034614F0C2}" type="parTrans" cxnId="{8A14E294-50B8-4741-A742-8F21E8B26D62}">
      <dgm:prSet/>
      <dgm:spPr/>
      <dgm:t>
        <a:bodyPr/>
        <a:lstStyle/>
        <a:p>
          <a:endParaRPr lang="cs-CZ"/>
        </a:p>
      </dgm:t>
    </dgm:pt>
    <dgm:pt modelId="{01A2145D-3EF1-4413-AF9A-52B27FD2139B}">
      <dgm:prSet phldrT="[Text]"/>
      <dgm:spPr>
        <a:solidFill>
          <a:schemeClr val="bg1">
            <a:alpha val="90000"/>
          </a:schemeClr>
        </a:solidFill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900" dirty="0"/>
        </a:p>
      </dgm:t>
    </dgm:pt>
    <dgm:pt modelId="{3C51E158-1A06-44FB-A778-39210849BBC2}" type="sibTrans" cxnId="{9346EE3A-50C0-43E9-A5BC-730F108778A0}">
      <dgm:prSet/>
      <dgm:spPr/>
      <dgm:t>
        <a:bodyPr/>
        <a:lstStyle/>
        <a:p>
          <a:endParaRPr lang="cs-CZ"/>
        </a:p>
      </dgm:t>
    </dgm:pt>
    <dgm:pt modelId="{D7750C78-369B-45BC-BF57-21CF7019BF09}" type="parTrans" cxnId="{9346EE3A-50C0-43E9-A5BC-730F108778A0}">
      <dgm:prSet/>
      <dgm:spPr/>
      <dgm:t>
        <a:bodyPr/>
        <a:lstStyle/>
        <a:p>
          <a:endParaRPr lang="cs-CZ"/>
        </a:p>
      </dgm:t>
    </dgm:pt>
    <dgm:pt modelId="{0DF1A0F7-6AA7-4AF0-BD19-7746C5EA36BD}">
      <dgm:prSet phldrT="[Text]" custT="1"/>
      <dgm:spPr>
        <a:solidFill>
          <a:schemeClr val="bg1">
            <a:alpha val="90000"/>
          </a:schemeClr>
        </a:solidFill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400" dirty="0"/>
        </a:p>
      </dgm:t>
    </dgm:pt>
    <dgm:pt modelId="{00D19248-30AB-4042-891A-EA384B0F5260}" type="sibTrans" cxnId="{B17B4EC4-216D-4000-952D-15DE13EB4AC3}">
      <dgm:prSet/>
      <dgm:spPr/>
      <dgm:t>
        <a:bodyPr/>
        <a:lstStyle/>
        <a:p>
          <a:endParaRPr lang="cs-CZ"/>
        </a:p>
      </dgm:t>
    </dgm:pt>
    <dgm:pt modelId="{42839F26-42DD-48EE-A883-688658894AE9}" type="parTrans" cxnId="{B17B4EC4-216D-4000-952D-15DE13EB4AC3}">
      <dgm:prSet/>
      <dgm:spPr/>
      <dgm:t>
        <a:bodyPr/>
        <a:lstStyle/>
        <a:p>
          <a:endParaRPr lang="cs-CZ"/>
        </a:p>
      </dgm:t>
    </dgm:pt>
    <dgm:pt modelId="{9C8600D7-C90C-4ED7-B627-6348ED2F2DF4}">
      <dgm:prSet phldrT="[Text]" custT="1"/>
      <dgm:spPr>
        <a:solidFill>
          <a:schemeClr val="bg1">
            <a:alpha val="90000"/>
          </a:schemeClr>
        </a:solidFill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dirty="0" smtClean="0"/>
            <a:t> Soulad s konceptem jazykového vzdělávání v EU </a:t>
          </a:r>
          <a:r>
            <a:rPr lang="cs-CZ" sz="1400" b="0" dirty="0" smtClean="0"/>
            <a:t>(srovnatelnost, transparentnost, komplexnost)</a:t>
          </a:r>
          <a:endParaRPr lang="cs-CZ" sz="1400" b="0" dirty="0"/>
        </a:p>
      </dgm:t>
    </dgm:pt>
    <dgm:pt modelId="{C856BDA5-3259-40FE-84DC-3FB59CCD6BEC}" type="sibTrans" cxnId="{FFB640CD-CE91-41A7-99A2-AFD185B73E68}">
      <dgm:prSet/>
      <dgm:spPr/>
      <dgm:t>
        <a:bodyPr/>
        <a:lstStyle/>
        <a:p>
          <a:endParaRPr lang="cs-CZ"/>
        </a:p>
      </dgm:t>
    </dgm:pt>
    <dgm:pt modelId="{0825AEB4-210D-4612-AB04-B799FB92E8EF}" type="parTrans" cxnId="{FFB640CD-CE91-41A7-99A2-AFD185B73E68}">
      <dgm:prSet/>
      <dgm:spPr/>
      <dgm:t>
        <a:bodyPr/>
        <a:lstStyle/>
        <a:p>
          <a:endParaRPr lang="cs-CZ"/>
        </a:p>
      </dgm:t>
    </dgm:pt>
    <dgm:pt modelId="{48F79D6D-76F9-4C87-BEED-C2568A000935}">
      <dgm:prSet phldrT="[Text]" custT="1"/>
      <dgm:spPr>
        <a:solidFill>
          <a:schemeClr val="bg1">
            <a:alpha val="90000"/>
          </a:schemeClr>
        </a:solidFill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dirty="0" smtClean="0"/>
            <a:t>Vymezení vztahu jazykového  vzdělávání  k SERRJ  </a:t>
          </a:r>
          <a:r>
            <a:rPr lang="cs-CZ" sz="1400" dirty="0" smtClean="0"/>
            <a:t>(úrovně, řečové dovednosti, témata)         </a:t>
          </a:r>
          <a:r>
            <a:rPr lang="cs-CZ" sz="1200" dirty="0" smtClean="0"/>
            <a:t>		</a:t>
          </a:r>
          <a:endParaRPr lang="cs-CZ" sz="1200" dirty="0"/>
        </a:p>
      </dgm:t>
    </dgm:pt>
    <dgm:pt modelId="{8CEFE0A5-49B3-4FC4-8629-948F51A5DB8D}" type="sibTrans" cxnId="{037711ED-B494-44C6-8AEF-438F115EECEA}">
      <dgm:prSet/>
      <dgm:spPr/>
      <dgm:t>
        <a:bodyPr/>
        <a:lstStyle/>
        <a:p>
          <a:endParaRPr lang="cs-CZ"/>
        </a:p>
      </dgm:t>
    </dgm:pt>
    <dgm:pt modelId="{4EECB791-0A6B-42D5-A7A9-10621FC9D5B6}" type="parTrans" cxnId="{037711ED-B494-44C6-8AEF-438F115EECEA}">
      <dgm:prSet/>
      <dgm:spPr/>
      <dgm:t>
        <a:bodyPr/>
        <a:lstStyle/>
        <a:p>
          <a:endParaRPr lang="cs-CZ"/>
        </a:p>
      </dgm:t>
    </dgm:pt>
    <dgm:pt modelId="{0AB4E541-CBAF-4990-9B87-699DF46E2B7B}">
      <dgm:prSet phldrT="[Text]" custT="1"/>
      <dgm:spPr>
        <a:solidFill>
          <a:schemeClr val="bg1">
            <a:alpha val="90000"/>
          </a:schemeClr>
        </a:solidFill>
        <a:ln w="38100">
          <a:solidFill>
            <a:schemeClr val="bg2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1600" dirty="0"/>
        </a:p>
      </dgm:t>
    </dgm:pt>
    <dgm:pt modelId="{B57905C0-4619-418D-B3E3-4AF4FC05B1BC}" type="sibTrans" cxnId="{095C5E5A-34D5-4A12-B232-591273329403}">
      <dgm:prSet/>
      <dgm:spPr/>
      <dgm:t>
        <a:bodyPr/>
        <a:lstStyle/>
        <a:p>
          <a:endParaRPr lang="cs-CZ"/>
        </a:p>
      </dgm:t>
    </dgm:pt>
    <dgm:pt modelId="{E7056C2C-4387-4395-BC56-6C9D5FD885DD}" type="parTrans" cxnId="{095C5E5A-34D5-4A12-B232-591273329403}">
      <dgm:prSet/>
      <dgm:spPr/>
      <dgm:t>
        <a:bodyPr/>
        <a:lstStyle/>
        <a:p>
          <a:endParaRPr lang="cs-CZ"/>
        </a:p>
      </dgm:t>
    </dgm:pt>
    <dgm:pt modelId="{9624E761-4F6B-487A-99A5-D59CC0C05039}" type="pres">
      <dgm:prSet presAssocID="{FC9D991A-E1D3-43B3-B43D-F5AC3C06D9E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438B2EC-57B6-4308-90E4-94FACDEE80EB}" type="pres">
      <dgm:prSet presAssocID="{0B291642-528F-4B6E-B113-50C1A97971EA}" presName="linNode" presStyleCnt="0"/>
      <dgm:spPr/>
    </dgm:pt>
    <dgm:pt modelId="{31D7B630-0642-44C5-A1D8-B254D4C496C3}" type="pres">
      <dgm:prSet presAssocID="{0B291642-528F-4B6E-B113-50C1A97971EA}" presName="parentShp" presStyleLbl="node1" presStyleIdx="0" presStyleCnt="2" custScaleX="39649" custScaleY="84741" custLinFactNeighborX="-22510" custLinFactNeighborY="413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60A481-5954-44DE-9503-D5ED8E4AA015}" type="pres">
      <dgm:prSet presAssocID="{0B291642-528F-4B6E-B113-50C1A97971EA}" presName="childShp" presStyleLbl="bgAccFollowNode1" presStyleIdx="0" presStyleCnt="2" custScaleX="92151" custScaleY="132365" custLinFactNeighborX="-26792" custLinFactNeighborY="66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75444E-EF45-4307-B6FE-66587194F829}" type="pres">
      <dgm:prSet presAssocID="{5C15EEC0-A9FC-497E-B3CE-E88A07A048A0}" presName="spacing" presStyleCnt="0"/>
      <dgm:spPr/>
    </dgm:pt>
    <dgm:pt modelId="{3462B67D-211B-4D2E-A9B1-2724F5FA4522}" type="pres">
      <dgm:prSet presAssocID="{2B4BF5D7-7513-4A30-9BB7-CE01929417F6}" presName="linNode" presStyleCnt="0"/>
      <dgm:spPr/>
    </dgm:pt>
    <dgm:pt modelId="{FB7F1AD8-8FB8-4AE0-9616-A5E5EA27FDE4}" type="pres">
      <dgm:prSet presAssocID="{2B4BF5D7-7513-4A30-9BB7-CE01929417F6}" presName="parentShp" presStyleLbl="node1" presStyleIdx="1" presStyleCnt="2" custScaleX="38517" custScaleY="73662" custLinFactNeighborX="-21658" custLinFactNeighborY="-52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153DEE-0B4E-48D6-8648-E0F94D5965C3}" type="pres">
      <dgm:prSet presAssocID="{2B4BF5D7-7513-4A30-9BB7-CE01929417F6}" presName="childShp" presStyleLbl="bgAccFollowNode1" presStyleIdx="1" presStyleCnt="2" custScaleX="91858" custScaleY="119295" custLinFactNeighborX="-26371" custLinFactNeighborY="36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24049DC-6CDC-4287-AEC1-C24E43B33010}" type="presOf" srcId="{1032A2B3-DAF5-4E99-BFA1-BEB0B124E101}" destId="{5460A481-5954-44DE-9503-D5ED8E4AA015}" srcOrd="0" destOrd="8" presId="urn:microsoft.com/office/officeart/2005/8/layout/vList6"/>
    <dgm:cxn modelId="{57F7532E-9997-4B4D-9B35-83C0338D1D36}" type="presOf" srcId="{0E6208FD-CE19-48B9-BF82-6EB1EF3E9315}" destId="{09153DEE-0B4E-48D6-8648-E0F94D5965C3}" srcOrd="0" destOrd="3" presId="urn:microsoft.com/office/officeart/2005/8/layout/vList6"/>
    <dgm:cxn modelId="{D9B7A77B-851E-44DE-9BEE-119B696D365E}" type="presOf" srcId="{87B71C04-F97B-41AC-9DDB-2423AB50A373}" destId="{5460A481-5954-44DE-9503-D5ED8E4AA015}" srcOrd="0" destOrd="5" presId="urn:microsoft.com/office/officeart/2005/8/layout/vList6"/>
    <dgm:cxn modelId="{9AA79C63-F950-4BAD-8F84-A7613ABD9CB1}" type="presOf" srcId="{98780557-1EE4-4D05-BF3F-6F7C479EB552}" destId="{09153DEE-0B4E-48D6-8648-E0F94D5965C3}" srcOrd="0" destOrd="2" presId="urn:microsoft.com/office/officeart/2005/8/layout/vList6"/>
    <dgm:cxn modelId="{0365D16F-F743-4A31-A01B-6B5297346134}" type="presOf" srcId="{48F79D6D-76F9-4C87-BEED-C2568A000935}" destId="{5460A481-5954-44DE-9503-D5ED8E4AA015}" srcOrd="0" destOrd="1" presId="urn:microsoft.com/office/officeart/2005/8/layout/vList6"/>
    <dgm:cxn modelId="{E4066D16-C11A-45D9-889D-F8266D1CD655}" srcId="{0B291642-528F-4B6E-B113-50C1A97971EA}" destId="{1032A2B3-DAF5-4E99-BFA1-BEB0B124E101}" srcOrd="8" destOrd="0" parTransId="{C0506769-EFEF-4E0E-BC05-9AEFBC99F32D}" sibTransId="{292A2E64-4B0E-48BD-9809-778B06A9EA9D}"/>
    <dgm:cxn modelId="{2C1EFF4F-B06B-4977-99E7-21E043A50C65}" srcId="{0B291642-528F-4B6E-B113-50C1A97971EA}" destId="{03B7772C-E434-4C21-82B8-6519ED57EB65}" srcOrd="6" destOrd="0" parTransId="{9D010621-7E20-4447-97BE-E5632D4A706C}" sibTransId="{F97CD447-3F98-480B-B654-E9B4B2CDA371}"/>
    <dgm:cxn modelId="{F7D9A1EB-5B34-4C58-98B4-EFB25F0EA0B9}" srcId="{0B291642-528F-4B6E-B113-50C1A97971EA}" destId="{F73EACB9-9D51-42A2-8FFC-4F339974B56F}" srcOrd="7" destOrd="0" parTransId="{E0E0BF21-4117-47FB-9705-4769AC168701}" sibTransId="{725A8119-032A-4369-8036-CA09F18B9BB9}"/>
    <dgm:cxn modelId="{CE0183AD-D3A4-459A-BAE1-595BFE02437B}" type="presOf" srcId="{1A09C7B2-6A4F-4642-892B-22F7E2A10516}" destId="{09153DEE-0B4E-48D6-8648-E0F94D5965C3}" srcOrd="0" destOrd="0" presId="urn:microsoft.com/office/officeart/2005/8/layout/vList6"/>
    <dgm:cxn modelId="{FFB640CD-CE91-41A7-99A2-AFD185B73E68}" srcId="{0B291642-528F-4B6E-B113-50C1A97971EA}" destId="{9C8600D7-C90C-4ED7-B627-6348ED2F2DF4}" srcOrd="2" destOrd="0" parTransId="{0825AEB4-210D-4612-AB04-B799FB92E8EF}" sibTransId="{C856BDA5-3259-40FE-84DC-3FB59CCD6BEC}"/>
    <dgm:cxn modelId="{037711ED-B494-44C6-8AEF-438F115EECEA}" srcId="{0B291642-528F-4B6E-B113-50C1A97971EA}" destId="{48F79D6D-76F9-4C87-BEED-C2568A000935}" srcOrd="1" destOrd="0" parTransId="{4EECB791-0A6B-42D5-A7A9-10621FC9D5B6}" sibTransId="{8CEFE0A5-49B3-4FC4-8629-948F51A5DB8D}"/>
    <dgm:cxn modelId="{871C3258-A827-460B-841D-61116EBBF987}" type="presOf" srcId="{FC9D991A-E1D3-43B3-B43D-F5AC3C06D9EB}" destId="{9624E761-4F6B-487A-99A5-D59CC0C05039}" srcOrd="0" destOrd="0" presId="urn:microsoft.com/office/officeart/2005/8/layout/vList6"/>
    <dgm:cxn modelId="{42C6B907-9A89-4B6D-B665-A291C8CFA783}" srcId="{FC9D991A-E1D3-43B3-B43D-F5AC3C06D9EB}" destId="{0B291642-528F-4B6E-B113-50C1A97971EA}" srcOrd="0" destOrd="0" parTransId="{63474CAC-0460-4F3E-AF65-AD53439CB362}" sibTransId="{5C15EEC0-A9FC-497E-B3CE-E88A07A048A0}"/>
    <dgm:cxn modelId="{B5FB567E-9831-42C3-B2E4-0A1E881A403F}" srcId="{2B4BF5D7-7513-4A30-9BB7-CE01929417F6}" destId="{D6443EAF-4392-4028-926A-F175E2EAA54E}" srcOrd="1" destOrd="0" parTransId="{5333CD05-8C1E-46CF-85F3-C101F6A55C59}" sibTransId="{7A168ADB-E21C-44CE-AEA0-4E1726E8F134}"/>
    <dgm:cxn modelId="{CF9939B1-1FE9-4DBC-8A6A-6CA767D7DCE6}" type="presOf" srcId="{9C8600D7-C90C-4ED7-B627-6348ED2F2DF4}" destId="{5460A481-5954-44DE-9503-D5ED8E4AA015}" srcOrd="0" destOrd="2" presId="urn:microsoft.com/office/officeart/2005/8/layout/vList6"/>
    <dgm:cxn modelId="{FF832E8F-EBF8-46CC-BF57-58E07CD1477E}" srcId="{2B4BF5D7-7513-4A30-9BB7-CE01929417F6}" destId="{98780557-1EE4-4D05-BF3F-6F7C479EB552}" srcOrd="2" destOrd="0" parTransId="{020350DE-1B2C-4486-ADB8-0AB6435B9BFC}" sibTransId="{95C05738-EBCE-420F-836F-76A25BAC8583}"/>
    <dgm:cxn modelId="{9346EE3A-50C0-43E9-A5BC-730F108778A0}" srcId="{0B291642-528F-4B6E-B113-50C1A97971EA}" destId="{01A2145D-3EF1-4413-AF9A-52B27FD2139B}" srcOrd="4" destOrd="0" parTransId="{D7750C78-369B-45BC-BF57-21CF7019BF09}" sibTransId="{3C51E158-1A06-44FB-A778-39210849BBC2}"/>
    <dgm:cxn modelId="{095C5E5A-34D5-4A12-B232-591273329403}" srcId="{0B291642-528F-4B6E-B113-50C1A97971EA}" destId="{0AB4E541-CBAF-4990-9B87-699DF46E2B7B}" srcOrd="0" destOrd="0" parTransId="{E7056C2C-4387-4395-BC56-6C9D5FD885DD}" sibTransId="{B57905C0-4619-418D-B3E3-4AF4FC05B1BC}"/>
    <dgm:cxn modelId="{28435AB3-8DED-4411-B851-E1BB0F1E11A9}" srcId="{2B4BF5D7-7513-4A30-9BB7-CE01929417F6}" destId="{1A09C7B2-6A4F-4642-892B-22F7E2A10516}" srcOrd="0" destOrd="0" parTransId="{FAD02EAF-7422-4FAD-B725-6208E27BEADE}" sibTransId="{42C1B556-1692-416D-9379-2336A319021B}"/>
    <dgm:cxn modelId="{1DBA36B0-8E3F-44B2-9F29-400D95A80A63}" srcId="{FC9D991A-E1D3-43B3-B43D-F5AC3C06D9EB}" destId="{2B4BF5D7-7513-4A30-9BB7-CE01929417F6}" srcOrd="1" destOrd="0" parTransId="{0102550E-084B-45B7-84AF-4ED7895AEA45}" sibTransId="{E9B5B067-D04B-40A9-A6D0-273DEF1487FD}"/>
    <dgm:cxn modelId="{A6F4F1BA-F07D-42B1-B99D-35215AB444EF}" type="presOf" srcId="{0DF1A0F7-6AA7-4AF0-BD19-7746C5EA36BD}" destId="{5460A481-5954-44DE-9503-D5ED8E4AA015}" srcOrd="0" destOrd="3" presId="urn:microsoft.com/office/officeart/2005/8/layout/vList6"/>
    <dgm:cxn modelId="{8A14E294-50B8-4741-A742-8F21E8B26D62}" srcId="{0B291642-528F-4B6E-B113-50C1A97971EA}" destId="{87B71C04-F97B-41AC-9DDB-2423AB50A373}" srcOrd="5" destOrd="0" parTransId="{1B83526F-D8F7-4B2D-875B-90034614F0C2}" sibTransId="{78B45A0F-59CB-4065-A568-4BE70D8E3607}"/>
    <dgm:cxn modelId="{1F2BD381-7C3C-4A3E-BB92-C3E803D6BB47}" type="presOf" srcId="{0AB4E541-CBAF-4990-9B87-699DF46E2B7B}" destId="{5460A481-5954-44DE-9503-D5ED8E4AA015}" srcOrd="0" destOrd="0" presId="urn:microsoft.com/office/officeart/2005/8/layout/vList6"/>
    <dgm:cxn modelId="{B17B4EC4-216D-4000-952D-15DE13EB4AC3}" srcId="{0B291642-528F-4B6E-B113-50C1A97971EA}" destId="{0DF1A0F7-6AA7-4AF0-BD19-7746C5EA36BD}" srcOrd="3" destOrd="0" parTransId="{42839F26-42DD-48EE-A883-688658894AE9}" sibTransId="{00D19248-30AB-4042-891A-EA384B0F5260}"/>
    <dgm:cxn modelId="{82085DE7-EE17-4057-8CFC-C4379F9A0C3B}" type="presOf" srcId="{0B291642-528F-4B6E-B113-50C1A97971EA}" destId="{31D7B630-0642-44C5-A1D8-B254D4C496C3}" srcOrd="0" destOrd="0" presId="urn:microsoft.com/office/officeart/2005/8/layout/vList6"/>
    <dgm:cxn modelId="{16B1A781-FBD5-4AA7-983B-F5DDD2A53CDB}" srcId="{2B4BF5D7-7513-4A30-9BB7-CE01929417F6}" destId="{0E6208FD-CE19-48B9-BF82-6EB1EF3E9315}" srcOrd="3" destOrd="0" parTransId="{B5C3B55B-5920-43BA-A70B-5CDD3496114D}" sibTransId="{9FB98722-6A25-40B5-BE30-AA670A71DAF8}"/>
    <dgm:cxn modelId="{826972FB-9173-41F4-90A2-0B3DEB0BCE97}" type="presOf" srcId="{03B7772C-E434-4C21-82B8-6519ED57EB65}" destId="{5460A481-5954-44DE-9503-D5ED8E4AA015}" srcOrd="0" destOrd="6" presId="urn:microsoft.com/office/officeart/2005/8/layout/vList6"/>
    <dgm:cxn modelId="{1A3D7210-E1E6-4A5C-9A24-AF8FE9FBF1C5}" type="presOf" srcId="{01A2145D-3EF1-4413-AF9A-52B27FD2139B}" destId="{5460A481-5954-44DE-9503-D5ED8E4AA015}" srcOrd="0" destOrd="4" presId="urn:microsoft.com/office/officeart/2005/8/layout/vList6"/>
    <dgm:cxn modelId="{63D137D5-462B-4F0E-82AB-455F988185EA}" type="presOf" srcId="{D6443EAF-4392-4028-926A-F175E2EAA54E}" destId="{09153DEE-0B4E-48D6-8648-E0F94D5965C3}" srcOrd="0" destOrd="1" presId="urn:microsoft.com/office/officeart/2005/8/layout/vList6"/>
    <dgm:cxn modelId="{F2F03BC0-60D1-441E-BB3B-F1395AC45D01}" type="presOf" srcId="{2B4BF5D7-7513-4A30-9BB7-CE01929417F6}" destId="{FB7F1AD8-8FB8-4AE0-9616-A5E5EA27FDE4}" srcOrd="0" destOrd="0" presId="urn:microsoft.com/office/officeart/2005/8/layout/vList6"/>
    <dgm:cxn modelId="{984E399E-B936-4D13-BFE9-A15FDE759B8A}" type="presOf" srcId="{F73EACB9-9D51-42A2-8FFC-4F339974B56F}" destId="{5460A481-5954-44DE-9503-D5ED8E4AA015}" srcOrd="0" destOrd="7" presId="urn:microsoft.com/office/officeart/2005/8/layout/vList6"/>
    <dgm:cxn modelId="{C394FC54-19B4-4F59-B6DD-CA7BE92185D1}" type="presParOf" srcId="{9624E761-4F6B-487A-99A5-D59CC0C05039}" destId="{5438B2EC-57B6-4308-90E4-94FACDEE80EB}" srcOrd="0" destOrd="0" presId="urn:microsoft.com/office/officeart/2005/8/layout/vList6"/>
    <dgm:cxn modelId="{7337E30B-72F4-4D4C-914E-061851E66695}" type="presParOf" srcId="{5438B2EC-57B6-4308-90E4-94FACDEE80EB}" destId="{31D7B630-0642-44C5-A1D8-B254D4C496C3}" srcOrd="0" destOrd="0" presId="urn:microsoft.com/office/officeart/2005/8/layout/vList6"/>
    <dgm:cxn modelId="{FC4E6149-BBFF-480D-A323-EE9BEFFAC67E}" type="presParOf" srcId="{5438B2EC-57B6-4308-90E4-94FACDEE80EB}" destId="{5460A481-5954-44DE-9503-D5ED8E4AA015}" srcOrd="1" destOrd="0" presId="urn:microsoft.com/office/officeart/2005/8/layout/vList6"/>
    <dgm:cxn modelId="{8ADECA9E-EB4B-48D4-97DD-8D08A8E86633}" type="presParOf" srcId="{9624E761-4F6B-487A-99A5-D59CC0C05039}" destId="{8275444E-EF45-4307-B6FE-66587194F829}" srcOrd="1" destOrd="0" presId="urn:microsoft.com/office/officeart/2005/8/layout/vList6"/>
    <dgm:cxn modelId="{28F5B67F-EF0F-4919-B340-4C1A031FBDD4}" type="presParOf" srcId="{9624E761-4F6B-487A-99A5-D59CC0C05039}" destId="{3462B67D-211B-4D2E-A9B1-2724F5FA4522}" srcOrd="2" destOrd="0" presId="urn:microsoft.com/office/officeart/2005/8/layout/vList6"/>
    <dgm:cxn modelId="{0E35E413-11F4-4C33-B7FA-1F4ED70117B6}" type="presParOf" srcId="{3462B67D-211B-4D2E-A9B1-2724F5FA4522}" destId="{FB7F1AD8-8FB8-4AE0-9616-A5E5EA27FDE4}" srcOrd="0" destOrd="0" presId="urn:microsoft.com/office/officeart/2005/8/layout/vList6"/>
    <dgm:cxn modelId="{2236EAE7-A936-4147-9642-E7BBCDC13F24}" type="presParOf" srcId="{3462B67D-211B-4D2E-A9B1-2724F5FA4522}" destId="{09153DEE-0B4E-48D6-8648-E0F94D5965C3}" srcOrd="1" destOrd="0" presId="urn:microsoft.com/office/officeart/2005/8/layout/vList6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3152D9-0F2C-400F-AF02-4781D5C33CFD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5394D9-FCE5-4C93-9DF7-D9A0F4B3FC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87BA6F-A1BE-4E66-88DC-8C0BCA6C67F3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7A5CB5-F918-4BA4-87A8-A00FDE5BC9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D3D9-52EC-4D4E-B59D-F27A427BAEEA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301A-93CD-4D8F-808B-1EEF8F3ED8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0273-BF0D-4DA0-A0C1-50D759078B80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91B1-2F97-4791-B09A-7F607F521F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CB2-5147-4D35-9CFC-B3179441F3D1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37CD-43F1-4C21-A3E7-386404D20E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96B3-D1D6-46B7-90A3-BAA438D2C279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84FD-20A7-4774-90F1-DA408B4FCC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5E5B8-1976-4007-B78D-BCB7B32FF738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13A2-AE42-4515-BBD6-4FD025CB89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6F0C-BD3F-4087-A8F8-4C33342B655E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F8B97-9B1B-4880-8BF3-2B557E14A7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A930-7729-4E1F-94D3-75B7BF1065C2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0FA2-AEEF-49A4-8036-76C920A402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D7D3-C56C-4735-B516-6E7285B11E5E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492E1-34CA-4217-96BD-C0B36AE18F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A1C5-F05A-4B0B-9CCF-968045EEAE95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8539-AE4A-4CFD-A880-848C781F06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916B6-7389-42F8-8437-D2919DD6991C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F4A9-AF75-4F26-A20E-0C973B269C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E7E3E-2CE3-4697-B3FC-9CDEF018AD56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A0DB-F52F-4754-AAA7-123786C485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6659EC-6F50-4CBC-935E-F24833139EE6}" type="datetimeFigureOut">
              <a:rPr lang="cs-CZ"/>
              <a:pPr>
                <a:defRPr/>
              </a:pPr>
              <a:t>23.6.2010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21E6EE-396E-419C-9281-A8B288512D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://www.best-of-web.com/_images/070802-02244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best-of-web.com/_images/070802-022441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/>
          <p:cNvCxnSpPr/>
          <p:nvPr/>
        </p:nvCxnSpPr>
        <p:spPr>
          <a:xfrm>
            <a:off x="428625" y="6072188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>
          <a:xfrm>
            <a:off x="1143000" y="3071813"/>
            <a:ext cx="6929438" cy="1357312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cap="all" dirty="0" smtClean="0">
                <a:solidFill>
                  <a:schemeClr val="tx1"/>
                </a:solidFill>
              </a:rPr>
              <a:t>Ústní maturitní zkouška z cizího jazyka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cap="all" dirty="0" smtClean="0">
                <a:solidFill>
                  <a:schemeClr val="tx1"/>
                </a:solidFill>
              </a:rPr>
              <a:t>v kontextu transformace jazykového vzdělávání na střední škole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3" name="TextovéPole 11"/>
          <p:cNvSpPr txBox="1">
            <a:spLocks noChangeArrowheads="1"/>
          </p:cNvSpPr>
          <p:nvPr/>
        </p:nvSpPr>
        <p:spPr bwMode="auto">
          <a:xfrm>
            <a:off x="6143625" y="521493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alibri" pitchFamily="34" charset="0"/>
              </a:rPr>
              <a:t>Mgr. Pernicová Jana</a:t>
            </a:r>
          </a:p>
        </p:txBody>
      </p:sp>
      <p:pic>
        <p:nvPicPr>
          <p:cNvPr id="15364" name="Zástupný symbol pro obsah 12" descr="cerma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6165850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Obdélník 12"/>
          <p:cNvSpPr>
            <a:spLocks noChangeArrowheads="1"/>
          </p:cNvSpPr>
          <p:nvPr/>
        </p:nvSpPr>
        <p:spPr bwMode="auto">
          <a:xfrm>
            <a:off x="4427538" y="6092825"/>
            <a:ext cx="4572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0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0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  <a:endParaRPr lang="cs-CZ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8625" y="142875"/>
            <a:ext cx="8215313" cy="93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latin typeface="+mj-lt"/>
                <a:ea typeface="+mj-ea"/>
                <a:cs typeface="+mj-cs"/>
              </a:rPr>
              <a:t>SERRJ - Ústní interakce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latin typeface="+mj-lt"/>
                <a:ea typeface="+mj-ea"/>
                <a:cs typeface="+mj-cs"/>
              </a:rPr>
              <a:t>(Všeobecná stupnice)</a:t>
            </a:r>
            <a:endParaRPr lang="cs-CZ" sz="3200" i="1" dirty="0"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143625"/>
            <a:ext cx="7589837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288" y="1214438"/>
            <a:ext cx="8424862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 sz="3200" kern="0" dirty="0">
              <a:latin typeface="+mn-lt"/>
              <a:cs typeface="+mn-cs"/>
            </a:endParaRPr>
          </a:p>
        </p:txBody>
      </p:sp>
      <p:sp>
        <p:nvSpPr>
          <p:cNvPr id="24580" name="Zástupný symbol pro obsah 2"/>
          <p:cNvSpPr txBox="1">
            <a:spLocks/>
          </p:cNvSpPr>
          <p:nvPr/>
        </p:nvSpPr>
        <p:spPr bwMode="auto">
          <a:xfrm>
            <a:off x="500063" y="2071688"/>
            <a:ext cx="8075612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en-GB" sz="2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4581" name="Zástupný symbol pro text 17"/>
          <p:cNvSpPr>
            <a:spLocks noGrp="1"/>
          </p:cNvSpPr>
          <p:nvPr>
            <p:ph type="body" idx="1"/>
          </p:nvPr>
        </p:nvSpPr>
        <p:spPr>
          <a:xfrm>
            <a:off x="428625" y="1071563"/>
            <a:ext cx="4040188" cy="639762"/>
          </a:xfrm>
        </p:spPr>
        <p:txBody>
          <a:bodyPr/>
          <a:lstStyle/>
          <a:p>
            <a:pPr algn="ctr"/>
            <a:r>
              <a:rPr lang="cs-CZ" u="sng" smtClean="0">
                <a:solidFill>
                  <a:srgbClr val="002060"/>
                </a:solidFill>
              </a:rPr>
              <a:t>AJZ (B1)</a:t>
            </a:r>
          </a:p>
        </p:txBody>
      </p:sp>
      <p:sp>
        <p:nvSpPr>
          <p:cNvPr id="19" name="Zástupný symbol pro obsah 18"/>
          <p:cNvSpPr>
            <a:spLocks noGrp="1"/>
          </p:cNvSpPr>
          <p:nvPr>
            <p:ph sz="half" idx="2"/>
          </p:nvPr>
        </p:nvSpPr>
        <p:spPr>
          <a:xfrm>
            <a:off x="500063" y="1714500"/>
            <a:ext cx="4040187" cy="3643313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cs-CZ" sz="2000" dirty="0" smtClean="0">
                <a:solidFill>
                  <a:srgbClr val="0070C0"/>
                </a:solidFill>
              </a:rPr>
              <a:t>Dokáže využít široký rejstřík jednoduchého jazyka, aby si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poradil(a) s většinou situací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, které mohou nastat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při cestování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cs-CZ" sz="2000" dirty="0" smtClean="0">
                <a:solidFill>
                  <a:srgbClr val="0070C0"/>
                </a:solidFill>
              </a:rPr>
              <a:t>Dokáže se </a:t>
            </a:r>
            <a:r>
              <a:rPr lang="cs-CZ" sz="2000" dirty="0" smtClean="0">
                <a:solidFill>
                  <a:srgbClr val="002060"/>
                </a:solidFill>
              </a:rPr>
              <a:t>bez přípravy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</a:rPr>
              <a:t>zapojit do hovoru </a:t>
            </a:r>
            <a:r>
              <a:rPr lang="cs-CZ" sz="2000" b="1" dirty="0" smtClean="0">
                <a:solidFill>
                  <a:schemeClr val="accent5">
                    <a:lumMod val="25000"/>
                  </a:schemeClr>
                </a:solidFill>
              </a:rPr>
              <a:t>o tématech, která mu/jí jsou známá</a:t>
            </a:r>
            <a:r>
              <a:rPr lang="cs-CZ" sz="2000" dirty="0" smtClean="0">
                <a:solidFill>
                  <a:srgbClr val="0070C0"/>
                </a:solidFill>
              </a:rPr>
              <a:t>, </a:t>
            </a:r>
            <a:r>
              <a:rPr lang="cs-CZ" sz="2000" b="1" dirty="0" smtClean="0">
                <a:solidFill>
                  <a:srgbClr val="002060"/>
                </a:solidFill>
              </a:rPr>
              <a:t>vyjádřit osobní názory a vyměňovat informace </a:t>
            </a:r>
            <a:r>
              <a:rPr lang="cs-CZ" sz="2000" dirty="0" smtClean="0">
                <a:solidFill>
                  <a:srgbClr val="0070C0"/>
                </a:solidFill>
              </a:rPr>
              <a:t>týkající se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témat, která jsou známá, týkají se osobních zájmů, nebo každodenního života (např. rodiny, koníčků, cestování a aktuálních událostí).</a:t>
            </a: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583" name="Zástupný symbol pro text 19"/>
          <p:cNvSpPr>
            <a:spLocks noGrp="1"/>
          </p:cNvSpPr>
          <p:nvPr>
            <p:ph type="body" sz="quarter" idx="3"/>
          </p:nvPr>
        </p:nvSpPr>
        <p:spPr>
          <a:xfrm>
            <a:off x="4643438" y="1071563"/>
            <a:ext cx="4041775" cy="639762"/>
          </a:xfrm>
        </p:spPr>
        <p:txBody>
          <a:bodyPr/>
          <a:lstStyle/>
          <a:p>
            <a:pPr algn="ctr"/>
            <a:r>
              <a:rPr lang="cs-CZ" u="sng" smtClean="0">
                <a:solidFill>
                  <a:srgbClr val="002060"/>
                </a:solidFill>
              </a:rPr>
              <a:t>AJV (B2)</a:t>
            </a:r>
          </a:p>
        </p:txBody>
      </p:sp>
      <p:sp>
        <p:nvSpPr>
          <p:cNvPr id="21" name="Zástupný symbol pro obsah 20"/>
          <p:cNvSpPr>
            <a:spLocks noGrp="1"/>
          </p:cNvSpPr>
          <p:nvPr>
            <p:ph sz="quarter" idx="4"/>
          </p:nvPr>
        </p:nvSpPr>
        <p:spPr>
          <a:xfrm>
            <a:off x="4645025" y="1714500"/>
            <a:ext cx="4041775" cy="364331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cs-CZ" sz="2000" dirty="0" smtClean="0">
                <a:solidFill>
                  <a:srgbClr val="0070C0"/>
                </a:solidFill>
              </a:rPr>
              <a:t>Dokáže se </a:t>
            </a:r>
            <a:r>
              <a:rPr lang="cs-CZ" sz="2000" dirty="0" smtClean="0">
                <a:solidFill>
                  <a:srgbClr val="002060"/>
                </a:solidFill>
              </a:rPr>
              <a:t>účastnit rozhovoru </a:t>
            </a:r>
            <a:r>
              <a:rPr lang="cs-CZ" sz="2000" dirty="0" smtClean="0">
                <a:solidFill>
                  <a:srgbClr val="0070C0"/>
                </a:solidFill>
              </a:rPr>
              <a:t>natolik </a:t>
            </a:r>
            <a:r>
              <a:rPr lang="cs-CZ" sz="2000" b="1" dirty="0" smtClean="0">
                <a:solidFill>
                  <a:srgbClr val="002060"/>
                </a:solidFill>
              </a:rPr>
              <a:t>plynule a spontánně</a:t>
            </a:r>
            <a:r>
              <a:rPr lang="cs-CZ" sz="2000" dirty="0" smtClean="0">
                <a:solidFill>
                  <a:srgbClr val="0070C0"/>
                </a:solidFill>
              </a:rPr>
              <a:t>, že může </a:t>
            </a:r>
            <a:r>
              <a:rPr lang="cs-CZ" sz="2000" b="1" dirty="0" smtClean="0">
                <a:solidFill>
                  <a:srgbClr val="002060"/>
                </a:solidFill>
              </a:rPr>
              <a:t>vést běžný rozhovor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s rodilými mluvčími </a:t>
            </a:r>
            <a:r>
              <a:rPr lang="cs-CZ" sz="2000" dirty="0" smtClean="0">
                <a:solidFill>
                  <a:srgbClr val="0070C0"/>
                </a:solidFill>
              </a:rPr>
              <a:t>a udržovat s nimi vztahy, aniž by to některého z účastníků komunikace stálo nepřiměřené úsilí. Dokáže naznačit, jakou důležitost přikládá událostem a zážitkům, jasně </a:t>
            </a:r>
            <a:r>
              <a:rPr lang="cs-CZ" sz="2000" b="1" dirty="0" smtClean="0">
                <a:solidFill>
                  <a:srgbClr val="002060"/>
                </a:solidFill>
              </a:rPr>
              <a:t>vysvětlit a obhájit názory </a:t>
            </a:r>
            <a:r>
              <a:rPr lang="cs-CZ" sz="2000" dirty="0" smtClean="0">
                <a:solidFill>
                  <a:srgbClr val="002060"/>
                </a:solidFill>
              </a:rPr>
              <a:t>za pomoci vhodných argumentů</a:t>
            </a:r>
            <a:r>
              <a:rPr lang="cs-CZ" sz="2000" dirty="0" smtClean="0">
                <a:solidFill>
                  <a:srgbClr val="0070C0"/>
                </a:solidFill>
              </a:rPr>
              <a:t>.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4585" name="TextovéPole 21"/>
          <p:cNvSpPr txBox="1">
            <a:spLocks noChangeArrowheads="1"/>
          </p:cNvSpPr>
          <p:nvPr/>
        </p:nvSpPr>
        <p:spPr bwMode="auto">
          <a:xfrm>
            <a:off x="6715125" y="5786438"/>
            <a:ext cx="2000250" cy="276225"/>
          </a:xfrm>
          <a:prstGeom prst="rect">
            <a:avLst/>
          </a:prstGeom>
          <a:solidFill>
            <a:srgbClr val="ABE3AB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latin typeface="Calibri" pitchFamily="34" charset="0"/>
              </a:rPr>
              <a:t>SERRJ – str. 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Všeobecná témata (PL 1., 2. a 4. část)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2379663" y="1347788"/>
            <a:ext cx="3841750" cy="50085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Osobní identifikace a charakteristika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Rodina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Domov a bydlení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Každodenní život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Vzdělávání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Volný čas a zábava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Mezilidské vztahy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Cestování a doprava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Zdraví a hygiena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Stravování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Nakupování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Práce a povolání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Služby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Společnost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 smtClean="0"/>
              <a:t>Zeměpis a příroda</a:t>
            </a:r>
          </a:p>
        </p:txBody>
      </p:sp>
      <p:sp>
        <p:nvSpPr>
          <p:cNvPr id="38917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4974733-44FD-4B01-8E70-9DDE745FDF1B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143750" y="6072188"/>
            <a:ext cx="1857375" cy="276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latin typeface="+mn-lt"/>
                <a:cs typeface="+mn-cs"/>
              </a:rPr>
              <a:t>viz katalogy požadavků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ECF4B4-4B5A-4E2B-8DE1-B553592508C4}" type="slidenum">
              <a:rPr lang="cs-CZ" altLang="en-US"/>
              <a:pPr>
                <a:defRPr/>
              </a:pPr>
              <a:t>12</a:t>
            </a:fld>
            <a:endParaRPr lang="cs-CZ" altLang="en-US"/>
          </a:p>
        </p:txBody>
      </p:sp>
      <p:sp>
        <p:nvSpPr>
          <p:cNvPr id="56323" name="Zástupný symbol pro obsah 4"/>
          <p:cNvSpPr>
            <a:spLocks noGrp="1"/>
          </p:cNvSpPr>
          <p:nvPr>
            <p:ph sz="quarter" idx="1"/>
          </p:nvPr>
        </p:nvSpPr>
        <p:spPr>
          <a:xfrm>
            <a:off x="571500" y="2286000"/>
            <a:ext cx="8229600" cy="1785938"/>
          </a:xfrm>
          <a:solidFill>
            <a:srgbClr val="D3DC80"/>
          </a:solidFill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Zkušební úloha (zadání, pracovní list)		</a:t>
            </a:r>
            <a:r>
              <a:rPr lang="cs-CZ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zkoušení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Kritéria hodnocení				        </a:t>
            </a:r>
            <a:r>
              <a:rPr lang="cs-CZ" sz="17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hodnocení</a:t>
            </a:r>
            <a:endParaRPr lang="cs-CZ" sz="17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Záznam o hodnocení 				   </a:t>
            </a:r>
            <a:r>
              <a:rPr lang="cs-CZ" sz="17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zápis hodnocení</a:t>
            </a:r>
          </a:p>
        </p:txBody>
      </p:sp>
      <p:sp>
        <p:nvSpPr>
          <p:cNvPr id="5" name="Nadpis 1"/>
          <p:cNvSpPr txBox="1"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002060"/>
                </a:solidFill>
              </a:rPr>
              <a:t>Ústní zkouška – Zkušební dokumentace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ývojový diagram: dokument 15"/>
          <p:cNvSpPr/>
          <p:nvPr/>
        </p:nvSpPr>
        <p:spPr>
          <a:xfrm>
            <a:off x="6929438" y="4286250"/>
            <a:ext cx="1203325" cy="1616075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Příloha PL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</a:rPr>
              <a:t>Ústní zkouška - zadání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428625" y="6072188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Zástupný symbol pro obsah 12" descr="cerma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215063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ovéPole 5"/>
          <p:cNvSpPr txBox="1">
            <a:spLocks noChangeArrowheads="1"/>
          </p:cNvSpPr>
          <p:nvPr/>
        </p:nvSpPr>
        <p:spPr bwMode="auto">
          <a:xfrm>
            <a:off x="1285875" y="6288088"/>
            <a:ext cx="5900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1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1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500063" y="1928813"/>
            <a:ext cx="5500687" cy="1323975"/>
          </a:xfrm>
          <a:solidFill>
            <a:schemeClr val="bg2">
              <a:lumMod val="90000"/>
            </a:schemeClr>
          </a:solidFill>
        </p:spPr>
        <p:txBody>
          <a:bodyPr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>
                <a:solidFill>
                  <a:srgbClr val="002060"/>
                </a:solidFill>
              </a:rPr>
              <a:t>Pracovní list, který obsahuje zpracovanou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>
                <a:solidFill>
                  <a:srgbClr val="002060"/>
                </a:solidFill>
              </a:rPr>
              <a:t>1., 2. a 4. část PL (tzv. zkušební úlohy</a:t>
            </a:r>
            <a:r>
              <a:rPr lang="cs-CZ" sz="2000" b="1" dirty="0" smtClean="0">
                <a:solidFill>
                  <a:srgbClr val="002060"/>
                </a:solidFill>
              </a:rPr>
              <a:t>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dodává </a:t>
            </a:r>
            <a:r>
              <a:rPr lang="cs-CZ" sz="2000" b="1" dirty="0">
                <a:solidFill>
                  <a:srgbClr val="002060"/>
                </a:solidFill>
              </a:rPr>
              <a:t>na školu CERMAT prostřednictvím 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 smtClean="0">
                <a:solidFill>
                  <a:srgbClr val="002060"/>
                </a:solidFill>
              </a:rPr>
              <a:t>informačního systému.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00063" y="3429000"/>
            <a:ext cx="5500687" cy="24288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A)	Škola  si 3. části PL (tzv. školní zkušební úlohy)  vytváří sama (dle metodických pokynů </a:t>
            </a:r>
            <a:r>
              <a:rPr lang="cs-CZ" b="1" kern="0" dirty="0" err="1">
                <a:solidFill>
                  <a:srgbClr val="002060"/>
                </a:solidFill>
                <a:latin typeface="+mn-lt"/>
                <a:cs typeface="+mn-cs"/>
              </a:rPr>
              <a:t>CERMATu</a:t>
            </a: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),</a:t>
            </a:r>
          </a:p>
          <a:p>
            <a:pPr marL="342900" indent="-342900" eaLnBrk="0" fontAlgn="auto" hangingPunct="0">
              <a:spcBef>
                <a:spcPts val="1800"/>
              </a:spcBef>
              <a:spcAft>
                <a:spcPts val="0"/>
              </a:spcAft>
              <a:defRPr/>
            </a:pP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B)   </a:t>
            </a:r>
            <a:r>
              <a:rPr lang="cs-CZ" b="1" i="1" kern="0" dirty="0">
                <a:solidFill>
                  <a:srgbClr val="002060"/>
                </a:solidFill>
                <a:latin typeface="+mn-lt"/>
                <a:cs typeface="+mn-cs"/>
              </a:rPr>
              <a:t>nebo</a:t>
            </a: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 si </a:t>
            </a: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škola 3</a:t>
            </a: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. části PL vybere z banky třetích částí </a:t>
            </a:r>
            <a:b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</a:b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cs-CZ" b="1" kern="0" dirty="0" err="1">
                <a:solidFill>
                  <a:srgbClr val="002060"/>
                </a:solidFill>
                <a:latin typeface="+mn-lt"/>
                <a:cs typeface="+mn-cs"/>
              </a:rPr>
              <a:t>CERMATu</a:t>
            </a: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 dle požadavků/potřeb školy.</a:t>
            </a:r>
          </a:p>
          <a:p>
            <a:pPr marL="342900" indent="-342900" eaLnBrk="0" fontAlgn="auto" hangingPunct="0">
              <a:spcBef>
                <a:spcPts val="1800"/>
              </a:spcBef>
              <a:spcAft>
                <a:spcPts val="1200"/>
              </a:spcAft>
              <a:buFontTx/>
              <a:buAutoNum type="alphaUcParenR" startAt="3"/>
              <a:defRPr/>
            </a:pP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Kombinace A </a:t>
            </a:r>
            <a:r>
              <a:rPr lang="cs-CZ" b="1" kern="0" dirty="0" err="1">
                <a:solidFill>
                  <a:srgbClr val="002060"/>
                </a:solidFill>
                <a:latin typeface="+mn-lt"/>
                <a:cs typeface="+mn-cs"/>
              </a:rPr>
              <a:t>a</a:t>
            </a: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 B</a:t>
            </a: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Škola </a:t>
            </a: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může pro tvorbu 3. částí využít  šablon </a:t>
            </a:r>
            <a:r>
              <a:rPr lang="cs-CZ" b="1" kern="0" dirty="0" err="1">
                <a:solidFill>
                  <a:srgbClr val="002060"/>
                </a:solidFill>
                <a:latin typeface="+mn-lt"/>
                <a:cs typeface="+mn-cs"/>
              </a:rPr>
              <a:t>CERMATu</a:t>
            </a:r>
            <a:r>
              <a:rPr lang="cs-CZ" b="1" kern="0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13" name="Vývojový diagram: dokument 12"/>
          <p:cNvSpPr/>
          <p:nvPr/>
        </p:nvSpPr>
        <p:spPr>
          <a:xfrm>
            <a:off x="7215188" y="1285875"/>
            <a:ext cx="1141412" cy="1552575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Pracovní list</a:t>
            </a:r>
          </a:p>
        </p:txBody>
      </p:sp>
      <p:sp>
        <p:nvSpPr>
          <p:cNvPr id="14" name="Vývojový diagram: dokument 13"/>
          <p:cNvSpPr/>
          <p:nvPr/>
        </p:nvSpPr>
        <p:spPr>
          <a:xfrm rot="369887">
            <a:off x="6216650" y="2703513"/>
            <a:ext cx="1214438" cy="1589087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Pracovní list žáka</a:t>
            </a:r>
          </a:p>
        </p:txBody>
      </p:sp>
      <p:sp>
        <p:nvSpPr>
          <p:cNvPr id="15" name="Vývojový diagram: dokument 14"/>
          <p:cNvSpPr/>
          <p:nvPr/>
        </p:nvSpPr>
        <p:spPr>
          <a:xfrm>
            <a:off x="7429500" y="2928938"/>
            <a:ext cx="1214438" cy="1571625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Pracovní list zkoušejícího</a:t>
            </a:r>
          </a:p>
        </p:txBody>
      </p:sp>
      <p:sp>
        <p:nvSpPr>
          <p:cNvPr id="17" name="Zástupný symbol pro obsah 10"/>
          <p:cNvSpPr txBox="1">
            <a:spLocks/>
          </p:cNvSpPr>
          <p:nvPr/>
        </p:nvSpPr>
        <p:spPr>
          <a:xfrm>
            <a:off x="500063" y="1285875"/>
            <a:ext cx="6500812" cy="461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b="1" dirty="0">
                <a:solidFill>
                  <a:srgbClr val="002060"/>
                </a:solidFill>
                <a:latin typeface="+mn-lt"/>
                <a:cs typeface="+mn-cs"/>
              </a:rPr>
              <a:t>Zadání ústní zkoušky </a:t>
            </a:r>
            <a:r>
              <a:rPr lang="cs-CZ" sz="2400" b="1" dirty="0">
                <a:solidFill>
                  <a:srgbClr val="002060"/>
                </a:solidFill>
                <a:latin typeface="+mn-lt"/>
                <a:cs typeface="+mn-cs"/>
                <a:sym typeface="Wingdings"/>
              </a:rPr>
              <a:t> </a:t>
            </a:r>
            <a:r>
              <a:rPr lang="cs-CZ" sz="2400" b="1" dirty="0">
                <a:solidFill>
                  <a:srgbClr val="002060"/>
                </a:solidFill>
                <a:latin typeface="+mn-lt"/>
                <a:cs typeface="+mn-cs"/>
              </a:rPr>
              <a:t>formou </a:t>
            </a:r>
            <a:r>
              <a:rPr lang="cs-CZ" sz="2400" b="1" dirty="0">
                <a:solidFill>
                  <a:srgbClr val="C00000"/>
                </a:solidFill>
                <a:latin typeface="+mn-lt"/>
                <a:cs typeface="+mn-cs"/>
              </a:rPr>
              <a:t>pracovního listu</a:t>
            </a:r>
            <a:endParaRPr lang="cs-CZ" sz="24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2060"/>
                </a:solidFill>
              </a:rPr>
              <a:t>Ústní zkouška – standardizace </a:t>
            </a:r>
            <a:endParaRPr lang="cs-CZ" sz="3200" b="1" dirty="0">
              <a:solidFill>
                <a:srgbClr val="002060"/>
              </a:solidFill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428625" y="6072188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5" name="Zástupný symbol pro obsah 12" descr="cerma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215063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ovéPole 5"/>
          <p:cNvSpPr txBox="1">
            <a:spLocks noChangeArrowheads="1"/>
          </p:cNvSpPr>
          <p:nvPr/>
        </p:nvSpPr>
        <p:spPr bwMode="auto">
          <a:xfrm>
            <a:off x="1285875" y="6288088"/>
            <a:ext cx="5900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1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1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071563"/>
            <a:ext cx="4286250" cy="5072062"/>
          </a:xfrm>
          <a:ln>
            <a:solidFill>
              <a:srgbClr val="365E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Zástupný symbol pro text 2"/>
          <p:cNvSpPr txBox="1">
            <a:spLocks/>
          </p:cNvSpPr>
          <p:nvPr/>
        </p:nvSpPr>
        <p:spPr>
          <a:xfrm>
            <a:off x="1714500" y="928688"/>
            <a:ext cx="1214438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bg1"/>
                </a:solidFill>
                <a:latin typeface="+mn-lt"/>
                <a:cs typeface="+mn-cs"/>
              </a:rPr>
              <a:t>PL zkoušejícího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71563"/>
            <a:ext cx="4375150" cy="5072062"/>
          </a:xfrm>
          <a:prstGeom prst="rect">
            <a:avLst/>
          </a:prstGeom>
          <a:noFill/>
          <a:ln w="9525">
            <a:solidFill>
              <a:srgbClr val="365E8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Zástupný symbol pro text 2"/>
          <p:cNvSpPr txBox="1">
            <a:spLocks/>
          </p:cNvSpPr>
          <p:nvPr/>
        </p:nvSpPr>
        <p:spPr>
          <a:xfrm>
            <a:off x="6143625" y="928688"/>
            <a:ext cx="1143000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chemeClr val="bg1"/>
                </a:solidFill>
                <a:latin typeface="+mn-lt"/>
                <a:cs typeface="+mn-cs"/>
              </a:rPr>
              <a:t>PL žáka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1078">
            <a:off x="6546850" y="3195638"/>
            <a:ext cx="2306638" cy="3184525"/>
          </a:xfrm>
          <a:prstGeom prst="rect">
            <a:avLst/>
          </a:prstGeom>
          <a:noFill/>
          <a:ln w="9525">
            <a:solidFill>
              <a:srgbClr val="365E8E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Zástupný symbol pro text 2"/>
          <p:cNvSpPr txBox="1">
            <a:spLocks/>
          </p:cNvSpPr>
          <p:nvPr/>
        </p:nvSpPr>
        <p:spPr>
          <a:xfrm>
            <a:off x="7929563" y="5000625"/>
            <a:ext cx="1143000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chemeClr val="bg1"/>
                </a:solidFill>
                <a:latin typeface="+mn-lt"/>
                <a:cs typeface="+mn-cs"/>
              </a:rPr>
              <a:t>Příloha PL</a:t>
            </a:r>
          </a:p>
        </p:txBody>
      </p:sp>
      <p:sp>
        <p:nvSpPr>
          <p:cNvPr id="28683" name="TextovéPole 20"/>
          <p:cNvSpPr txBox="1">
            <a:spLocks noChangeArrowheads="1"/>
          </p:cNvSpPr>
          <p:nvPr/>
        </p:nvSpPr>
        <p:spPr bwMode="auto">
          <a:xfrm rot="490241">
            <a:off x="3643313" y="107156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</a:t>
            </a:r>
            <a:endParaRPr lang="cs-CZ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684" name="TextovéPole 22"/>
          <p:cNvSpPr txBox="1">
            <a:spLocks noChangeArrowheads="1"/>
          </p:cNvSpPr>
          <p:nvPr/>
        </p:nvSpPr>
        <p:spPr bwMode="auto">
          <a:xfrm rot="-491007">
            <a:off x="3524250" y="1381125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</a:t>
            </a:r>
            <a:endParaRPr lang="cs-CZ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685" name="TextovéPole 23"/>
          <p:cNvSpPr txBox="1">
            <a:spLocks noChangeArrowheads="1"/>
          </p:cNvSpPr>
          <p:nvPr/>
        </p:nvSpPr>
        <p:spPr bwMode="auto">
          <a:xfrm rot="2361609">
            <a:off x="1790700" y="1857375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</a:t>
            </a:r>
            <a:endParaRPr lang="cs-CZ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686" name="TextovéPole 24"/>
          <p:cNvSpPr txBox="1">
            <a:spLocks noChangeArrowheads="1"/>
          </p:cNvSpPr>
          <p:nvPr/>
        </p:nvSpPr>
        <p:spPr bwMode="auto">
          <a:xfrm rot="-898323">
            <a:off x="-47625" y="2166938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</a:t>
            </a:r>
            <a:endParaRPr lang="cs-CZ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687" name="TextovéPole 21"/>
          <p:cNvSpPr txBox="1">
            <a:spLocks noChangeArrowheads="1"/>
          </p:cNvSpPr>
          <p:nvPr/>
        </p:nvSpPr>
        <p:spPr bwMode="auto">
          <a:xfrm rot="2599415">
            <a:off x="-65088" y="1069975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</a:t>
            </a:r>
            <a:endParaRPr lang="cs-CZ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688" name="TextovéPole 26"/>
          <p:cNvSpPr txBox="1">
            <a:spLocks noChangeArrowheads="1"/>
          </p:cNvSpPr>
          <p:nvPr/>
        </p:nvSpPr>
        <p:spPr bwMode="auto">
          <a:xfrm rot="802807">
            <a:off x="0" y="3571875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C00000"/>
                </a:solidFill>
                <a:latin typeface="Calibri" pitchFamily="34" charset="0"/>
                <a:sym typeface="Wingdings" pitchFamily="2" charset="2"/>
              </a:rPr>
              <a:t></a:t>
            </a:r>
            <a:endParaRPr lang="cs-CZ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" name="Šipka doleva 27"/>
          <p:cNvSpPr/>
          <p:nvPr/>
        </p:nvSpPr>
        <p:spPr>
          <a:xfrm rot="20328496">
            <a:off x="3989388" y="2163763"/>
            <a:ext cx="928687" cy="1095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9" name="Šipka doleva 28"/>
          <p:cNvSpPr/>
          <p:nvPr/>
        </p:nvSpPr>
        <p:spPr>
          <a:xfrm rot="19154305" flipV="1">
            <a:off x="3719513" y="3375025"/>
            <a:ext cx="1403350" cy="984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Šipka doleva 29"/>
          <p:cNvSpPr/>
          <p:nvPr/>
        </p:nvSpPr>
        <p:spPr>
          <a:xfrm rot="21358065">
            <a:off x="1785938" y="4116388"/>
            <a:ext cx="3278187" cy="984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1" name="Šipka doleva 30"/>
          <p:cNvSpPr/>
          <p:nvPr/>
        </p:nvSpPr>
        <p:spPr>
          <a:xfrm rot="20455035" flipV="1">
            <a:off x="4140200" y="1914525"/>
            <a:ext cx="1104900" cy="104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2" name="Šipka doleva 31"/>
          <p:cNvSpPr/>
          <p:nvPr/>
        </p:nvSpPr>
        <p:spPr>
          <a:xfrm rot="15434364" flipV="1">
            <a:off x="6384132" y="3188494"/>
            <a:ext cx="617537" cy="984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500063"/>
            <a:ext cx="563562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357188" y="4143375"/>
            <a:ext cx="10715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cs-CZ" sz="3200" b="1" kern="0" dirty="0">
              <a:solidFill>
                <a:srgbClr val="005CA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285750" y="1857375"/>
            <a:ext cx="1428750" cy="428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>
                <a:solidFill>
                  <a:srgbClr val="005CAB"/>
                </a:solidFill>
                <a:latin typeface="+mj-lt"/>
                <a:ea typeface="+mj-ea"/>
                <a:cs typeface="+mj-cs"/>
              </a:rPr>
              <a:t>Jak/Kam?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285750" y="2500313"/>
            <a:ext cx="1428750" cy="2857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kern="0" dirty="0">
                <a:solidFill>
                  <a:srgbClr val="005CAB"/>
                </a:solidFill>
                <a:latin typeface="+mj-lt"/>
                <a:ea typeface="+mj-ea"/>
                <a:cs typeface="+mj-cs"/>
              </a:rPr>
              <a:t>Do šablony 1., 2. a 4. část vždy ,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kern="0" dirty="0">
                <a:solidFill>
                  <a:srgbClr val="005CAB"/>
                </a:solidFill>
                <a:latin typeface="+mj-lt"/>
                <a:ea typeface="+mj-ea"/>
                <a:cs typeface="+mj-cs"/>
              </a:rPr>
              <a:t>3. část  do společné šablony, volné šablony nebo na volný list.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2524125"/>
            <a:ext cx="8229600" cy="1538288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V kompetenci školy (dle ŠVP)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Ověřuje specifickou / odbornou znalost a slovní zásobu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 smtClean="0"/>
              <a:t>Samostatný ústní projev a/nebo interakce</a:t>
            </a:r>
          </a:p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cs-CZ" dirty="0" smtClean="0"/>
          </a:p>
        </p:txBody>
      </p:sp>
      <p:sp>
        <p:nvSpPr>
          <p:cNvPr id="4505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C38B4A-8E8E-4F00-BD9D-B2F83D8283E1}" type="slidenum">
              <a:rPr lang="cs-CZ" altLang="en-US"/>
              <a:pPr>
                <a:defRPr/>
              </a:pPr>
              <a:t>16</a:t>
            </a:fld>
            <a:endParaRPr lang="cs-CZ" altLang="en-US"/>
          </a:p>
        </p:txBody>
      </p:sp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3. část PL – obecná charakteristika </a:t>
            </a:r>
            <a:endParaRPr lang="cs-CZ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414463"/>
            <a:ext cx="3484562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414463"/>
            <a:ext cx="36480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8"/>
          <p:cNvSpPr>
            <a:spLocks noChangeArrowheads="1"/>
          </p:cNvSpPr>
          <p:nvPr/>
        </p:nvSpPr>
        <p:spPr bwMode="auto">
          <a:xfrm rot="-575528">
            <a:off x="7739063" y="5795963"/>
            <a:ext cx="993775" cy="368300"/>
          </a:xfrm>
          <a:prstGeom prst="rect">
            <a:avLst/>
          </a:prstGeom>
          <a:solidFill>
            <a:srgbClr val="4E8855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solidFill>
                  <a:schemeClr val="bg1"/>
                </a:solidFill>
                <a:latin typeface="Calibri" pitchFamily="34" charset="0"/>
              </a:rPr>
              <a:t>„Reálie“</a:t>
            </a:r>
            <a:endParaRPr lang="cs-CZ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748" name="Text Box 9"/>
          <p:cNvSpPr txBox="1">
            <a:spLocks noChangeArrowheads="1"/>
          </p:cNvSpPr>
          <p:nvPr/>
        </p:nvSpPr>
        <p:spPr bwMode="auto">
          <a:xfrm rot="1083112">
            <a:off x="7548563" y="5280025"/>
            <a:ext cx="949325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>
                <a:solidFill>
                  <a:srgbClr val="C00000"/>
                </a:solidFill>
                <a:latin typeface="Calibri" pitchFamily="34" charset="0"/>
              </a:rPr>
              <a:t>Czech Republic</a:t>
            </a:r>
          </a:p>
        </p:txBody>
      </p:sp>
      <p:sp>
        <p:nvSpPr>
          <p:cNvPr id="48134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783A129-D13A-4837-A249-11A70BF3A1BF}" type="slidenum">
              <a:rPr lang="cs-CZ" altLang="en-US"/>
              <a:pPr>
                <a:defRPr/>
              </a:pPr>
              <a:t>17</a:t>
            </a:fld>
            <a:endParaRPr lang="cs-CZ" altLang="en-US"/>
          </a:p>
        </p:txBody>
      </p:sp>
      <p:sp>
        <p:nvSpPr>
          <p:cNvPr id="8" name="Nadpis 1"/>
          <p:cNvSpPr txBox="1">
            <a:spLocks noGrp="1"/>
          </p:cNvSpPr>
          <p:nvPr>
            <p:ph type="title"/>
          </p:nvPr>
        </p:nvSpPr>
        <p:spPr>
          <a:xfrm>
            <a:off x="463550" y="398463"/>
            <a:ext cx="8229600" cy="738187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Ústní zkouška – specifické téma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809625" y="1219200"/>
          <a:ext cx="3336925" cy="4937125"/>
        </p:xfrm>
        <a:graphic>
          <a:graphicData uri="http://schemas.openxmlformats.org/presentationml/2006/ole">
            <p:oleObj spid="_x0000_s29698" name="Rastrový obraz" r:id="rId3" imgW="6039693" imgH="8933333" progId="PBrush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4946650" y="1216025"/>
          <a:ext cx="3413125" cy="4935538"/>
        </p:xfrm>
        <a:graphic>
          <a:graphicData uri="http://schemas.openxmlformats.org/presentationml/2006/ole">
            <p:oleObj spid="_x0000_s29699" name="Rastrový obraz" r:id="rId4" imgW="6361905" imgH="9202435" progId="PBrush">
              <p:embed/>
            </p:oleObj>
          </a:graphicData>
        </a:graphic>
      </p:graphicFrame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611188" y="908050"/>
            <a:ext cx="8353425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alibri" pitchFamily="34" charset="0"/>
              </a:rPr>
              <a:t/>
            </a:r>
            <a:br>
              <a:rPr lang="cs-CZ" sz="1600">
                <a:latin typeface="Calibri" pitchFamily="34" charset="0"/>
              </a:rPr>
            </a:br>
            <a:endParaRPr lang="cs-CZ" b="1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 rot="998624">
            <a:off x="2938463" y="5416550"/>
            <a:ext cx="144303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b="1" i="1">
                <a:solidFill>
                  <a:srgbClr val="709ADE"/>
                </a:solidFill>
                <a:latin typeface="Calibri" pitchFamily="34" charset="0"/>
              </a:rPr>
              <a:t>E. Hemingway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 rot="1051459">
            <a:off x="7783513" y="5197475"/>
            <a:ext cx="13509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709ADE"/>
                </a:solidFill>
                <a:latin typeface="Calibri" pitchFamily="34" charset="0"/>
              </a:rPr>
              <a:t>W. Shakespeare</a:t>
            </a:r>
          </a:p>
        </p:txBody>
      </p:sp>
      <p:sp>
        <p:nvSpPr>
          <p:cNvPr id="1031" name="Zástupný symbol pro číslo snímku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B9651E-0B47-45D1-8270-C19658604368}" type="slidenum">
              <a:rPr lang="cs-CZ" altLang="en-US"/>
              <a:pPr>
                <a:defRPr/>
              </a:pPr>
              <a:t>18</a:t>
            </a:fld>
            <a:endParaRPr lang="cs-CZ" altLang="en-US"/>
          </a:p>
        </p:txBody>
      </p:sp>
      <p:sp>
        <p:nvSpPr>
          <p:cNvPr id="10" name="Nadpis 1"/>
          <p:cNvSpPr txBox="1">
            <a:spLocks noGrp="1"/>
          </p:cNvSpPr>
          <p:nvPr>
            <p:ph type="title"/>
          </p:nvPr>
        </p:nvSpPr>
        <p:spPr>
          <a:xfrm>
            <a:off x="500063" y="214313"/>
            <a:ext cx="8229600" cy="693737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Ústní zkouška – specifické téma</a:t>
            </a: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 rot="-922323">
            <a:off x="241300" y="4081463"/>
            <a:ext cx="1200150" cy="369887"/>
          </a:xfrm>
          <a:prstGeom prst="rect">
            <a:avLst/>
          </a:prstGeom>
          <a:solidFill>
            <a:srgbClr val="4E8855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solidFill>
                  <a:schemeClr val="bg1"/>
                </a:solidFill>
                <a:latin typeface="Calibri" pitchFamily="34" charset="0"/>
              </a:rPr>
              <a:t>Literatura</a:t>
            </a:r>
            <a:endParaRPr lang="cs-CZ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3BC0B5-3A78-4FD9-BF24-8270E47A2C8E}" type="slidenum">
              <a:rPr lang="cs-CZ" altLang="en-US"/>
              <a:pPr>
                <a:defRPr/>
              </a:pPr>
              <a:t>19</a:t>
            </a:fld>
            <a:endParaRPr lang="cs-CZ" altLang="en-US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457200" y="152400"/>
            <a:ext cx="8458200" cy="847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Ústní zkouška – standardizace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(jednotná struktura i obsah)</a:t>
            </a:r>
          </a:p>
        </p:txBody>
      </p:sp>
      <p:sp>
        <p:nvSpPr>
          <p:cNvPr id="34819" name="TextovéPole 7"/>
          <p:cNvSpPr txBox="1">
            <a:spLocks noChangeArrowheads="1"/>
          </p:cNvSpPr>
          <p:nvPr/>
        </p:nvSpPr>
        <p:spPr bwMode="auto">
          <a:xfrm>
            <a:off x="857250" y="3286125"/>
            <a:ext cx="1593850" cy="920750"/>
          </a:xfrm>
          <a:prstGeom prst="rect">
            <a:avLst/>
          </a:prstGeom>
          <a:solidFill>
            <a:srgbClr val="4E885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  <a:latin typeface="Calibri" pitchFamily="34" charset="0"/>
              </a:rPr>
              <a:t>Šablona</a:t>
            </a:r>
          </a:p>
          <a:p>
            <a:r>
              <a:rPr lang="cs-CZ">
                <a:solidFill>
                  <a:schemeClr val="bg1"/>
                </a:solidFill>
                <a:latin typeface="Calibri" pitchFamily="34" charset="0"/>
              </a:rPr>
              <a:t>pracovního listu </a:t>
            </a:r>
          </a:p>
        </p:txBody>
      </p:sp>
      <p:pic>
        <p:nvPicPr>
          <p:cNvPr id="44039" name="Zástupný symbol pro obsah 5" descr="sablona_4.tei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214438"/>
            <a:ext cx="4641850" cy="52355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ctrTitle"/>
          </p:nvPr>
        </p:nvSpPr>
        <p:spPr>
          <a:xfrm>
            <a:off x="714375" y="1643063"/>
            <a:ext cx="7772400" cy="1470025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</a:rPr>
              <a:t>Ústní zkouška z cizího jazyka</a:t>
            </a:r>
            <a:endParaRPr 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625" y="3429000"/>
            <a:ext cx="2428875" cy="2286000"/>
          </a:xfrm>
          <a:solidFill>
            <a:schemeClr val="bg2"/>
          </a:solidFill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900" dirty="0" smtClean="0"/>
              <a:t>ANGLICKÝ JAZYK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900" dirty="0" smtClean="0"/>
              <a:t>FRANCOUZSKÝ JAZYK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900" dirty="0" smtClean="0"/>
              <a:t>NĚMECKÝ JAZYK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900" dirty="0" smtClean="0"/>
              <a:t>RUSKÝ JAZYK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900" dirty="0" smtClean="0"/>
              <a:t>ŠPANĚLSKÝ JAZYK</a:t>
            </a:r>
            <a:endParaRPr lang="cs-CZ" sz="2400" dirty="0"/>
          </a:p>
        </p:txBody>
      </p:sp>
      <p:pic>
        <p:nvPicPr>
          <p:cNvPr id="16387" name="Picture 2" descr="C:\Users\machovam\AppData\Local\Microsoft\Windows\Temporary Internet Files\Content.Outlook\BLHQ7JVL\ESF+Cermat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69863"/>
            <a:ext cx="6307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>
          <a:xfrm>
            <a:off x="428625" y="6072188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071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Zástupný symbol pro obsah 12" descr="cermat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6215063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ovéPole 7"/>
          <p:cNvSpPr txBox="1">
            <a:spLocks noChangeArrowheads="1"/>
          </p:cNvSpPr>
          <p:nvPr/>
        </p:nvSpPr>
        <p:spPr bwMode="auto">
          <a:xfrm>
            <a:off x="1285875" y="6288088"/>
            <a:ext cx="5900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1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1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3000375" y="3429000"/>
            <a:ext cx="1500188" cy="22860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ZÁKLADNÍ (Z)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VYŠŠÍ (V)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ÚROVEŇ OBTÍŽNOSTI</a:t>
            </a:r>
            <a:endParaRPr lang="cs-CZ" b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347788"/>
            <a:ext cx="1878013" cy="5008562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1800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r>
              <a:rPr lang="cs-CZ" sz="1800" dirty="0" smtClean="0"/>
              <a:t>Losování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2200" b="1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2200" b="1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2200" b="1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2200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900" b="1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2200" b="1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2200" b="1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2200" b="1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2200" b="1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2200" b="1" dirty="0" smtClean="0"/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1500" b="1" dirty="0" smtClean="0">
              <a:solidFill>
                <a:srgbClr val="473A35"/>
              </a:solidFill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1500" b="1" dirty="0" smtClean="0">
              <a:solidFill>
                <a:srgbClr val="473A35"/>
              </a:solidFill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1500" b="1" dirty="0" smtClean="0">
              <a:solidFill>
                <a:srgbClr val="473A35"/>
              </a:solidFill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1100" dirty="0" smtClean="0">
              <a:solidFill>
                <a:srgbClr val="C00000"/>
              </a:solidFill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cs-CZ" sz="900" dirty="0" smtClean="0"/>
          </a:p>
        </p:txBody>
      </p:sp>
      <p:sp>
        <p:nvSpPr>
          <p:cNvPr id="35842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2811463" y="1347788"/>
            <a:ext cx="5881687" cy="5008562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300"/>
              </a:spcBef>
              <a:buFont typeface="Wingdings 3" pitchFamily="18" charset="2"/>
              <a:buNone/>
            </a:pPr>
            <a:endParaRPr lang="cs-CZ" sz="1000" smtClean="0"/>
          </a:p>
          <a:p>
            <a:r>
              <a:rPr lang="cs-CZ" sz="1600" smtClean="0"/>
              <a:t>Před ústní zkouškou společné části si žák vylosuje číslo pracovního listu. </a:t>
            </a:r>
          </a:p>
          <a:p>
            <a:endParaRPr lang="cs-CZ" sz="1600" smtClean="0"/>
          </a:p>
          <a:p>
            <a:pPr>
              <a:spcBef>
                <a:spcPts val="300"/>
              </a:spcBef>
              <a:buFont typeface="Wingdings 3" pitchFamily="18" charset="2"/>
              <a:buNone/>
            </a:pPr>
            <a:endParaRPr lang="cs-CZ" sz="2000" smtClean="0"/>
          </a:p>
          <a:p>
            <a:pPr>
              <a:spcBef>
                <a:spcPts val="300"/>
              </a:spcBef>
              <a:buFont typeface="Wingdings 3" pitchFamily="18" charset="2"/>
              <a:buNone/>
            </a:pPr>
            <a:endParaRPr lang="cs-CZ" sz="2400" smtClean="0"/>
          </a:p>
          <a:p>
            <a:pPr>
              <a:spcBef>
                <a:spcPts val="300"/>
              </a:spcBef>
              <a:buFont typeface="Wingdings 3" pitchFamily="18" charset="2"/>
              <a:buNone/>
            </a:pPr>
            <a:r>
              <a:rPr lang="cs-CZ" sz="1600" smtClean="0"/>
              <a:t> </a:t>
            </a:r>
          </a:p>
          <a:p>
            <a:pPr>
              <a:lnSpc>
                <a:spcPct val="70000"/>
              </a:lnSpc>
              <a:buFont typeface="Wingdings 3" pitchFamily="18" charset="2"/>
              <a:buNone/>
            </a:pPr>
            <a:endParaRPr lang="cs-CZ" sz="1600" smtClean="0"/>
          </a:p>
          <a:p>
            <a:pPr>
              <a:lnSpc>
                <a:spcPct val="70000"/>
              </a:lnSpc>
              <a:buFontTx/>
              <a:buNone/>
            </a:pPr>
            <a:endParaRPr lang="cs-CZ" sz="1600" smtClean="0"/>
          </a:p>
          <a:p>
            <a:pPr>
              <a:lnSpc>
                <a:spcPct val="70000"/>
              </a:lnSpc>
              <a:buFontTx/>
              <a:buNone/>
            </a:pPr>
            <a:endParaRPr lang="cs-CZ" sz="1600" smtClean="0"/>
          </a:p>
          <a:p>
            <a:pPr>
              <a:lnSpc>
                <a:spcPct val="70000"/>
              </a:lnSpc>
              <a:buFontTx/>
              <a:buNone/>
            </a:pPr>
            <a:endParaRPr lang="cs-CZ" sz="1600" smtClean="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cs-CZ" sz="1600" smtClean="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cs-CZ" sz="1600" smtClean="0"/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2490788" y="1709738"/>
            <a:ext cx="320675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21" name="Zástupný symbol pro číslo snímku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6DBEB6-14C2-4FA9-9F6C-9C2139D58717}" type="slidenum">
              <a:rPr lang="cs-CZ" altLang="en-US"/>
              <a:pPr>
                <a:defRPr/>
              </a:pPr>
              <a:t>20</a:t>
            </a:fld>
            <a:endParaRPr lang="cs-CZ" altLang="en-US"/>
          </a:p>
        </p:txBody>
      </p:sp>
      <p:sp>
        <p:nvSpPr>
          <p:cNvPr id="12" name="Nadpis 1"/>
          <p:cNvSpPr txBox="1">
            <a:spLocks noGrp="1"/>
          </p:cNvSpPr>
          <p:nvPr>
            <p:ph type="title"/>
          </p:nvPr>
        </p:nvSpPr>
        <p:spPr>
          <a:xfrm>
            <a:off x="542925" y="285750"/>
            <a:ext cx="8191500" cy="90011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ÚSTNÍ ZKOUŠKA – Organizace zkoušení a hodnocení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33950" y="3700463"/>
            <a:ext cx="361950" cy="369887"/>
          </a:xfrm>
          <a:prstGeom prst="rect">
            <a:avLst/>
          </a:prstGeom>
          <a:noFill/>
          <a:ln>
            <a:solidFill>
              <a:schemeClr val="accent1">
                <a:lumMod val="50000"/>
                <a:alpha val="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  <p:sp>
        <p:nvSpPr>
          <p:cNvPr id="19" name="Sedmiúhelník 18"/>
          <p:cNvSpPr/>
          <p:nvPr/>
        </p:nvSpPr>
        <p:spPr>
          <a:xfrm>
            <a:off x="5313363" y="3608388"/>
            <a:ext cx="542925" cy="46196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7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929313" y="3700463"/>
            <a:ext cx="19002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Losované číslo PL</a:t>
            </a:r>
          </a:p>
        </p:txBody>
      </p:sp>
      <p:cxnSp>
        <p:nvCxnSpPr>
          <p:cNvPr id="23" name="Přímá spojovací šipka 22"/>
          <p:cNvCxnSpPr/>
          <p:nvPr/>
        </p:nvCxnSpPr>
        <p:spPr>
          <a:xfrm rot="10800000" flipV="1">
            <a:off x="5024438" y="4041775"/>
            <a:ext cx="271462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5929313" y="4041775"/>
            <a:ext cx="361950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ývojový diagram: dokument 27"/>
          <p:cNvSpPr/>
          <p:nvPr/>
        </p:nvSpPr>
        <p:spPr>
          <a:xfrm>
            <a:off x="7377113" y="4605338"/>
            <a:ext cx="1085850" cy="1457325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Přílohy</a:t>
            </a:r>
          </a:p>
        </p:txBody>
      </p:sp>
      <p:sp>
        <p:nvSpPr>
          <p:cNvPr id="29" name="Vývojový diagram: dokument 28"/>
          <p:cNvSpPr/>
          <p:nvPr/>
        </p:nvSpPr>
        <p:spPr>
          <a:xfrm>
            <a:off x="4770438" y="4605338"/>
            <a:ext cx="1085850" cy="1457325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Příloha</a:t>
            </a:r>
          </a:p>
        </p:txBody>
      </p:sp>
      <p:sp>
        <p:nvSpPr>
          <p:cNvPr id="11" name="Vývojový diagram: dokument 10"/>
          <p:cNvSpPr/>
          <p:nvPr/>
        </p:nvSpPr>
        <p:spPr>
          <a:xfrm>
            <a:off x="6472238" y="4203700"/>
            <a:ext cx="1085850" cy="1528763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3. část PL (školní zkušební úloha)</a:t>
            </a:r>
          </a:p>
        </p:txBody>
      </p:sp>
      <p:sp>
        <p:nvSpPr>
          <p:cNvPr id="13" name="Vývojový diagram: dokument 12"/>
          <p:cNvSpPr/>
          <p:nvPr/>
        </p:nvSpPr>
        <p:spPr>
          <a:xfrm>
            <a:off x="3848100" y="4203700"/>
            <a:ext cx="1085850" cy="145573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PL dodaný Centrem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/>
              <a:t>(1., 2. a 4. část)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</a:rPr>
              <a:t>Ústní zkouška - hodnocení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428625" y="6072188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7" name="Zástupný symbol pro obsah 12" descr="cerma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215063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ovéPole 5"/>
          <p:cNvSpPr txBox="1">
            <a:spLocks noChangeArrowheads="1"/>
          </p:cNvSpPr>
          <p:nvPr/>
        </p:nvSpPr>
        <p:spPr bwMode="auto">
          <a:xfrm>
            <a:off x="1285875" y="6288088"/>
            <a:ext cx="5900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1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1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3" y="6227763"/>
            <a:ext cx="7589837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ástupný symbol pro text 9"/>
          <p:cNvSpPr txBox="1">
            <a:spLocks/>
          </p:cNvSpPr>
          <p:nvPr/>
        </p:nvSpPr>
        <p:spPr>
          <a:xfrm>
            <a:off x="428625" y="1285875"/>
            <a:ext cx="828675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>
                <a:solidFill>
                  <a:srgbClr val="002060"/>
                </a:solidFill>
                <a:latin typeface="+mn-lt"/>
                <a:cs typeface="+mn-cs"/>
              </a:rPr>
              <a:t> </a:t>
            </a:r>
            <a:endParaRPr lang="cs-CZ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7" name="Zástupný symbol pro text 9"/>
          <p:cNvSpPr txBox="1">
            <a:spLocks/>
          </p:cNvSpPr>
          <p:nvPr/>
        </p:nvSpPr>
        <p:spPr bwMode="auto">
          <a:xfrm>
            <a:off x="357188" y="4000500"/>
            <a:ext cx="8286750" cy="71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graphicFrame>
        <p:nvGraphicFramePr>
          <p:cNvPr id="32" name="Zástupný symbol pro obsah 5"/>
          <p:cNvGraphicFramePr>
            <a:graphicFrameLocks/>
          </p:cNvGraphicFramePr>
          <p:nvPr/>
        </p:nvGraphicFramePr>
        <p:xfrm>
          <a:off x="428625" y="1357313"/>
          <a:ext cx="8286750" cy="4786312"/>
        </p:xfrm>
        <a:graphic>
          <a:graphicData uri="http://schemas.openxmlformats.org/drawingml/2006/table">
            <a:tbl>
              <a:tblPr/>
              <a:tblGrid>
                <a:gridCol w="2071569"/>
                <a:gridCol w="2071569"/>
                <a:gridCol w="2071569"/>
                <a:gridCol w="2072101"/>
              </a:tblGrid>
              <a:tr h="9659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Zadání/Obsah </a:t>
                      </a:r>
                      <a:r>
                        <a:rPr lang="cs-CZ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 projev</a:t>
                      </a:r>
                      <a:endParaRPr lang="cs-CZ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Lexikální kompetence</a:t>
                      </a:r>
                      <a:endParaRPr lang="cs-CZ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Gramatická kompetence a PTN</a:t>
                      </a:r>
                      <a:endParaRPr lang="cs-CZ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Fonologická </a:t>
                      </a:r>
                      <a:r>
                        <a:rPr lang="cs-CZ" sz="20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kompetence</a:t>
                      </a:r>
                      <a:endParaRPr lang="cs-CZ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00" marR="57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1"/>
                    </a:solidFill>
                  </a:tcPr>
                </a:tc>
              </a:tr>
              <a:tr h="382035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cs-CZ" sz="14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cs-CZ" sz="16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Splnění zadání, účelnost, srozumitelnost, a míra podrobnosti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cs-CZ" sz="16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Souvislé</a:t>
                      </a: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sdělení a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lineární s</a:t>
                      </a:r>
                      <a:r>
                        <a:rPr lang="cs-CZ" sz="16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led </a:t>
                      </a: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myšlenek/</a:t>
                      </a:r>
                      <a:r>
                        <a:rPr lang="cs-CZ" sz="1600" b="1" i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logická uspořádanost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Komunikativní </a:t>
                      </a:r>
                      <a:r>
                        <a:rPr lang="cs-CZ" sz="16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strategie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cs-CZ" sz="16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Pomoc</a:t>
                      </a:r>
                      <a:r>
                        <a:rPr lang="cs-CZ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/asistence 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zkoušejícího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cs-CZ" sz="14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/>
                        <a:buChar char="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Šíře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použité slovní zásoby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Wingdings"/>
                        <a:buChar char=""/>
                      </a:pPr>
                      <a:r>
                        <a:rPr lang="cs-CZ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Správnost 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použité slovní zásoby a </a:t>
                      </a:r>
                      <a:r>
                        <a:rPr lang="cs-CZ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vliv chyb na porozumění sdělení 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(brání/</a:t>
                      </a:r>
                      <a:r>
                        <a:rPr lang="cs-CZ" sz="1600" b="1" i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ztěžuje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cs-CZ" sz="14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/>
                        <a:buChar char="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Šíře 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použitých mluvnických prostředků (MP) včetně PTN</a:t>
                      </a:r>
                      <a:endParaRPr lang="cs-CZ" sz="16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cs-CZ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Správnost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použitých MP včetně PTN a </a:t>
                      </a:r>
                      <a:r>
                        <a:rPr lang="cs-CZ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vliv chyb na porozumění sdělení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Wingdings"/>
                        <a:buNone/>
                      </a:pP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      (brání/</a:t>
                      </a:r>
                      <a:r>
                        <a:rPr lang="cs-CZ" sz="1600" b="1" i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ztěžuje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cs-CZ" sz="14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Wingdings"/>
                        <a:buChar char=""/>
                      </a:pPr>
                      <a:r>
                        <a:rPr lang="cs-CZ" sz="16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Plynulost</a:t>
                      </a:r>
                      <a:r>
                        <a:rPr lang="cs-CZ" sz="16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ústního projevu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Wingdings"/>
                        <a:buChar char=""/>
                      </a:pPr>
                      <a:r>
                        <a:rPr lang="cs-CZ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Výslovnost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(správnost)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Wingdings"/>
                        <a:buChar char=""/>
                      </a:pPr>
                      <a:r>
                        <a:rPr lang="cs-CZ" sz="1600" b="1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Intonace 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(přirozenost a </a:t>
                      </a:r>
                      <a:r>
                        <a:rPr lang="cs-CZ" sz="1600" b="1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efektivnost</a:t>
                      </a:r>
                      <a:r>
                        <a:rPr lang="cs-CZ" sz="1600" baseline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cs-CZ" sz="16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000" marR="57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1628775"/>
            <a:ext cx="8424862" cy="439261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sz="2000" smtClean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smtClean="0">
              <a:solidFill>
                <a:srgbClr val="0070C0"/>
              </a:solidFill>
            </a:endParaRPr>
          </a:p>
        </p:txBody>
      </p:sp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0" y="322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6227763"/>
            <a:ext cx="7589837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468313" y="6235700"/>
            <a:ext cx="5513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42900" algn="l"/>
              </a:tabLst>
            </a:pPr>
            <a:r>
              <a:rPr lang="cs-CZ" sz="1000">
                <a:latin typeface="Trebuchet MS" pitchFamily="34" charset="0"/>
                <a:cs typeface="Times New Roman" pitchFamily="18" charset="0"/>
              </a:rPr>
              <a:t>Centrum pro zjišťování výsledků vzdělávání - CERMAT, Jeruzalémská 957/12, 110 00 Praha 1</a:t>
            </a:r>
            <a:endParaRPr lang="cs-CZ" sz="900">
              <a:latin typeface="Calibri" pitchFamily="34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cs-CZ" sz="1000" b="1">
                <a:solidFill>
                  <a:srgbClr val="0068B4"/>
                </a:solidFill>
                <a:latin typeface="Trebuchet MS" pitchFamily="34" charset="0"/>
                <a:cs typeface="Times New Roman" pitchFamily="18" charset="0"/>
              </a:rPr>
              <a:t>www.cermat.cz; www.novamaturita.cz</a:t>
            </a:r>
            <a:endParaRPr lang="cs-CZ">
              <a:solidFill>
                <a:srgbClr val="0068B4"/>
              </a:solidFill>
              <a:latin typeface="Calibri" pitchFamily="34" charset="0"/>
            </a:endParaRPr>
          </a:p>
        </p:txBody>
      </p:sp>
      <p:pic>
        <p:nvPicPr>
          <p:cNvPr id="3789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188" y="6215063"/>
            <a:ext cx="4587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Obrázek 11" descr="kriteri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928688"/>
            <a:ext cx="7618412" cy="52149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Ústní zkouška – kritéria hodnocení</a:t>
            </a:r>
            <a:endParaRPr lang="cs-CZ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1628775"/>
            <a:ext cx="8424862" cy="439261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sz="2000" smtClean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smtClean="0">
              <a:solidFill>
                <a:srgbClr val="0070C0"/>
              </a:solidFill>
            </a:endParaRPr>
          </a:p>
        </p:txBody>
      </p:sp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0" y="322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6227763"/>
            <a:ext cx="7589837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468313" y="6235700"/>
            <a:ext cx="5513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42900" algn="l"/>
              </a:tabLst>
            </a:pPr>
            <a:r>
              <a:rPr lang="cs-CZ" sz="1000">
                <a:latin typeface="Trebuchet MS" pitchFamily="34" charset="0"/>
                <a:cs typeface="Times New Roman" pitchFamily="18" charset="0"/>
              </a:rPr>
              <a:t>Centrum pro zjišťování výsledků vzdělávání - CERMAT, Jeruzalémská 957/12, 110 00 Praha 1</a:t>
            </a:r>
            <a:endParaRPr lang="cs-CZ" sz="900">
              <a:latin typeface="Calibri" pitchFamily="34" charset="0"/>
            </a:endParaRPr>
          </a:p>
          <a:p>
            <a:pPr eaLnBrk="0" hangingPunct="0">
              <a:tabLst>
                <a:tab pos="342900" algn="l"/>
              </a:tabLst>
            </a:pPr>
            <a:r>
              <a:rPr lang="cs-CZ" sz="1000" b="1">
                <a:solidFill>
                  <a:srgbClr val="0068B4"/>
                </a:solidFill>
                <a:latin typeface="Trebuchet MS" pitchFamily="34" charset="0"/>
                <a:cs typeface="Times New Roman" pitchFamily="18" charset="0"/>
              </a:rPr>
              <a:t>www.cermat.cz; www.novamaturita.cz</a:t>
            </a:r>
            <a:endParaRPr lang="cs-CZ">
              <a:solidFill>
                <a:srgbClr val="0068B4"/>
              </a:solidFill>
              <a:latin typeface="Calibri" pitchFamily="34" charset="0"/>
            </a:endParaRPr>
          </a:p>
        </p:txBody>
      </p:sp>
      <p:pic>
        <p:nvPicPr>
          <p:cNvPr id="3891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188" y="6215063"/>
            <a:ext cx="4587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kritéria hodnocení</a:t>
            </a:r>
            <a:endParaRPr lang="cs-CZ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9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2075" y="1643063"/>
            <a:ext cx="49228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571500"/>
            <a:ext cx="26860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Šipka nahoru 14"/>
          <p:cNvSpPr/>
          <p:nvPr/>
        </p:nvSpPr>
        <p:spPr>
          <a:xfrm rot="16200000">
            <a:off x="3929062" y="2643188"/>
            <a:ext cx="214313" cy="9286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/>
          <p:cNvCxnSpPr/>
          <p:nvPr/>
        </p:nvCxnSpPr>
        <p:spPr>
          <a:xfrm>
            <a:off x="428625" y="6072188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8" name="TextovéPole 5"/>
          <p:cNvSpPr txBox="1">
            <a:spLocks noChangeArrowheads="1"/>
          </p:cNvSpPr>
          <p:nvPr/>
        </p:nvSpPr>
        <p:spPr bwMode="auto">
          <a:xfrm>
            <a:off x="1285875" y="6288088"/>
            <a:ext cx="5900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1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1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</a:p>
        </p:txBody>
      </p:sp>
      <p:pic>
        <p:nvPicPr>
          <p:cNvPr id="39939" name="Zástupný symbol pro obsah 12" descr="cerma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215063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</a:rPr>
              <a:t>Ústní zkouška – záznam o hodnocení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3994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1285875"/>
            <a:ext cx="6665912" cy="4714875"/>
          </a:xfrm>
          <a:ln w="12700">
            <a:solidFill>
              <a:schemeClr val="accent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428625" y="1714500"/>
            <a:ext cx="1428750" cy="7381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rgbClr val="002060"/>
                </a:solidFill>
                <a:latin typeface="+mn-lt"/>
                <a:cs typeface="+mn-cs"/>
              </a:rPr>
              <a:t>Poznámky hodnotitele-zkoušejícího</a:t>
            </a:r>
            <a:endParaRPr lang="cs-CZ" sz="1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28625" y="2643188"/>
            <a:ext cx="1428750" cy="11699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rgbClr val="002060"/>
                </a:solidFill>
                <a:latin typeface="+mn-lt"/>
                <a:cs typeface="+mn-cs"/>
              </a:rPr>
              <a:t>Dílčí body za části ÚZ a ověřované aspekty ústního projevu žáka</a:t>
            </a:r>
            <a:endParaRPr lang="cs-CZ" sz="1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28625" y="4929188"/>
            <a:ext cx="1428750" cy="7381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rgbClr val="002060"/>
                </a:solidFill>
                <a:latin typeface="+mn-lt"/>
                <a:cs typeface="+mn-cs"/>
              </a:rPr>
              <a:t>Hodnotitel-zkoušející: M. Nováková</a:t>
            </a:r>
            <a:endParaRPr lang="cs-CZ" sz="1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39945" name="TextovéPole 14"/>
          <p:cNvSpPr txBox="1">
            <a:spLocks noChangeArrowheads="1"/>
          </p:cNvSpPr>
          <p:nvPr/>
        </p:nvSpPr>
        <p:spPr bwMode="auto">
          <a:xfrm>
            <a:off x="6500813" y="4929188"/>
            <a:ext cx="2428875" cy="523875"/>
          </a:xfrm>
          <a:prstGeom prst="rect">
            <a:avLst/>
          </a:prstGeom>
          <a:solidFill>
            <a:srgbClr val="365E8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>
                <a:solidFill>
                  <a:schemeClr val="bg1"/>
                </a:solidFill>
                <a:latin typeface="Calibri" pitchFamily="34" charset="0"/>
              </a:rPr>
              <a:t>Záznam o hodnocení ústní zkoušky – dílčí hodnocení</a:t>
            </a:r>
          </a:p>
        </p:txBody>
      </p:sp>
      <p:cxnSp>
        <p:nvCxnSpPr>
          <p:cNvPr id="17" name="Přímá spojovací šipka 16"/>
          <p:cNvCxnSpPr>
            <a:stCxn id="12" idx="3"/>
          </p:cNvCxnSpPr>
          <p:nvPr/>
        </p:nvCxnSpPr>
        <p:spPr>
          <a:xfrm flipV="1">
            <a:off x="1857375" y="2071688"/>
            <a:ext cx="3214688" cy="12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1857375" y="3000375"/>
            <a:ext cx="2428875" cy="2270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28625" y="4000500"/>
            <a:ext cx="1428750" cy="7381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rgbClr val="002060"/>
                </a:solidFill>
                <a:latin typeface="+mn-lt"/>
                <a:cs typeface="+mn-cs"/>
              </a:rPr>
              <a:t>Výsledné body v ÚZ hodnotitele-zkoušejícího </a:t>
            </a:r>
            <a:endParaRPr lang="cs-CZ" sz="1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cxnSp>
        <p:nvCxnSpPr>
          <p:cNvPr id="29" name="Přímá spojovací šipka 28"/>
          <p:cNvCxnSpPr/>
          <p:nvPr/>
        </p:nvCxnSpPr>
        <p:spPr>
          <a:xfrm>
            <a:off x="1857375" y="4441825"/>
            <a:ext cx="2500313" cy="6302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>
            <a:off x="1857375" y="5286375"/>
            <a:ext cx="1428750" cy="1428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/>
          <p:cNvCxnSpPr/>
          <p:nvPr/>
        </p:nvCxnSpPr>
        <p:spPr>
          <a:xfrm>
            <a:off x="428625" y="6072188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2" name="TextovéPole 5"/>
          <p:cNvSpPr txBox="1">
            <a:spLocks noChangeArrowheads="1"/>
          </p:cNvSpPr>
          <p:nvPr/>
        </p:nvSpPr>
        <p:spPr bwMode="auto">
          <a:xfrm>
            <a:off x="1285875" y="6288088"/>
            <a:ext cx="5900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1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1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</a:p>
        </p:txBody>
      </p:sp>
      <p:pic>
        <p:nvPicPr>
          <p:cNvPr id="40963" name="Zástupný symbol pro obsah 12" descr="cerma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215063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</a:rPr>
              <a:t>Ústní zkouška – shoda hodnotitelů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82700"/>
            <a:ext cx="3714750" cy="467995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 rot="21272926">
            <a:off x="3455988" y="1231900"/>
            <a:ext cx="2571750" cy="4699000"/>
          </a:xfrm>
          <a:ln w="12700">
            <a:solidFill>
              <a:schemeClr val="accent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572250" y="1143000"/>
            <a:ext cx="2071688" cy="584200"/>
          </a:xfrm>
          <a:prstGeom prst="rect">
            <a:avLst/>
          </a:prstGeom>
          <a:solidFill>
            <a:srgbClr val="365E8E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chemeClr val="bg1"/>
                </a:solidFill>
                <a:latin typeface="+mn-lt"/>
                <a:cs typeface="+mn-cs"/>
              </a:rPr>
              <a:t>Výsledné hodnocení – shoda hodnotitelů</a:t>
            </a:r>
            <a:r>
              <a:rPr lang="cs-CZ" b="1" dirty="0">
                <a:solidFill>
                  <a:srgbClr val="FFC000"/>
                </a:solidFill>
                <a:latin typeface="+mn-lt"/>
                <a:cs typeface="+mn-cs"/>
              </a:rPr>
              <a:t> A </a:t>
            </a:r>
            <a:r>
              <a:rPr lang="cs-CZ" sz="1400" b="1" dirty="0" err="1">
                <a:solidFill>
                  <a:schemeClr val="bg1"/>
                </a:solidFill>
                <a:latin typeface="+mn-lt"/>
                <a:cs typeface="+mn-cs"/>
              </a:rPr>
              <a:t>a</a:t>
            </a:r>
            <a:r>
              <a:rPr lang="cs-CZ" sz="1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cs-CZ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B</a:t>
            </a:r>
            <a:endParaRPr lang="cs-CZ" b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1785938"/>
            <a:ext cx="5635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3857625" y="1143000"/>
            <a:ext cx="1285875" cy="369888"/>
          </a:xfrm>
          <a:prstGeom prst="rect">
            <a:avLst/>
          </a:prstGeom>
          <a:solidFill>
            <a:srgbClr val="365E8E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solidFill>
                  <a:schemeClr val="bg1"/>
                </a:solidFill>
                <a:latin typeface="+mn-lt"/>
                <a:cs typeface="+mn-cs"/>
              </a:rPr>
              <a:t>Hodnotitel  </a:t>
            </a:r>
            <a:r>
              <a:rPr lang="cs-CZ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B</a:t>
            </a:r>
            <a:endParaRPr lang="cs-CZ" b="1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70" name="TextovéPole 10"/>
          <p:cNvSpPr txBox="1">
            <a:spLocks noChangeArrowheads="1"/>
          </p:cNvSpPr>
          <p:nvPr/>
        </p:nvSpPr>
        <p:spPr bwMode="auto">
          <a:xfrm>
            <a:off x="785813" y="1143000"/>
            <a:ext cx="1285875" cy="369888"/>
          </a:xfrm>
          <a:prstGeom prst="rect">
            <a:avLst/>
          </a:prstGeom>
          <a:solidFill>
            <a:srgbClr val="365E8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solidFill>
                  <a:schemeClr val="bg1"/>
                </a:solidFill>
                <a:latin typeface="Calibri" pitchFamily="34" charset="0"/>
              </a:rPr>
              <a:t>Hodnotitel  </a:t>
            </a:r>
            <a:r>
              <a:rPr lang="cs-CZ" b="1">
                <a:solidFill>
                  <a:srgbClr val="FFC000"/>
                </a:solidFill>
                <a:latin typeface="Calibri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</a:rPr>
              <a:t>Ústní zkouška – hodnocení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428625" y="6072188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7" name="Zástupný symbol pro obsah 12" descr="cerma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215063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ovéPole 5"/>
          <p:cNvSpPr txBox="1">
            <a:spLocks noChangeArrowheads="1"/>
          </p:cNvSpPr>
          <p:nvPr/>
        </p:nvSpPr>
        <p:spPr bwMode="auto">
          <a:xfrm>
            <a:off x="1285875" y="6288088"/>
            <a:ext cx="5900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1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1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3" y="6227763"/>
            <a:ext cx="7589837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ástupný symbol pro text 9"/>
          <p:cNvSpPr txBox="1">
            <a:spLocks/>
          </p:cNvSpPr>
          <p:nvPr/>
        </p:nvSpPr>
        <p:spPr>
          <a:xfrm>
            <a:off x="428625" y="1285875"/>
            <a:ext cx="828675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>
                <a:solidFill>
                  <a:srgbClr val="002060"/>
                </a:solidFill>
                <a:latin typeface="+mn-lt"/>
                <a:cs typeface="+mn-cs"/>
              </a:rPr>
              <a:t> </a:t>
            </a:r>
            <a:endParaRPr lang="cs-CZ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7" name="Zástupný symbol pro text 9"/>
          <p:cNvSpPr txBox="1">
            <a:spLocks/>
          </p:cNvSpPr>
          <p:nvPr/>
        </p:nvSpPr>
        <p:spPr bwMode="auto">
          <a:xfrm>
            <a:off x="357188" y="4000500"/>
            <a:ext cx="8286750" cy="71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41992" name="TextovéPole 12"/>
          <p:cNvSpPr txBox="1">
            <a:spLocks noChangeArrowheads="1"/>
          </p:cNvSpPr>
          <p:nvPr/>
        </p:nvSpPr>
        <p:spPr bwMode="auto">
          <a:xfrm>
            <a:off x="1258888" y="2492375"/>
            <a:ext cx="6715125" cy="646113"/>
          </a:xfrm>
          <a:prstGeom prst="rect">
            <a:avLst/>
          </a:prstGeom>
          <a:solidFill>
            <a:srgbClr val="365E8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C000"/>
                </a:solidFill>
                <a:latin typeface="Calibri" pitchFamily="34" charset="0"/>
              </a:rPr>
              <a:t>Ústní zkouška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	        Didaktický test	                        Písemná práce</a:t>
            </a:r>
          </a:p>
          <a:p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         </a:t>
            </a:r>
            <a:r>
              <a:rPr lang="cs-CZ" b="1">
                <a:solidFill>
                  <a:srgbClr val="FFC000"/>
                </a:solidFill>
                <a:latin typeface="Calibri" pitchFamily="34" charset="0"/>
              </a:rPr>
              <a:t> ¼	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		   ½			   ¼	</a:t>
            </a:r>
          </a:p>
        </p:txBody>
      </p:sp>
      <p:pic>
        <p:nvPicPr>
          <p:cNvPr id="41993" name="Picture 10" descr="Zobrazit obrázek v plné velikosti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565400"/>
            <a:ext cx="5000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0105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Ústní MZ z CJ v kontextu transformace jazykového vzdělávání na SŠ</a:t>
            </a:r>
          </a:p>
        </p:txBody>
      </p:sp>
      <p:graphicFrame>
        <p:nvGraphicFramePr>
          <p:cNvPr id="4" name="Zástupný symbol pro obsah 18"/>
          <p:cNvGraphicFramePr>
            <a:graphicFrameLocks noGrp="1"/>
          </p:cNvGraphicFramePr>
          <p:nvPr>
            <p:ph idx="1"/>
          </p:nvPr>
        </p:nvGraphicFramePr>
        <p:xfrm>
          <a:off x="271490" y="1600201"/>
          <a:ext cx="8443914" cy="4400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aoblený obdélník 4"/>
          <p:cNvSpPr/>
          <p:nvPr/>
        </p:nvSpPr>
        <p:spPr bwMode="auto">
          <a:xfrm>
            <a:off x="6715125" y="2000250"/>
            <a:ext cx="1855788" cy="342900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u="sng" dirty="0">
                <a:solidFill>
                  <a:schemeClr val="tx1"/>
                </a:solidFill>
              </a:rPr>
              <a:t>NOVĚ V MZ</a:t>
            </a:r>
            <a:r>
              <a:rPr lang="cs-CZ" sz="2000" dirty="0">
                <a:solidFill>
                  <a:schemeClr val="tx1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="1" dirty="0">
              <a:solidFill>
                <a:srgbClr val="E0FFC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chemeClr val="tx1"/>
                </a:solidFill>
              </a:rPr>
              <a:t>referenční jazykové úrovně  - </a:t>
            </a:r>
            <a:r>
              <a:rPr lang="cs-CZ" sz="1600" dirty="0">
                <a:solidFill>
                  <a:schemeClr val="tx1"/>
                </a:solidFill>
              </a:rPr>
              <a:t>B1, B2 </a:t>
            </a:r>
            <a:r>
              <a:rPr lang="cs-CZ" sz="1600" b="1" dirty="0">
                <a:solidFill>
                  <a:schemeClr val="tx1"/>
                </a:solidFill>
              </a:rPr>
              <a:t>(SERRJ)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chemeClr val="tx1"/>
                </a:solidFill>
              </a:rPr>
              <a:t>Výstupy (RVP)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chemeClr val="tx1"/>
                </a:solidFill>
              </a:rPr>
              <a:t>Požadavky na žáka – maturanta (MZ)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6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chemeClr val="tx1"/>
                </a:solidFill>
              </a:rPr>
              <a:t>Evaluační nástroje Postupy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chemeClr val="tx1"/>
                </a:solidFill>
              </a:rPr>
              <a:t>Kritéria hodnocení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428625" y="6072188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Zástupný symbol pro obsah 12" descr="cermat.wm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6165850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ovéPole 9"/>
          <p:cNvSpPr txBox="1">
            <a:spLocks noChangeArrowheads="1"/>
          </p:cNvSpPr>
          <p:nvPr/>
        </p:nvSpPr>
        <p:spPr bwMode="auto">
          <a:xfrm>
            <a:off x="827088" y="6165850"/>
            <a:ext cx="59007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1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1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0715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	</a:t>
            </a:r>
            <a:r>
              <a:rPr lang="cs-CZ" sz="3600" dirty="0" smtClean="0"/>
              <a:t>Ústní zkouška v kontextu nové MZ</a:t>
            </a:r>
            <a:br>
              <a:rPr lang="cs-CZ" sz="3600" dirty="0" smtClean="0"/>
            </a:br>
            <a:r>
              <a:rPr lang="cs-CZ" sz="3600" dirty="0" smtClean="0"/>
              <a:t>z cizího jazyka </a:t>
            </a:r>
            <a:br>
              <a:rPr lang="cs-CZ" sz="3600" dirty="0" smtClean="0"/>
            </a:br>
            <a:endParaRPr lang="cs-CZ" sz="3600" dirty="0" smtClean="0"/>
          </a:p>
        </p:txBody>
      </p:sp>
      <p:sp>
        <p:nvSpPr>
          <p:cNvPr id="18434" name="Zástupný symbol pro text 2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4040188" cy="500062"/>
          </a:xfrm>
        </p:spPr>
        <p:txBody>
          <a:bodyPr/>
          <a:lstStyle/>
          <a:p>
            <a:pPr algn="ctr"/>
            <a:r>
              <a:rPr lang="cs-CZ" u="sng" smtClean="0"/>
              <a:t>Současná ÚZK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625" y="1857375"/>
            <a:ext cx="3757613" cy="4143375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b="1" dirty="0" smtClean="0"/>
              <a:t>Monotematická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dirty="0" smtClean="0"/>
              <a:t>žák si losuje 1 téma z 25–30 (všeobecné,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dirty="0" smtClean="0"/>
              <a:t>specifické/odborné)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b="1" dirty="0" err="1" smtClean="0"/>
              <a:t>Dovednostně</a:t>
            </a:r>
            <a:endParaRPr lang="cs-CZ" sz="18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b="1" dirty="0" smtClean="0"/>
              <a:t>nepostihnutelná/nevyvážená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dirty="0" smtClean="0"/>
              <a:t>převaha samostatného ústního projevu, znalost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cs-CZ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b="1" dirty="0" smtClean="0"/>
              <a:t>Srovnatelná jen v omezené míře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dirty="0" smtClean="0"/>
              <a:t>absence jednotných kritérií hodnocení a postupů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/>
              <a:t>zkoušení/hodnocení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/>
              <a:t>subjektivita (různé preference – znalost vs.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/>
              <a:t>dovednost)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dirty="0" smtClean="0"/>
              <a:t>tematická nevyváženost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1800" dirty="0" smtClean="0"/>
              <a:t>1 úroveň obtížnosti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cs-CZ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b="1" dirty="0" smtClean="0"/>
              <a:t>Není zaručena objektivita hodnocení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dirty="0" smtClean="0"/>
              <a:t>omezené požadavky na hodnotitele (přísedící)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dirty="0" smtClean="0"/>
              <a:t>nejednotnost zkušebních postupů a hodnocení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dirty="0" smtClean="0"/>
              <a:t>absence záznamu o hodnocení</a:t>
            </a:r>
          </a:p>
        </p:txBody>
      </p:sp>
      <p:sp>
        <p:nvSpPr>
          <p:cNvPr id="6149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00563" y="1214438"/>
            <a:ext cx="4041775" cy="500062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 smtClean="0"/>
              <a:t>ÚZK ve společné části MZ (2011)</a:t>
            </a:r>
          </a:p>
        </p:txBody>
      </p:sp>
      <p:sp>
        <p:nvSpPr>
          <p:cNvPr id="6150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00563" y="1857375"/>
            <a:ext cx="4071937" cy="4143375"/>
          </a:xfrm>
          <a:ln>
            <a:solidFill>
              <a:srgbClr val="00B050"/>
            </a:solidFill>
          </a:ln>
        </p:spPr>
        <p:txBody>
          <a:bodyPr rtlCol="0">
            <a:normAutofit fontScale="70000" lnSpcReduction="20000"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b="1" dirty="0" smtClean="0"/>
              <a:t>Tematicky a situačně variabilní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700" dirty="0" smtClean="0"/>
              <a:t>žák si losuje 1 zadání z 25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700" dirty="0" smtClean="0"/>
              <a:t>zadání obsahuje 4 témata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700" dirty="0" smtClean="0"/>
              <a:t>(3 všeobecná, 1 specifické/odborné)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200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200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sz="1200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b="1" dirty="0" err="1" smtClean="0"/>
              <a:t>Dovednostně</a:t>
            </a:r>
            <a:r>
              <a:rPr lang="cs-CZ" sz="1800" b="1" dirty="0" smtClean="0"/>
              <a:t> vyvážená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900" dirty="0" smtClean="0"/>
              <a:t>reakce na otázky, samostatný ústní projev,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900" dirty="0" smtClean="0"/>
              <a:t>ústní interakce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b="1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b="1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b="1" dirty="0" smtClean="0"/>
              <a:t>Do značné míry srovnatelná napříč jazyky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700" dirty="0" smtClean="0"/>
              <a:t>jednotná kritéria hodnocení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700" dirty="0" smtClean="0"/>
              <a:t>jednotná </a:t>
            </a:r>
            <a:r>
              <a:rPr lang="cs-CZ" sz="1700" kern="0" dirty="0" smtClean="0"/>
              <a:t>struktura a specifikace zkoušky</a:t>
            </a:r>
            <a:endParaRPr lang="cs-CZ" sz="1700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700" dirty="0" smtClean="0"/>
              <a:t>tematická vyváženost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700" dirty="0" smtClean="0"/>
              <a:t>do značné míry standardizovaný PL (části PL) a průběh  zkoušky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700" dirty="0" smtClean="0"/>
              <a:t>metodická podpora, školení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700" dirty="0" smtClean="0"/>
              <a:t>2 úrovně obtížnosti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cs-CZ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800" b="1" dirty="0" smtClean="0"/>
              <a:t>Do značné míry objektivní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900" dirty="0" smtClean="0"/>
              <a:t>vymezené požadavky na hodnotitele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900" dirty="0" smtClean="0"/>
              <a:t>2 hodnotitelé - shoda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900" dirty="0" smtClean="0"/>
              <a:t>sjednocení zkušebních postupů a způsobu vedení zkoušky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1900" dirty="0" smtClean="0"/>
              <a:t>evidence o výkonu žáka - záznam o ÚZK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000500" y="2071688"/>
            <a:ext cx="428625" cy="21431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4000500" y="2857500"/>
            <a:ext cx="428625" cy="21431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4000500" y="3786188"/>
            <a:ext cx="428625" cy="21431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4000500" y="5286375"/>
            <a:ext cx="428625" cy="21431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7" name="Přímá spojovací čára 16"/>
          <p:cNvCxnSpPr/>
          <p:nvPr/>
        </p:nvCxnSpPr>
        <p:spPr>
          <a:xfrm>
            <a:off x="428625" y="6072188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3" name="Zástupný symbol pro obsah 12" descr="cerma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65850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ovéPole 17"/>
          <p:cNvSpPr txBox="1">
            <a:spLocks noChangeArrowheads="1"/>
          </p:cNvSpPr>
          <p:nvPr/>
        </p:nvSpPr>
        <p:spPr bwMode="auto">
          <a:xfrm>
            <a:off x="1116013" y="6165850"/>
            <a:ext cx="59007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1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1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</a:rPr>
              <a:t>Ústní zkouška z cizího jazyka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428625" y="6072188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Zástupný symbol pro obsah 12" descr="cerma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165850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ovéPole 5"/>
          <p:cNvSpPr txBox="1">
            <a:spLocks noChangeArrowheads="1"/>
          </p:cNvSpPr>
          <p:nvPr/>
        </p:nvSpPr>
        <p:spPr bwMode="auto">
          <a:xfrm>
            <a:off x="1116013" y="6165850"/>
            <a:ext cx="59007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1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1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00063" y="1357313"/>
            <a:ext cx="1749425" cy="2857500"/>
          </a:xfrm>
          <a:prstGeom prst="roundRect">
            <a:avLst>
              <a:gd name="adj" fmla="val 13745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143250" y="1357313"/>
            <a:ext cx="5286375" cy="2857500"/>
          </a:xfrm>
          <a:prstGeom prst="roundRect">
            <a:avLst>
              <a:gd name="adj" fmla="val 13745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42938" y="1714500"/>
            <a:ext cx="1384300" cy="1350963"/>
          </a:xfrm>
          <a:prstGeom prst="roundRect">
            <a:avLst>
              <a:gd name="adj" fmla="val 13745"/>
            </a:avLst>
          </a:prstGeom>
          <a:solidFill>
            <a:srgbClr val="FFD961"/>
          </a:solidFill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500438" y="1714500"/>
            <a:ext cx="1384300" cy="1350963"/>
          </a:xfrm>
          <a:prstGeom prst="roundRect">
            <a:avLst>
              <a:gd name="adj" fmla="val 13745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5072063" y="1714500"/>
            <a:ext cx="1384300" cy="1350963"/>
          </a:xfrm>
          <a:prstGeom prst="roundRect">
            <a:avLst>
              <a:gd name="adj" fmla="val 13745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786563" y="1714500"/>
            <a:ext cx="1384300" cy="1350963"/>
          </a:xfrm>
          <a:prstGeom prst="roundRect">
            <a:avLst>
              <a:gd name="adj" fmla="val 13745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3357563" y="1571625"/>
            <a:ext cx="3214687" cy="214312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19468" name="TextovéPole 18"/>
          <p:cNvSpPr txBox="1">
            <a:spLocks noChangeArrowheads="1"/>
          </p:cNvSpPr>
          <p:nvPr/>
        </p:nvSpPr>
        <p:spPr bwMode="auto">
          <a:xfrm>
            <a:off x="857250" y="2071688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>
                <a:latin typeface="Calibri" pitchFamily="34" charset="0"/>
              </a:rPr>
              <a:t>Ústní projev</a:t>
            </a:r>
          </a:p>
        </p:txBody>
      </p:sp>
      <p:sp>
        <p:nvSpPr>
          <p:cNvPr id="19469" name="TextovéPole 19"/>
          <p:cNvSpPr txBox="1">
            <a:spLocks noChangeArrowheads="1"/>
          </p:cNvSpPr>
          <p:nvPr/>
        </p:nvSpPr>
        <p:spPr bwMode="auto">
          <a:xfrm>
            <a:off x="3786188" y="2214563"/>
            <a:ext cx="928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alibri" pitchFamily="34" charset="0"/>
              </a:rPr>
              <a:t>Poslech</a:t>
            </a:r>
          </a:p>
        </p:txBody>
      </p:sp>
      <p:sp>
        <p:nvSpPr>
          <p:cNvPr id="19470" name="TextovéPole 20"/>
          <p:cNvSpPr txBox="1">
            <a:spLocks noChangeArrowheads="1"/>
          </p:cNvSpPr>
          <p:nvPr/>
        </p:nvSpPr>
        <p:spPr bwMode="auto">
          <a:xfrm>
            <a:off x="5143500" y="1928813"/>
            <a:ext cx="1214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>
                <a:latin typeface="Calibri" pitchFamily="34" charset="0"/>
              </a:rPr>
              <a:t>Čtení a jazyková kompetence</a:t>
            </a:r>
          </a:p>
        </p:txBody>
      </p:sp>
      <p:sp>
        <p:nvSpPr>
          <p:cNvPr id="19471" name="TextovéPole 21"/>
          <p:cNvSpPr txBox="1">
            <a:spLocks noChangeArrowheads="1"/>
          </p:cNvSpPr>
          <p:nvPr/>
        </p:nvSpPr>
        <p:spPr bwMode="auto">
          <a:xfrm>
            <a:off x="6929438" y="2071688"/>
            <a:ext cx="107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>
                <a:latin typeface="Calibri" pitchFamily="34" charset="0"/>
              </a:rPr>
              <a:t>Písemný projev</a:t>
            </a:r>
          </a:p>
        </p:txBody>
      </p:sp>
      <p:sp>
        <p:nvSpPr>
          <p:cNvPr id="19472" name="TextovéPole 22"/>
          <p:cNvSpPr txBox="1">
            <a:spLocks noChangeArrowheads="1"/>
          </p:cNvSpPr>
          <p:nvPr/>
        </p:nvSpPr>
        <p:spPr bwMode="auto">
          <a:xfrm>
            <a:off x="571500" y="3286125"/>
            <a:ext cx="1571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 b="1">
                <a:solidFill>
                  <a:srgbClr val="365E8E"/>
                </a:solidFill>
                <a:latin typeface="Calibri" pitchFamily="34" charset="0"/>
              </a:rPr>
              <a:t>ÚSTNÍ ZKOUŠKA</a:t>
            </a:r>
          </a:p>
        </p:txBody>
      </p:sp>
      <p:sp>
        <p:nvSpPr>
          <p:cNvPr id="19473" name="TextovéPole 23"/>
          <p:cNvSpPr txBox="1">
            <a:spLocks noChangeArrowheads="1"/>
          </p:cNvSpPr>
          <p:nvPr/>
        </p:nvSpPr>
        <p:spPr bwMode="auto">
          <a:xfrm>
            <a:off x="3643313" y="32146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>
                <a:solidFill>
                  <a:srgbClr val="365E8E"/>
                </a:solidFill>
                <a:latin typeface="Calibri" pitchFamily="34" charset="0"/>
              </a:rPr>
              <a:t>DIDAKTICKÝ TES</a:t>
            </a:r>
            <a:r>
              <a:rPr lang="cs-CZ" b="1">
                <a:solidFill>
                  <a:srgbClr val="365E8E"/>
                </a:solidFill>
                <a:latin typeface="Calibri" pitchFamily="34" charset="0"/>
              </a:rPr>
              <a:t>T</a:t>
            </a: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6643688" y="1571625"/>
            <a:ext cx="1643062" cy="214312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19475" name="TextovéPole 25"/>
          <p:cNvSpPr txBox="1">
            <a:spLocks noChangeArrowheads="1"/>
          </p:cNvSpPr>
          <p:nvPr/>
        </p:nvSpPr>
        <p:spPr bwMode="auto">
          <a:xfrm>
            <a:off x="6429375" y="3214688"/>
            <a:ext cx="2143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600" b="1">
                <a:solidFill>
                  <a:srgbClr val="365E8E"/>
                </a:solidFill>
                <a:latin typeface="Calibri" pitchFamily="34" charset="0"/>
              </a:rPr>
              <a:t>PÍSEMNÁ PRÁCE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929188" y="3786188"/>
            <a:ext cx="22145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PÍSEMNÁ ČÁST MZ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4429125"/>
            <a:ext cx="5000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8" name="TextovéPole 29"/>
          <p:cNvSpPr txBox="1">
            <a:spLocks noChangeArrowheads="1"/>
          </p:cNvSpPr>
          <p:nvPr/>
        </p:nvSpPr>
        <p:spPr bwMode="auto">
          <a:xfrm>
            <a:off x="500063" y="5214938"/>
            <a:ext cx="7929562" cy="646112"/>
          </a:xfrm>
          <a:prstGeom prst="rect">
            <a:avLst/>
          </a:prstGeom>
          <a:solidFill>
            <a:srgbClr val="365E8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C000"/>
                </a:solidFill>
                <a:latin typeface="Calibri" pitchFamily="34" charset="0"/>
              </a:rPr>
              <a:t>   Ústní zkouška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	                                  Didaktický test	                Písemná práce</a:t>
            </a:r>
          </a:p>
          <a:p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            </a:t>
            </a:r>
            <a:r>
              <a:rPr lang="cs-CZ" b="1">
                <a:solidFill>
                  <a:srgbClr val="FFC000"/>
                </a:solidFill>
                <a:latin typeface="Calibri" pitchFamily="34" charset="0"/>
              </a:rPr>
              <a:t> ¼	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		                            ½		                             ¼	</a:t>
            </a:r>
          </a:p>
        </p:txBody>
      </p:sp>
      <p:pic>
        <p:nvPicPr>
          <p:cNvPr id="19479" name="Picture 10" descr="Zobrazit obrázek v plné velikosti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1063" y="5286375"/>
            <a:ext cx="3667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</a:rPr>
              <a:t>Ústní zkouška z cizího jazyka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28750"/>
            <a:ext cx="8572500" cy="478631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Ústní zkouška probíhá ve škole před zkušební maturitní komisí </a:t>
            </a:r>
            <a:r>
              <a:rPr lang="cs-CZ" sz="2400" dirty="0" smtClean="0">
                <a:solidFill>
                  <a:srgbClr val="002060"/>
                </a:solidFill>
              </a:rPr>
              <a:t>dle  zkušební dokumentace</a:t>
            </a:r>
            <a:endParaRPr lang="cs-CZ" sz="2100" dirty="0" smtClean="0">
              <a:solidFill>
                <a:srgbClr val="0070C0"/>
              </a:solidFill>
            </a:endParaRPr>
          </a:p>
          <a:p>
            <a:pPr lvl="2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rgbClr val="0070C0"/>
                </a:solidFill>
              </a:rPr>
              <a:t>-  Žák si losuje </a:t>
            </a:r>
            <a:r>
              <a:rPr lang="cs-CZ" sz="2600" b="1" dirty="0" smtClean="0">
                <a:solidFill>
                  <a:srgbClr val="0070C0"/>
                </a:solidFill>
              </a:rPr>
              <a:t>1 zadání (pracovní list) z 25 </a:t>
            </a:r>
            <a:r>
              <a:rPr lang="cs-CZ" sz="2600" dirty="0" smtClean="0">
                <a:solidFill>
                  <a:srgbClr val="0070C0"/>
                </a:solidFill>
              </a:rPr>
              <a:t>(Z/V úroveň obtížnosti)               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rgbClr val="0070C0"/>
                </a:solidFill>
              </a:rPr>
              <a:t>		-  Jednotná specifikace a struktura ÚZ (PL)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rgbClr val="0070C0"/>
                </a:solidFill>
              </a:rPr>
              <a:t>		-  Standardizovaný PL (části PL)	</a:t>
            </a:r>
          </a:p>
          <a:p>
            <a:pPr fontAlgn="auto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Zkoušení  probíhá pod vedením hodnotitele-zkoušejícího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cs-CZ" sz="2200" dirty="0" smtClean="0">
                <a:solidFill>
                  <a:srgbClr val="0070C0"/>
                </a:solidFill>
              </a:rPr>
              <a:t>		</a:t>
            </a:r>
            <a:r>
              <a:rPr lang="cs-CZ" sz="2600" dirty="0" smtClean="0">
                <a:solidFill>
                  <a:srgbClr val="0070C0"/>
                </a:solidFill>
              </a:rPr>
              <a:t>-  Centrálně zpracovaná metodika</a:t>
            </a:r>
          </a:p>
          <a:p>
            <a:pPr fontAlgn="auto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500" b="1" dirty="0" smtClean="0">
                <a:solidFill>
                  <a:srgbClr val="002060"/>
                </a:solidFill>
              </a:rPr>
              <a:t>Hodnocení provádí 2 certifikovaní hodnotitelé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>
                <a:solidFill>
                  <a:srgbClr val="0070C0"/>
                </a:solidFill>
              </a:rPr>
              <a:t>	</a:t>
            </a:r>
            <a:r>
              <a:rPr lang="cs-CZ" sz="2100" dirty="0" smtClean="0">
                <a:solidFill>
                  <a:srgbClr val="0070C0"/>
                </a:solidFill>
              </a:rPr>
              <a:t>	</a:t>
            </a:r>
            <a:r>
              <a:rPr lang="cs-CZ" sz="2600" dirty="0" smtClean="0">
                <a:solidFill>
                  <a:srgbClr val="0070C0"/>
                </a:solidFill>
              </a:rPr>
              <a:t>-  Centrálně zpracovaná metodika a společná kritéria hodnocení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rgbClr val="0070C0"/>
                </a:solidFill>
              </a:rPr>
              <a:t>		-  Školení (E-</a:t>
            </a:r>
            <a:r>
              <a:rPr lang="cs-CZ" sz="2600" dirty="0" err="1" smtClean="0">
                <a:solidFill>
                  <a:srgbClr val="0070C0"/>
                </a:solidFill>
              </a:rPr>
              <a:t>learning</a:t>
            </a:r>
            <a:r>
              <a:rPr lang="cs-CZ" sz="2600" dirty="0" smtClean="0">
                <a:solidFill>
                  <a:srgbClr val="0070C0"/>
                </a:solidFill>
              </a:rPr>
              <a:t>, prezenční školení, certifikace)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dirty="0" smtClean="0">
                <a:solidFill>
                  <a:srgbClr val="0070C0"/>
                </a:solidFill>
              </a:rPr>
              <a:t>		-  Jednotný postup pro zápis hodnocení - z</a:t>
            </a:r>
            <a:r>
              <a:rPr lang="cs-CZ" sz="2600" i="1" dirty="0" smtClean="0">
                <a:solidFill>
                  <a:srgbClr val="0070C0"/>
                </a:solidFill>
              </a:rPr>
              <a:t>áznam o hodnocení ústní zkoušky</a:t>
            </a:r>
          </a:p>
          <a:p>
            <a:pPr marL="342900" lvl="4" indent="-342900"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Výsledky jsou </a:t>
            </a:r>
            <a:r>
              <a:rPr lang="cs-CZ" sz="2400" dirty="0" smtClean="0">
                <a:solidFill>
                  <a:srgbClr val="002060"/>
                </a:solidFill>
              </a:rPr>
              <a:t>zpracovány centrálně (CERMAT)</a:t>
            </a:r>
            <a:endParaRPr lang="cs-CZ" dirty="0"/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428625" y="6072188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Zástupný symbol pro obsah 12" descr="cerma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215063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ovéPole 5"/>
          <p:cNvSpPr txBox="1">
            <a:spLocks noChangeArrowheads="1"/>
          </p:cNvSpPr>
          <p:nvPr/>
        </p:nvSpPr>
        <p:spPr bwMode="auto">
          <a:xfrm>
            <a:off x="1285875" y="6288088"/>
            <a:ext cx="5900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1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1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643688" y="3429000"/>
            <a:ext cx="1857375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cs-CZ" sz="1200" dirty="0">
                <a:solidFill>
                  <a:srgbClr val="0068B4"/>
                </a:solidFill>
                <a:latin typeface="+mn-lt"/>
                <a:cs typeface="+mn-cs"/>
              </a:rPr>
              <a:t>Hodnotitel - zkoušející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  <a:defRPr/>
            </a:pPr>
            <a:r>
              <a:rPr lang="cs-CZ" sz="1200" dirty="0">
                <a:solidFill>
                  <a:srgbClr val="0068B4"/>
                </a:solidFill>
                <a:latin typeface="+mn-lt"/>
                <a:cs typeface="+mn-cs"/>
              </a:rPr>
              <a:t>Hodnotitel - přísedící</a:t>
            </a:r>
            <a:endParaRPr lang="cs-CZ" sz="1200" dirty="0">
              <a:solidFill>
                <a:srgbClr val="0068B4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19138" y="1643063"/>
            <a:ext cx="8424862" cy="43783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sz="240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sz="240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sz="240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sz="2400" smtClean="0">
              <a:solidFill>
                <a:srgbClr val="0070C0"/>
              </a:solidFill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322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3" y="6227763"/>
            <a:ext cx="7589837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Group 64"/>
          <p:cNvGraphicFramePr>
            <a:graphicFrameLocks noGrp="1"/>
          </p:cNvGraphicFramePr>
          <p:nvPr/>
        </p:nvGraphicFramePr>
        <p:xfrm>
          <a:off x="714375" y="1214438"/>
          <a:ext cx="7572375" cy="4914900"/>
        </p:xfrm>
        <a:graphic>
          <a:graphicData uri="http://schemas.openxmlformats.org/drawingml/2006/table">
            <a:tbl>
              <a:tblPr/>
              <a:tblGrid>
                <a:gridCol w="343033"/>
                <a:gridCol w="3042202"/>
                <a:gridCol w="364919"/>
                <a:gridCol w="212958"/>
                <a:gridCol w="353914"/>
                <a:gridCol w="2838569"/>
                <a:gridCol w="416832"/>
              </a:tblGrid>
              <a:tr h="3403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CIZÍ JAZYK - Z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CIZÍ JAZYK -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1200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Všeobecná a specifická témata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Všeobecná a specifická témata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65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eakce na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3–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</a:rPr>
                        <a:t>5 otázek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zodpovědět běžné dotazy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cs-CZ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762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všeobecné téma A</a:t>
                      </a:r>
                      <a:endParaRPr kumimoji="0" lang="cs-CZ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D762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Reakce na 3–5 otázek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zodpovědět běžné dotazy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 otázky týkající se podrobností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762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všeobecné téma 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6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Samostatný ústní projev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popsat, porovnat, poskytnout informace o sobě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762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všeobecné téma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Samostatný ústní projev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porovnat,vyjádřit souhlas/nesouhlas, vysvětlit/zdůvodnit svůj názor/stanovisko/přesvědčení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762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všeobecné téma 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5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Samostatný ústní projev/Interakce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požadované dovednosti a znalosti stanovuje škola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762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stanovuje škola - téma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Samostatný ústní  projev/Interakce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požadované dovednosti a znalosti stanovuje škola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762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stanovuje škola - téma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6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Interakce v rámci komunikačních situací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udržovat a ukončit jednoduchý rozhovor, vyzvat partnera v komunikaci, zodpovědět dotazy/udílet pokyny/zjistit informace, s pomocí zkoušejícího shrnout apod.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762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všeobecné téma D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Interakce v rámci komunikačních situací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zahájit, udržovat a ukončit rozhovor/diskusi, diskutovat o problému, rozvinout argumentaci,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shrnout apod.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D762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všeobecné téma D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154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Délka v minutách max.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Délka v minutách max.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cs-CZ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567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188" y="2071688"/>
            <a:ext cx="5254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143125"/>
            <a:ext cx="5254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9" name="Picture 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188" y="3000375"/>
            <a:ext cx="46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0" name="Picture 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3000375"/>
            <a:ext cx="46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1" name="Picture 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5000625"/>
            <a:ext cx="4619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2" name="Picture 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8188" y="4929188"/>
            <a:ext cx="4619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Ústní zkouška - specifikace</a:t>
            </a:r>
            <a:endParaRPr lang="cs-CZ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74" name="Zástupný symbol pro obsah 12" descr="cermat.wm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813" y="6286500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75" name="TextovéPole 17"/>
          <p:cNvSpPr txBox="1">
            <a:spLocks noChangeArrowheads="1"/>
          </p:cNvSpPr>
          <p:nvPr/>
        </p:nvSpPr>
        <p:spPr bwMode="auto">
          <a:xfrm>
            <a:off x="1285875" y="6288088"/>
            <a:ext cx="5900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1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1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</a:rPr>
              <a:t>Ústní zkouška - úrovně obtížnosti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4" name="Přímá spojovací čára 3"/>
          <p:cNvCxnSpPr/>
          <p:nvPr/>
        </p:nvCxnSpPr>
        <p:spPr>
          <a:xfrm>
            <a:off x="428625" y="6072188"/>
            <a:ext cx="8286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Zástupný symbol pro obsah 12" descr="cerma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215063"/>
            <a:ext cx="428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ovéPole 5"/>
          <p:cNvSpPr txBox="1">
            <a:spLocks noChangeArrowheads="1"/>
          </p:cNvSpPr>
          <p:nvPr/>
        </p:nvSpPr>
        <p:spPr bwMode="auto">
          <a:xfrm>
            <a:off x="1285875" y="6288088"/>
            <a:ext cx="5900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 b="1">
                <a:solidFill>
                  <a:srgbClr val="666666"/>
                </a:solidFill>
                <a:latin typeface="Calibri" pitchFamily="34" charset="0"/>
              </a:rPr>
              <a:t>Centrum pro zjišťování výsledků vzdělávání - CERMAT, </a:t>
            </a:r>
            <a:r>
              <a:rPr lang="cs-CZ" sz="1100" b="1">
                <a:solidFill>
                  <a:srgbClr val="005CAB"/>
                </a:solidFill>
                <a:latin typeface="Calibri" pitchFamily="34" charset="0"/>
              </a:rPr>
              <a:t>www.cermat.cz, www.novamaturita.cz</a:t>
            </a:r>
          </a:p>
          <a:p>
            <a:r>
              <a:rPr lang="cs-CZ" sz="1100">
                <a:solidFill>
                  <a:srgbClr val="666666"/>
                </a:solidFill>
                <a:latin typeface="Calibri" pitchFamily="34" charset="0"/>
              </a:rPr>
              <a:t>Jeruzalémská  957/12, 110 00 Praha 1 tel.: +420 224 507 111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3" y="6227763"/>
            <a:ext cx="7589837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ástupný symbol pro text 9"/>
          <p:cNvSpPr txBox="1">
            <a:spLocks/>
          </p:cNvSpPr>
          <p:nvPr/>
        </p:nvSpPr>
        <p:spPr>
          <a:xfrm>
            <a:off x="428625" y="1285875"/>
            <a:ext cx="828675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cs-CZ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>
                <a:solidFill>
                  <a:srgbClr val="002060"/>
                </a:solidFill>
                <a:latin typeface="+mn-lt"/>
                <a:cs typeface="+mn-cs"/>
              </a:rPr>
              <a:t> </a:t>
            </a:r>
            <a:endParaRPr lang="cs-CZ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6" name="Zástupný symbol pro text 10"/>
          <p:cNvSpPr txBox="1">
            <a:spLocks/>
          </p:cNvSpPr>
          <p:nvPr/>
        </p:nvSpPr>
        <p:spPr>
          <a:xfrm>
            <a:off x="3357563" y="1571625"/>
            <a:ext cx="2428875" cy="7858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lIns="36000" rIns="36000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cs-CZ" sz="1600" dirty="0">
                <a:solidFill>
                  <a:srgbClr val="002060"/>
                </a:solidFill>
                <a:latin typeface="+mn-lt"/>
                <a:cs typeface="+mn-cs"/>
              </a:rPr>
              <a:t>Popsat, porovnat,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rgbClr val="002060"/>
                </a:solidFill>
                <a:latin typeface="+mn-lt"/>
                <a:cs typeface="+mn-cs"/>
              </a:rPr>
              <a:t> poskytnout informace</a:t>
            </a:r>
          </a:p>
        </p:txBody>
      </p:sp>
      <p:sp>
        <p:nvSpPr>
          <p:cNvPr id="17" name="Zástupný symbol pro text 10"/>
          <p:cNvSpPr txBox="1">
            <a:spLocks/>
          </p:cNvSpPr>
          <p:nvPr/>
        </p:nvSpPr>
        <p:spPr bwMode="auto">
          <a:xfrm>
            <a:off x="5929313" y="1571625"/>
            <a:ext cx="2714625" cy="7858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kern="0" dirty="0">
                <a:solidFill>
                  <a:srgbClr val="002060"/>
                </a:solidFill>
                <a:latin typeface="+mn-lt"/>
                <a:cs typeface="+mn-cs"/>
              </a:rPr>
              <a:t>Porovnat, </a:t>
            </a:r>
            <a:r>
              <a:rPr lang="cs-CZ" sz="1600" b="1" kern="0" dirty="0">
                <a:solidFill>
                  <a:srgbClr val="002060"/>
                </a:solidFill>
                <a:latin typeface="+mn-lt"/>
                <a:cs typeface="+mn-cs"/>
              </a:rPr>
              <a:t>vyjádřit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kern="0" dirty="0">
                <a:solidFill>
                  <a:srgbClr val="002060"/>
                </a:solidFill>
                <a:latin typeface="+mn-lt"/>
                <a:cs typeface="+mn-cs"/>
              </a:rPr>
              <a:t>(ne)souhlas,  vysvětlit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kern="0" dirty="0">
                <a:solidFill>
                  <a:srgbClr val="002060"/>
                </a:solidFill>
                <a:latin typeface="+mn-lt"/>
                <a:cs typeface="+mn-cs"/>
              </a:rPr>
              <a:t>názor, zdůvodnit</a:t>
            </a:r>
          </a:p>
        </p:txBody>
      </p:sp>
      <p:sp>
        <p:nvSpPr>
          <p:cNvPr id="22537" name="TextovéPole 22"/>
          <p:cNvSpPr txBox="1">
            <a:spLocks noChangeArrowheads="1"/>
          </p:cNvSpPr>
          <p:nvPr/>
        </p:nvSpPr>
        <p:spPr bwMode="auto">
          <a:xfrm>
            <a:off x="428625" y="1857375"/>
            <a:ext cx="27146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400" i="1">
              <a:solidFill>
                <a:srgbClr val="0068B4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sz="2000" b="1">
                <a:solidFill>
                  <a:srgbClr val="002060"/>
                </a:solidFill>
                <a:latin typeface="Calibri" pitchFamily="34" charset="0"/>
              </a:rPr>
              <a:t> Ověřované dovednosti</a:t>
            </a:r>
            <a:br>
              <a:rPr lang="cs-CZ" sz="2000" b="1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2000" b="1">
                <a:solidFill>
                  <a:srgbClr val="002060"/>
                </a:solidFill>
                <a:latin typeface="Calibri" pitchFamily="34" charset="0"/>
              </a:rPr>
              <a:t>   </a:t>
            </a:r>
            <a:r>
              <a:rPr lang="cs-CZ" sz="1400" i="1">
                <a:solidFill>
                  <a:srgbClr val="002060"/>
                </a:solidFill>
                <a:latin typeface="Calibri" pitchFamily="34" charset="0"/>
              </a:rPr>
              <a:t>(katalogy požadavků Z/V, </a:t>
            </a:r>
            <a:br>
              <a:rPr lang="cs-CZ" sz="1400" i="1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1400" i="1">
                <a:solidFill>
                  <a:srgbClr val="002060"/>
                </a:solidFill>
                <a:latin typeface="Calibri" pitchFamily="34" charset="0"/>
              </a:rPr>
              <a:t>     referenční jazykové úrovně </a:t>
            </a:r>
            <a:br>
              <a:rPr lang="cs-CZ" sz="1400" i="1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1400" i="1">
                <a:solidFill>
                  <a:srgbClr val="002060"/>
                </a:solidFill>
                <a:latin typeface="Calibri" pitchFamily="34" charset="0"/>
              </a:rPr>
              <a:t>     B1/B2 (SERRJ)</a:t>
            </a:r>
          </a:p>
        </p:txBody>
      </p:sp>
      <p:sp>
        <p:nvSpPr>
          <p:cNvPr id="22538" name="TextovéPole 24"/>
          <p:cNvSpPr txBox="1">
            <a:spLocks noChangeArrowheads="1"/>
          </p:cNvSpPr>
          <p:nvPr/>
        </p:nvSpPr>
        <p:spPr bwMode="auto">
          <a:xfrm>
            <a:off x="7072313" y="1285875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i="1">
                <a:solidFill>
                  <a:srgbClr val="002060"/>
                </a:solidFill>
                <a:latin typeface="Calibri" pitchFamily="34" charset="0"/>
              </a:rPr>
              <a:t>Příklad: 2. část ÚZ</a:t>
            </a:r>
          </a:p>
        </p:txBody>
      </p:sp>
      <p:sp>
        <p:nvSpPr>
          <p:cNvPr id="22539" name="Obdélník 25"/>
          <p:cNvSpPr>
            <a:spLocks noChangeArrowheads="1"/>
          </p:cNvSpPr>
          <p:nvPr/>
        </p:nvSpPr>
        <p:spPr bwMode="auto">
          <a:xfrm>
            <a:off x="7143750" y="2357438"/>
            <a:ext cx="1489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>
                <a:solidFill>
                  <a:srgbClr val="002060"/>
                </a:solidFill>
                <a:latin typeface="Calibri" pitchFamily="34" charset="0"/>
              </a:rPr>
              <a:t>Příklad: 4. část ÚZ</a:t>
            </a:r>
          </a:p>
        </p:txBody>
      </p:sp>
      <p:sp>
        <p:nvSpPr>
          <p:cNvPr id="21" name="Zástupný symbol pro text 10"/>
          <p:cNvSpPr txBox="1">
            <a:spLocks/>
          </p:cNvSpPr>
          <p:nvPr/>
        </p:nvSpPr>
        <p:spPr bwMode="auto">
          <a:xfrm>
            <a:off x="3357563" y="2643188"/>
            <a:ext cx="2428875" cy="9286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kern="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cs-CZ" sz="1600" kern="0" dirty="0">
                <a:solidFill>
                  <a:srgbClr val="002060"/>
                </a:solidFill>
                <a:latin typeface="+mn-lt"/>
                <a:cs typeface="+mn-cs"/>
              </a:rPr>
              <a:t>Udržovat </a:t>
            </a:r>
            <a:r>
              <a:rPr lang="cs-CZ" sz="1600" kern="0" dirty="0">
                <a:solidFill>
                  <a:srgbClr val="002060"/>
                </a:solidFill>
                <a:latin typeface="+mn-lt"/>
                <a:cs typeface="+mn-cs"/>
              </a:rPr>
              <a:t>a ukončit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kern="0" dirty="0">
                <a:solidFill>
                  <a:srgbClr val="002060"/>
                </a:solidFill>
                <a:latin typeface="+mn-lt"/>
                <a:cs typeface="+mn-cs"/>
              </a:rPr>
              <a:t> jednoduchý </a:t>
            </a:r>
            <a:r>
              <a:rPr lang="cs-CZ" sz="1600" kern="0" dirty="0">
                <a:solidFill>
                  <a:srgbClr val="002060"/>
                </a:solidFill>
                <a:latin typeface="+mn-lt"/>
                <a:cs typeface="+mn-cs"/>
              </a:rPr>
              <a:t>rozhovor,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kern="0" dirty="0">
                <a:solidFill>
                  <a:srgbClr val="002060"/>
                </a:solidFill>
                <a:latin typeface="+mn-lt"/>
                <a:cs typeface="+mn-cs"/>
              </a:rPr>
              <a:t> zodpovědět </a:t>
            </a:r>
            <a:r>
              <a:rPr lang="cs-CZ" sz="1600" kern="0" dirty="0">
                <a:solidFill>
                  <a:srgbClr val="002060"/>
                </a:solidFill>
                <a:latin typeface="+mn-lt"/>
                <a:cs typeface="+mn-cs"/>
              </a:rPr>
              <a:t>dotazy apod.</a:t>
            </a:r>
          </a:p>
        </p:txBody>
      </p:sp>
      <p:sp>
        <p:nvSpPr>
          <p:cNvPr id="22" name="Zástupný symbol pro text 10"/>
          <p:cNvSpPr txBox="1">
            <a:spLocks/>
          </p:cNvSpPr>
          <p:nvPr/>
        </p:nvSpPr>
        <p:spPr bwMode="auto">
          <a:xfrm>
            <a:off x="5929313" y="2643188"/>
            <a:ext cx="2714625" cy="9286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kern="0" dirty="0">
                <a:solidFill>
                  <a:srgbClr val="002060"/>
                </a:solidFill>
                <a:latin typeface="+mn-lt"/>
                <a:cs typeface="+mn-cs"/>
              </a:rPr>
              <a:t>Zahájit, </a:t>
            </a:r>
            <a:r>
              <a:rPr lang="cs-CZ" sz="1600" kern="0" dirty="0">
                <a:solidFill>
                  <a:srgbClr val="002060"/>
                </a:solidFill>
                <a:latin typeface="+mn-lt"/>
                <a:cs typeface="+mn-cs"/>
              </a:rPr>
              <a:t>udržovat, </a:t>
            </a:r>
            <a:r>
              <a:rPr lang="cs-CZ" sz="1600" b="1" kern="0" dirty="0">
                <a:solidFill>
                  <a:srgbClr val="002060"/>
                </a:solidFill>
                <a:latin typeface="+mn-lt"/>
                <a:cs typeface="+mn-cs"/>
              </a:rPr>
              <a:t>ukončit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kern="0" dirty="0">
                <a:solidFill>
                  <a:srgbClr val="002060"/>
                </a:solidFill>
                <a:latin typeface="+mn-lt"/>
                <a:cs typeface="+mn-cs"/>
              </a:rPr>
              <a:t>rozhovor/diskusi, </a:t>
            </a:r>
            <a:endParaRPr lang="cs-CZ" sz="1600" b="1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kern="0" dirty="0">
                <a:solidFill>
                  <a:srgbClr val="002060"/>
                </a:solidFill>
                <a:latin typeface="+mn-lt"/>
                <a:cs typeface="+mn-cs"/>
              </a:rPr>
              <a:t>rozvinout argumentaci </a:t>
            </a:r>
            <a:r>
              <a:rPr lang="cs-CZ" sz="1600" b="1" kern="0" dirty="0">
                <a:solidFill>
                  <a:srgbClr val="002060"/>
                </a:solidFill>
                <a:latin typeface="+mn-lt"/>
                <a:cs typeface="+mn-cs"/>
              </a:rPr>
              <a:t>apod.</a:t>
            </a:r>
          </a:p>
        </p:txBody>
      </p:sp>
      <p:sp>
        <p:nvSpPr>
          <p:cNvPr id="23" name="Zástupný symbol pro text 9"/>
          <p:cNvSpPr txBox="1">
            <a:spLocks/>
          </p:cNvSpPr>
          <p:nvPr/>
        </p:nvSpPr>
        <p:spPr bwMode="auto">
          <a:xfrm>
            <a:off x="428625" y="4929188"/>
            <a:ext cx="8286750" cy="465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2543" name="TextovéPole 29"/>
          <p:cNvSpPr txBox="1">
            <a:spLocks noChangeArrowheads="1"/>
          </p:cNvSpPr>
          <p:nvPr/>
        </p:nvSpPr>
        <p:spPr bwMode="auto">
          <a:xfrm>
            <a:off x="357188" y="4929188"/>
            <a:ext cx="61436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000" b="1">
                <a:solidFill>
                  <a:srgbClr val="002060"/>
                </a:solidFill>
                <a:latin typeface="Calibri" pitchFamily="34" charset="0"/>
              </a:rPr>
              <a:t> Oblasti užívání jazyka, témata, komunikační situace</a:t>
            </a:r>
          </a:p>
        </p:txBody>
      </p:sp>
      <p:sp>
        <p:nvSpPr>
          <p:cNvPr id="25" name="Zástupný symbol pro text 9"/>
          <p:cNvSpPr txBox="1">
            <a:spLocks/>
          </p:cNvSpPr>
          <p:nvPr/>
        </p:nvSpPr>
        <p:spPr bwMode="auto">
          <a:xfrm>
            <a:off x="571500" y="5429250"/>
            <a:ext cx="8286750" cy="71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2545" name="TextovéPole 33"/>
          <p:cNvSpPr txBox="1">
            <a:spLocks noChangeArrowheads="1"/>
          </p:cNvSpPr>
          <p:nvPr/>
        </p:nvSpPr>
        <p:spPr bwMode="auto">
          <a:xfrm>
            <a:off x="357188" y="5500688"/>
            <a:ext cx="7929562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000" b="1">
                <a:solidFill>
                  <a:srgbClr val="002060"/>
                </a:solidFill>
                <a:latin typeface="Calibri" pitchFamily="34" charset="0"/>
              </a:rPr>
              <a:t> Požadavky na rozsah a přesnost slovní zásoby, gramatických struktur,</a:t>
            </a:r>
            <a:br>
              <a:rPr lang="cs-CZ" sz="2000" b="1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2000" b="1">
                <a:solidFill>
                  <a:srgbClr val="002060"/>
                </a:solidFill>
                <a:latin typeface="Calibri" pitchFamily="34" charset="0"/>
              </a:rPr>
              <a:t>   prostředků textové návaznosti apod.</a:t>
            </a:r>
          </a:p>
        </p:txBody>
      </p:sp>
      <p:sp>
        <p:nvSpPr>
          <p:cNvPr id="27" name="Zástupný symbol pro text 9"/>
          <p:cNvSpPr txBox="1">
            <a:spLocks/>
          </p:cNvSpPr>
          <p:nvPr/>
        </p:nvSpPr>
        <p:spPr bwMode="auto">
          <a:xfrm>
            <a:off x="357188" y="4000500"/>
            <a:ext cx="8286750" cy="71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cs-CZ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2547" name="TextovéPole 35"/>
          <p:cNvSpPr txBox="1">
            <a:spLocks noChangeArrowheads="1"/>
          </p:cNvSpPr>
          <p:nvPr/>
        </p:nvSpPr>
        <p:spPr bwMode="auto">
          <a:xfrm>
            <a:off x="428625" y="3929063"/>
            <a:ext cx="2928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000" b="1">
                <a:solidFill>
                  <a:srgbClr val="002060"/>
                </a:solidFill>
                <a:latin typeface="Calibri" pitchFamily="34" charset="0"/>
              </a:rPr>
              <a:t> Rozsah odpovědi, míra</a:t>
            </a:r>
            <a:br>
              <a:rPr lang="cs-CZ" sz="2000" b="1">
                <a:solidFill>
                  <a:srgbClr val="002060"/>
                </a:solidFill>
                <a:latin typeface="Calibri" pitchFamily="34" charset="0"/>
              </a:rPr>
            </a:br>
            <a:r>
              <a:rPr lang="cs-CZ" sz="2000" b="1">
                <a:solidFill>
                  <a:srgbClr val="002060"/>
                </a:solidFill>
                <a:latin typeface="Calibri" pitchFamily="34" charset="0"/>
              </a:rPr>
              <a:t>   detailu odpovědi </a:t>
            </a:r>
            <a:r>
              <a:rPr lang="cs-CZ">
                <a:solidFill>
                  <a:srgbClr val="002060"/>
                </a:solidFill>
                <a:latin typeface="Calibri" pitchFamily="34" charset="0"/>
              </a:rPr>
              <a:t>apod.</a:t>
            </a:r>
          </a:p>
        </p:txBody>
      </p:sp>
      <p:sp>
        <p:nvSpPr>
          <p:cNvPr id="22548" name="Obdélník 38"/>
          <p:cNvSpPr>
            <a:spLocks noChangeArrowheads="1"/>
          </p:cNvSpPr>
          <p:nvPr/>
        </p:nvSpPr>
        <p:spPr bwMode="auto">
          <a:xfrm>
            <a:off x="7143750" y="3571875"/>
            <a:ext cx="1522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i="1">
                <a:solidFill>
                  <a:srgbClr val="002060"/>
                </a:solidFill>
                <a:latin typeface="Calibri" pitchFamily="34" charset="0"/>
              </a:rPr>
              <a:t>Příklad: 2. část ÚZ</a:t>
            </a:r>
          </a:p>
        </p:txBody>
      </p:sp>
      <p:sp>
        <p:nvSpPr>
          <p:cNvPr id="22549" name="TextovéPole 32"/>
          <p:cNvSpPr txBox="1">
            <a:spLocks noChangeArrowheads="1"/>
          </p:cNvSpPr>
          <p:nvPr/>
        </p:nvSpPr>
        <p:spPr bwMode="auto">
          <a:xfrm>
            <a:off x="5429250" y="2714625"/>
            <a:ext cx="2857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Z</a:t>
            </a:r>
          </a:p>
        </p:txBody>
      </p:sp>
      <p:sp>
        <p:nvSpPr>
          <p:cNvPr id="22550" name="TextovéPole 33"/>
          <p:cNvSpPr txBox="1">
            <a:spLocks noChangeArrowheads="1"/>
          </p:cNvSpPr>
          <p:nvPr/>
        </p:nvSpPr>
        <p:spPr bwMode="auto">
          <a:xfrm>
            <a:off x="5429250" y="4357688"/>
            <a:ext cx="28575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b="1">
                <a:latin typeface="Calibri" pitchFamily="34" charset="0"/>
              </a:rPr>
              <a:t>Z</a:t>
            </a:r>
          </a:p>
        </p:txBody>
      </p:sp>
      <p:sp>
        <p:nvSpPr>
          <p:cNvPr id="35" name="Zástupný symbol pro text 10"/>
          <p:cNvSpPr txBox="1">
            <a:spLocks/>
          </p:cNvSpPr>
          <p:nvPr/>
        </p:nvSpPr>
        <p:spPr bwMode="auto">
          <a:xfrm>
            <a:off x="3357563" y="3857625"/>
            <a:ext cx="2428875" cy="928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1600" b="1" kern="0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cs-CZ" sz="1600" kern="0" dirty="0">
                <a:solidFill>
                  <a:srgbClr val="002060"/>
                </a:solidFill>
                <a:latin typeface="+mn-lt"/>
                <a:cs typeface="+mn-cs"/>
              </a:rPr>
              <a:t>Porovnat:     1 min.</a:t>
            </a:r>
            <a:endParaRPr lang="cs-CZ" sz="1600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36" name="Zástupný symbol pro text 10"/>
          <p:cNvSpPr txBox="1">
            <a:spLocks/>
          </p:cNvSpPr>
          <p:nvPr/>
        </p:nvSpPr>
        <p:spPr bwMode="auto">
          <a:xfrm>
            <a:off x="5929313" y="3857625"/>
            <a:ext cx="2714625" cy="928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kern="0" dirty="0">
                <a:solidFill>
                  <a:srgbClr val="002060"/>
                </a:solidFill>
                <a:latin typeface="+mn-lt"/>
                <a:cs typeface="+mn-cs"/>
              </a:rPr>
              <a:t>Porovnat:    </a:t>
            </a:r>
            <a:r>
              <a:rPr lang="cs-CZ" sz="1600" b="1" kern="0" dirty="0">
                <a:solidFill>
                  <a:srgbClr val="002060"/>
                </a:solidFill>
                <a:latin typeface="+mn-lt"/>
                <a:cs typeface="+mn-cs"/>
              </a:rPr>
              <a:t>2,5 min.</a:t>
            </a:r>
            <a:endParaRPr lang="cs-CZ" sz="1600" b="1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2553" name="TextovéPole 36"/>
          <p:cNvSpPr txBox="1">
            <a:spLocks noChangeArrowheads="1"/>
          </p:cNvSpPr>
          <p:nvPr/>
        </p:nvSpPr>
        <p:spPr bwMode="auto">
          <a:xfrm>
            <a:off x="5429250" y="4000500"/>
            <a:ext cx="2857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Z</a:t>
            </a:r>
          </a:p>
        </p:txBody>
      </p:sp>
      <p:sp>
        <p:nvSpPr>
          <p:cNvPr id="22554" name="TextovéPole 37"/>
          <p:cNvSpPr txBox="1">
            <a:spLocks noChangeArrowheads="1"/>
          </p:cNvSpPr>
          <p:nvPr/>
        </p:nvSpPr>
        <p:spPr bwMode="auto">
          <a:xfrm>
            <a:off x="5429250" y="1643063"/>
            <a:ext cx="2857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Z</a:t>
            </a:r>
          </a:p>
        </p:txBody>
      </p:sp>
      <p:sp>
        <p:nvSpPr>
          <p:cNvPr id="22555" name="TextovéPole 38"/>
          <p:cNvSpPr txBox="1">
            <a:spLocks noChangeArrowheads="1"/>
          </p:cNvSpPr>
          <p:nvPr/>
        </p:nvSpPr>
        <p:spPr bwMode="auto">
          <a:xfrm>
            <a:off x="8286750" y="1643063"/>
            <a:ext cx="2857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V</a:t>
            </a:r>
          </a:p>
        </p:txBody>
      </p:sp>
      <p:sp>
        <p:nvSpPr>
          <p:cNvPr id="22556" name="TextovéPole 39"/>
          <p:cNvSpPr txBox="1">
            <a:spLocks noChangeArrowheads="1"/>
          </p:cNvSpPr>
          <p:nvPr/>
        </p:nvSpPr>
        <p:spPr bwMode="auto">
          <a:xfrm>
            <a:off x="8286750" y="2714625"/>
            <a:ext cx="2857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V</a:t>
            </a:r>
          </a:p>
        </p:txBody>
      </p:sp>
      <p:sp>
        <p:nvSpPr>
          <p:cNvPr id="22557" name="TextovéPole 40"/>
          <p:cNvSpPr txBox="1">
            <a:spLocks noChangeArrowheads="1"/>
          </p:cNvSpPr>
          <p:nvPr/>
        </p:nvSpPr>
        <p:spPr bwMode="auto">
          <a:xfrm>
            <a:off x="8286750" y="4000500"/>
            <a:ext cx="2857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8625" y="214313"/>
            <a:ext cx="8215313" cy="1011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latin typeface="+mj-lt"/>
                <a:ea typeface="+mj-ea"/>
                <a:cs typeface="+mj-cs"/>
              </a:rPr>
              <a:t>SERRJ - Samostatný ústní projev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dirty="0">
                <a:latin typeface="+mj-lt"/>
                <a:ea typeface="+mj-ea"/>
                <a:cs typeface="+mj-cs"/>
              </a:rPr>
              <a:t>(Všeobecná stupnice)</a:t>
            </a:r>
            <a:endParaRPr lang="cs-CZ" sz="24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143625"/>
            <a:ext cx="7589838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Zástupný symbol pro text 9"/>
          <p:cNvSpPr>
            <a:spLocks noGrp="1"/>
          </p:cNvSpPr>
          <p:nvPr>
            <p:ph type="body" idx="1"/>
          </p:nvPr>
        </p:nvSpPr>
        <p:spPr>
          <a:xfrm>
            <a:off x="428625" y="1285875"/>
            <a:ext cx="4040188" cy="639763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u="sng" dirty="0" smtClean="0">
              <a:solidFill>
                <a:srgbClr val="00206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u="sng" dirty="0" smtClean="0">
                <a:solidFill>
                  <a:srgbClr val="002060"/>
                </a:solidFill>
              </a:rPr>
              <a:t>AJZ (B1)</a:t>
            </a:r>
          </a:p>
        </p:txBody>
      </p:sp>
      <p:sp>
        <p:nvSpPr>
          <p:cNvPr id="8" name="Zástupný symbol pro obsah 2"/>
          <p:cNvSpPr txBox="1">
            <a:spLocks noGrp="1"/>
          </p:cNvSpPr>
          <p:nvPr>
            <p:ph sz="half" idx="2"/>
          </p:nvPr>
        </p:nvSpPr>
        <p:spPr>
          <a:xfrm>
            <a:off x="428625" y="2071688"/>
            <a:ext cx="4040188" cy="3000375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cs-CZ" sz="2000" dirty="0" smtClean="0">
                <a:solidFill>
                  <a:srgbClr val="0070C0"/>
                </a:solidFill>
              </a:rPr>
              <a:t>Dokáže</a:t>
            </a:r>
            <a:r>
              <a:rPr lang="cs-CZ" sz="2000" dirty="0" smtClean="0">
                <a:solidFill>
                  <a:srgbClr val="404040"/>
                </a:solidFill>
              </a:rPr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poměrně plynule podat</a:t>
            </a:r>
            <a:r>
              <a:rPr lang="cs-CZ" sz="2000" dirty="0" smtClean="0">
                <a:solidFill>
                  <a:srgbClr val="40404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souvislý</a:t>
            </a:r>
            <a:r>
              <a:rPr lang="cs-CZ" sz="2000" dirty="0" smtClean="0">
                <a:solidFill>
                  <a:srgbClr val="0070C0"/>
                </a:solidFill>
              </a:rPr>
              <a:t>,</a:t>
            </a:r>
            <a:r>
              <a:rPr lang="cs-CZ" sz="2000" b="1" dirty="0" smtClean="0">
                <a:solidFill>
                  <a:srgbClr val="002060"/>
                </a:solidFill>
              </a:rPr>
              <a:t> jednoduše </a:t>
            </a:r>
            <a:r>
              <a:rPr lang="cs-CZ" sz="2000" dirty="0" smtClean="0">
                <a:solidFill>
                  <a:srgbClr val="0070C0"/>
                </a:solidFill>
              </a:rPr>
              <a:t>formulovaný </a:t>
            </a: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popis </a:t>
            </a:r>
            <a:r>
              <a:rPr lang="cs-CZ" sz="2000" dirty="0" smtClean="0">
                <a:solidFill>
                  <a:srgbClr val="0070C0"/>
                </a:solidFill>
              </a:rPr>
              <a:t>mnohých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témat z oblasti svého zájmu, </a:t>
            </a:r>
            <a:r>
              <a:rPr lang="cs-CZ" sz="2000" dirty="0" smtClean="0">
                <a:solidFill>
                  <a:srgbClr val="0070C0"/>
                </a:solidFill>
              </a:rPr>
              <a:t>přičemž je prezentuje jako </a:t>
            </a:r>
            <a:r>
              <a:rPr lang="cs-CZ" sz="2000" b="1" dirty="0" smtClean="0">
                <a:solidFill>
                  <a:srgbClr val="002060"/>
                </a:solidFill>
              </a:rPr>
              <a:t>lineární sled myšlenek.</a:t>
            </a:r>
          </a:p>
        </p:txBody>
      </p:sp>
      <p:sp>
        <p:nvSpPr>
          <p:cNvPr id="23557" name="Zástupný symbol pro text 10"/>
          <p:cNvSpPr>
            <a:spLocks noGrp="1"/>
          </p:cNvSpPr>
          <p:nvPr>
            <p:ph type="body" sz="quarter" idx="3"/>
          </p:nvPr>
        </p:nvSpPr>
        <p:spPr>
          <a:xfrm>
            <a:off x="4643438" y="1285875"/>
            <a:ext cx="4041775" cy="639763"/>
          </a:xfrm>
        </p:spPr>
        <p:txBody>
          <a:bodyPr/>
          <a:lstStyle/>
          <a:p>
            <a:pPr algn="ctr"/>
            <a:r>
              <a:rPr lang="cs-CZ" u="sng" smtClean="0">
                <a:solidFill>
                  <a:srgbClr val="002060"/>
                </a:solidFill>
              </a:rPr>
              <a:t>AJV (B2)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4643438" y="2071688"/>
            <a:ext cx="4041775" cy="300037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cs-CZ" sz="2000" dirty="0" smtClean="0">
                <a:solidFill>
                  <a:srgbClr val="0070C0"/>
                </a:solidFill>
              </a:rPr>
              <a:t>Dokáže vytvořit </a:t>
            </a:r>
            <a:r>
              <a:rPr lang="cs-CZ" sz="2000" dirty="0" smtClean="0">
                <a:solidFill>
                  <a:srgbClr val="002060"/>
                </a:solidFill>
              </a:rPr>
              <a:t>jasné</a:t>
            </a:r>
            <a:r>
              <a:rPr lang="cs-CZ" sz="2000" dirty="0" smtClean="0">
                <a:solidFill>
                  <a:srgbClr val="0070C0"/>
                </a:solidFill>
              </a:rPr>
              <a:t> a </a:t>
            </a:r>
            <a:r>
              <a:rPr lang="cs-CZ" sz="2000" b="1" dirty="0" smtClean="0">
                <a:solidFill>
                  <a:srgbClr val="002060"/>
                </a:solidFill>
              </a:rPr>
              <a:t>podrobné </a:t>
            </a: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popisy</a:t>
            </a:r>
            <a:r>
              <a:rPr lang="cs-CZ" sz="2000" dirty="0" smtClean="0">
                <a:solidFill>
                  <a:srgbClr val="0070C0"/>
                </a:solidFill>
              </a:rPr>
              <a:t> a srozumitelně a </a:t>
            </a:r>
            <a:r>
              <a:rPr lang="cs-CZ" sz="2000" dirty="0" smtClean="0">
                <a:solidFill>
                  <a:srgbClr val="002060"/>
                </a:solidFill>
              </a:rPr>
              <a:t>podrobně</a:t>
            </a:r>
            <a:r>
              <a:rPr lang="cs-CZ" sz="2000" dirty="0" smtClean="0">
                <a:solidFill>
                  <a:srgbClr val="0070C0"/>
                </a:solidFill>
              </a:rPr>
              <a:t> se vyjadřovat o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široké  škále témat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, která se vztahují k oblasti jeho/jejího zájmu</a:t>
            </a:r>
            <a:r>
              <a:rPr lang="cs-CZ" sz="2000" dirty="0" smtClean="0">
                <a:solidFill>
                  <a:srgbClr val="0070C0"/>
                </a:solidFill>
              </a:rPr>
              <a:t>, přičemž </a:t>
            </a:r>
            <a:r>
              <a:rPr lang="cs-CZ" sz="2000" b="1" dirty="0" smtClean="0">
                <a:solidFill>
                  <a:srgbClr val="002060"/>
                </a:solidFill>
              </a:rPr>
              <a:t>rozvádí své myšlenky </a:t>
            </a:r>
            <a:r>
              <a:rPr lang="cs-CZ" sz="2000" dirty="0" smtClean="0">
                <a:solidFill>
                  <a:srgbClr val="0070C0"/>
                </a:solidFill>
              </a:rPr>
              <a:t>a podporuje je dodatečnými </a:t>
            </a:r>
            <a:r>
              <a:rPr lang="cs-CZ" sz="2000" b="1" dirty="0" smtClean="0">
                <a:solidFill>
                  <a:srgbClr val="002060"/>
                </a:solidFill>
              </a:rPr>
              <a:t>argumenty</a:t>
            </a:r>
            <a:r>
              <a:rPr lang="cs-CZ" sz="2000" dirty="0" smtClean="0">
                <a:solidFill>
                  <a:srgbClr val="0070C0"/>
                </a:solidFill>
              </a:rPr>
              <a:t> a odpovídajícími </a:t>
            </a:r>
            <a:r>
              <a:rPr lang="cs-CZ" sz="2000" b="1" dirty="0" smtClean="0">
                <a:solidFill>
                  <a:srgbClr val="002060"/>
                </a:solidFill>
              </a:rPr>
              <a:t>příklady</a:t>
            </a:r>
            <a:r>
              <a:rPr lang="cs-CZ" sz="2200" dirty="0" smtClean="0"/>
              <a:t>.</a:t>
            </a:r>
          </a:p>
        </p:txBody>
      </p:sp>
      <p:sp>
        <p:nvSpPr>
          <p:cNvPr id="23559" name="TextovéPole 13"/>
          <p:cNvSpPr txBox="1">
            <a:spLocks noChangeArrowheads="1"/>
          </p:cNvSpPr>
          <p:nvPr/>
        </p:nvSpPr>
        <p:spPr bwMode="auto">
          <a:xfrm>
            <a:off x="6715125" y="5715000"/>
            <a:ext cx="2000250" cy="276225"/>
          </a:xfrm>
          <a:prstGeom prst="rect">
            <a:avLst/>
          </a:prstGeom>
          <a:solidFill>
            <a:srgbClr val="ABE3AB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 b="1">
                <a:latin typeface="Calibri" pitchFamily="34" charset="0"/>
              </a:rPr>
              <a:t>SERRJ – str. 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1481</Words>
  <Application>Microsoft Office PowerPoint</Application>
  <PresentationFormat>Předvádění na obrazovce (4:3)</PresentationFormat>
  <Paragraphs>414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Šablona návrhu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5" baseType="lpstr">
      <vt:lpstr>Calibri</vt:lpstr>
      <vt:lpstr>Arial</vt:lpstr>
      <vt:lpstr>Batang</vt:lpstr>
      <vt:lpstr>Times New Roman</vt:lpstr>
      <vt:lpstr>Wingdings</vt:lpstr>
      <vt:lpstr>Wingdings 3</vt:lpstr>
      <vt:lpstr>Trebuchet MS</vt:lpstr>
      <vt:lpstr>Motiv sady Office</vt:lpstr>
      <vt:lpstr>Rastrový obraz</vt:lpstr>
      <vt:lpstr>Snímek 1</vt:lpstr>
      <vt:lpstr>Ústní zkouška z cizího jazyka</vt:lpstr>
      <vt:lpstr>Ústní MZ z CJ v kontextu transformace jazykového vzdělávání na SŠ</vt:lpstr>
      <vt:lpstr>  Ústní zkouška v kontextu nové MZ z cizího jazyka  </vt:lpstr>
      <vt:lpstr>Ústní zkouška z cizího jazyka</vt:lpstr>
      <vt:lpstr>Ústní zkouška z cizího jazyka</vt:lpstr>
      <vt:lpstr>Snímek 7</vt:lpstr>
      <vt:lpstr>Ústní zkouška - úrovně obtížnosti</vt:lpstr>
      <vt:lpstr>Snímek 9</vt:lpstr>
      <vt:lpstr>Snímek 10</vt:lpstr>
      <vt:lpstr>Všeobecná témata (PL 1., 2. a 4. část)</vt:lpstr>
      <vt:lpstr>Ústní zkouška – Zkušební dokumentace</vt:lpstr>
      <vt:lpstr>Ústní zkouška - zadání</vt:lpstr>
      <vt:lpstr>Ústní zkouška – standardizace </vt:lpstr>
      <vt:lpstr>Snímek 15</vt:lpstr>
      <vt:lpstr>3. část PL – obecná charakteristika </vt:lpstr>
      <vt:lpstr>Ústní zkouška – specifické téma</vt:lpstr>
      <vt:lpstr>Ústní zkouška – specifické téma</vt:lpstr>
      <vt:lpstr>Snímek 19</vt:lpstr>
      <vt:lpstr>ÚSTNÍ ZKOUŠKA – Organizace zkoušení a hodnocení</vt:lpstr>
      <vt:lpstr>Ústní zkouška - hodnocení</vt:lpstr>
      <vt:lpstr>Snímek 22</vt:lpstr>
      <vt:lpstr>Snímek 23</vt:lpstr>
      <vt:lpstr>Ústní zkouška – záznam o hodnocení</vt:lpstr>
      <vt:lpstr>Ústní zkouška – shoda hodnotitelů</vt:lpstr>
      <vt:lpstr>Ústní zkouška – hodnocení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machovam</dc:creator>
  <cp:lastModifiedBy>Zdeňka Švecová</cp:lastModifiedBy>
  <cp:revision>72</cp:revision>
  <dcterms:created xsi:type="dcterms:W3CDTF">2010-02-26T07:14:32Z</dcterms:created>
  <dcterms:modified xsi:type="dcterms:W3CDTF">2010-06-23T15:07:47Z</dcterms:modified>
</cp:coreProperties>
</file>