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0" roundtripDataSignature="AMtx7micA6iTYApkOBo0lv4xG/i9tvJb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customschemas.google.com/relationships/presentationmetadata" Target="meta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Ve FH je preferováno hodnocení b) a c) </a:t>
            </a:r>
            <a:endParaRPr/>
          </a:p>
        </p:txBody>
      </p:sp>
      <p:sp>
        <p:nvSpPr>
          <p:cNvPr id="205" name="Google Shape;205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Tuto techniku si účastníci vyzkouší sami na sobě – viz předchozí otázka, je možné ji využít i v praxi MŠ</a:t>
            </a:r>
            <a:endParaRPr/>
          </a:p>
        </p:txBody>
      </p:sp>
      <p:sp>
        <p:nvSpPr>
          <p:cNvPr id="220" name="Google Shape;220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 sz="1200"/>
              <a:t>Los zajišťuje náhodnost výběru a motivuje děti k pozornosti a účasti na aktivitě.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 sz="1200"/>
              <a:t>Děti se učí naslouchat, ale také sdílet své nápady, učí je to i pozornosti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 sz="1200"/>
              <a:t>Problém mohou mít extroverti (chtějí vždy všechno říci a hned) – ale mají možnost si o odpovědi popovídat předem ve dvojici + případně je možné je po odpovědi vylosovaného dítěte vyzvat, zda chce ještě něco dodat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 sz="1200"/>
              <a:t>Problém mohou mít i introverti – ale když mají možnost odpověď předem prodiskutovat s kamarádem, většinou ostych se vyjádřit mizí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Zdroj obrázku: http://jarvis.bigbloger.lidovky.cz/c/276128/Zebricek-hodnot.html, citováno 14. 7. 2019</a:t>
            </a:r>
            <a:endParaRPr/>
          </a:p>
        </p:txBody>
      </p:sp>
      <p:sp>
        <p:nvSpPr>
          <p:cNvPr id="280" name="Google Shape;280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/>
              <a:t>Kartičky účastníkům rozdáme teď na začátku prezentací/workshopu, vysvětlíme jim techniku a poprosíme je, aby ji v průběhu dnešního workshopu využívali. Kartičky si tedy nechají před sebou po celou dobu workshopu a své současné porozumění budou signalizovat vybranou barvou.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Krátké představení každé metody FH – podrobněji viz Distanční část, uzpůsobeno MŠ</a:t>
            </a:r>
            <a:endParaRPr/>
          </a:p>
        </p:txBody>
      </p:sp>
      <p:sp>
        <p:nvSpPr>
          <p:cNvPr id="335" name="Google Shape;335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Využitelnost jedné z technik zjišťování aktuální stavu porozumění žáků – hlasování ABCD (nutno předem mít připravené kartičky ABCD)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A – porovnávání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 – nálepkování (pozitivní)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C – OK, tzv. pootevření dveří – pozvání žáka dál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D – Nařizování, rozkazování</a:t>
            </a:r>
            <a:endParaRPr/>
          </a:p>
        </p:txBody>
      </p:sp>
      <p:sp>
        <p:nvSpPr>
          <p:cNvPr id="374" name="Google Shape;374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Viz příloha č. 2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Správné řešení skupinkám vytisknout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Ukažte palcem nahoru / dolů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Subjektivní, afektivní, ovlivnění ostatními … nutno hlasovat ve stejný okamžik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Možné před hlasováním požádat účastníky, aby zavřeli oči</a:t>
            </a:r>
            <a:endParaRPr/>
          </a:p>
        </p:txBody>
      </p:sp>
      <p:sp>
        <p:nvSpPr>
          <p:cNvPr id="393" name="Google Shape;393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p5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Tzv. metoda sandwiche</a:t>
            </a:r>
            <a:endParaRPr/>
          </a:p>
        </p:txBody>
      </p:sp>
      <p:sp>
        <p:nvSpPr>
          <p:cNvPr id="457" name="Google Shape;457;p6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Tzv. metoda sandwiche</a:t>
            </a:r>
            <a:endParaRPr/>
          </a:p>
        </p:txBody>
      </p:sp>
      <p:sp>
        <p:nvSpPr>
          <p:cNvPr id="465" name="Google Shape;465;p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Tzv. metoda sandwiche</a:t>
            </a:r>
            <a:endParaRPr/>
          </a:p>
        </p:txBody>
      </p:sp>
      <p:sp>
        <p:nvSpPr>
          <p:cNvPr id="472" name="Google Shape;472;p6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Tzv. metoda sandwiche</a:t>
            </a:r>
            <a:endParaRPr/>
          </a:p>
        </p:txBody>
      </p:sp>
      <p:sp>
        <p:nvSpPr>
          <p:cNvPr id="480" name="Google Shape;480;p6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Učitel svým jednáním slouží jako vzor pro to, jak hodnotit ostatní i sám sebe. </a:t>
            </a:r>
            <a:endParaRPr/>
          </a:p>
        </p:txBody>
      </p:sp>
      <p:sp>
        <p:nvSpPr>
          <p:cNvPr id="160" name="Google Shape;160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www.ted.com/talks/carol_dweck_the_power_of_believing_that_you_can_improve#t-12050" TargetMode="External"/><Relationship Id="rId4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>
            <p:ph type="ctrTitle"/>
          </p:nvPr>
        </p:nvSpPr>
        <p:spPr>
          <a:xfrm>
            <a:off x="6443536" y="959244"/>
            <a:ext cx="5329081" cy="51558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chemeClr val="lt1"/>
                </a:solidFill>
              </a:rPr>
              <a:t>Zavádění formativního hodnocení do škol</a:t>
            </a:r>
            <a:br>
              <a:rPr b="1" lang="cs-CZ" sz="4000">
                <a:solidFill>
                  <a:schemeClr val="lt1"/>
                </a:solidFill>
              </a:rPr>
            </a:br>
            <a:br>
              <a:rPr b="1" lang="cs-CZ" sz="4000">
                <a:solidFill>
                  <a:schemeClr val="lt1"/>
                </a:solidFill>
              </a:rPr>
            </a:br>
            <a:r>
              <a:rPr b="1" lang="cs-CZ" sz="4000">
                <a:solidFill>
                  <a:schemeClr val="lt1"/>
                </a:solidFill>
              </a:rPr>
              <a:t>Mateřské školy</a:t>
            </a:r>
            <a:br>
              <a:rPr b="1" lang="cs-CZ" sz="4000">
                <a:solidFill>
                  <a:schemeClr val="lt1"/>
                </a:solidFill>
              </a:rPr>
            </a:br>
            <a:br>
              <a:rPr b="1" lang="cs-CZ" sz="4000">
                <a:solidFill>
                  <a:schemeClr val="lt1"/>
                </a:solidFill>
              </a:rPr>
            </a:br>
            <a:r>
              <a:rPr b="1" lang="cs-CZ" sz="4000">
                <a:solidFill>
                  <a:schemeClr val="lt1"/>
                </a:solidFill>
              </a:rPr>
              <a:t>blok 2, 3, 4</a:t>
            </a:r>
            <a:br>
              <a:rPr lang="cs-CZ" sz="2400">
                <a:solidFill>
                  <a:schemeClr val="lt1"/>
                </a:solidFill>
              </a:rPr>
            </a:b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br>
              <a:rPr lang="cs-CZ" sz="2400">
                <a:solidFill>
                  <a:schemeClr val="lt1"/>
                </a:solidFill>
              </a:rPr>
            </a:br>
            <a:endParaRPr sz="2400">
              <a:solidFill>
                <a:schemeClr val="lt1"/>
              </a:solidFill>
            </a:endParaRPr>
          </a:p>
        </p:txBody>
      </p:sp>
      <p:sp>
        <p:nvSpPr>
          <p:cNvPr id="91" name="Google Shape;91;p1"/>
          <p:cNvSpPr/>
          <p:nvPr/>
        </p:nvSpPr>
        <p:spPr>
          <a:xfrm flipH="1">
            <a:off x="0" y="0"/>
            <a:ext cx="6172782" cy="6858000"/>
          </a:xfrm>
          <a:custGeom>
            <a:rect b="b" l="l" r="r" t="t"/>
            <a:pathLst>
              <a:path extrusionOk="0" h="6858000" w="6172782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0"/>
            <a:ext cx="6024154" cy="6858000"/>
          </a:xfrm>
          <a:custGeom>
            <a:rect b="b" l="l" r="r" t="t"/>
            <a:pathLst>
              <a:path extrusionOk="0" h="6858000" w="6024154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pro vedoucí pracovníky škol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CZ.02.3.68/0.0/0.0/16_032/0008258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kreslení&#10;&#10;Popis byl vytvořen automaticky"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383" y="693614"/>
            <a:ext cx="5380461" cy="1089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opvvv.msmt.cz/media/msmt/uploads/OP_VVV/Pravidla_pro_publicitu/logolinky/Logolink_OP_VVV_hor_barva_cz.jpg" id="94" name="Google Shape;94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375" y="4570900"/>
            <a:ext cx="495300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cs-CZ"/>
              <a:t>Co podle Vás z těchto typů hodnocení </a:t>
            </a:r>
            <a:r>
              <a:rPr b="1" lang="cs-CZ"/>
              <a:t>není </a:t>
            </a:r>
            <a:r>
              <a:rPr lang="cs-CZ"/>
              <a:t>hodnocení formativní?</a:t>
            </a:r>
            <a:endParaRPr/>
          </a:p>
        </p:txBody>
      </p:sp>
      <p:pic>
        <p:nvPicPr>
          <p:cNvPr descr="Obsah obrázku kreslení&#10;&#10;Popis byl vytvořen automaticky" id="185" name="Google Shape;18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0918" y="5672105"/>
            <a:ext cx="5380461" cy="108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8637" y="3731712"/>
            <a:ext cx="351472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2152650" y="881197"/>
            <a:ext cx="7886700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Formativní hodnocení v MŠ</a:t>
            </a:r>
            <a:endParaRPr/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>
                <a:solidFill>
                  <a:srgbClr val="0070C0"/>
                </a:solidFill>
              </a:rPr>
              <a:t>hodnocení </a:t>
            </a:r>
            <a:r>
              <a:rPr b="1" lang="cs-CZ">
                <a:solidFill>
                  <a:srgbClr val="0070C0"/>
                </a:solidFill>
              </a:rPr>
              <a:t>podporující učení </a:t>
            </a:r>
            <a:r>
              <a:rPr lang="cs-CZ">
                <a:solidFill>
                  <a:srgbClr val="0070C0"/>
                </a:solidFill>
              </a:rPr>
              <a:t>dětí (assessment for learning)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 sz="6000"/>
              <a:t>+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>
                <a:solidFill>
                  <a:srgbClr val="00B050"/>
                </a:solidFill>
              </a:rPr>
              <a:t>hodnocení </a:t>
            </a:r>
            <a:r>
              <a:rPr b="1" lang="cs-CZ">
                <a:solidFill>
                  <a:srgbClr val="00B050"/>
                </a:solidFill>
              </a:rPr>
              <a:t>rozvíjející schopnosti </a:t>
            </a:r>
            <a:r>
              <a:rPr lang="cs-CZ">
                <a:solidFill>
                  <a:srgbClr val="00B050"/>
                </a:solidFill>
              </a:rPr>
              <a:t>dětí hodnotit sebe i druhé (assessment as learning) </a:t>
            </a:r>
            <a:endParaRPr i="1">
              <a:solidFill>
                <a:srgbClr val="00B05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Obsah obrázku kreslení&#10;&#10;Popis byl vytvořen automaticky" id="193" name="Google Shape;19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1681" y="5632191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1413165" y="128368"/>
            <a:ext cx="8126846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b="1" lang="cs-CZ"/>
              <a:t>Typy hodnocení dle vztahové normy</a:t>
            </a:r>
            <a:endParaRPr/>
          </a:p>
        </p:txBody>
      </p:sp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1413165" y="1684356"/>
            <a:ext cx="9254836" cy="487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/>
              <a:t>Prodiskutujte ve dvojicích: podle čeho učitel hodnotí dítě a jaký dopad na dítě toto hodnocení má: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b="1" lang="cs-CZ">
                <a:solidFill>
                  <a:srgbClr val="FE44E3"/>
                </a:solidFill>
              </a:rPr>
              <a:t>A) Anička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>
                <a:solidFill>
                  <a:srgbClr val="FE44E3"/>
                </a:solidFill>
              </a:rPr>
              <a:t>Aničko, dneska jsi udělala více chyb než Martínek, to mě velice překvapilo! Ale pořád to není tak hrozné, jako třeba v případě Kubíčka.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>
              <a:solidFill>
                <a:srgbClr val="00B0F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>
                <a:solidFill>
                  <a:srgbClr val="00B0F0"/>
                </a:solidFill>
              </a:rPr>
              <a:t>B) Bořek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>
                <a:solidFill>
                  <a:srgbClr val="00B0F0"/>
                </a:solidFill>
              </a:rPr>
              <a:t>Bořku, dnes se ti podařilo dodržet všechna pravidla, která jsme si stanovili: neskákal si nikomu do řeči a uklidil sis po sobě hračky.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>
                <a:solidFill>
                  <a:srgbClr val="00B0F0"/>
                </a:solidFill>
              </a:rPr>
              <a:t>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>
                <a:solidFill>
                  <a:srgbClr val="7F6000"/>
                </a:solidFill>
              </a:rPr>
              <a:t>C) Claudie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cs-CZ">
                <a:solidFill>
                  <a:srgbClr val="7F6000"/>
                </a:solidFill>
              </a:rPr>
              <a:t>Claudie, zatímco obvykle skáčeš v komunitním kruhu dětem i mně do řeči, dnes jsi zvládla sedět tiše a poslouchat ostatní. Děkuji Ti za to a věřím, že příště to zvládneš stejně dobře jako dnes! </a:t>
            </a:r>
            <a:endParaRPr b="1" i="1">
              <a:solidFill>
                <a:srgbClr val="7F6000"/>
              </a:solidFill>
            </a:endParaRPr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66176"/>
              <a:buNone/>
            </a:pPr>
            <a:r>
              <a:t/>
            </a:r>
            <a:endParaRPr sz="3200"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1710" y="934753"/>
            <a:ext cx="3138632" cy="87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6167" y="128368"/>
            <a:ext cx="1401782" cy="131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813376" y="267300"/>
            <a:ext cx="9392806" cy="75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Typy hodnocení dle vztahové normy: řešení</a:t>
            </a:r>
            <a:endParaRPr b="1"/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683491" y="1348508"/>
            <a:ext cx="10492509" cy="5215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cs-CZ">
                <a:solidFill>
                  <a:srgbClr val="EE02CC"/>
                </a:solidFill>
              </a:rPr>
              <a:t>a) normativní hodnocení </a:t>
            </a:r>
            <a:r>
              <a:rPr b="1" lang="cs-CZ"/>
              <a:t>– </a:t>
            </a:r>
            <a:r>
              <a:rPr lang="cs-CZ"/>
              <a:t>výkon dítěte porovnáváme s ostatními dětmi ve třídě; měříme </a:t>
            </a:r>
            <a:r>
              <a:rPr b="1" lang="cs-CZ"/>
              <a:t>relativní výkon </a:t>
            </a:r>
            <a:r>
              <a:rPr lang="cs-CZ"/>
              <a:t>vzhledem k normě pro danou skupinu (norma od normálního rozdělení pravděpodobnosti dle Gaussovy křivky)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None/>
            </a:pPr>
            <a:r>
              <a:t/>
            </a:r>
            <a:endParaRPr b="1"/>
          </a:p>
          <a:p>
            <a: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None/>
            </a:pPr>
            <a:r>
              <a:t/>
            </a:r>
            <a:endParaRPr b="1"/>
          </a:p>
          <a:p>
            <a: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None/>
            </a:pPr>
            <a:r>
              <a:t/>
            </a:r>
            <a:endParaRPr b="1"/>
          </a:p>
          <a:p>
            <a: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None/>
            </a:pPr>
            <a:r>
              <a:t/>
            </a:r>
            <a:endParaRPr b="1"/>
          </a:p>
          <a:p>
            <a: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None/>
            </a:pPr>
            <a:r>
              <a:t/>
            </a:r>
            <a:endParaRPr b="1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cs-CZ">
                <a:solidFill>
                  <a:srgbClr val="00B0F0"/>
                </a:solidFill>
              </a:rPr>
              <a:t>b) kriteriální hodnocení </a:t>
            </a:r>
            <a:r>
              <a:rPr b="1" lang="cs-CZ"/>
              <a:t>- </a:t>
            </a:r>
            <a:r>
              <a:rPr lang="cs-CZ"/>
              <a:t>hodnotíme výkon dítěte ve vztahu k zvolenému kritériu nebo sadě kritérií; měříme </a:t>
            </a:r>
            <a:r>
              <a:rPr b="1" lang="cs-CZ"/>
              <a:t>absolutní výkon </a:t>
            </a:r>
            <a:r>
              <a:rPr lang="cs-CZ"/>
              <a:t>vzhledem ke splnění stanovených cílů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b="1" lang="cs-CZ">
                <a:solidFill>
                  <a:srgbClr val="7F6000"/>
                </a:solidFill>
              </a:rPr>
              <a:t>c) hodnocení dle individuální vztahové normy </a:t>
            </a:r>
            <a:r>
              <a:rPr b="1" lang="cs-CZ"/>
              <a:t>– </a:t>
            </a:r>
            <a:r>
              <a:rPr lang="cs-CZ"/>
              <a:t>posuzujeme práci/výkon dítěte vzhledem k jeho předešlému výkonu</a:t>
            </a:r>
            <a:endParaRPr sz="3200"/>
          </a:p>
        </p:txBody>
      </p:sp>
      <p:pic>
        <p:nvPicPr>
          <p:cNvPr id="209" name="Google Shape;20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3284" y="2591092"/>
            <a:ext cx="3054061" cy="177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89487" y="554182"/>
            <a:ext cx="2491675" cy="69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Typy hodnocení z hlediska procesu učení</a:t>
            </a:r>
            <a:endParaRPr/>
          </a:p>
        </p:txBody>
      </p:sp>
      <p:pic>
        <p:nvPicPr>
          <p:cNvPr id="216" name="Google Shape;21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45" y="1348320"/>
            <a:ext cx="12016509" cy="550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551122" y="274215"/>
            <a:ext cx="10578696" cy="1561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„Mysli – prober to s kamarádem</a:t>
            </a:r>
            <a:br>
              <a:rPr b="1" lang="cs-CZ"/>
            </a:br>
            <a:r>
              <a:rPr b="1" lang="cs-CZ"/>
              <a:t> – řekni to všem“</a:t>
            </a:r>
            <a:endParaRPr/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3043" y="1519312"/>
            <a:ext cx="1998878" cy="197848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/>
        </p:nvSpPr>
        <p:spPr>
          <a:xfrm>
            <a:off x="789752" y="1519312"/>
            <a:ext cx="7633291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cs-CZ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Promysli si odpověď /řešení sám v klidu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cs-CZ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Řekni svou odpověď kamarádovi a poraď se s ním, zda je správná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cs-CZ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Řekni svou odpověď ostatním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sah obrázku kreslení&#10;&#10;Popis byl vytvořen automaticky" id="225" name="Google Shape;22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1753" y="5674296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1881158" y="791451"/>
            <a:ext cx="8786842" cy="922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cs-CZ"/>
            </a:br>
            <a:r>
              <a:rPr b="1" lang="cs-CZ"/>
              <a:t>„Žádné ruce nahoře“</a:t>
            </a:r>
            <a:br>
              <a:rPr b="1" lang="cs-CZ"/>
            </a:br>
            <a:endParaRPr b="1"/>
          </a:p>
        </p:txBody>
      </p:sp>
      <p:sp>
        <p:nvSpPr>
          <p:cNvPr id="231" name="Google Shape;231;p31"/>
          <p:cNvSpPr txBox="1"/>
          <p:nvPr>
            <p:ph idx="1" type="body"/>
          </p:nvPr>
        </p:nvSpPr>
        <p:spPr>
          <a:xfrm>
            <a:off x="1524000" y="2307103"/>
            <a:ext cx="8032652" cy="43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cs-CZ" sz="3200"/>
              <a:t>Položte otázku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cs-CZ" sz="3200"/>
              <a:t>Dejte dětem čas promyslet si odpověď (počítejte v duchu do 10)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cs-CZ" sz="3200"/>
              <a:t>Vylosujte jméno dítěte, které odpoví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2000"/>
              <a:t>Lze využít lékařských špachtlí na kterých  jsou jména dětí nebo jejich značky.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2000"/>
              <a:t>Technika vhodná do komunitního kruhu při závěrečné reflexi.</a:t>
            </a:r>
            <a:endParaRPr sz="2000"/>
          </a:p>
          <a:p>
            <a: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descr="no hands up.png" id="232" name="Google Shape;23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9468" y="219959"/>
            <a:ext cx="1657350" cy="206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1847557" y="756441"/>
            <a:ext cx="9059594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Proč „Žádné ruce nahoře“?</a:t>
            </a:r>
            <a:endParaRPr/>
          </a:p>
        </p:txBody>
      </p:sp>
      <p:sp>
        <p:nvSpPr>
          <p:cNvPr id="239" name="Google Shape;239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800"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3200"/>
              <a:t>Proč je vhodný „los“?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3200"/>
              <a:t>Co se děti touto technikou učí?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3200"/>
              <a:t>Které typy dětí by mohly mít s touto technikou problém?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3200"/>
              <a:t>Jaká rizika vidíte na straně učitele?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800"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descr="Obsah obrázku kreslení&#10;&#10;Popis byl vytvořen automaticky" id="240" name="Google Shape;24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1753" y="5674296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type="title"/>
          </p:nvPr>
        </p:nvSpPr>
        <p:spPr>
          <a:xfrm>
            <a:off x="1903828" y="756441"/>
            <a:ext cx="8616390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Ptejte se chytře</a:t>
            </a:r>
            <a:endParaRPr/>
          </a:p>
        </p:txBody>
      </p:sp>
      <p:sp>
        <p:nvSpPr>
          <p:cNvPr id="247" name="Google Shape;247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cs-CZ"/>
              <a:t>Dávejte dětem otázky vyššího řádu</a:t>
            </a:r>
            <a:r>
              <a:rPr lang="cs-CZ"/>
              <a:t> – klaďte méně otázek, ale vždy si je promyslete.</a:t>
            </a:r>
            <a:endParaRPr/>
          </a:p>
          <a:p>
            <a:pPr indent="-4000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cs-CZ"/>
              <a:t>Chtějte od dětí promyšlené odpovědi.</a:t>
            </a:r>
            <a:endParaRPr/>
          </a:p>
          <a:p>
            <a:pPr indent="-4000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1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cs-CZ"/>
              <a:t>Po položení otázky vyčkejte delší čas (wait time)</a:t>
            </a:r>
            <a:r>
              <a:rPr lang="cs-CZ"/>
              <a:t> dopřejte dětem čas na přemýšlení a formulaci promyšlené odpovědi.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800"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descr="Obsah obrázku kreslení&#10;&#10;Popis byl vytvořen automaticky" id="248" name="Google Shape;24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4117" y="5632191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type="title"/>
          </p:nvPr>
        </p:nvSpPr>
        <p:spPr>
          <a:xfrm>
            <a:off x="413327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/>
              <a:t>Kde se nacházím já a kde se nachází moje škola v oblasti hodnocení</a:t>
            </a:r>
            <a:endParaRPr/>
          </a:p>
        </p:txBody>
      </p:sp>
      <p:pic>
        <p:nvPicPr>
          <p:cNvPr id="254" name="Google Shape;2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825625"/>
            <a:ext cx="84677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 txBox="1"/>
          <p:nvPr>
            <p:ph idx="1" type="body"/>
          </p:nvPr>
        </p:nvSpPr>
        <p:spPr>
          <a:xfrm>
            <a:off x="524164" y="2714913"/>
            <a:ext cx="10515600" cy="389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Které typy hodnocení používáte u Vás na škole?</a:t>
            </a:r>
            <a:endParaRPr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cs-CZ"/>
              <a:t>a) hodnocení učení dětí; hodnocení podporující učení dětí; hodnocení rozvíjející schopnosti dětí hodnotit sebe a druhé</a:t>
            </a:r>
            <a:endParaRPr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cs-CZ"/>
              <a:t>b) normativní, kriteriální, dle individuální vztahové normy</a:t>
            </a:r>
            <a:endParaRPr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cs-CZ"/>
              <a:t>c) sumativní, formativní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cs-CZ" sz="2800"/>
              <a:t>Které typy hodnocení byste chtěli posílit a které naopak posílit, a proč?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56" name="Google Shape;25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150" y="195263"/>
            <a:ext cx="184785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kreslení&#10;&#10;Popis byl vytvořen automaticky" id="257" name="Google Shape;25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4117" y="5632191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1010"/>
              <a:buNone/>
            </a:pPr>
            <a:r>
              <a:rPr lang="cs-CZ" sz="6600">
                <a:solidFill>
                  <a:schemeClr val="lt1"/>
                </a:solidFill>
              </a:rPr>
              <a:t> </a:t>
            </a:r>
            <a:br>
              <a:rPr lang="cs-CZ" sz="6600">
                <a:solidFill>
                  <a:schemeClr val="lt1"/>
                </a:solidFill>
              </a:rPr>
            </a:br>
            <a:br>
              <a:rPr lang="cs-CZ" sz="6600">
                <a:solidFill>
                  <a:schemeClr val="lt1"/>
                </a:solidFill>
              </a:rPr>
            </a:br>
            <a:r>
              <a:rPr b="1" lang="cs-CZ" sz="6600">
                <a:solidFill>
                  <a:schemeClr val="dk1"/>
                </a:solidFill>
              </a:rPr>
              <a:t>2. BLOK</a:t>
            </a:r>
            <a:br>
              <a:rPr b="1" lang="cs-CZ" sz="6600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100" name="Google Shape;100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cs-CZ">
                <a:solidFill>
                  <a:schemeClr val="dk1"/>
                </a:solidFill>
              </a:rPr>
              <a:t>Principy formativního hodnocení</a:t>
            </a:r>
            <a:endParaRPr b="1"/>
          </a:p>
        </p:txBody>
      </p:sp>
      <p:pic>
        <p:nvPicPr>
          <p:cNvPr descr="Obsah obrázku kreslení&#10;&#10;Popis byl vytvořen automaticky"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6398" y="5635530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1010"/>
              <a:buNone/>
            </a:pPr>
            <a:r>
              <a:rPr lang="cs-CZ" sz="6600">
                <a:solidFill>
                  <a:schemeClr val="lt1"/>
                </a:solidFill>
              </a:rPr>
              <a:t> </a:t>
            </a:r>
            <a:br>
              <a:rPr lang="cs-CZ" sz="6600">
                <a:solidFill>
                  <a:schemeClr val="lt1"/>
                </a:solidFill>
              </a:rPr>
            </a:br>
            <a:br>
              <a:rPr lang="cs-CZ" sz="6600">
                <a:solidFill>
                  <a:schemeClr val="lt1"/>
                </a:solidFill>
              </a:rPr>
            </a:br>
            <a:r>
              <a:rPr b="1" lang="cs-CZ" sz="6600">
                <a:solidFill>
                  <a:schemeClr val="dk1"/>
                </a:solidFill>
              </a:rPr>
              <a:t>3. BLOK</a:t>
            </a:r>
            <a:br>
              <a:rPr b="1" lang="cs-CZ" sz="6600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263" name="Google Shape;263;p3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cs-CZ">
                <a:solidFill>
                  <a:schemeClr val="dk1"/>
                </a:solidFill>
              </a:rPr>
              <a:t>FORMATIVNÍ HODNOCENÍ</a:t>
            </a:r>
            <a:endParaRPr b="1"/>
          </a:p>
        </p:txBody>
      </p:sp>
      <p:pic>
        <p:nvPicPr>
          <p:cNvPr descr="Obsah obrázku kreslení&#10;&#10;Popis byl vytvořen automaticky" id="264" name="Google Shape;2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6398" y="5635530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655" y="434109"/>
            <a:ext cx="12326220" cy="642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type="title"/>
          </p:nvPr>
        </p:nvSpPr>
        <p:spPr>
          <a:xfrm>
            <a:off x="2152650" y="285386"/>
            <a:ext cx="7886700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FORMATIVNÍ HODNOCENÍ (I)</a:t>
            </a:r>
            <a:endParaRPr b="1"/>
          </a:p>
        </p:txBody>
      </p:sp>
      <p:sp>
        <p:nvSpPr>
          <p:cNvPr id="275" name="Google Shape;275;p37"/>
          <p:cNvSpPr txBox="1"/>
          <p:nvPr>
            <p:ph idx="1" type="body"/>
          </p:nvPr>
        </p:nvSpPr>
        <p:spPr>
          <a:xfrm>
            <a:off x="838200" y="1403927"/>
            <a:ext cx="10515600" cy="4773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Každé hodnocení, které přináší </a:t>
            </a:r>
            <a:r>
              <a:rPr b="1" lang="cs-CZ"/>
              <a:t>užitečnou informaci učiteli i dítěti o jeho aktuálním stavu vědomostí a dovedností v procesu učení</a:t>
            </a:r>
            <a:r>
              <a:rPr lang="cs-CZ"/>
              <a:t>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1800"/>
              <a:buNone/>
            </a:pPr>
            <a:r>
              <a:rPr lang="cs-CZ"/>
              <a:t>Z těchto informací musí dítě pochopit, </a:t>
            </a:r>
            <a:r>
              <a:rPr b="1" lang="cs-CZ"/>
              <a:t>kde se právě nachází</a:t>
            </a:r>
            <a:r>
              <a:rPr lang="cs-CZ"/>
              <a:t>, ale také se dozvědět</a:t>
            </a:r>
            <a:r>
              <a:rPr b="1" lang="cs-CZ"/>
              <a:t>, co má dělat, aby se něčemu dalšímu naučilo </a:t>
            </a:r>
            <a:r>
              <a:rPr lang="cs-CZ"/>
              <a:t>a dosáhlo stanoveného cíle.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1800"/>
              <a:buNone/>
            </a:pPr>
            <a:r>
              <a:rPr lang="cs-CZ"/>
              <a:t>Děti</a:t>
            </a:r>
            <a:r>
              <a:rPr b="1" lang="cs-CZ"/>
              <a:t> jsou aktivně zapojeny do procesu učení a hodnocení </a:t>
            </a:r>
            <a:r>
              <a:rPr lang="cs-CZ"/>
              <a:t>(skrze sebehodnocení či vrstevnické hodnocení).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descr="Obsah obrázku kreslení&#10;&#10;Popis byl vytvořen automaticky" id="276" name="Google Shape;27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6398" y="5635530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type="title"/>
          </p:nvPr>
        </p:nvSpPr>
        <p:spPr>
          <a:xfrm>
            <a:off x="1988234" y="756441"/>
            <a:ext cx="8051116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FORMATIVNÍ HODNOCENÍ (II)</a:t>
            </a:r>
            <a:endParaRPr b="1"/>
          </a:p>
        </p:txBody>
      </p:sp>
      <p:sp>
        <p:nvSpPr>
          <p:cNvPr id="283" name="Google Shape;283;p38"/>
          <p:cNvSpPr txBox="1"/>
          <p:nvPr>
            <p:ph idx="1" type="body"/>
          </p:nvPr>
        </p:nvSpPr>
        <p:spPr>
          <a:xfrm>
            <a:off x="403606" y="1737307"/>
            <a:ext cx="10763158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Účelem formativního hodnocení je sledovat a hodnotit individuální vzdělávací pokroky každého dítěte – tj. nezařazovat dítě do určité kategorie, neporovnávat děti a jejich výkony navzájem.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Podstatný je směr rozvoje každého dítěte, pohyb po vlastním žebříčku – je třeba respektovat individualitu dítěte, každé dítě se rozvíjí svým tempem.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descr="Obsah obrázku kreslení&#10;&#10;Popis byl vytvořen automaticky" id="284" name="Google Shape;28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6398" y="5635530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/>
          <p:nvPr>
            <p:ph type="title"/>
          </p:nvPr>
        </p:nvSpPr>
        <p:spPr>
          <a:xfrm>
            <a:off x="1709304" y="331569"/>
            <a:ext cx="7886700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FORMATIVNÍ HODNOCENÍ (III)</a:t>
            </a:r>
            <a:endParaRPr/>
          </a:p>
        </p:txBody>
      </p:sp>
      <p:sp>
        <p:nvSpPr>
          <p:cNvPr id="290" name="Google Shape;290;p39"/>
          <p:cNvSpPr txBox="1"/>
          <p:nvPr>
            <p:ph idx="1" type="body"/>
          </p:nvPr>
        </p:nvSpPr>
        <p:spPr>
          <a:xfrm>
            <a:off x="517813" y="1520825"/>
            <a:ext cx="10538114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Pedagog by měl hledat to, v čem je dítě úspěšné, co ho baví a co se mu daří – na tom stavět své vzdělávací úsilí směrem k dítěti (Smolíková a kol., 2007).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Zjištěný výkon (např. v rámci diagnostiky dítěte) by měl ve formativním hodnocení vždy ústit v učitelovo slovní hodnocení – </a:t>
            </a:r>
            <a:r>
              <a:rPr b="1" lang="cs-CZ"/>
              <a:t>co dítě již zvládlo, kde má ještě rezervy, jak je společně zacelíme</a:t>
            </a:r>
            <a:r>
              <a:rPr lang="cs-CZ"/>
              <a:t>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Dítě by takové sdělení mělo inspirovat, podporovat při hledání řešení, motivovat k další činnosti. (Tomanová, 2006)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descr="Obsah obrázku kreslení&#10;&#10;Popis byl vytvořen automaticky" id="291" name="Google Shape;29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0216" y="5635530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/>
          <p:nvPr>
            <p:ph type="title"/>
          </p:nvPr>
        </p:nvSpPr>
        <p:spPr>
          <a:xfrm>
            <a:off x="838200" y="365125"/>
            <a:ext cx="418638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Formativní hodnocení</a:t>
            </a:r>
            <a:endParaRPr b="1"/>
          </a:p>
        </p:txBody>
      </p:sp>
      <p:pic>
        <p:nvPicPr>
          <p:cNvPr id="297" name="Google Shape;2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3219" y="120073"/>
            <a:ext cx="7058781" cy="673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0"/>
          <p:cNvSpPr txBox="1"/>
          <p:nvPr>
            <p:ph idx="1" type="body"/>
          </p:nvPr>
        </p:nvSpPr>
        <p:spPr>
          <a:xfrm>
            <a:off x="480291" y="1973407"/>
            <a:ext cx="444269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i="1" lang="cs-CZ"/>
              <a:t>Formativní hodnocení děti nesrovnává, ale ukazuje jim cestu, která může být různá, k cíli.</a:t>
            </a:r>
            <a:endParaRPr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Principy formativního hodnocení v MŠ - shrnutí</a:t>
            </a:r>
            <a:endParaRPr/>
          </a:p>
        </p:txBody>
      </p:sp>
      <p:sp>
        <p:nvSpPr>
          <p:cNvPr id="304" name="Google Shape;304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Projevovat zájem o dítě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Pomoci dítěti zažívat pocit úspěchu, nadšení, pohody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Podporovat u dítěte vnitřní motivaci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Důvěřovat dětem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Používat respektující komunikaci a popisný jazyk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Sledovat individuální pokroky dětí – learning stories, portfolia dětí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Zapojovat děti do hodnocení – stanovování pravidel (kritérií), sebehodnocení, vrstevnické hodnocení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Spolupracovat s rodiči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Obsah obrázku kreslení&#10;&#10;Popis byl vytvořen automaticky" id="305" name="Google Shape;30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0980" y="5632191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>
            <p:ph type="title"/>
          </p:nvPr>
        </p:nvSpPr>
        <p:spPr>
          <a:xfrm>
            <a:off x="379268" y="340805"/>
            <a:ext cx="7886700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Ztraceni cestou ….</a:t>
            </a:r>
            <a:endParaRPr/>
          </a:p>
        </p:txBody>
      </p:sp>
      <p:sp>
        <p:nvSpPr>
          <p:cNvPr id="312" name="Google Shape;312;p42"/>
          <p:cNvSpPr txBox="1"/>
          <p:nvPr>
            <p:ph idx="1" type="body"/>
          </p:nvPr>
        </p:nvSpPr>
        <p:spPr>
          <a:xfrm>
            <a:off x="379268" y="1493116"/>
            <a:ext cx="60030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200"/>
              <a:t>Jste s dětmi na výletě. Část z nich se společně s Vaší kolegyní cestou k vlaku ztratí. Telefonují vám, že se „někde“ ztratili. Nemají v mobilu žádnou aplikaci, která by jim pomohla. V jejich blízkosti se nenachází ani žádné turistické značky (dle Košťálové a kol., 2008, s. 19-20).</a:t>
            </a:r>
            <a:endParaRPr/>
          </a:p>
        </p:txBody>
      </p:sp>
      <p:pic>
        <p:nvPicPr>
          <p:cNvPr id="313" name="Google Shape;31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1745" y="5303271"/>
            <a:ext cx="8791575" cy="145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0177" y="1493116"/>
            <a:ext cx="5472021" cy="36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62" y="267854"/>
            <a:ext cx="11883797" cy="62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>
            <p:ph type="title"/>
          </p:nvPr>
        </p:nvSpPr>
        <p:spPr>
          <a:xfrm>
            <a:off x="1847591" y="756440"/>
            <a:ext cx="8426770" cy="914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Otázky, které byste si měli položit</a:t>
            </a:r>
            <a:endParaRPr/>
          </a:p>
        </p:txBody>
      </p:sp>
      <p:grpSp>
        <p:nvGrpSpPr>
          <p:cNvPr id="325" name="Google Shape;325;p44"/>
          <p:cNvGrpSpPr/>
          <p:nvPr/>
        </p:nvGrpSpPr>
        <p:grpSpPr>
          <a:xfrm>
            <a:off x="3219729" y="2269544"/>
            <a:ext cx="6094511" cy="3772793"/>
            <a:chOff x="744" y="145603"/>
            <a:chExt cx="6094511" cy="3772793"/>
          </a:xfrm>
        </p:grpSpPr>
        <p:sp>
          <p:nvSpPr>
            <p:cNvPr id="326" name="Google Shape;326;p44"/>
            <p:cNvSpPr/>
            <p:nvPr/>
          </p:nvSpPr>
          <p:spPr>
            <a:xfrm>
              <a:off x="744" y="145603"/>
              <a:ext cx="2902148" cy="1741289"/>
            </a:xfrm>
            <a:prstGeom prst="rect">
              <a:avLst/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4"/>
            <p:cNvSpPr txBox="1"/>
            <p:nvPr/>
          </p:nvSpPr>
          <p:spPr>
            <a:xfrm>
              <a:off x="744" y="145603"/>
              <a:ext cx="2902148" cy="1741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Jak se nám dítě jeví nyní?</a:t>
              </a:r>
              <a:endParaRPr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4"/>
            <p:cNvSpPr txBox="1"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Čeho u něj chceme dosáhnout?</a:t>
              </a: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1596925" y="2177107"/>
              <a:ext cx="2902148" cy="1741289"/>
            </a:xfrm>
            <a:prstGeom prst="rect">
              <a:avLst/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4"/>
            <p:cNvSpPr txBox="1"/>
            <p:nvPr/>
          </p:nvSpPr>
          <p:spPr>
            <a:xfrm>
              <a:off x="1596925" y="2177107"/>
              <a:ext cx="2902148" cy="1741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 pro lepší stav můžeme udělat my/rodiče?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93" y="138546"/>
            <a:ext cx="11683507" cy="6481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5" y="260401"/>
            <a:ext cx="12025745" cy="6127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20" y="434110"/>
            <a:ext cx="12043983" cy="621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45" y="307303"/>
            <a:ext cx="11868727" cy="6338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1010"/>
              <a:buNone/>
            </a:pPr>
            <a:r>
              <a:rPr lang="cs-CZ" sz="6600">
                <a:solidFill>
                  <a:schemeClr val="lt1"/>
                </a:solidFill>
              </a:rPr>
              <a:t> </a:t>
            </a:r>
            <a:br>
              <a:rPr lang="cs-CZ" sz="6600">
                <a:solidFill>
                  <a:schemeClr val="lt1"/>
                </a:solidFill>
              </a:rPr>
            </a:br>
            <a:br>
              <a:rPr lang="cs-CZ" sz="6600">
                <a:solidFill>
                  <a:schemeClr val="lt1"/>
                </a:solidFill>
              </a:rPr>
            </a:br>
            <a:r>
              <a:rPr b="1" lang="cs-CZ" sz="6600">
                <a:solidFill>
                  <a:schemeClr val="dk1"/>
                </a:solidFill>
              </a:rPr>
              <a:t>4. BLOK</a:t>
            </a:r>
            <a:br>
              <a:rPr b="1" lang="cs-CZ" sz="6600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353" name="Google Shape;353;p4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cs-CZ">
                <a:solidFill>
                  <a:schemeClr val="dk1"/>
                </a:solidFill>
              </a:rPr>
              <a:t>KOMUNIKACE VE FORMATIVNÍM HODNOCENÍ</a:t>
            </a:r>
            <a:endParaRPr b="1"/>
          </a:p>
        </p:txBody>
      </p:sp>
      <p:pic>
        <p:nvPicPr>
          <p:cNvPr descr="Obsah obrázku kreslení&#10;&#10;Popis byl vytvořen automaticky" id="354" name="Google Shape;35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6398" y="5635530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 txBox="1"/>
          <p:nvPr>
            <p:ph type="title"/>
          </p:nvPr>
        </p:nvSpPr>
        <p:spPr>
          <a:xfrm>
            <a:off x="2143414" y="1156434"/>
            <a:ext cx="7600951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cs-CZ"/>
              <a:t>Reakce učitele na chování dítěte</a:t>
            </a:r>
            <a:endParaRPr b="1" sz="2000"/>
          </a:p>
        </p:txBody>
      </p:sp>
      <p:sp>
        <p:nvSpPr>
          <p:cNvPr id="361" name="Google Shape;361;p49"/>
          <p:cNvSpPr txBox="1"/>
          <p:nvPr>
            <p:ph idx="1" type="body"/>
          </p:nvPr>
        </p:nvSpPr>
        <p:spPr>
          <a:xfrm>
            <a:off x="2143413" y="2272146"/>
            <a:ext cx="7886700" cy="3572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200"/>
              <a:t>„Co jsi zase dělal? Na tebe se nedá v ničem spolehnout.“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i="1" lang="cs-CZ" sz="3200">
                <a:solidFill>
                  <a:srgbClr val="0070C0"/>
                </a:solidFill>
              </a:rPr>
              <a:t>Jak byste se cítili „v kůži“ dítěte?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200">
              <a:solidFill>
                <a:srgbClr val="00B050"/>
              </a:solidFill>
            </a:endParaRPr>
          </a:p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descr="Obsah obrázku kreslení&#10;&#10;Popis byl vytvořen automaticky" id="362" name="Google Shape;36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6398" y="5635530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/>
          <p:nvPr>
            <p:ph type="title"/>
          </p:nvPr>
        </p:nvSpPr>
        <p:spPr>
          <a:xfrm>
            <a:off x="2044506" y="1156434"/>
            <a:ext cx="7699859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Reakce učitele na chování dítěte</a:t>
            </a:r>
            <a:endParaRPr b="1" sz="2000"/>
          </a:p>
        </p:txBody>
      </p:sp>
      <p:sp>
        <p:nvSpPr>
          <p:cNvPr id="369" name="Google Shape;369;p50"/>
          <p:cNvSpPr txBox="1"/>
          <p:nvPr>
            <p:ph idx="1" type="body"/>
          </p:nvPr>
        </p:nvSpPr>
        <p:spPr>
          <a:xfrm>
            <a:off x="2143413" y="2272146"/>
            <a:ext cx="7886700" cy="3572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200"/>
              <a:t>„Co jsi </a:t>
            </a:r>
            <a:r>
              <a:rPr lang="cs-CZ" sz="3200" u="sng"/>
              <a:t>zase</a:t>
            </a:r>
            <a:r>
              <a:rPr lang="cs-CZ" sz="3200"/>
              <a:t> dělal?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200"/>
              <a:t>Na tebe se nedá v </a:t>
            </a:r>
            <a:r>
              <a:rPr lang="cs-CZ" sz="3200" u="sng"/>
              <a:t>ničem</a:t>
            </a:r>
            <a:r>
              <a:rPr lang="cs-CZ" sz="3200"/>
              <a:t> spolehnout.“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i="1" lang="cs-CZ" sz="3200">
                <a:solidFill>
                  <a:srgbClr val="0070C0"/>
                </a:solidFill>
              </a:rPr>
              <a:t>Jak by mohla vypadat alternativa k tomuto výroku?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descr="Obsah obrázku kreslení&#10;&#10;Popis byl vytvořen automaticky" id="370" name="Google Shape;37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6398" y="5635530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1"/>
          <p:cNvSpPr txBox="1"/>
          <p:nvPr>
            <p:ph type="title"/>
          </p:nvPr>
        </p:nvSpPr>
        <p:spPr>
          <a:xfrm>
            <a:off x="1035050" y="248440"/>
            <a:ext cx="8641959" cy="1162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b="1" lang="cs-CZ"/>
              <a:t>Který z výroků neobsahuje komunikační překážku?</a:t>
            </a:r>
            <a:endParaRPr/>
          </a:p>
        </p:txBody>
      </p:sp>
      <p:sp>
        <p:nvSpPr>
          <p:cNvPr id="377" name="Google Shape;377;p51"/>
          <p:cNvSpPr txBox="1"/>
          <p:nvPr>
            <p:ph idx="1" type="body"/>
          </p:nvPr>
        </p:nvSpPr>
        <p:spPr>
          <a:xfrm>
            <a:off x="1120194" y="1665322"/>
            <a:ext cx="87996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2600"/>
              <a:t>A. Podívej se, kolik tam máš chyb. Běž se podívat k Honzovi, ten to měl celé správně.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2600"/>
              <a:t>B. Jsi inteligentní a mohla bys být výborná studentka.</a:t>
            </a:r>
            <a:endParaRPr/>
          </a:p>
          <a:p>
            <a:pPr indent="0" lvl="0" marL="10972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2600"/>
              <a:t>C. Vidím, že je to téma pro tebe hodně důležité.</a:t>
            </a:r>
            <a:endParaRPr/>
          </a:p>
          <a:p>
            <a:pPr indent="0" lvl="0" marL="10972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2600"/>
              <a:t>D. Jistě víš, co je pro tebe dobré, tak začni rychle pracovat, abys odevzdala práci včas!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id="378" name="Google Shape;37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42575" y="172656"/>
            <a:ext cx="146685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2"/>
          <p:cNvSpPr txBox="1"/>
          <p:nvPr>
            <p:ph type="title"/>
          </p:nvPr>
        </p:nvSpPr>
        <p:spPr>
          <a:xfrm>
            <a:off x="933449" y="240652"/>
            <a:ext cx="10104005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b="1" lang="cs-CZ"/>
              <a:t>Práce ve skupině: Komunikační překážky (PEXESO)</a:t>
            </a:r>
            <a:endParaRPr/>
          </a:p>
        </p:txBody>
      </p:sp>
      <p:sp>
        <p:nvSpPr>
          <p:cNvPr id="385" name="Google Shape;385;p52"/>
          <p:cNvSpPr txBox="1"/>
          <p:nvPr>
            <p:ph idx="1" type="body"/>
          </p:nvPr>
        </p:nvSpPr>
        <p:spPr>
          <a:xfrm>
            <a:off x="933449" y="2558780"/>
            <a:ext cx="7886700" cy="379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3200"/>
              <a:t>Uspořádejte ve skupinkách karty do dvojic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sp>
        <p:nvSpPr>
          <p:cNvPr id="386" name="Google Shape;386;p52"/>
          <p:cNvSpPr/>
          <p:nvPr/>
        </p:nvSpPr>
        <p:spPr>
          <a:xfrm>
            <a:off x="1840676" y="3394761"/>
            <a:ext cx="2540000" cy="227874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Typ komunikační překážky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2"/>
          <p:cNvSpPr/>
          <p:nvPr/>
        </p:nvSpPr>
        <p:spPr>
          <a:xfrm>
            <a:off x="5287903" y="3394761"/>
            <a:ext cx="2414648" cy="23222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Příklad výroku v přímé řeči</a:t>
            </a:r>
            <a:endParaRPr/>
          </a:p>
        </p:txBody>
      </p:sp>
      <p:pic>
        <p:nvPicPr>
          <p:cNvPr id="388" name="Google Shape;38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1601" y="753582"/>
            <a:ext cx="379095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3180" y="273377"/>
            <a:ext cx="158115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3"/>
          <p:cNvSpPr txBox="1"/>
          <p:nvPr>
            <p:ph type="title"/>
          </p:nvPr>
        </p:nvSpPr>
        <p:spPr>
          <a:xfrm>
            <a:off x="1127414" y="436189"/>
            <a:ext cx="7886700" cy="174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b="1" lang="cs-CZ"/>
              <a:t>Jak se Vám dařilo úkol ve skupině splnit? Ukažte palcem nahoru / dolů</a:t>
            </a:r>
            <a:br>
              <a:rPr b="1" lang="cs-CZ"/>
            </a:br>
            <a:endParaRPr b="1"/>
          </a:p>
        </p:txBody>
      </p:sp>
      <p:sp>
        <p:nvSpPr>
          <p:cNvPr id="396" name="Google Shape;396;p53"/>
          <p:cNvSpPr txBox="1"/>
          <p:nvPr>
            <p:ph idx="1" type="body"/>
          </p:nvPr>
        </p:nvSpPr>
        <p:spPr>
          <a:xfrm>
            <a:off x="979631" y="1919322"/>
            <a:ext cx="1057505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200"/>
              <a:t>Techniky pro odpovídání všech dětí najednou: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000"/>
              <a:t>SIGNÁLY </a:t>
            </a:r>
            <a:endParaRPr/>
          </a:p>
          <a:p>
            <a:pPr indent="-342900" lvl="1" marL="9144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3000"/>
              <a:t>palec nahoru = ano, palec dolů = ne, (případně vodorovně ani ano, ani ne)</a:t>
            </a:r>
            <a:endParaRPr/>
          </a:p>
          <a:p>
            <a:pPr indent="-342900" lvl="1" marL="9144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3000"/>
              <a:t>počet prstů od nuly do pěti pro míru porozumění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id="397" name="Google Shape;39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6955" y="4976441"/>
            <a:ext cx="5174664" cy="1200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91" y="420145"/>
            <a:ext cx="12039455" cy="6306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599" y="365125"/>
            <a:ext cx="11415177" cy="5945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 txBox="1"/>
          <p:nvPr>
            <p:ph type="title"/>
          </p:nvPr>
        </p:nvSpPr>
        <p:spPr>
          <a:xfrm>
            <a:off x="1791286" y="756441"/>
            <a:ext cx="8248064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Proč překáží?  (I) </a:t>
            </a:r>
            <a:endParaRPr b="1"/>
          </a:p>
        </p:txBody>
      </p:sp>
      <p:sp>
        <p:nvSpPr>
          <p:cNvPr id="408" name="Google Shape;408;p55"/>
          <p:cNvSpPr txBox="1"/>
          <p:nvPr>
            <p:ph idx="1" type="body"/>
          </p:nvPr>
        </p:nvSpPr>
        <p:spPr>
          <a:xfrm>
            <a:off x="812800" y="1825625"/>
            <a:ext cx="9855201" cy="460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lang="cs-CZ" sz="3200"/>
              <a:t>1. Negativní hodnocení OSOBY (pocity ohrožení; posuzování spočívá v porovnávání, zobecňování a nálepkování) - vyjadřujeme se k </a:t>
            </a:r>
            <a:r>
              <a:rPr b="1" lang="cs-CZ" sz="3200"/>
              <a:t>osobě </a:t>
            </a:r>
            <a:r>
              <a:rPr lang="cs-CZ" sz="3200"/>
              <a:t>jedince (jeho vlastnostem), nálepkování: </a:t>
            </a:r>
            <a:r>
              <a:rPr i="1" lang="cs-CZ" sz="3200"/>
              <a:t>Jsi lajdák. / Jsi šikulka.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lang="cs-CZ" sz="3200"/>
              <a:t>2. Zaměření na to, co není v pořádku (přehnaný důraz na chyby): </a:t>
            </a:r>
            <a:r>
              <a:rPr i="1" lang="cs-CZ" sz="3200"/>
              <a:t>Zase si měl všechno špatně.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lang="cs-CZ" sz="3200"/>
              <a:t>3. Negativní zmínky o minulosti nebo budoucnosti (např. výčitky, prorokování): </a:t>
            </a:r>
            <a:r>
              <a:rPr i="1" lang="cs-CZ" sz="3200"/>
              <a:t>To jsem zvědavá, kdy se to naučíš.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lang="cs-CZ" sz="3200"/>
              <a:t>4. Mocenský vztah nadřazenosti (např. přikazování, rady, poučování)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6"/>
          <p:cNvSpPr txBox="1"/>
          <p:nvPr>
            <p:ph type="title"/>
          </p:nvPr>
        </p:nvSpPr>
        <p:spPr>
          <a:xfrm>
            <a:off x="1819422" y="756441"/>
            <a:ext cx="8219928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Proč překáží? (II)</a:t>
            </a:r>
            <a:endParaRPr b="1"/>
          </a:p>
        </p:txBody>
      </p:sp>
      <p:sp>
        <p:nvSpPr>
          <p:cNvPr id="414" name="Google Shape;414;p56"/>
          <p:cNvSpPr txBox="1"/>
          <p:nvPr>
            <p:ph idx="1" type="body"/>
          </p:nvPr>
        </p:nvSpPr>
        <p:spPr>
          <a:xfrm>
            <a:off x="1671783" y="1825625"/>
            <a:ext cx="8996218" cy="460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000"/>
              <a:t>5. Věštíme, interpretuje chování jedince bez důkazů: </a:t>
            </a:r>
            <a:r>
              <a:rPr i="1" lang="cs-CZ" sz="3000"/>
              <a:t>Ty ses nesoustředil. Udělals to schválně. Nedávals pozor.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000"/>
              <a:t>6. Ironie, agrese, které děti nerozumí: </a:t>
            </a:r>
            <a:r>
              <a:rPr i="1" lang="cs-CZ" sz="3000"/>
              <a:t>Jestli to ještě jednou uděláš, přerazím tě.</a:t>
            </a:r>
            <a:r>
              <a:rPr b="1" lang="cs-CZ" sz="3000"/>
              <a:t> </a:t>
            </a:r>
            <a:r>
              <a:rPr i="1" lang="cs-CZ" sz="3000"/>
              <a:t>To jsi jako myslel vážně? No jasně, ty za to nemůžeš, a co to …? Aby ses nepředřel… Ty jsi mi ale hrdinka!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3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000">
                <a:solidFill>
                  <a:srgbClr val="0070C0"/>
                </a:solidFill>
              </a:rPr>
              <a:t>Chybí respekt, prostor pro aktivitu, volbu a převzetí</a:t>
            </a:r>
            <a:endParaRPr/>
          </a:p>
          <a:p>
            <a:pPr indent="-4572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000">
                <a:solidFill>
                  <a:srgbClr val="0070C0"/>
                </a:solidFill>
              </a:rPr>
              <a:t>zodpovědnosti. </a:t>
            </a:r>
            <a:endParaRPr/>
          </a:p>
          <a:p>
            <a:pPr indent="-4572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000">
                <a:solidFill>
                  <a:srgbClr val="0070C0"/>
                </a:solidFill>
              </a:rPr>
              <a:t>Vede k boji o moc nebo podrobení se.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"/>
          <p:cNvSpPr txBox="1"/>
          <p:nvPr>
            <p:ph type="title"/>
          </p:nvPr>
        </p:nvSpPr>
        <p:spPr>
          <a:xfrm>
            <a:off x="1734449" y="243093"/>
            <a:ext cx="7668171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b="1" lang="cs-CZ"/>
              <a:t>Respektující komunikace </a:t>
            </a:r>
            <a:br>
              <a:rPr lang="cs-CZ"/>
            </a:br>
            <a:r>
              <a:rPr lang="cs-CZ" sz="2000"/>
              <a:t>(P. Kopřiva, D. Nevolová, J. Nováčková, T. Kopřivová, 2017) </a:t>
            </a:r>
            <a:endParaRPr/>
          </a:p>
        </p:txBody>
      </p:sp>
      <p:sp>
        <p:nvSpPr>
          <p:cNvPr id="421" name="Google Shape;421;p57"/>
          <p:cNvSpPr txBox="1"/>
          <p:nvPr>
            <p:ph idx="1" type="body"/>
          </p:nvPr>
        </p:nvSpPr>
        <p:spPr>
          <a:xfrm>
            <a:off x="1321376" y="1542472"/>
            <a:ext cx="8894041" cy="4137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0810"/>
              <a:buChar char="•"/>
            </a:pPr>
            <a:r>
              <a:rPr lang="cs-CZ" sz="3200"/>
              <a:t>Respekt jako základní nástroj pro budování vztahů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 sz="32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0810"/>
              <a:buChar char="•"/>
            </a:pPr>
            <a:r>
              <a:rPr lang="cs-CZ" sz="3200"/>
              <a:t>Respekt jako úcta k druhým znamená: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Font typeface="Arial"/>
              <a:buAutoNum type="arabicPeriod"/>
            </a:pPr>
            <a:r>
              <a:rPr lang="cs-CZ" sz="3200"/>
              <a:t>chovat se tak, aby to nezraňovalo jejich důstojnost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Font typeface="Arial"/>
              <a:buAutoNum type="arabicPeriod"/>
            </a:pPr>
            <a:r>
              <a:rPr lang="cs-CZ" sz="3200"/>
              <a:t>přijmout fakt, že ostatní se mohou lišit, aniž by byli   horší nebo lepší než my</a:t>
            </a:r>
            <a:endParaRPr/>
          </a:p>
          <a:p>
            <a:pPr indent="-4000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Font typeface="Arial"/>
              <a:buNone/>
            </a:pPr>
            <a:r>
              <a:t/>
            </a:r>
            <a:endParaRPr sz="32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b="1" lang="cs-CZ" sz="3200">
                <a:solidFill>
                  <a:srgbClr val="0070C0"/>
                </a:solidFill>
              </a:rPr>
              <a:t>Respektující komunikace vyžaduje partnerský přístup!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 sz="3200"/>
          </a:p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 sz="3200"/>
          </a:p>
        </p:txBody>
      </p:sp>
      <p:pic>
        <p:nvPicPr>
          <p:cNvPr descr="Obsah obrázku kreslení&#10;&#10;Popis byl vytvořen automaticky" id="422" name="Google Shape;42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6398" y="5635530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8"/>
          <p:cNvSpPr txBox="1"/>
          <p:nvPr>
            <p:ph type="title"/>
          </p:nvPr>
        </p:nvSpPr>
        <p:spPr>
          <a:xfrm>
            <a:off x="2226540" y="916288"/>
            <a:ext cx="7517823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cs-CZ"/>
              <a:t>Respektující přístup ve výchově vyžaduje jasné a pevné hranice</a:t>
            </a:r>
            <a:endParaRPr b="1" sz="2000"/>
          </a:p>
        </p:txBody>
      </p:sp>
      <p:sp>
        <p:nvSpPr>
          <p:cNvPr id="429" name="Google Shape;429;p58"/>
          <p:cNvSpPr txBox="1"/>
          <p:nvPr>
            <p:ph idx="1" type="body"/>
          </p:nvPr>
        </p:nvSpPr>
        <p:spPr>
          <a:xfrm>
            <a:off x="2042102" y="2698352"/>
            <a:ext cx="7886700" cy="3572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3200"/>
              <a:t>Jasné a pevné hranice dávají pocit bezpečí.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2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3200"/>
              <a:t>Nejasné a proměnlivé hranice přinášejí nejistotu a úzkost.</a:t>
            </a:r>
            <a:endParaRPr/>
          </a:p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descr="Obsah obrázku kreslení&#10;&#10;Popis byl vytvořen automaticky" id="430" name="Google Shape;43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6398" y="5635530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707" y="332710"/>
            <a:ext cx="11795438" cy="626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Jak poskytovat dětem zpětnou vazbu</a:t>
            </a:r>
            <a:endParaRPr/>
          </a:p>
        </p:txBody>
      </p:sp>
      <p:sp>
        <p:nvSpPr>
          <p:cNvPr id="441" name="Google Shape;441;p6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Obsah obrázku kreslení&#10;&#10;Popis byl vytvořen automaticky" id="442" name="Google Shape;44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6398" y="5635530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1"/>
          <p:cNvSpPr txBox="1"/>
          <p:nvPr>
            <p:ph type="title"/>
          </p:nvPr>
        </p:nvSpPr>
        <p:spPr>
          <a:xfrm>
            <a:off x="1348794" y="907506"/>
            <a:ext cx="8191793" cy="767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Používáme popisný jazyk (I)</a:t>
            </a:r>
            <a:endParaRPr b="1"/>
          </a:p>
        </p:txBody>
      </p:sp>
      <p:sp>
        <p:nvSpPr>
          <p:cNvPr id="448" name="Google Shape;448;p61"/>
          <p:cNvSpPr txBox="1"/>
          <p:nvPr>
            <p:ph idx="1" type="body"/>
          </p:nvPr>
        </p:nvSpPr>
        <p:spPr>
          <a:xfrm>
            <a:off x="1108364" y="1825625"/>
            <a:ext cx="9559637" cy="460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3200"/>
              <a:t>Vyjadřujeme se k výkonu, práci, snaze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cs-CZ" sz="3200"/>
              <a:t>„Popisujeme, co vidíme“ </a:t>
            </a:r>
            <a:r>
              <a:rPr lang="cs-CZ" sz="3200"/>
              <a:t>- co nejkonkrétněji a vztahově neutrálně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3200"/>
              <a:t>Neříkat dítěti, jsi šikovný, ale popsat to „šikovné chování“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2400"/>
              <a:t>„Správně jsi zařadil všechna zvířátka k jejich stínům.“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3200"/>
              <a:t>Popisem můžeme i naznačit, co dalšího bude brzy umět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2400"/>
              <a:t>„Už umíš správně uvázat kličku, brzy ji budeš umět zavázat tak pevně, aby se Ti nerozvazovala při chůzi.“ (Tomanová, 2006).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109" y="249984"/>
            <a:ext cx="11563928" cy="615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3"/>
          <p:cNvSpPr txBox="1"/>
          <p:nvPr>
            <p:ph type="title"/>
          </p:nvPr>
        </p:nvSpPr>
        <p:spPr>
          <a:xfrm>
            <a:off x="1819422" y="923637"/>
            <a:ext cx="8219928" cy="767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Používáme popisný jazyk (II)</a:t>
            </a:r>
            <a:endParaRPr b="1"/>
          </a:p>
        </p:txBody>
      </p:sp>
      <p:sp>
        <p:nvSpPr>
          <p:cNvPr id="460" name="Google Shape;460;p63"/>
          <p:cNvSpPr txBox="1"/>
          <p:nvPr>
            <p:ph idx="1" type="body"/>
          </p:nvPr>
        </p:nvSpPr>
        <p:spPr>
          <a:xfrm>
            <a:off x="1209964" y="1825625"/>
            <a:ext cx="9458037" cy="460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200"/>
              <a:t>Dítě </a:t>
            </a:r>
            <a:r>
              <a:rPr b="1" lang="cs-CZ" sz="3200"/>
              <a:t>vždy</a:t>
            </a:r>
            <a:r>
              <a:rPr lang="cs-CZ" sz="3200"/>
              <a:t> oslovíme křestním jménem</a:t>
            </a:r>
            <a:endParaRPr/>
          </a:p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200"/>
              <a:t>Struktura: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cs-CZ" sz="3200"/>
              <a:t>specifikace a ocenění dobrých prvků 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cs-CZ" sz="3200"/>
              <a:t>konstatování toho, co je třeba ještě zlepšit, nebo kde je potřeba více práce, a to ve formě doporučení / otázky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cs-CZ" sz="3200"/>
              <a:t>pozitivum, motivační závěr, povzbuzení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id="461" name="Google Shape;46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4674" y="1857885"/>
            <a:ext cx="2085642" cy="116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4"/>
          <p:cNvSpPr txBox="1"/>
          <p:nvPr>
            <p:ph type="title"/>
          </p:nvPr>
        </p:nvSpPr>
        <p:spPr>
          <a:xfrm>
            <a:off x="1671784" y="923637"/>
            <a:ext cx="8367567" cy="767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Používáme popisný jazyk (III) </a:t>
            </a:r>
            <a:endParaRPr b="1"/>
          </a:p>
        </p:txBody>
      </p:sp>
      <p:sp>
        <p:nvSpPr>
          <p:cNvPr id="468" name="Google Shape;468;p64"/>
          <p:cNvSpPr txBox="1"/>
          <p:nvPr>
            <p:ph idx="1" type="body"/>
          </p:nvPr>
        </p:nvSpPr>
        <p:spPr>
          <a:xfrm>
            <a:off x="1671783" y="1825625"/>
            <a:ext cx="8996218" cy="460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b="1" lang="cs-CZ" sz="3200"/>
              <a:t>Pozitivní zpětná vazba: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0810"/>
              <a:buChar char="•"/>
            </a:pPr>
            <a:r>
              <a:rPr lang="cs-CZ" sz="3200"/>
              <a:t>hovoříme ve </a:t>
            </a:r>
            <a:r>
              <a:rPr b="1" lang="cs-CZ" sz="3200"/>
              <a:t>2. osobě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lang="cs-CZ" sz="3200"/>
              <a:t>„</a:t>
            </a:r>
            <a:r>
              <a:rPr i="1" lang="cs-CZ" sz="3200"/>
              <a:t>Dařilo se ti dnes neskákat ostatním dětem do řeči.“</a:t>
            </a:r>
            <a:endParaRPr sz="3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081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b="1" lang="cs-CZ" sz="3200"/>
              <a:t>Negativní zpětná vazba: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0810"/>
              <a:buChar char="•"/>
            </a:pPr>
            <a:r>
              <a:rPr lang="cs-CZ" sz="3200"/>
              <a:t>hovoříme </a:t>
            </a:r>
            <a:r>
              <a:rPr b="1" lang="cs-CZ" sz="3200"/>
              <a:t>v 1. či ve 3. osobě 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0810"/>
              <a:buChar char="•"/>
            </a:pPr>
            <a:r>
              <a:rPr lang="cs-CZ" sz="3200"/>
              <a:t>nebo formuluje jako </a:t>
            </a:r>
            <a:r>
              <a:rPr b="1" lang="cs-CZ" sz="3200"/>
              <a:t>otázku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i="1" lang="cs-CZ" sz="3200"/>
              <a:t>„Mohli bychom se příště zaměřit na ... / Co by Ti mohlo pomoci, abys příště …“</a:t>
            </a:r>
            <a:endParaRPr sz="3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0810"/>
              <a:buNone/>
            </a:pPr>
            <a:r>
              <a:t/>
            </a:r>
            <a:endParaRPr sz="3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081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2152650" y="756441"/>
            <a:ext cx="8265968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br>
              <a:rPr b="1" lang="cs-CZ"/>
            </a:br>
            <a:r>
              <a:rPr b="1" lang="cs-CZ"/>
              <a:t>Co je v MŠ předmětem hodnocení (I) </a:t>
            </a:r>
            <a:endParaRPr b="1"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32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3200"/>
              <a:t>To, co je </a:t>
            </a:r>
            <a:r>
              <a:rPr b="1" lang="cs-CZ" sz="3200"/>
              <a:t>zjevné</a:t>
            </a:r>
            <a:r>
              <a:rPr lang="cs-CZ" sz="3200"/>
              <a:t> (viditelné, pozorovatelné)  vývoj, výkon, produkt, výstup, „chování“ apod.</a:t>
            </a:r>
            <a:endParaRPr sz="3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2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3200"/>
              <a:t>To, co je </a:t>
            </a:r>
            <a:r>
              <a:rPr b="1" lang="cs-CZ" sz="3200"/>
              <a:t>skryté</a:t>
            </a:r>
            <a:r>
              <a:rPr lang="cs-CZ" sz="3200"/>
              <a:t> (snažíme se odhadnout)  způsob myšlení, učení, úsilí, prožívání, …</a:t>
            </a:r>
            <a:endParaRPr/>
          </a:p>
          <a:p>
            <a:pPr indent="-4000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3200"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descr="Obsah obrázku kreslení&#10;&#10;Popis byl vytvořen automaticky"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5416" y="5632191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5"/>
          <p:cNvSpPr txBox="1"/>
          <p:nvPr>
            <p:ph type="title"/>
          </p:nvPr>
        </p:nvSpPr>
        <p:spPr>
          <a:xfrm>
            <a:off x="1671783" y="762211"/>
            <a:ext cx="8468434" cy="767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b="1" lang="cs-CZ"/>
              <a:t>Přečtěte si následující příklady a uvědomte si první myšlenku, která vás po jejich přečtení napadla:</a:t>
            </a:r>
            <a:endParaRPr/>
          </a:p>
        </p:txBody>
      </p:sp>
      <p:sp>
        <p:nvSpPr>
          <p:cNvPr id="475" name="Google Shape;475;p65"/>
          <p:cNvSpPr txBox="1"/>
          <p:nvPr>
            <p:ph idx="1" type="body"/>
          </p:nvPr>
        </p:nvSpPr>
        <p:spPr>
          <a:xfrm>
            <a:off x="1671783" y="3070746"/>
            <a:ext cx="8996218" cy="335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sp>
        <p:nvSpPr>
          <p:cNvPr id="476" name="Google Shape;476;p65"/>
          <p:cNvSpPr/>
          <p:nvPr/>
        </p:nvSpPr>
        <p:spPr>
          <a:xfrm>
            <a:off x="1981200" y="2641254"/>
            <a:ext cx="7813344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+ 4 = 12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+ 8 = 14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+ 3 = 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+ 2 = 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2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HANSEN ČECHOVÁ, Barbara. </a:t>
            </a:r>
            <a:r>
              <a:rPr b="0" i="1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Nápady pro rozvoj a hodnocení klíčových kompetencí žáků</a:t>
            </a:r>
            <a: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Praha: Portál, 2009. ISBN 978-80-7367-388-8.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6"/>
          <p:cNvSpPr txBox="1"/>
          <p:nvPr>
            <p:ph type="title"/>
          </p:nvPr>
        </p:nvSpPr>
        <p:spPr>
          <a:xfrm>
            <a:off x="1937221" y="397164"/>
            <a:ext cx="8065184" cy="767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/>
              <a:t>„</a:t>
            </a:r>
            <a:r>
              <a:rPr b="1" lang="cs-CZ"/>
              <a:t>Tvarování“ </a:t>
            </a:r>
            <a:r>
              <a:rPr lang="cs-CZ" sz="1800"/>
              <a:t>(Bahbouh, 2010).</a:t>
            </a:r>
            <a:endParaRPr/>
          </a:p>
        </p:txBody>
      </p:sp>
      <p:sp>
        <p:nvSpPr>
          <p:cNvPr id="483" name="Google Shape;483;p66"/>
          <p:cNvSpPr txBox="1"/>
          <p:nvPr>
            <p:ph idx="1" type="body"/>
          </p:nvPr>
        </p:nvSpPr>
        <p:spPr>
          <a:xfrm>
            <a:off x="1219200" y="1382280"/>
            <a:ext cx="9707417" cy="5332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6176"/>
              <a:buChar char="•"/>
            </a:pPr>
            <a:r>
              <a:rPr lang="cs-CZ" sz="3200"/>
              <a:t>Tvarování je takový </a:t>
            </a:r>
            <a:r>
              <a:rPr b="1" lang="cs-CZ" sz="3200"/>
              <a:t>způsob učení, kdy se snažíme podchytit lepší pokusy tím, že na ně upozorníme</a:t>
            </a:r>
            <a:r>
              <a:rPr lang="cs-CZ" sz="3200"/>
              <a:t>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6176"/>
              <a:buChar char="•"/>
            </a:pPr>
            <a:r>
              <a:rPr lang="cs-CZ" sz="3200"/>
              <a:t>Neopakovat stále dokola, co dítě dělá špatně. Musí vědět, co je správné, resp. </a:t>
            </a:r>
            <a:r>
              <a:rPr b="1" lang="cs-CZ" sz="3200"/>
              <a:t>správnější ve srovnání s jeho méně úspěšnými momenty</a:t>
            </a:r>
            <a:r>
              <a:rPr lang="cs-CZ" sz="3200"/>
              <a:t>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6176"/>
              <a:buChar char="•"/>
            </a:pPr>
            <a:r>
              <a:rPr lang="cs-CZ" sz="3200"/>
              <a:t>Př. Trenér, který používá tvarování, se dívá na svého svěřence, jak hraje jeden úder za druhým, a jen čas od času přeruší své mlčení upozorněním na to, co se povedlo, co bylo lepší.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6176"/>
              <a:buChar char="•"/>
            </a:pPr>
            <a:r>
              <a:rPr lang="cs-CZ" sz="3200"/>
              <a:t>Neopakujeme dítěti stále dokola, že jeho výslovnost byla špatná, ale </a:t>
            </a:r>
            <a:r>
              <a:rPr b="1" lang="cs-CZ" sz="3200"/>
              <a:t>snažíme se v jeho pokusech najít ty, které se mu více povedly</a:t>
            </a:r>
            <a:r>
              <a:rPr lang="cs-CZ" sz="3200"/>
              <a:t>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6176"/>
              <a:buChar char="•"/>
            </a:pPr>
            <a:r>
              <a:rPr lang="cs-CZ" sz="3200"/>
              <a:t>Náš život tvarujme podle našich představ tím, že se vrátíme k těm okamžikům, které se nám vydařily a budeme reflektovat, co za tím stálo / čím se tak stalo.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6176"/>
              <a:buNone/>
            </a:pPr>
            <a:r>
              <a:t/>
            </a:r>
            <a:endParaRPr sz="3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6176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6176"/>
              <a:buNone/>
            </a:pPr>
            <a:r>
              <a:t/>
            </a:r>
            <a:endParaRPr sz="3200"/>
          </a:p>
        </p:txBody>
      </p:sp>
      <p:sp>
        <p:nvSpPr>
          <p:cNvPr id="484" name="Google Shape;484;p66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5" name="Google Shape;485;p66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Povzbuzování dětí</a:t>
            </a:r>
            <a:endParaRPr b="1"/>
          </a:p>
        </p:txBody>
      </p:sp>
      <p:sp>
        <p:nvSpPr>
          <p:cNvPr id="491" name="Google Shape;491;p6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Video shrnující základní poznatky C. Dweckové (Nastavení mysli, 2017)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i="1" lang="cs-CZ" u="sng">
                <a:solidFill>
                  <a:schemeClr val="hlink"/>
                </a:solidFill>
                <a:hlinkClick r:id="rId3"/>
              </a:rPr>
              <a:t>https://www.ted.com/talks/carol_dweck_the_power_of_believing_that_you_can_improve#t-12050</a:t>
            </a:r>
            <a:endParaRPr i="1" u="sng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i="1" u="sng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i="1" lang="cs-CZ">
                <a:solidFill>
                  <a:srgbClr val="0070C0"/>
                </a:solidFill>
              </a:rPr>
              <a:t>K jakému typu lidí patříte vy?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i="1" lang="cs-CZ">
                <a:solidFill>
                  <a:srgbClr val="0070C0"/>
                </a:solidFill>
              </a:rPr>
              <a:t>Jak u dítěte podporovat růstové nastavení mysli – co si odnášíte do Vaší praxe?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92" name="Google Shape;49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53252" y="107123"/>
            <a:ext cx="158115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Povzbuzování dětí</a:t>
            </a:r>
            <a:endParaRPr b="1"/>
          </a:p>
        </p:txBody>
      </p:sp>
      <p:sp>
        <p:nvSpPr>
          <p:cNvPr id="498" name="Google Shape;498;p68"/>
          <p:cNvSpPr txBox="1"/>
          <p:nvPr>
            <p:ph idx="1" type="body"/>
          </p:nvPr>
        </p:nvSpPr>
        <p:spPr>
          <a:xfrm>
            <a:off x="838200" y="1477818"/>
            <a:ext cx="10515600" cy="5380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Oceňovat jejich úsilí a snahu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Projevovat dětem důvěru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Podporovat silné přesvědčení dítěte, že může uspět, když se bude hodně snažit, vyvine dostatečné úsilí (např. </a:t>
            </a:r>
            <a:r>
              <a:rPr i="1" lang="cs-CZ"/>
              <a:t>Každému z nás trvá učení různě dlouho. Budeš-li se takhle i nadále snažit, zvládneš to.; Každý se učí jinak. Zkusíme najít způsob, který vyhovuje tobě.</a:t>
            </a:r>
            <a:r>
              <a:rPr lang="cs-CZ"/>
              <a:t>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Podporovat </a:t>
            </a:r>
            <a:r>
              <a:rPr b="1" lang="cs-CZ"/>
              <a:t>růstové nastavení mysli</a:t>
            </a:r>
            <a:r>
              <a:rPr lang="cs-CZ"/>
              <a:t>: neříkáme, že dítě něco neumí či nezvládl, ale </a:t>
            </a:r>
            <a:r>
              <a:rPr b="1" lang="cs-CZ"/>
              <a:t>zatím</a:t>
            </a:r>
            <a:r>
              <a:rPr lang="cs-CZ"/>
              <a:t> nemá dovednost osvojenou, resp. </a:t>
            </a:r>
            <a:r>
              <a:rPr b="1" lang="cs-CZ"/>
              <a:t>ještě ne</a:t>
            </a:r>
            <a:r>
              <a:rPr lang="cs-CZ"/>
              <a:t>, čímž dáváme najevo naši důvěru v to, že si dovednost brzy osvojí.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lang="cs-CZ"/>
            </a:b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99" y="452479"/>
            <a:ext cx="11850255" cy="594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cs-CZ"/>
              <a:t>Reflexe použitých technik zjišťování aktuálního stavu porozumění dětí v průběhu dnešního workshopu</a:t>
            </a:r>
            <a:endParaRPr/>
          </a:p>
        </p:txBody>
      </p:sp>
      <p:pic>
        <p:nvPicPr>
          <p:cNvPr id="509" name="Google Shape;50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273" y="3509963"/>
            <a:ext cx="834390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2152649" y="756441"/>
            <a:ext cx="8247495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br>
              <a:rPr b="1" lang="cs-CZ"/>
            </a:br>
            <a:r>
              <a:rPr b="1" lang="cs-CZ"/>
              <a:t>Co je v MŠ předmětem hodnocení (II) </a:t>
            </a:r>
            <a:endParaRPr b="1"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i="1" lang="cs-CZ" sz="3200"/>
              <a:t>Měli bychom hodnotit pouze to pozorovatelné/měřitelné?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i="1" lang="cs-CZ" sz="3200"/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200"/>
              <a:t>Formativním hodnocením podporujeme a rozvíjíme i to skryté, např. oceňujeme snahu, a tím podporujeme vnitřní motivaci k učení.</a:t>
            </a:r>
            <a:endParaRPr/>
          </a:p>
          <a:p>
            <a:pPr indent="-400050" lvl="0" marL="51435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3200"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descr="Obsah obrázku kreslení&#10;&#10;Popis byl vytvořen automaticky" id="130" name="Google Shape;1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396" y="5632191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1718767" y="891376"/>
            <a:ext cx="7886700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Hodnocení 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>
                <a:solidFill>
                  <a:srgbClr val="FF0000"/>
                </a:solidFill>
              </a:rPr>
              <a:t>A. Hodnocení </a:t>
            </a:r>
            <a:r>
              <a:rPr b="1" lang="cs-CZ">
                <a:solidFill>
                  <a:srgbClr val="FF0000"/>
                </a:solidFill>
              </a:rPr>
              <a:t>učení</a:t>
            </a:r>
            <a:r>
              <a:rPr lang="cs-CZ">
                <a:solidFill>
                  <a:srgbClr val="FF0000"/>
                </a:solidFill>
              </a:rPr>
              <a:t> dětí (assessment </a:t>
            </a:r>
            <a:r>
              <a:rPr i="1" lang="cs-CZ">
                <a:solidFill>
                  <a:srgbClr val="FF0000"/>
                </a:solidFill>
              </a:rPr>
              <a:t>of </a:t>
            </a:r>
            <a:r>
              <a:rPr lang="cs-CZ">
                <a:solidFill>
                  <a:srgbClr val="FF0000"/>
                </a:solidFill>
              </a:rPr>
              <a:t>learning)</a:t>
            </a:r>
            <a:endParaRPr/>
          </a:p>
          <a:p>
            <a:pPr indent="0" lvl="0" marL="0" rtl="0" algn="l">
              <a:lnSpc>
                <a:spcPct val="2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>
                <a:solidFill>
                  <a:srgbClr val="0070C0"/>
                </a:solidFill>
              </a:rPr>
              <a:t>B. Hodnocení </a:t>
            </a:r>
            <a:r>
              <a:rPr b="1" lang="cs-CZ">
                <a:solidFill>
                  <a:srgbClr val="0070C0"/>
                </a:solidFill>
              </a:rPr>
              <a:t>podporující učení </a:t>
            </a:r>
            <a:r>
              <a:rPr lang="cs-CZ">
                <a:solidFill>
                  <a:srgbClr val="0070C0"/>
                </a:solidFill>
              </a:rPr>
              <a:t>dětí (assessment </a:t>
            </a:r>
            <a:r>
              <a:rPr i="1" lang="cs-CZ">
                <a:solidFill>
                  <a:srgbClr val="0070C0"/>
                </a:solidFill>
              </a:rPr>
              <a:t>for </a:t>
            </a:r>
            <a:r>
              <a:rPr lang="cs-CZ">
                <a:solidFill>
                  <a:srgbClr val="0070C0"/>
                </a:solidFill>
              </a:rPr>
              <a:t>learning)</a:t>
            </a:r>
            <a:endParaRPr/>
          </a:p>
          <a:p>
            <a:pPr indent="0" lvl="0" marL="0" rtl="0" algn="l">
              <a:lnSpc>
                <a:spcPct val="2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>
                <a:solidFill>
                  <a:srgbClr val="00B050"/>
                </a:solidFill>
              </a:rPr>
              <a:t>C. Hodnocení </a:t>
            </a:r>
            <a:r>
              <a:rPr b="1" lang="cs-CZ">
                <a:solidFill>
                  <a:srgbClr val="00B050"/>
                </a:solidFill>
              </a:rPr>
              <a:t>rozvíjející schopnosti </a:t>
            </a:r>
            <a:r>
              <a:rPr lang="cs-CZ">
                <a:solidFill>
                  <a:srgbClr val="00B050"/>
                </a:solidFill>
              </a:rPr>
              <a:t>dětí hodnotit sebe i druhé (assessment </a:t>
            </a:r>
            <a:r>
              <a:rPr i="1" lang="cs-CZ">
                <a:solidFill>
                  <a:srgbClr val="00B050"/>
                </a:solidFill>
              </a:rPr>
              <a:t>as </a:t>
            </a:r>
            <a:r>
              <a:rPr lang="cs-CZ">
                <a:solidFill>
                  <a:srgbClr val="00B050"/>
                </a:solidFill>
              </a:rPr>
              <a:t>learning)  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9290" y="5366549"/>
            <a:ext cx="351472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2018" y="308101"/>
            <a:ext cx="1401782" cy="131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1238250" y="682550"/>
            <a:ext cx="7886700" cy="93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/>
              <a:t>Hodnocení dětí </a:t>
            </a:r>
            <a:endParaRPr/>
          </a:p>
        </p:txBody>
      </p:sp>
      <p:grpSp>
        <p:nvGrpSpPr>
          <p:cNvPr id="144" name="Google Shape;144;p23"/>
          <p:cNvGrpSpPr/>
          <p:nvPr/>
        </p:nvGrpSpPr>
        <p:grpSpPr>
          <a:xfrm>
            <a:off x="1524547" y="2202556"/>
            <a:ext cx="8135566" cy="2878372"/>
            <a:chOff x="546" y="783331"/>
            <a:chExt cx="8135566" cy="2878372"/>
          </a:xfrm>
        </p:grpSpPr>
        <p:sp>
          <p:nvSpPr>
            <p:cNvPr id="145" name="Google Shape;145;p23"/>
            <p:cNvSpPr/>
            <p:nvPr/>
          </p:nvSpPr>
          <p:spPr>
            <a:xfrm>
              <a:off x="4068329" y="1972741"/>
              <a:ext cx="2878372" cy="4995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6" name="Google Shape;146;p23"/>
            <p:cNvSpPr/>
            <p:nvPr/>
          </p:nvSpPr>
          <p:spPr>
            <a:xfrm>
              <a:off x="4022609" y="1972741"/>
              <a:ext cx="91440" cy="4995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23"/>
            <p:cNvSpPr/>
            <p:nvPr/>
          </p:nvSpPr>
          <p:spPr>
            <a:xfrm>
              <a:off x="1189956" y="1972741"/>
              <a:ext cx="2878372" cy="49955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8" name="Google Shape;148;p23"/>
            <p:cNvSpPr/>
            <p:nvPr/>
          </p:nvSpPr>
          <p:spPr>
            <a:xfrm>
              <a:off x="2878919" y="783331"/>
              <a:ext cx="2378820" cy="1189410"/>
            </a:xfrm>
            <a:prstGeom prst="rect">
              <a:avLst/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3"/>
            <p:cNvSpPr txBox="1"/>
            <p:nvPr/>
          </p:nvSpPr>
          <p:spPr>
            <a:xfrm>
              <a:off x="2878919" y="783331"/>
              <a:ext cx="2378820" cy="118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75" lIns="23475" spcFirstLastPara="1" rIns="23475" wrap="square" tIns="23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3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Hodnocení </a:t>
              </a: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46" y="2472293"/>
              <a:ext cx="2378820" cy="1189410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3"/>
            <p:cNvSpPr txBox="1"/>
            <p:nvPr/>
          </p:nvSpPr>
          <p:spPr>
            <a:xfrm>
              <a:off x="546" y="2472293"/>
              <a:ext cx="2378820" cy="118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75" lIns="23475" spcFirstLastPara="1" rIns="23475" wrap="square" tIns="23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3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Výsledků učení  </a:t>
              </a: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2878919" y="2472293"/>
              <a:ext cx="2378820" cy="1189410"/>
            </a:xfrm>
            <a:prstGeom prst="rect">
              <a:avLst/>
            </a:prstGeom>
            <a:solidFill>
              <a:srgbClr val="0070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3"/>
            <p:cNvSpPr txBox="1"/>
            <p:nvPr/>
          </p:nvSpPr>
          <p:spPr>
            <a:xfrm>
              <a:off x="2878919" y="2472293"/>
              <a:ext cx="2378820" cy="118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75" lIns="23475" spcFirstLastPara="1" rIns="23475" wrap="square" tIns="23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3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Procesů učení </a:t>
              </a: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757292" y="2472293"/>
              <a:ext cx="2378820" cy="1189410"/>
            </a:xfrm>
            <a:prstGeom prst="rect">
              <a:avLst/>
            </a:prstGeom>
            <a:solidFill>
              <a:srgbClr val="00B0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3"/>
            <p:cNvSpPr txBox="1"/>
            <p:nvPr/>
          </p:nvSpPr>
          <p:spPr>
            <a:xfrm>
              <a:off x="5757292" y="2472293"/>
              <a:ext cx="2378820" cy="118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75" lIns="23475" spcFirstLastPara="1" rIns="23475" wrap="square" tIns="23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3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Sebe a druhých </a:t>
              </a:r>
              <a:endParaRPr/>
            </a:p>
          </p:txBody>
        </p:sp>
      </p:grpSp>
      <p:pic>
        <p:nvPicPr>
          <p:cNvPr descr="Obsah obrázku kreslení&#10;&#10;Popis byl vytvořen automaticky"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0918" y="5672105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4"/>
          <p:cNvGrpSpPr/>
          <p:nvPr/>
        </p:nvGrpSpPr>
        <p:grpSpPr>
          <a:xfrm>
            <a:off x="1971723" y="706890"/>
            <a:ext cx="8530022" cy="4520892"/>
            <a:chOff x="715224" y="1737360"/>
            <a:chExt cx="10112379" cy="4373729"/>
          </a:xfrm>
        </p:grpSpPr>
        <p:sp>
          <p:nvSpPr>
            <p:cNvPr id="163" name="Google Shape;163;p24"/>
            <p:cNvSpPr/>
            <p:nvPr/>
          </p:nvSpPr>
          <p:spPr>
            <a:xfrm>
              <a:off x="3390039" y="1737360"/>
              <a:ext cx="3579202" cy="1070158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Aktéři  hodnocení </a:t>
              </a: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7553949" y="3347618"/>
              <a:ext cx="3273654" cy="1045413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Dítě samo </a:t>
              </a:r>
              <a:r>
                <a:rPr b="0" i="0" lang="cs-CZ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(sebehodnocení) </a:t>
              </a: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3897089" y="3285711"/>
              <a:ext cx="2543074" cy="1149036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Ostatní děti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(vrstevnické hodnocení) </a:t>
              </a: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844812" y="3383612"/>
              <a:ext cx="1773826" cy="1051135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Učitel</a:t>
              </a:r>
              <a:r>
                <a:rPr b="1" i="0" lang="cs-CZ" sz="82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cxnSp>
          <p:nvCxnSpPr>
            <p:cNvPr id="167" name="Google Shape;167;p24"/>
            <p:cNvCxnSpPr>
              <a:endCxn id="164" idx="0"/>
            </p:cNvCxnSpPr>
            <p:nvPr/>
          </p:nvCxnSpPr>
          <p:spPr>
            <a:xfrm>
              <a:off x="5190576" y="2807618"/>
              <a:ext cx="4000200" cy="5400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lg" w="lg" type="triangle"/>
            </a:ln>
          </p:spPr>
        </p:cxnSp>
        <p:cxnSp>
          <p:nvCxnSpPr>
            <p:cNvPr id="168" name="Google Shape;168;p24"/>
            <p:cNvCxnSpPr>
              <a:stCxn id="163" idx="4"/>
              <a:endCxn id="166" idx="0"/>
            </p:cNvCxnSpPr>
            <p:nvPr/>
          </p:nvCxnSpPr>
          <p:spPr>
            <a:xfrm flipH="1">
              <a:off x="1731740" y="2807518"/>
              <a:ext cx="3447900" cy="5760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lg" w="lg" type="triangle"/>
            </a:ln>
          </p:spPr>
        </p:cxnSp>
        <p:cxnSp>
          <p:nvCxnSpPr>
            <p:cNvPr id="169" name="Google Shape;169;p24"/>
            <p:cNvCxnSpPr>
              <a:stCxn id="163" idx="4"/>
              <a:endCxn id="165" idx="0"/>
            </p:cNvCxnSpPr>
            <p:nvPr/>
          </p:nvCxnSpPr>
          <p:spPr>
            <a:xfrm flipH="1">
              <a:off x="5168540" y="2807518"/>
              <a:ext cx="11100" cy="4782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lg" w="lg" type="triangle"/>
            </a:ln>
          </p:spPr>
        </p:cxnSp>
        <p:sp>
          <p:nvSpPr>
            <p:cNvPr id="170" name="Google Shape;170;p24"/>
            <p:cNvSpPr/>
            <p:nvPr/>
          </p:nvSpPr>
          <p:spPr>
            <a:xfrm>
              <a:off x="715224" y="5214796"/>
              <a:ext cx="2290527" cy="896293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Assessment OF learning</a:t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4045391" y="5210266"/>
              <a:ext cx="2290527" cy="89629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Assessment FOR learning</a:t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8045513" y="5210267"/>
              <a:ext cx="2290527" cy="896293"/>
            </a:xfrm>
            <a:prstGeom prst="rect">
              <a:avLst/>
            </a:prstGeom>
            <a:solidFill>
              <a:srgbClr val="00B050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Assessment AS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learning </a:t>
              </a:r>
              <a:endParaRPr/>
            </a:p>
          </p:txBody>
        </p:sp>
        <p:cxnSp>
          <p:nvCxnSpPr>
            <p:cNvPr id="173" name="Google Shape;173;p24"/>
            <p:cNvCxnSpPr>
              <a:stCxn id="166" idx="4"/>
            </p:cNvCxnSpPr>
            <p:nvPr/>
          </p:nvCxnSpPr>
          <p:spPr>
            <a:xfrm>
              <a:off x="1731725" y="4434747"/>
              <a:ext cx="0" cy="7755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74" name="Google Shape;174;p24"/>
            <p:cNvCxnSpPr>
              <a:stCxn id="166" idx="4"/>
              <a:endCxn id="171" idx="0"/>
            </p:cNvCxnSpPr>
            <p:nvPr/>
          </p:nvCxnSpPr>
          <p:spPr>
            <a:xfrm>
              <a:off x="1731725" y="4434747"/>
              <a:ext cx="3459000" cy="7755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lg" w="lg" type="triangle"/>
            </a:ln>
          </p:spPr>
        </p:cxnSp>
        <p:cxnSp>
          <p:nvCxnSpPr>
            <p:cNvPr id="175" name="Google Shape;175;p24"/>
            <p:cNvCxnSpPr>
              <a:stCxn id="165" idx="4"/>
              <a:endCxn id="171" idx="0"/>
            </p:cNvCxnSpPr>
            <p:nvPr/>
          </p:nvCxnSpPr>
          <p:spPr>
            <a:xfrm>
              <a:off x="5168626" y="4434747"/>
              <a:ext cx="21900" cy="7755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lg" w="lg" type="triangle"/>
            </a:ln>
          </p:spPr>
        </p:cxnSp>
        <p:cxnSp>
          <p:nvCxnSpPr>
            <p:cNvPr id="176" name="Google Shape;176;p24"/>
            <p:cNvCxnSpPr>
              <a:stCxn id="164" idx="4"/>
              <a:endCxn id="172" idx="0"/>
            </p:cNvCxnSpPr>
            <p:nvPr/>
          </p:nvCxnSpPr>
          <p:spPr>
            <a:xfrm>
              <a:off x="9190776" y="4393031"/>
              <a:ext cx="0" cy="8172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lg" w="lg" type="triangle"/>
            </a:ln>
          </p:spPr>
        </p:cxnSp>
        <p:cxnSp>
          <p:nvCxnSpPr>
            <p:cNvPr id="177" name="Google Shape;177;p24"/>
            <p:cNvCxnSpPr>
              <a:stCxn id="165" idx="4"/>
              <a:endCxn id="172" idx="0"/>
            </p:cNvCxnSpPr>
            <p:nvPr/>
          </p:nvCxnSpPr>
          <p:spPr>
            <a:xfrm>
              <a:off x="5168626" y="4434747"/>
              <a:ext cx="4022100" cy="7755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lg" w="lg" type="triangle"/>
            </a:ln>
          </p:spPr>
        </p:cxnSp>
      </p:grpSp>
      <p:cxnSp>
        <p:nvCxnSpPr>
          <p:cNvPr id="178" name="Google Shape;178;p24"/>
          <p:cNvCxnSpPr>
            <a:stCxn id="164" idx="4"/>
            <a:endCxn id="171" idx="0"/>
          </p:cNvCxnSpPr>
          <p:nvPr/>
        </p:nvCxnSpPr>
        <p:spPr>
          <a:xfrm flipH="1">
            <a:off x="5746944" y="3451916"/>
            <a:ext cx="3374100" cy="8448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lg" w="lg" type="triangle"/>
          </a:ln>
        </p:spPr>
      </p:cxnSp>
      <p:pic>
        <p:nvPicPr>
          <p:cNvPr descr="Obsah obrázku kreslení&#10;&#10;Popis byl vytvořen automaticky"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0918" y="5672105"/>
            <a:ext cx="5380461" cy="108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2020-03-30T15:15:37Z</dcterms:created>
  <dc:creator>Dominik Raška</dc:creator>
</cp:coreProperties>
</file>