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1F1EC-8964-4AE7-85B5-BA408DC274B7}" type="datetimeFigureOut">
              <a:rPr lang="cs-CZ" smtClean="0"/>
              <a:pPr/>
              <a:t>9.12.2014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694A-AE96-453C-B985-4514897145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1536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694A-AE96-453C-B985-45148971459B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811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694A-AE96-453C-B985-45148971459B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3347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694A-AE96-453C-B985-45148971459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236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8399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9887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9179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548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0260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9.12.2014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4985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9.12.2014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2482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9.12.2014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099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9.12.2014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4913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9.12.2014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364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9.12.2014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2037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8811-B0B3-458E-AF66-B386CC0BFB71}" type="datetimeFigureOut">
              <a:rPr lang="cs-CZ" smtClean="0"/>
              <a:pPr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711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jeco.cz/index.php?detail=1&amp;id_desc=47715&amp;s_lang=2" TargetMode="External"/><Relationship Id="rId13" Type="http://schemas.openxmlformats.org/officeDocument/2006/relationships/hyperlink" Target="http://divadelniatelier.cz/?page_id=319" TargetMode="External"/><Relationship Id="rId18" Type="http://schemas.openxmlformats.org/officeDocument/2006/relationships/hyperlink" Target="http://yan-ny.blog.cz/1112/na-zapadni-fronte-klid-erich-maria-remarque" TargetMode="External"/><Relationship Id="rId3" Type="http://schemas.openxmlformats.org/officeDocument/2006/relationships/hyperlink" Target="http://www.britannica.com/EBchecked/topic/53006/Henri-Barbusse" TargetMode="External"/><Relationship Id="rId7" Type="http://schemas.openxmlformats.org/officeDocument/2006/relationships/hyperlink" Target="http://cs.wikipedia.org/wiki/Fr%C3%A1%C5%88a_%C5%A0r%C3%A1mek" TargetMode="External"/><Relationship Id="rId12" Type="http://schemas.openxmlformats.org/officeDocument/2006/relationships/hyperlink" Target="http://www.private-prague-guide.com/article/jaroslav-hasek/" TargetMode="External"/><Relationship Id="rId17" Type="http://schemas.openxmlformats.org/officeDocument/2006/relationships/hyperlink" Target="http://www.artbook.cz/antikvariat/default.asp?kategorie=h&amp;searvalue=%C5%A0r%C3%A1mek" TargetMode="External"/><Relationship Id="rId2" Type="http://schemas.openxmlformats.org/officeDocument/2006/relationships/hyperlink" Target="http://www.nobelprize.org/nobel_prizes/literature/laureates/1915/" TargetMode="External"/><Relationship Id="rId16" Type="http://schemas.openxmlformats.org/officeDocument/2006/relationships/hyperlink" Target="http://www.cesky-raj.info/dre-cs/21491-letni-kino-dobry-vojak-svej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mich.edu/~eng217/student_projects/anderson/legacy.htm" TargetMode="External"/><Relationship Id="rId11" Type="http://schemas.openxmlformats.org/officeDocument/2006/relationships/hyperlink" Target="http://www.antik-kant.cz/katal/legie_a.html" TargetMode="External"/><Relationship Id="rId5" Type="http://schemas.openxmlformats.org/officeDocument/2006/relationships/hyperlink" Target="http://www.notablebiographies.com/Pu-Ro/Remarque-Erich-Maria.html" TargetMode="External"/><Relationship Id="rId15" Type="http://schemas.openxmlformats.org/officeDocument/2006/relationships/hyperlink" Target="http://www.bux.cz/knihy/897-sbohem-armado.html" TargetMode="External"/><Relationship Id="rId10" Type="http://schemas.openxmlformats.org/officeDocument/2006/relationships/hyperlink" Target="http://www.ceskenoviny.cz/tema/index_img.php?id=151073" TargetMode="External"/><Relationship Id="rId4" Type="http://schemas.openxmlformats.org/officeDocument/2006/relationships/hyperlink" Target="http://kuenste-im-exil.de/KIE/Content/EN/Persons/zweig-arnold-en.html" TargetMode="External"/><Relationship Id="rId9" Type="http://schemas.openxmlformats.org/officeDocument/2006/relationships/hyperlink" Target="http://cs.wikipedia.org/wiki/Franti%C5%A1ek_Langer" TargetMode="External"/><Relationship Id="rId14" Type="http://schemas.openxmlformats.org/officeDocument/2006/relationships/hyperlink" Target="http://romenu.skynetblogs.be/tag/virginie+lovel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7772400" cy="1470025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latin typeface="Century Gothic" pitchFamily="34" charset="0"/>
                <a:ea typeface="+mn-ea"/>
                <a:cs typeface="+mn-cs"/>
              </a:rPr>
              <a:t>Odraz 1. světové války v literatuře</a:t>
            </a:r>
            <a:endParaRPr lang="cs-CZ" sz="4800" b="1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1052736"/>
          </a:xfrm>
        </p:spPr>
        <p:txBody>
          <a:bodyPr>
            <a:noAutofit/>
          </a:bodyPr>
          <a:lstStyle/>
          <a:p>
            <a:r>
              <a:rPr lang="cs-CZ" sz="1600" dirty="0" smtClean="0"/>
              <a:t>Materiál je součástí projektu „Odraz 1. světové války v moderní výuce“ a je prostřednictvím „Programu na podporu činnosti nestátních neziskových organizací působících v oblasti předškolního, základního a středního vzdělávání v roce 2014“ spolufinancován MŠMT.</a:t>
            </a:r>
            <a:endParaRPr lang="cs-CZ" sz="1600" dirty="0"/>
          </a:p>
        </p:txBody>
      </p:sp>
      <p:pic>
        <p:nvPicPr>
          <p:cNvPr id="1026" name="Picture 2" descr="C:\Users\PC01\Desktop\mej\2012 2013\propagace\new logo\LOGO 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1865817" cy="20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icm.cz/files/user-126/msmt_logo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326381" cy="20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38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Ztracená generace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generace poznamenaná zážitky 1. světové    války</a:t>
            </a:r>
          </a:p>
          <a:p>
            <a:r>
              <a:rPr lang="cs-CZ" dirty="0"/>
              <a:t>l</a:t>
            </a:r>
            <a:r>
              <a:rPr lang="cs-CZ" dirty="0" smtClean="0"/>
              <a:t>éta  dospívání tráví v zákopech</a:t>
            </a:r>
          </a:p>
          <a:p>
            <a:r>
              <a:rPr lang="cs-CZ" dirty="0" smtClean="0"/>
              <a:t>po návratu domů nenachází uplatnění ani uspokojení</a:t>
            </a:r>
          </a:p>
          <a:p>
            <a:r>
              <a:rPr lang="cs-CZ" dirty="0" smtClean="0"/>
              <a:t>nejsou schopni se přizpůsobit normálnímu životu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Ernest </a:t>
            </a:r>
            <a:r>
              <a:rPr lang="cs-CZ" b="1" dirty="0" err="1" smtClean="0"/>
              <a:t>Hemingway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( 1898 – 1961 )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Nobelova cena za literaturu</a:t>
            </a:r>
          </a:p>
          <a:p>
            <a:r>
              <a:rPr lang="cs-CZ" dirty="0" smtClean="0"/>
              <a:t>vlastní zážitky z italské fronty</a:t>
            </a:r>
          </a:p>
          <a:p>
            <a:r>
              <a:rPr lang="cs-CZ" dirty="0" smtClean="0"/>
              <a:t>zraněn</a:t>
            </a:r>
          </a:p>
          <a:p>
            <a:r>
              <a:rPr lang="cs-CZ" b="1" dirty="0" smtClean="0"/>
              <a:t>Sbohem, armádo</a:t>
            </a:r>
          </a:p>
          <a:p>
            <a:pPr>
              <a:buNone/>
            </a:pPr>
            <a:r>
              <a:rPr lang="cs-CZ" dirty="0" smtClean="0"/>
              <a:t>    příběh lásky mezi zraněným</a:t>
            </a:r>
          </a:p>
          <a:p>
            <a:pPr>
              <a:buNone/>
            </a:pPr>
            <a:r>
              <a:rPr lang="cs-CZ" dirty="0" smtClean="0"/>
              <a:t>    americkým vojákem a anglickou</a:t>
            </a:r>
          </a:p>
          <a:p>
            <a:pPr>
              <a:buNone/>
            </a:pPr>
            <a:r>
              <a:rPr lang="cs-CZ" dirty="0" smtClean="0"/>
              <a:t>    ošetřovatelkou</a:t>
            </a:r>
          </a:p>
          <a:p>
            <a:endParaRPr lang="cs-CZ" dirty="0"/>
          </a:p>
        </p:txBody>
      </p:sp>
      <p:pic>
        <p:nvPicPr>
          <p:cNvPr id="4" name="Obrázek 3" descr="Hemingway_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2857488" cy="37862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70033" y="5372662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Česká literatura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Bezprostřední zážitky z fronty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Fráňa Šrámek</a:t>
            </a:r>
            <a:br>
              <a:rPr lang="cs-CZ" b="1" dirty="0" smtClean="0"/>
            </a:br>
            <a:r>
              <a:rPr lang="cs-CZ" dirty="0" smtClean="0"/>
              <a:t>(1877 – 1952)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anarchistický buřič</a:t>
            </a:r>
          </a:p>
          <a:p>
            <a:r>
              <a:rPr lang="cs-CZ" dirty="0" smtClean="0"/>
              <a:t>antimilitarista</a:t>
            </a:r>
          </a:p>
          <a:p>
            <a:r>
              <a:rPr lang="cs-CZ" dirty="0" smtClean="0"/>
              <a:t>účastník války</a:t>
            </a:r>
          </a:p>
          <a:p>
            <a:r>
              <a:rPr lang="cs-CZ" b="1" dirty="0" smtClean="0"/>
              <a:t>Žasnoucí voják</a:t>
            </a:r>
          </a:p>
          <a:p>
            <a:pPr>
              <a:buNone/>
            </a:pPr>
            <a:r>
              <a:rPr lang="cs-CZ" dirty="0" smtClean="0"/>
              <a:t>    povídky zachycující tragické</a:t>
            </a:r>
          </a:p>
          <a:p>
            <a:pPr>
              <a:buNone/>
            </a:pPr>
            <a:r>
              <a:rPr lang="cs-CZ" dirty="0" smtClean="0"/>
              <a:t>    osudy vojáků</a:t>
            </a:r>
          </a:p>
          <a:p>
            <a:pPr>
              <a:buNone/>
            </a:pPr>
            <a:r>
              <a:rPr lang="cs-CZ" dirty="0" smtClean="0"/>
              <a:t>    nesmyslnost války</a:t>
            </a:r>
            <a:endParaRPr lang="cs-CZ" dirty="0"/>
          </a:p>
        </p:txBody>
      </p:sp>
      <p:pic>
        <p:nvPicPr>
          <p:cNvPr id="5" name="Obrázek 4" descr="220px-Frana_Sramek_1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571612"/>
            <a:ext cx="2794000" cy="31623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195413" y="477401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Česká literatura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</a:t>
            </a:r>
            <a:r>
              <a:rPr lang="cs-CZ" dirty="0" smtClean="0"/>
              <a:t>egionáři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Legionářská 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autoři skuteční účastníci bojů zejména na východní frontě</a:t>
            </a:r>
          </a:p>
          <a:p>
            <a:r>
              <a:rPr lang="cs-CZ" dirty="0"/>
              <a:t>z</a:t>
            </a:r>
            <a:r>
              <a:rPr lang="cs-CZ" dirty="0" smtClean="0"/>
              <a:t>běhové , zajatci , dobrovolníci na straně Dohody proti Rakousku - Uhersku</a:t>
            </a:r>
          </a:p>
          <a:p>
            <a:r>
              <a:rPr lang="cs-CZ" dirty="0" smtClean="0"/>
              <a:t>válka jako historická událost</a:t>
            </a:r>
          </a:p>
          <a:p>
            <a:r>
              <a:rPr lang="cs-CZ" dirty="0" smtClean="0"/>
              <a:t>kronikářský záznam</a:t>
            </a:r>
          </a:p>
          <a:p>
            <a:r>
              <a:rPr lang="cs-CZ" dirty="0" smtClean="0"/>
              <a:t>autobiografické prvky</a:t>
            </a:r>
          </a:p>
          <a:p>
            <a:r>
              <a:rPr lang="cs-CZ" dirty="0" smtClean="0"/>
              <a:t>prvky literatury faktu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Josef </a:t>
            </a:r>
            <a:r>
              <a:rPr lang="cs-CZ" b="1" dirty="0" err="1" smtClean="0"/>
              <a:t>Kopta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( 1894 – 1962 )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Třetí rota </a:t>
            </a:r>
          </a:p>
          <a:p>
            <a:r>
              <a:rPr lang="cs-CZ" b="1" dirty="0" smtClean="0"/>
              <a:t>Třetí rota na magistrále</a:t>
            </a:r>
          </a:p>
          <a:p>
            <a:r>
              <a:rPr lang="cs-CZ" b="1" dirty="0" smtClean="0"/>
              <a:t>Třetí rota doma</a:t>
            </a:r>
          </a:p>
          <a:p>
            <a:pPr>
              <a:buNone/>
            </a:pPr>
            <a:r>
              <a:rPr lang="cs-CZ" b="1" dirty="0" smtClean="0"/>
              <a:t>    </a:t>
            </a:r>
            <a:r>
              <a:rPr lang="cs-CZ" dirty="0" smtClean="0"/>
              <a:t>osudy jedné roty legií</a:t>
            </a:r>
          </a:p>
          <a:p>
            <a:pPr>
              <a:buNone/>
            </a:pPr>
            <a:r>
              <a:rPr lang="cs-CZ" dirty="0" smtClean="0"/>
              <a:t>    civilní pohled</a:t>
            </a:r>
          </a:p>
          <a:p>
            <a:pPr>
              <a:buNone/>
            </a:pPr>
            <a:r>
              <a:rPr lang="cs-CZ" dirty="0" smtClean="0"/>
              <a:t>    stesk po domově</a:t>
            </a:r>
          </a:p>
          <a:p>
            <a:pPr>
              <a:buNone/>
            </a:pPr>
            <a:r>
              <a:rPr lang="cs-CZ" dirty="0" smtClean="0"/>
              <a:t>    hrdinství</a:t>
            </a:r>
          </a:p>
          <a:p>
            <a:pPr>
              <a:buNone/>
            </a:pPr>
            <a:endParaRPr lang="cs-CZ" b="1" dirty="0"/>
          </a:p>
        </p:txBody>
      </p:sp>
      <p:pic>
        <p:nvPicPr>
          <p:cNvPr id="4" name="Obrázek 3" descr="Kop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857364"/>
            <a:ext cx="2786082" cy="40005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34264" y="5930390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František Langer</a:t>
            </a:r>
            <a:br>
              <a:rPr lang="cs-CZ" b="1" dirty="0" smtClean="0"/>
            </a:br>
            <a:r>
              <a:rPr lang="cs-CZ" dirty="0" smtClean="0"/>
              <a:t>( 1888 – 1965 )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vojenský lékař</a:t>
            </a:r>
          </a:p>
          <a:p>
            <a:r>
              <a:rPr lang="cs-CZ" b="1" dirty="0" smtClean="0"/>
              <a:t>Železný vlk</a:t>
            </a:r>
          </a:p>
          <a:p>
            <a:pPr>
              <a:buNone/>
            </a:pPr>
            <a:r>
              <a:rPr lang="cs-CZ" b="1" dirty="0" smtClean="0"/>
              <a:t>    </a:t>
            </a:r>
            <a:r>
              <a:rPr lang="cs-CZ" dirty="0" smtClean="0"/>
              <a:t>soubor povídek z legií</a:t>
            </a:r>
          </a:p>
          <a:p>
            <a:r>
              <a:rPr lang="cs-CZ" b="1" dirty="0" smtClean="0"/>
              <a:t>Jízdní hlídka</a:t>
            </a:r>
          </a:p>
          <a:p>
            <a:pPr>
              <a:buNone/>
            </a:pPr>
            <a:r>
              <a:rPr lang="cs-CZ" b="1" dirty="0" smtClean="0"/>
              <a:t>    </a:t>
            </a:r>
            <a:r>
              <a:rPr lang="cs-CZ" dirty="0" smtClean="0"/>
              <a:t>drama o skupině legionářů</a:t>
            </a:r>
          </a:p>
          <a:p>
            <a:pPr>
              <a:buNone/>
            </a:pPr>
            <a:r>
              <a:rPr lang="cs-CZ" dirty="0" smtClean="0"/>
              <a:t>    obklíčené bolševiky</a:t>
            </a:r>
            <a:endParaRPr lang="cs-CZ" dirty="0"/>
          </a:p>
        </p:txBody>
      </p:sp>
      <p:pic>
        <p:nvPicPr>
          <p:cNvPr id="4" name="Obrázek 3" descr="225px-Frantisek_La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538154"/>
            <a:ext cx="3071824" cy="47647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92280" y="64796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109894" y="6322118"/>
            <a:ext cx="73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Rudolf Medek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( 1890 – 1940 )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účastník bitvy u </a:t>
            </a:r>
            <a:r>
              <a:rPr lang="cs-CZ" dirty="0" err="1" smtClean="0"/>
              <a:t>Zborova</a:t>
            </a:r>
            <a:endParaRPr lang="cs-CZ" dirty="0" smtClean="0"/>
          </a:p>
          <a:p>
            <a:r>
              <a:rPr lang="cs-CZ" dirty="0" smtClean="0"/>
              <a:t>za války v ruském zajetí</a:t>
            </a:r>
          </a:p>
          <a:p>
            <a:r>
              <a:rPr lang="cs-CZ" b="1" dirty="0" smtClean="0"/>
              <a:t>Anabáze </a:t>
            </a:r>
          </a:p>
          <a:p>
            <a:pPr>
              <a:buNone/>
            </a:pPr>
            <a:r>
              <a:rPr lang="cs-CZ" b="1" dirty="0" smtClean="0"/>
              <a:t>   </a:t>
            </a:r>
            <a:r>
              <a:rPr lang="cs-CZ" dirty="0" smtClean="0"/>
              <a:t> pentalogie</a:t>
            </a:r>
          </a:p>
          <a:p>
            <a:pPr>
              <a:buNone/>
            </a:pPr>
            <a:r>
              <a:rPr lang="cs-CZ" dirty="0" smtClean="0"/>
              <a:t>    poslední měsíce legií v Rusku</a:t>
            </a:r>
          </a:p>
          <a:p>
            <a:pPr>
              <a:buNone/>
            </a:pPr>
            <a:r>
              <a:rPr lang="cs-CZ" dirty="0" smtClean="0"/>
              <a:t>    návrat do vlasti</a:t>
            </a:r>
          </a:p>
          <a:p>
            <a:r>
              <a:rPr lang="cs-CZ" b="1" dirty="0" smtClean="0"/>
              <a:t>Plukovník Švec </a:t>
            </a:r>
          </a:p>
          <a:p>
            <a:pPr>
              <a:buNone/>
            </a:pPr>
            <a:r>
              <a:rPr lang="cs-CZ" b="1" dirty="0" smtClean="0"/>
              <a:t>    </a:t>
            </a:r>
            <a:r>
              <a:rPr lang="cs-CZ" dirty="0" smtClean="0"/>
              <a:t>drama o sebeobětování velitele  </a:t>
            </a:r>
            <a:endParaRPr lang="cs-CZ" dirty="0"/>
          </a:p>
        </p:txBody>
      </p:sp>
      <p:pic>
        <p:nvPicPr>
          <p:cNvPr id="4" name="Obrázek 3" descr="med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000240"/>
            <a:ext cx="3000396" cy="30003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84297" y="5031344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Jaroslav Kratochvíl</a:t>
            </a:r>
            <a:br>
              <a:rPr lang="cs-CZ" b="1" dirty="0" smtClean="0"/>
            </a:br>
            <a:r>
              <a:rPr lang="cs-CZ" dirty="0" smtClean="0"/>
              <a:t>(1885 – 1945)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sympatizoval s bolševiky</a:t>
            </a:r>
          </a:p>
          <a:p>
            <a:r>
              <a:rPr lang="cs-CZ" b="1" dirty="0" smtClean="0"/>
              <a:t>Cesta revoluce</a:t>
            </a:r>
          </a:p>
          <a:p>
            <a:pPr>
              <a:buNone/>
            </a:pPr>
            <a:r>
              <a:rPr lang="cs-CZ" dirty="0" smtClean="0"/>
              <a:t>    polemika o úloze </a:t>
            </a:r>
            <a:r>
              <a:rPr lang="cs-CZ" dirty="0" err="1" smtClean="0"/>
              <a:t>čs.legií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v Rusku</a:t>
            </a:r>
          </a:p>
          <a:p>
            <a:r>
              <a:rPr lang="cs-CZ" b="1" dirty="0" smtClean="0"/>
              <a:t>Prameny</a:t>
            </a:r>
          </a:p>
          <a:p>
            <a:pPr>
              <a:buNone/>
            </a:pPr>
            <a:r>
              <a:rPr lang="cs-CZ" b="1" dirty="0" smtClean="0"/>
              <a:t>    </a:t>
            </a:r>
            <a:r>
              <a:rPr lang="cs-CZ" dirty="0" smtClean="0"/>
              <a:t>román o osudech vojáků</a:t>
            </a:r>
          </a:p>
          <a:p>
            <a:pPr>
              <a:buNone/>
            </a:pPr>
            <a:r>
              <a:rPr lang="cs-CZ" b="1" dirty="0" smtClean="0"/>
              <a:t>    </a:t>
            </a:r>
            <a:r>
              <a:rPr lang="cs-CZ" dirty="0" smtClean="0"/>
              <a:t>autobiografické prvky</a:t>
            </a:r>
          </a:p>
          <a:p>
            <a:pPr>
              <a:buNone/>
            </a:pPr>
            <a:r>
              <a:rPr lang="cs-CZ" dirty="0" smtClean="0"/>
              <a:t>    příklon k ruské revoluci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Kratochví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1808" y="1571612"/>
            <a:ext cx="3490257" cy="40719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733203" y="5710596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Světová literatura</a:t>
            </a:r>
          </a:p>
          <a:p>
            <a:pPr lvl="1"/>
            <a:r>
              <a:rPr lang="cs-CZ" dirty="0" smtClean="0"/>
              <a:t>Francie</a:t>
            </a:r>
          </a:p>
          <a:p>
            <a:pPr lvl="1"/>
            <a:r>
              <a:rPr lang="cs-CZ" dirty="0" smtClean="0"/>
              <a:t>Německo</a:t>
            </a:r>
          </a:p>
          <a:p>
            <a:pPr lvl="1"/>
            <a:r>
              <a:rPr lang="cs-CZ" dirty="0" smtClean="0"/>
              <a:t>Spojené státy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b="1" dirty="0" smtClean="0"/>
              <a:t>Česká literatura</a:t>
            </a:r>
          </a:p>
          <a:p>
            <a:pPr lvl="1"/>
            <a:r>
              <a:rPr lang="cs-CZ" dirty="0" smtClean="0"/>
              <a:t>bezprostřední svědectví z fronty</a:t>
            </a:r>
          </a:p>
          <a:p>
            <a:pPr lvl="1"/>
            <a:r>
              <a:rPr lang="cs-CZ" dirty="0" smtClean="0"/>
              <a:t>legionářská literatura</a:t>
            </a:r>
          </a:p>
          <a:p>
            <a:pPr lvl="1"/>
            <a:r>
              <a:rPr lang="cs-CZ" dirty="0" smtClean="0"/>
              <a:t>satirický pohled na válku</a:t>
            </a:r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Česká literatura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Satirický pohled na válku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Jaroslav Hašek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(1883 – 1923 )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anarchista, novinář, mystifikátor</a:t>
            </a:r>
          </a:p>
          <a:p>
            <a:r>
              <a:rPr lang="cs-CZ" b="1" dirty="0" smtClean="0"/>
              <a:t>Osudy dobrého vojáka Švejka</a:t>
            </a:r>
          </a:p>
          <a:p>
            <a:pPr>
              <a:buNone/>
            </a:pPr>
            <a:r>
              <a:rPr lang="cs-CZ" b="1" dirty="0" smtClean="0"/>
              <a:t>     za světové války </a:t>
            </a:r>
            <a:r>
              <a:rPr lang="cs-CZ" dirty="0" smtClean="0"/>
              <a:t>( 1920 – 23 )</a:t>
            </a:r>
          </a:p>
          <a:p>
            <a:pPr>
              <a:buNone/>
            </a:pPr>
            <a:r>
              <a:rPr lang="cs-CZ" dirty="0" smtClean="0"/>
              <a:t>     nedokončené 4 díly</a:t>
            </a:r>
          </a:p>
          <a:p>
            <a:pPr>
              <a:buNone/>
            </a:pPr>
            <a:r>
              <a:rPr lang="cs-CZ" dirty="0" smtClean="0"/>
              <a:t>     světově proslulý satirický román</a:t>
            </a:r>
          </a:p>
          <a:p>
            <a:pPr>
              <a:buNone/>
            </a:pPr>
            <a:r>
              <a:rPr lang="cs-CZ" dirty="0" smtClean="0"/>
              <a:t>     obraz nesmyslnosti války</a:t>
            </a:r>
          </a:p>
          <a:p>
            <a:pPr>
              <a:buNone/>
            </a:pPr>
            <a:r>
              <a:rPr lang="cs-CZ" dirty="0" smtClean="0"/>
              <a:t>     prostředky lidového humoru</a:t>
            </a:r>
          </a:p>
          <a:p>
            <a:pPr>
              <a:buNone/>
            </a:pPr>
            <a:r>
              <a:rPr lang="cs-CZ" dirty="0" smtClean="0"/>
              <a:t>     nový typ ve </a:t>
            </a:r>
            <a:r>
              <a:rPr lang="cs-CZ" u="sng" dirty="0" smtClean="0"/>
              <a:t>světové</a:t>
            </a:r>
            <a:r>
              <a:rPr lang="cs-CZ" dirty="0" smtClean="0"/>
              <a:t> literatuře</a:t>
            </a:r>
          </a:p>
          <a:p>
            <a:endParaRPr lang="cs-CZ" b="1" dirty="0"/>
          </a:p>
        </p:txBody>
      </p:sp>
      <p:pic>
        <p:nvPicPr>
          <p:cNvPr id="4" name="Obrázek 3" descr="jaroslav-has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8617" y="1844824"/>
            <a:ext cx="2500298" cy="384160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15033" y="5744282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a západní frontě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2465" y="3582129"/>
            <a:ext cx="1772103" cy="2808808"/>
          </a:xfrm>
          <a:prstGeom prst="rect">
            <a:avLst/>
          </a:prstGeom>
        </p:spPr>
      </p:pic>
      <p:pic>
        <p:nvPicPr>
          <p:cNvPr id="7" name="Obrázek 6" descr="Petr-a-Lucie-plaká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1500198" cy="3204791"/>
          </a:xfrm>
          <a:prstGeom prst="rect">
            <a:avLst/>
          </a:prstGeom>
        </p:spPr>
      </p:pic>
      <p:pic>
        <p:nvPicPr>
          <p:cNvPr id="8" name="Obrázek 7" descr="Ohe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0"/>
            <a:ext cx="2320009" cy="3337339"/>
          </a:xfrm>
          <a:prstGeom prst="rect">
            <a:avLst/>
          </a:prstGeom>
        </p:spPr>
      </p:pic>
      <p:pic>
        <p:nvPicPr>
          <p:cNvPr id="9" name="Obrázek 8" descr="toprafoja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278" y="3696613"/>
            <a:ext cx="1819275" cy="2524125"/>
          </a:xfrm>
          <a:prstGeom prst="rect">
            <a:avLst/>
          </a:prstGeom>
        </p:spPr>
      </p:pic>
      <p:pic>
        <p:nvPicPr>
          <p:cNvPr id="10" name="Obrázek 9" descr="Sbohem, armád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9425"/>
            <a:ext cx="3235748" cy="3000396"/>
          </a:xfrm>
          <a:prstGeom prst="rect">
            <a:avLst/>
          </a:prstGeom>
        </p:spPr>
      </p:pic>
      <p:pic>
        <p:nvPicPr>
          <p:cNvPr id="11" name="Obrázek 10" descr="Žasnoucí vojá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1261" y="3700631"/>
            <a:ext cx="1703860" cy="269030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89276" y="3142615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Obr.12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13759" y="3278102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Obr.13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14783" y="2976891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66182" y="6206271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Obr.15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69458" y="6390937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Obr.16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814782" y="6313689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cs-CZ" sz="1800" dirty="0" err="1" smtClean="0"/>
              <a:t>Balajka</a:t>
            </a:r>
            <a:r>
              <a:rPr lang="cs-CZ" sz="1800" dirty="0" smtClean="0"/>
              <a:t>,B. a kol.: Přehledné dějiny literatury II,Fortuna, Praha 1997</a:t>
            </a:r>
          </a:p>
          <a:p>
            <a:r>
              <a:rPr lang="cs-CZ" sz="1800" dirty="0" smtClean="0"/>
              <a:t>Prokop, V. : Přehled české literatury 20. století, O.K. – Soft, Sokolov, 1998</a:t>
            </a:r>
          </a:p>
          <a:p>
            <a:r>
              <a:rPr lang="cs-CZ" sz="1800" dirty="0"/>
              <a:t>Obr.1 - </a:t>
            </a:r>
            <a:r>
              <a:rPr lang="cs-CZ" sz="1800" dirty="0">
                <a:hlinkClick r:id="rId2"/>
              </a:rPr>
              <a:t>http://www.nobelprize.org/nobel_prizes/literature/laureates/1915</a:t>
            </a:r>
            <a:r>
              <a:rPr lang="cs-CZ" sz="1800" dirty="0" smtClean="0">
                <a:hlinkClick r:id="rId2"/>
              </a:rPr>
              <a:t>/</a:t>
            </a:r>
            <a:endParaRPr lang="cs-CZ" sz="1800" dirty="0" smtClean="0"/>
          </a:p>
          <a:p>
            <a:r>
              <a:rPr lang="cs-CZ" sz="1800" dirty="0"/>
              <a:t>Obr.2 - </a:t>
            </a: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www.britannica.com/EBchecked/topic/53006/Henri-Barbusse</a:t>
            </a:r>
            <a:endParaRPr lang="cs-CZ" sz="1800" dirty="0" smtClean="0"/>
          </a:p>
          <a:p>
            <a:r>
              <a:rPr lang="cs-CZ" sz="1800" dirty="0" smtClean="0"/>
              <a:t>Obr.3 </a:t>
            </a:r>
            <a:r>
              <a:rPr lang="cs-CZ" sz="1800" dirty="0"/>
              <a:t>- </a:t>
            </a:r>
            <a:r>
              <a:rPr lang="cs-CZ" sz="1800" dirty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kuenste-im-exil.de/KIE/Content/EN/Persons/zweig-arnold-en.html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Obr.4 </a:t>
            </a:r>
            <a:r>
              <a:rPr lang="cs-CZ" sz="1800" dirty="0"/>
              <a:t>- </a:t>
            </a:r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www.notablebiographies.com/Pu-Ro/Remarque-Erich-Maria.html</a:t>
            </a:r>
            <a:r>
              <a:rPr lang="cs-CZ" sz="1800" dirty="0" smtClean="0"/>
              <a:t> </a:t>
            </a:r>
          </a:p>
          <a:p>
            <a:r>
              <a:rPr lang="cs-CZ" sz="1800" dirty="0"/>
              <a:t>Obr.5 - </a:t>
            </a:r>
            <a:r>
              <a:rPr lang="cs-CZ" sz="1800" dirty="0">
                <a:hlinkClick r:id="rId6"/>
              </a:rPr>
              <a:t>http://www.umich.edu/~</a:t>
            </a:r>
            <a:r>
              <a:rPr lang="cs-CZ" sz="1800" dirty="0" smtClean="0">
                <a:hlinkClick r:id="rId6"/>
              </a:rPr>
              <a:t>eng217/student_projects/anderson/legacy.htm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Obr.6 </a:t>
            </a:r>
            <a:r>
              <a:rPr lang="cs-CZ" sz="1800" dirty="0"/>
              <a:t>- </a:t>
            </a:r>
            <a:r>
              <a:rPr lang="cs-CZ" sz="1800" dirty="0">
                <a:hlinkClick r:id="rId7"/>
              </a:rPr>
              <a:t>http://cs.wikipedia.org/wiki/Fr%C3%A1%C5%88a_%</a:t>
            </a:r>
            <a:r>
              <a:rPr lang="cs-CZ" sz="1800" dirty="0" smtClean="0">
                <a:hlinkClick r:id="rId7"/>
              </a:rPr>
              <a:t>C5%A0r%C3%A1mek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Obr.7 </a:t>
            </a:r>
            <a:r>
              <a:rPr lang="cs-CZ" sz="1800" dirty="0"/>
              <a:t>- </a:t>
            </a:r>
            <a:r>
              <a:rPr lang="cs-CZ" sz="1800" dirty="0">
                <a:hlinkClick r:id="rId8"/>
              </a:rPr>
              <a:t>http://</a:t>
            </a:r>
            <a:r>
              <a:rPr lang="cs-CZ" sz="1800" dirty="0" smtClean="0">
                <a:hlinkClick r:id="rId8"/>
              </a:rPr>
              <a:t>www.cojeco.cz/index.php?detail=1&amp;id_desc=47715&amp;s_lang=2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Obr.8 </a:t>
            </a:r>
            <a:r>
              <a:rPr lang="cs-CZ" sz="1800" dirty="0"/>
              <a:t>- </a:t>
            </a:r>
            <a:r>
              <a:rPr lang="cs-CZ" sz="1800" dirty="0">
                <a:hlinkClick r:id="rId9"/>
              </a:rPr>
              <a:t>http://</a:t>
            </a:r>
            <a:r>
              <a:rPr lang="cs-CZ" sz="1800" dirty="0" smtClean="0">
                <a:hlinkClick r:id="rId9"/>
              </a:rPr>
              <a:t>cs.wikipedia.org/wiki/Franti%C5%A1ek_Langer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Obr.9 </a:t>
            </a:r>
            <a:r>
              <a:rPr lang="cs-CZ" sz="1800" dirty="0"/>
              <a:t>- </a:t>
            </a:r>
            <a:r>
              <a:rPr lang="cs-CZ" sz="1800" dirty="0">
                <a:hlinkClick r:id="rId10"/>
              </a:rPr>
              <a:t>http://</a:t>
            </a:r>
            <a:r>
              <a:rPr lang="cs-CZ" sz="1800" dirty="0" smtClean="0">
                <a:hlinkClick r:id="rId10"/>
              </a:rPr>
              <a:t>www.ceskenoviny.cz/tema/index_img.php?id=151073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Obr.10 </a:t>
            </a:r>
            <a:r>
              <a:rPr lang="cs-CZ" sz="1800" dirty="0"/>
              <a:t>- </a:t>
            </a:r>
            <a:r>
              <a:rPr lang="cs-CZ" sz="1800" dirty="0">
                <a:hlinkClick r:id="rId11"/>
              </a:rPr>
              <a:t>http://</a:t>
            </a:r>
            <a:r>
              <a:rPr lang="cs-CZ" sz="1800" dirty="0" smtClean="0">
                <a:hlinkClick r:id="rId11"/>
              </a:rPr>
              <a:t>www.antik-kant.cz/katal/legie_a.html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Obr.11 </a:t>
            </a:r>
            <a:r>
              <a:rPr lang="cs-CZ" sz="1800" dirty="0"/>
              <a:t>- </a:t>
            </a:r>
            <a:r>
              <a:rPr lang="cs-CZ" sz="1800" dirty="0">
                <a:hlinkClick r:id="rId12"/>
              </a:rPr>
              <a:t>http://www.private-prague-guide.com/article/jaroslav-hasek</a:t>
            </a:r>
            <a:r>
              <a:rPr lang="cs-CZ" sz="1800" dirty="0" smtClean="0">
                <a:hlinkClick r:id="rId12"/>
              </a:rPr>
              <a:t>/</a:t>
            </a:r>
            <a:r>
              <a:rPr lang="cs-CZ" sz="1800" dirty="0" smtClean="0"/>
              <a:t> </a:t>
            </a:r>
          </a:p>
          <a:p>
            <a:r>
              <a:rPr lang="cs-CZ" sz="1800" dirty="0"/>
              <a:t>Obr.12 - </a:t>
            </a:r>
            <a:r>
              <a:rPr lang="cs-CZ" sz="1800" dirty="0">
                <a:hlinkClick r:id="rId13"/>
              </a:rPr>
              <a:t>http://divadelniatelier.cz/?</a:t>
            </a:r>
            <a:r>
              <a:rPr lang="cs-CZ" sz="1800" dirty="0" smtClean="0">
                <a:hlinkClick r:id="rId13"/>
              </a:rPr>
              <a:t>page_id=319</a:t>
            </a:r>
            <a:r>
              <a:rPr lang="cs-CZ" sz="1800" dirty="0" smtClean="0"/>
              <a:t>  </a:t>
            </a:r>
          </a:p>
          <a:p>
            <a:r>
              <a:rPr lang="cs-CZ" sz="1800" dirty="0"/>
              <a:t>Obr.13 - </a:t>
            </a:r>
            <a:r>
              <a:rPr lang="cs-CZ" sz="1800" dirty="0">
                <a:hlinkClick r:id="rId14"/>
              </a:rPr>
              <a:t>http://</a:t>
            </a:r>
            <a:r>
              <a:rPr lang="cs-CZ" sz="1800" dirty="0" smtClean="0">
                <a:hlinkClick r:id="rId14"/>
              </a:rPr>
              <a:t>romenu.skynetblogs.be/tag/virginie+loveling</a:t>
            </a:r>
            <a:r>
              <a:rPr lang="cs-CZ" sz="1800" dirty="0" smtClean="0"/>
              <a:t> </a:t>
            </a:r>
          </a:p>
          <a:p>
            <a:r>
              <a:rPr lang="cs-CZ" sz="1800" dirty="0"/>
              <a:t>Obr.14 - </a:t>
            </a:r>
            <a:r>
              <a:rPr lang="cs-CZ" sz="1800" dirty="0">
                <a:hlinkClick r:id="rId15"/>
              </a:rPr>
              <a:t>http://</a:t>
            </a:r>
            <a:r>
              <a:rPr lang="cs-CZ" sz="1800" dirty="0" smtClean="0">
                <a:hlinkClick r:id="rId15"/>
              </a:rPr>
              <a:t>www.bux.cz/knihy/897-sbohem-armado.html</a:t>
            </a:r>
            <a:r>
              <a:rPr lang="cs-CZ" sz="1800" dirty="0" smtClean="0"/>
              <a:t> </a:t>
            </a:r>
          </a:p>
          <a:p>
            <a:r>
              <a:rPr lang="cs-CZ" sz="1800" dirty="0"/>
              <a:t>Obr.15 - </a:t>
            </a:r>
            <a:r>
              <a:rPr lang="cs-CZ" sz="1800" dirty="0">
                <a:hlinkClick r:id="rId16"/>
              </a:rPr>
              <a:t>http://</a:t>
            </a:r>
            <a:r>
              <a:rPr lang="cs-CZ" sz="1800" dirty="0" smtClean="0">
                <a:hlinkClick r:id="rId16"/>
              </a:rPr>
              <a:t>www.cesky-raj.info/dre-cs/21491-letni-kino-dobry-vojak-svejk.html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Obr.16</a:t>
            </a:r>
            <a:r>
              <a:rPr lang="cs-CZ" sz="1800" dirty="0" smtClean="0">
                <a:hlinkClick r:id="rId17"/>
              </a:rPr>
              <a:t>http</a:t>
            </a:r>
            <a:r>
              <a:rPr lang="cs-CZ" sz="1800" dirty="0">
                <a:hlinkClick r:id="rId17"/>
              </a:rPr>
              <a:t>://www.artbook.cz/antikvariat/default.asp?kategorie=h&amp;searvalue=%</a:t>
            </a:r>
            <a:r>
              <a:rPr lang="cs-CZ" sz="1800" dirty="0" smtClean="0">
                <a:hlinkClick r:id="rId17"/>
              </a:rPr>
              <a:t>C5%A0r%C3%A1mek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Obr.17 </a:t>
            </a:r>
            <a:r>
              <a:rPr lang="cs-CZ" sz="1800" dirty="0"/>
              <a:t>- </a:t>
            </a:r>
            <a:r>
              <a:rPr lang="cs-CZ" sz="1800" dirty="0">
                <a:hlinkClick r:id="rId18"/>
              </a:rPr>
              <a:t>http://</a:t>
            </a:r>
            <a:r>
              <a:rPr lang="cs-CZ" sz="1800" dirty="0" smtClean="0">
                <a:hlinkClick r:id="rId18"/>
              </a:rPr>
              <a:t>yan-ny.blog.cz/1112/na-zapadni-fronte-klid-erich-maria-remarque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Autor : </a:t>
            </a:r>
            <a:r>
              <a:rPr lang="cs-CZ" sz="1800" dirty="0" err="1" smtClean="0"/>
              <a:t>Mgr</a:t>
            </a:r>
            <a:r>
              <a:rPr lang="cs-CZ" sz="1800" dirty="0" smtClean="0"/>
              <a:t> Alexandra Vokřálová , e- mail</a:t>
            </a:r>
            <a:r>
              <a:rPr lang="cs-CZ" sz="1800" smtClean="0"/>
              <a:t>: vokralova@seznam.cz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Světová literatura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Francie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Romain Rolland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1866 - 1944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nositel Nobelovy ceny </a:t>
            </a:r>
          </a:p>
          <a:p>
            <a:r>
              <a:rPr lang="cs-CZ" dirty="0" smtClean="0"/>
              <a:t>profesor dějin hudby </a:t>
            </a:r>
          </a:p>
          <a:p>
            <a:r>
              <a:rPr lang="cs-CZ" b="1" dirty="0" smtClean="0"/>
              <a:t>Petr a Lucie </a:t>
            </a:r>
            <a:r>
              <a:rPr lang="cs-CZ" dirty="0" smtClean="0"/>
              <a:t>( 1919 )</a:t>
            </a:r>
          </a:p>
          <a:p>
            <a:pPr>
              <a:buNone/>
            </a:pPr>
            <a:r>
              <a:rPr lang="cs-CZ" dirty="0" smtClean="0"/>
              <a:t>    protiválečná novela</a:t>
            </a:r>
          </a:p>
          <a:p>
            <a:pPr>
              <a:buNone/>
            </a:pPr>
            <a:r>
              <a:rPr lang="cs-CZ" dirty="0" smtClean="0"/>
              <a:t>    kontrast lásky a války</a:t>
            </a:r>
          </a:p>
          <a:p>
            <a:pPr>
              <a:buNone/>
            </a:pPr>
            <a:r>
              <a:rPr lang="cs-CZ" dirty="0" smtClean="0"/>
              <a:t>    shakespearovský motiv</a:t>
            </a:r>
          </a:p>
          <a:p>
            <a:pPr>
              <a:buNone/>
            </a:pPr>
            <a:r>
              <a:rPr lang="cs-CZ" dirty="0" smtClean="0"/>
              <a:t>    Paříž roku 1918</a:t>
            </a:r>
          </a:p>
          <a:p>
            <a:endParaRPr lang="cs-CZ" dirty="0"/>
          </a:p>
        </p:txBody>
      </p:sp>
      <p:pic>
        <p:nvPicPr>
          <p:cNvPr id="12" name="Obrázek 11" descr="rol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571611"/>
            <a:ext cx="2022740" cy="285752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937166" y="4583105"/>
            <a:ext cx="578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Obr.1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Henry </a:t>
            </a:r>
            <a:r>
              <a:rPr lang="cs-CZ" b="1" dirty="0" err="1" smtClean="0"/>
              <a:t>Barbusse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1873 - 1935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vlastní prožitek války na frontě</a:t>
            </a:r>
          </a:p>
          <a:p>
            <a:r>
              <a:rPr lang="cs-CZ" b="1" dirty="0" smtClean="0"/>
              <a:t>Oheň</a:t>
            </a:r>
            <a:r>
              <a:rPr lang="cs-CZ" dirty="0" smtClean="0"/>
              <a:t> ( Deník bojového mužstva )</a:t>
            </a:r>
          </a:p>
          <a:p>
            <a:pPr>
              <a:buNone/>
            </a:pPr>
            <a:r>
              <a:rPr lang="cs-CZ" dirty="0" smtClean="0"/>
              <a:t>    román bez ústředního hrdiny</a:t>
            </a:r>
          </a:p>
          <a:p>
            <a:pPr>
              <a:buNone/>
            </a:pPr>
            <a:r>
              <a:rPr lang="cs-CZ" dirty="0" smtClean="0"/>
              <a:t>    protiválečné</a:t>
            </a:r>
          </a:p>
          <a:p>
            <a:pPr>
              <a:buNone/>
            </a:pPr>
            <a:r>
              <a:rPr lang="cs-CZ" dirty="0" smtClean="0"/>
              <a:t>    otřesný deník jedné čety</a:t>
            </a:r>
          </a:p>
          <a:p>
            <a:pPr>
              <a:buNone/>
            </a:pPr>
            <a:r>
              <a:rPr lang="cs-CZ" dirty="0" smtClean="0"/>
              <a:t>    velký celoevropský ohlas</a:t>
            </a:r>
          </a:p>
          <a:p>
            <a:pPr>
              <a:buNone/>
            </a:pPr>
            <a:r>
              <a:rPr lang="cs-CZ" dirty="0" smtClean="0"/>
              <a:t>    </a:t>
            </a:r>
          </a:p>
          <a:p>
            <a:endParaRPr lang="cs-CZ" dirty="0" smtClean="0"/>
          </a:p>
        </p:txBody>
      </p:sp>
      <p:pic>
        <p:nvPicPr>
          <p:cNvPr id="4" name="Obrázek 3" descr="barbu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2672" y="1857365"/>
            <a:ext cx="2391799" cy="28575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03348" y="4818832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Světová literatura</a:t>
            </a:r>
            <a:endParaRPr lang="cs-CZ" b="1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Německo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Arnold </a:t>
            </a:r>
            <a:r>
              <a:rPr lang="cs-CZ" b="1" dirty="0" err="1" smtClean="0"/>
              <a:t>Zweig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( 1887 – 1968 )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prozaik a dramatik</a:t>
            </a:r>
          </a:p>
          <a:p>
            <a:r>
              <a:rPr lang="cs-CZ" b="1" dirty="0" smtClean="0"/>
              <a:t>Velká válka bílých mužů</a:t>
            </a:r>
          </a:p>
          <a:p>
            <a:pPr>
              <a:buNone/>
            </a:pPr>
            <a:r>
              <a:rPr lang="cs-CZ" dirty="0" smtClean="0"/>
              <a:t>    románový cyklus</a:t>
            </a:r>
          </a:p>
          <a:p>
            <a:r>
              <a:rPr lang="cs-CZ" b="1" dirty="0" smtClean="0"/>
              <a:t>Spor o seržanta </a:t>
            </a:r>
            <a:r>
              <a:rPr lang="cs-CZ" b="1" dirty="0" err="1" smtClean="0"/>
              <a:t>Gríšu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    román s tragickým motivem</a:t>
            </a:r>
          </a:p>
          <a:p>
            <a:pPr>
              <a:buNone/>
            </a:pPr>
            <a:r>
              <a:rPr lang="cs-CZ" dirty="0" smtClean="0"/>
              <a:t>    poprava ruského zajatce</a:t>
            </a:r>
          </a:p>
          <a:p>
            <a:pPr>
              <a:buNone/>
            </a:pPr>
            <a:r>
              <a:rPr lang="cs-CZ" dirty="0" smtClean="0"/>
              <a:t>    podkladem skutečná událost</a:t>
            </a:r>
          </a:p>
          <a:p>
            <a:pPr>
              <a:buNone/>
            </a:pPr>
            <a:r>
              <a:rPr lang="cs-CZ" dirty="0" smtClean="0"/>
              <a:t>    původně drama</a:t>
            </a:r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 descr="Zwe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714488"/>
            <a:ext cx="2538424" cy="310112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340448" y="4916892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Erich Maria </a:t>
            </a:r>
            <a:r>
              <a:rPr lang="cs-CZ" b="1" dirty="0" err="1" smtClean="0"/>
              <a:t>Remarque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1898 - 1970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autor řazený ke ztracené </a:t>
            </a:r>
          </a:p>
          <a:p>
            <a:pPr>
              <a:buNone/>
            </a:pPr>
            <a:r>
              <a:rPr lang="cs-CZ" dirty="0" smtClean="0"/>
              <a:t>    generaci</a:t>
            </a:r>
          </a:p>
          <a:p>
            <a:r>
              <a:rPr lang="cs-CZ" b="1" dirty="0" smtClean="0"/>
              <a:t>Na západní frontě klid</a:t>
            </a:r>
          </a:p>
          <a:p>
            <a:pPr>
              <a:buNone/>
            </a:pPr>
            <a:r>
              <a:rPr lang="cs-CZ" b="1" dirty="0" smtClean="0"/>
              <a:t>    </a:t>
            </a:r>
            <a:r>
              <a:rPr lang="cs-CZ" dirty="0" smtClean="0"/>
              <a:t>román světového ohlasu</a:t>
            </a:r>
          </a:p>
          <a:p>
            <a:pPr>
              <a:buNone/>
            </a:pPr>
            <a:r>
              <a:rPr lang="cs-CZ" b="1" dirty="0" smtClean="0"/>
              <a:t>    </a:t>
            </a:r>
            <a:r>
              <a:rPr lang="cs-CZ" dirty="0" smtClean="0"/>
              <a:t>vlastní autentické zážitky </a:t>
            </a:r>
          </a:p>
          <a:p>
            <a:pPr>
              <a:buNone/>
            </a:pPr>
            <a:r>
              <a:rPr lang="cs-CZ" dirty="0" smtClean="0"/>
              <a:t>    student gymnázia dobrovolně</a:t>
            </a:r>
          </a:p>
          <a:p>
            <a:pPr>
              <a:buNone/>
            </a:pPr>
            <a:r>
              <a:rPr lang="cs-CZ" b="1" dirty="0" smtClean="0"/>
              <a:t>    </a:t>
            </a:r>
            <a:r>
              <a:rPr lang="cs-CZ" dirty="0" smtClean="0"/>
              <a:t>rukuje na frontu</a:t>
            </a:r>
          </a:p>
          <a:p>
            <a:pPr>
              <a:buNone/>
            </a:pPr>
            <a:r>
              <a:rPr lang="cs-CZ" dirty="0" smtClean="0"/>
              <a:t>    otřesen hrůzami války umírá</a:t>
            </a:r>
            <a:endParaRPr lang="cs-CZ" dirty="0"/>
          </a:p>
        </p:txBody>
      </p:sp>
      <p:pic>
        <p:nvPicPr>
          <p:cNvPr id="4" name="Obrázek 3" descr="Remar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000240"/>
            <a:ext cx="2895600" cy="3530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174775" y="5632193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Světová literatura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Spojené </a:t>
            </a:r>
            <a:r>
              <a:rPr lang="cs-CZ" smtClean="0"/>
              <a:t>státy americké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600</Words>
  <Application>Microsoft Office PowerPoint</Application>
  <PresentationFormat>Předvádění na obrazovce (4:3)</PresentationFormat>
  <Paragraphs>171</Paragraphs>
  <Slides>23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Odraz 1. světové války v literatuře</vt:lpstr>
      <vt:lpstr>Obsah</vt:lpstr>
      <vt:lpstr>Světová literatura</vt:lpstr>
      <vt:lpstr>Romain Rolland 1866 - 1944</vt:lpstr>
      <vt:lpstr>Henry Barbusse 1873 - 1935</vt:lpstr>
      <vt:lpstr>Světová literatura</vt:lpstr>
      <vt:lpstr>Arnold Zweig ( 1887 – 1968 )</vt:lpstr>
      <vt:lpstr>Erich Maria Remarque 1898 - 1970</vt:lpstr>
      <vt:lpstr>Světová literatura</vt:lpstr>
      <vt:lpstr>Ztracená generace</vt:lpstr>
      <vt:lpstr>Ernest Hemingway ( 1898 – 1961 )</vt:lpstr>
      <vt:lpstr>Česká literatura</vt:lpstr>
      <vt:lpstr>Fráňa Šrámek (1877 – 1952)</vt:lpstr>
      <vt:lpstr>Česká literatura</vt:lpstr>
      <vt:lpstr>Legionářská literatura</vt:lpstr>
      <vt:lpstr>Josef Kopta ( 1894 – 1962 )</vt:lpstr>
      <vt:lpstr>František Langer ( 1888 – 1965 )</vt:lpstr>
      <vt:lpstr>Rudolf Medek ( 1890 – 1940 )</vt:lpstr>
      <vt:lpstr>Jaroslav Kratochvíl (1885 – 1945)</vt:lpstr>
      <vt:lpstr>Česká literatura</vt:lpstr>
      <vt:lpstr>Jaroslav Hašek (1883 – 1923 )</vt:lpstr>
      <vt:lpstr>Snímek 22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PC01</dc:creator>
  <cp:lastModifiedBy>handha</cp:lastModifiedBy>
  <cp:revision>55</cp:revision>
  <dcterms:created xsi:type="dcterms:W3CDTF">2013-04-04T08:41:02Z</dcterms:created>
  <dcterms:modified xsi:type="dcterms:W3CDTF">2014-12-09T09:17:44Z</dcterms:modified>
</cp:coreProperties>
</file>