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301" r:id="rId3"/>
    <p:sldId id="261" r:id="rId4"/>
    <p:sldId id="264" r:id="rId5"/>
    <p:sldId id="266" r:id="rId6"/>
    <p:sldId id="267" r:id="rId7"/>
    <p:sldId id="268" r:id="rId8"/>
    <p:sldId id="300" r:id="rId9"/>
    <p:sldId id="269" r:id="rId10"/>
    <p:sldId id="270" r:id="rId11"/>
    <p:sldId id="274" r:id="rId12"/>
    <p:sldId id="271" r:id="rId13"/>
    <p:sldId id="272" r:id="rId14"/>
    <p:sldId id="273" r:id="rId15"/>
    <p:sldId id="278" r:id="rId16"/>
    <p:sldId id="299" r:id="rId17"/>
    <p:sldId id="279" r:id="rId18"/>
    <p:sldId id="280" r:id="rId19"/>
    <p:sldId id="288" r:id="rId20"/>
    <p:sldId id="292" r:id="rId21"/>
    <p:sldId id="295" r:id="rId22"/>
    <p:sldId id="296" r:id="rId23"/>
    <p:sldId id="302" r:id="rId24"/>
    <p:sldId id="297" r:id="rId25"/>
  </p:sldIdLst>
  <p:sldSz cx="10693400" cy="756126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489B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5" autoAdjust="0"/>
    <p:restoredTop sz="86325" autoAdjust="0"/>
  </p:normalViewPr>
  <p:slideViewPr>
    <p:cSldViewPr>
      <p:cViewPr>
        <p:scale>
          <a:sx n="70" d="100"/>
          <a:sy n="70" d="100"/>
        </p:scale>
        <p:origin x="-690" y="216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2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6542-2583-4013-AA2A-55DF98232FE6}" type="datetimeFigureOut">
              <a:rPr lang="cs-CZ" smtClean="0"/>
              <a:pPr/>
              <a:t>17.11.2011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6737-0349-4B93-9DB0-6C2B7C99464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A15F1-FE35-4F89-B0EE-8F5F1BF5FDA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9472B-8F0F-44E2-BB0E-6EDFB854C0D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9472B-8F0F-44E2-BB0E-6EDFB854C0D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7287B-A1CF-4CD9-A0CC-2CD979CC3BE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FDBD2-6CBF-411C-A7F2-A61FADC3BAC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FDBD2-6CBF-411C-A7F2-A61FADC3BAC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C2762-9FC7-40A4-8672-6ECF6D225C3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FC8B2-A3C7-4475-8ABD-44E2D15544D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4088" y="252413"/>
            <a:ext cx="6910387" cy="431800"/>
          </a:xfrm>
        </p:spPr>
        <p:txBody>
          <a:bodyPr lIns="99516" tIns="49761" rIns="99516" bIns="4976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87475" y="1908175"/>
            <a:ext cx="8999538" cy="5113338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50208-4388-4A02-9F3E-7C8392D9068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1E16-9AC0-4BE7-A68C-0C7193736AF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137525" y="252413"/>
            <a:ext cx="2249488" cy="6502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87475" y="252413"/>
            <a:ext cx="6597650" cy="6502400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FDE6D-F83F-4D3C-BDCA-C7BB5B13F1D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D5C89-7812-402F-A831-CBF923CA740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C2A-B234-41AD-8D15-17A8FA44A8C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87475" y="971550"/>
            <a:ext cx="4422775" cy="5783263"/>
          </a:xfrm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62650" y="971550"/>
            <a:ext cx="4424363" cy="5783263"/>
          </a:xfrm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A2F98-4DF5-4A4C-982C-AB4B895F0B8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B3EC-E05A-4102-99C6-6A1893B50A2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F7FF-5A07-4435-BB88-4EA084E459B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F5D0-5CCC-4061-AFE5-682320FD20F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6B5C2-9A03-4846-B217-CE31A77FF6C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F1B37-0FA1-4933-A562-634E9A008E2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7237413"/>
            <a:ext cx="249555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16" tIns="49761" rIns="99516" bIns="49761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532BCA4-1475-4F94-AAD0-AFA22370CC5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7475" y="971550"/>
            <a:ext cx="8999538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30575" y="252413"/>
            <a:ext cx="7056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r" defTabSz="9953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r" defTabSz="9953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r" defTabSz="9953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r" defTabSz="9953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455613" indent="-455613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55675" indent="-457200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452563" indent="-457200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951038" indent="-457200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447925" indent="-457200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905125" indent="-457200" algn="l" defTabSz="995363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3362325" indent="-457200" algn="l" defTabSz="995363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819525" indent="-457200" algn="l" defTabSz="995363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4276725" indent="-457200" algn="l" defTabSz="995363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package" Target="../embeddings/List_aplikace_Microsoft_Office_Excel1.xls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flickr.com/photos/medmicro/2437488432/in/photostream/" TargetMode="External"/><Relationship Id="rId4" Type="http://schemas.openxmlformats.org/officeDocument/2006/relationships/hyperlink" Target="http://circuitsurfers.com/2011/03/29/rx-for-hemolytic-reactio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RQLRO3dIp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youtube.com/watch?v=dHc05E7BijQ&amp;feature=relat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://commons.wikimedia.org/wiki/File:Esrrack_350px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llotrade.com/dehag-medizin-technische-produktion/blood-sedimentation-test-apparatus-type-420.html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4"/>
          <p:cNvSpPr>
            <a:spLocks noGrp="1"/>
          </p:cNvSpPr>
          <p:nvPr>
            <p:ph type="ctrTitle"/>
          </p:nvPr>
        </p:nvSpPr>
        <p:spPr>
          <a:xfrm>
            <a:off x="666180" y="1764407"/>
            <a:ext cx="4536504" cy="1080765"/>
          </a:xfrm>
        </p:spPr>
        <p:txBody>
          <a:bodyPr/>
          <a:lstStyle/>
          <a:p>
            <a:pPr algn="ctr" eaLnBrk="1" hangingPunct="1"/>
            <a:r>
              <a:rPr lang="cs-CZ" sz="3600" dirty="0" smtClean="0">
                <a:solidFill>
                  <a:srgbClr val="00489B"/>
                </a:solidFill>
              </a:rPr>
              <a:t>Máte rádi praktika?</a:t>
            </a:r>
          </a:p>
        </p:txBody>
      </p:sp>
      <p:sp>
        <p:nvSpPr>
          <p:cNvPr id="2051" name="Podnadpis 5"/>
          <p:cNvSpPr>
            <a:spLocks noGrp="1"/>
          </p:cNvSpPr>
          <p:nvPr>
            <p:ph type="subTitle" idx="1"/>
          </p:nvPr>
        </p:nvSpPr>
        <p:spPr>
          <a:xfrm>
            <a:off x="1530276" y="3132559"/>
            <a:ext cx="2736304" cy="792088"/>
          </a:xfrm>
        </p:spPr>
        <p:txBody>
          <a:bodyPr/>
          <a:lstStyle/>
          <a:p>
            <a:pPr algn="ctr" eaLnBrk="1" hangingPunct="1"/>
            <a:r>
              <a:rPr lang="cs-CZ" sz="2800" dirty="0" smtClean="0">
                <a:solidFill>
                  <a:srgbClr val="00489B"/>
                </a:solidFill>
                <a:latin typeface="Arial Unicode MS" pitchFamily="34" charset="-128"/>
              </a:rPr>
              <a:t>Iva Kubištová</a:t>
            </a:r>
          </a:p>
        </p:txBody>
      </p:sp>
      <p:pic>
        <p:nvPicPr>
          <p:cNvPr id="2052" name="Obrázek 4" descr="logolin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5616575"/>
            <a:ext cx="1045845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Obrázek 4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DSC0026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 rot="5400000">
            <a:off x="5781748" y="1905423"/>
            <a:ext cx="4008443" cy="3006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/>
          </p:cNvSpPr>
          <p:nvPr/>
        </p:nvSpPr>
        <p:spPr bwMode="auto">
          <a:xfrm>
            <a:off x="882204" y="1188343"/>
            <a:ext cx="8926019" cy="8366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5500"/>
              </a:lnSpc>
            </a:pPr>
            <a:r>
              <a:rPr lang="cs-CZ" dirty="0" smtClean="0">
                <a:solidFill>
                  <a:srgbClr val="00489B"/>
                </a:solidFill>
              </a:rPr>
              <a:t>Praktika – výstupy</a:t>
            </a:r>
            <a:endParaRPr lang="en-US" sz="2400" dirty="0">
              <a:solidFill>
                <a:srgbClr val="00489B"/>
              </a:solidFill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882204" y="2340471"/>
            <a:ext cx="8928992" cy="46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cs-CZ" dirty="0">
                <a:solidFill>
                  <a:srgbClr val="00489B"/>
                </a:solidFill>
              </a:rPr>
              <a:t> </a:t>
            </a:r>
            <a:r>
              <a:rPr lang="cs-CZ" dirty="0" smtClean="0">
                <a:solidFill>
                  <a:srgbClr val="00489B"/>
                </a:solidFill>
              </a:rPr>
              <a:t>výstupem </a:t>
            </a:r>
            <a:r>
              <a:rPr lang="cs-CZ" dirty="0">
                <a:solidFill>
                  <a:srgbClr val="00489B"/>
                </a:solidFill>
              </a:rPr>
              <a:t>z práce je </a:t>
            </a:r>
            <a:r>
              <a:rPr lang="cs-CZ" dirty="0" smtClean="0">
                <a:solidFill>
                  <a:srgbClr val="00489B"/>
                </a:solidFill>
              </a:rPr>
              <a:t>protokol</a:t>
            </a:r>
          </a:p>
          <a:p>
            <a:pPr eaLnBrk="0" hangingPunct="0">
              <a:buFont typeface="Wingdings" pitchFamily="2" charset="2"/>
              <a:buChar char="ü"/>
            </a:pPr>
            <a:endParaRPr lang="cs-CZ" dirty="0" smtClean="0">
              <a:solidFill>
                <a:srgbClr val="00489B"/>
              </a:solidFill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protokoly </a:t>
            </a:r>
            <a:r>
              <a:rPr lang="cs-CZ" sz="2400" dirty="0">
                <a:solidFill>
                  <a:srgbClr val="00489B"/>
                </a:solidFill>
              </a:rPr>
              <a:t>ze všech </a:t>
            </a:r>
            <a:r>
              <a:rPr lang="cs-CZ" sz="2400" dirty="0" smtClean="0">
                <a:solidFill>
                  <a:srgbClr val="00489B"/>
                </a:solidFill>
              </a:rPr>
              <a:t>takových </a:t>
            </a:r>
            <a:r>
              <a:rPr lang="cs-CZ" sz="2400" dirty="0">
                <a:solidFill>
                  <a:srgbClr val="00489B"/>
                </a:solidFill>
              </a:rPr>
              <a:t>prací za školní </a:t>
            </a:r>
            <a:r>
              <a:rPr lang="cs-CZ" sz="2400" dirty="0" smtClean="0">
                <a:solidFill>
                  <a:srgbClr val="00489B"/>
                </a:solidFill>
              </a:rPr>
              <a:t>rok</a:t>
            </a:r>
            <a:br>
              <a:rPr lang="cs-CZ" sz="2400" dirty="0" smtClean="0">
                <a:solidFill>
                  <a:srgbClr val="00489B"/>
                </a:solidFill>
              </a:rPr>
            </a:br>
            <a:r>
              <a:rPr lang="cs-CZ" sz="2400" dirty="0" smtClean="0">
                <a:solidFill>
                  <a:srgbClr val="00489B"/>
                </a:solidFill>
              </a:rPr>
              <a:t>se ukládají </a:t>
            </a:r>
            <a:r>
              <a:rPr lang="cs-CZ" sz="2400" dirty="0">
                <a:solidFill>
                  <a:srgbClr val="00489B"/>
                </a:solidFill>
              </a:rPr>
              <a:t>do složky (portfolio žáka</a:t>
            </a:r>
            <a:r>
              <a:rPr lang="cs-CZ" sz="2400" dirty="0" smtClean="0">
                <a:solidFill>
                  <a:srgbClr val="00489B"/>
                </a:solidFill>
              </a:rPr>
              <a:t>)</a:t>
            </a:r>
          </a:p>
          <a:p>
            <a:pPr lvl="1" eaLnBrk="0" hangingPunct="0">
              <a:buFont typeface="Arial" pitchFamily="34" charset="0"/>
              <a:buChar char="•"/>
            </a:pPr>
            <a:endParaRPr lang="cs-CZ" sz="2400" dirty="0">
              <a:solidFill>
                <a:srgbClr val="00489B"/>
              </a:solidFill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 protokol </a:t>
            </a:r>
            <a:r>
              <a:rPr lang="cs-CZ" sz="2400" dirty="0">
                <a:solidFill>
                  <a:srgbClr val="00489B"/>
                </a:solidFill>
              </a:rPr>
              <a:t>má jednotnou úpravu a určité náležitosti (datum vypracování, číslo práce, téma práce, zadání úkolů, vypracování úkolů a závěr) nesmí </a:t>
            </a:r>
            <a:r>
              <a:rPr lang="cs-CZ" sz="2400" dirty="0" smtClean="0">
                <a:solidFill>
                  <a:srgbClr val="00489B"/>
                </a:solidFill>
              </a:rPr>
              <a:t>chybět</a:t>
            </a:r>
          </a:p>
          <a:p>
            <a:pPr lvl="1" eaLnBrk="0" hangingPunct="0"/>
            <a:endParaRPr lang="cs-CZ" sz="2400" dirty="0">
              <a:solidFill>
                <a:srgbClr val="00489B"/>
              </a:solidFill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 v </a:t>
            </a:r>
            <a:r>
              <a:rPr lang="cs-CZ" sz="2400" dirty="0">
                <a:solidFill>
                  <a:srgbClr val="00489B"/>
                </a:solidFill>
              </a:rPr>
              <a:t>závěru žák provádí zhodnocení přínosu </a:t>
            </a:r>
            <a:r>
              <a:rPr lang="cs-CZ" sz="2400" dirty="0" smtClean="0">
                <a:solidFill>
                  <a:srgbClr val="00489B"/>
                </a:solidFill>
              </a:rPr>
              <a:t>práce</a:t>
            </a:r>
            <a:br>
              <a:rPr lang="cs-CZ" sz="2400" dirty="0" smtClean="0">
                <a:solidFill>
                  <a:srgbClr val="00489B"/>
                </a:solidFill>
              </a:rPr>
            </a:br>
            <a:r>
              <a:rPr lang="cs-CZ" sz="2400" dirty="0" smtClean="0">
                <a:solidFill>
                  <a:srgbClr val="00489B"/>
                </a:solidFill>
              </a:rPr>
              <a:t>pro získání </a:t>
            </a:r>
            <a:r>
              <a:rPr lang="cs-CZ" sz="2400" dirty="0">
                <a:solidFill>
                  <a:srgbClr val="00489B"/>
                </a:solidFill>
              </a:rPr>
              <a:t>nových znalostí a dovedností, případně hodnotí i svou vlastní práci (</a:t>
            </a:r>
            <a:r>
              <a:rPr lang="cs-CZ" sz="2400" dirty="0" err="1">
                <a:solidFill>
                  <a:srgbClr val="00489B"/>
                </a:solidFill>
              </a:rPr>
              <a:t>autoevaluace</a:t>
            </a:r>
            <a:r>
              <a:rPr lang="cs-CZ" sz="2400" dirty="0" smtClean="0">
                <a:solidFill>
                  <a:srgbClr val="00489B"/>
                </a:solidFill>
              </a:rPr>
              <a:t>)</a:t>
            </a:r>
            <a:endParaRPr lang="cs-CZ" dirty="0">
              <a:solidFill>
                <a:srgbClr val="00489B"/>
              </a:solidFill>
            </a:endParaRPr>
          </a:p>
        </p:txBody>
      </p:sp>
      <p:pic>
        <p:nvPicPr>
          <p:cNvPr id="4" name="Obrázek 3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/>
          </p:cNvSpPr>
          <p:nvPr/>
        </p:nvSpPr>
        <p:spPr bwMode="auto">
          <a:xfrm>
            <a:off x="882204" y="1116335"/>
            <a:ext cx="8926019" cy="8366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5500"/>
              </a:lnSpc>
            </a:pPr>
            <a:r>
              <a:rPr lang="cs-CZ" dirty="0" smtClean="0">
                <a:solidFill>
                  <a:srgbClr val="00489B"/>
                </a:solidFill>
              </a:rPr>
              <a:t>Praktika – výstupy</a:t>
            </a:r>
            <a:endParaRPr lang="en-US" sz="2400" dirty="0">
              <a:solidFill>
                <a:srgbClr val="00489B"/>
              </a:solidFill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882204" y="2340471"/>
            <a:ext cx="9143529" cy="3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cs-CZ" dirty="0">
                <a:solidFill>
                  <a:srgbClr val="00489B"/>
                </a:solidFill>
              </a:rPr>
              <a:t> výstupem z práce je </a:t>
            </a:r>
            <a:r>
              <a:rPr lang="cs-CZ" dirty="0" smtClean="0">
                <a:solidFill>
                  <a:srgbClr val="00489B"/>
                </a:solidFill>
              </a:rPr>
              <a:t>chování při práci, hodnotíme:</a:t>
            </a:r>
          </a:p>
          <a:p>
            <a:pPr eaLnBrk="0" hangingPunct="0"/>
            <a:endParaRPr lang="cs-CZ" dirty="0">
              <a:solidFill>
                <a:srgbClr val="00489B"/>
              </a:solidFill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přípravu na práci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samostatnost, schopnost organizace práce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iniciativu, aktivitu, schopnost navrhovat řešení problémů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pořádek na pracovním stole</a:t>
            </a:r>
            <a:endParaRPr lang="cs-CZ" sz="2400" dirty="0">
              <a:solidFill>
                <a:srgbClr val="00489B"/>
              </a:solidFill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týmovou spolupráci</a:t>
            </a:r>
            <a:endParaRPr lang="cs-CZ" sz="2400" dirty="0">
              <a:solidFill>
                <a:srgbClr val="00489B"/>
              </a:solidFill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vedení záznamů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dodržování termínů v odevzdání protokolu</a:t>
            </a:r>
            <a:endParaRPr lang="cs-CZ" dirty="0">
              <a:solidFill>
                <a:srgbClr val="00489B"/>
              </a:solidFill>
            </a:endParaRPr>
          </a:p>
        </p:txBody>
      </p:sp>
      <p:pic>
        <p:nvPicPr>
          <p:cNvPr id="4" name="Obrázek 3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/>
          </p:cNvSpPr>
          <p:nvPr/>
        </p:nvSpPr>
        <p:spPr bwMode="auto">
          <a:xfrm>
            <a:off x="883691" y="1366979"/>
            <a:ext cx="8926019" cy="8366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5500"/>
              </a:lnSpc>
            </a:pPr>
            <a:r>
              <a:rPr lang="cs-CZ" dirty="0" smtClean="0">
                <a:solidFill>
                  <a:srgbClr val="00489B"/>
                </a:solidFill>
              </a:rPr>
              <a:t>Praktika – hodnocení</a:t>
            </a:r>
            <a:endParaRPr lang="en-US" sz="2400" dirty="0">
              <a:solidFill>
                <a:srgbClr val="00489B"/>
              </a:solidFill>
            </a:endParaRPr>
          </a:p>
        </p:txBody>
      </p:sp>
      <p:sp>
        <p:nvSpPr>
          <p:cNvPr id="24579" name="TextovéPole 5"/>
          <p:cNvSpPr txBox="1">
            <a:spLocks noChangeArrowheads="1"/>
          </p:cNvSpPr>
          <p:nvPr/>
        </p:nvSpPr>
        <p:spPr bwMode="auto">
          <a:xfrm>
            <a:off x="882204" y="2556495"/>
            <a:ext cx="9178502" cy="384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cs-CZ" dirty="0">
                <a:solidFill>
                  <a:srgbClr val="00489B"/>
                </a:solidFill>
              </a:rPr>
              <a:t> </a:t>
            </a:r>
            <a:r>
              <a:rPr lang="cs-CZ" dirty="0" smtClean="0">
                <a:solidFill>
                  <a:srgbClr val="00489B"/>
                </a:solidFill>
              </a:rPr>
              <a:t>možno </a:t>
            </a:r>
            <a:r>
              <a:rPr lang="cs-CZ" dirty="0">
                <a:solidFill>
                  <a:srgbClr val="00489B"/>
                </a:solidFill>
              </a:rPr>
              <a:t>hodnotit známkou </a:t>
            </a:r>
          </a:p>
          <a:p>
            <a:pPr marL="1043056" lvl="1" indent="-521528" eaLnBrk="0" hangingPunct="0">
              <a:buFont typeface="Arial Unicode MS" pitchFamily="34" charset="-128"/>
              <a:buAutoNum type="alphaLcPeriod"/>
            </a:pPr>
            <a:r>
              <a:rPr lang="cs-CZ" dirty="0">
                <a:solidFill>
                  <a:srgbClr val="00489B"/>
                </a:solidFill>
              </a:rPr>
              <a:t>za obsahovou str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á</a:t>
            </a:r>
            <a:r>
              <a:rPr lang="cs-CZ" dirty="0">
                <a:solidFill>
                  <a:srgbClr val="00489B"/>
                </a:solidFill>
              </a:rPr>
              <a:t>nku protokolu</a:t>
            </a:r>
          </a:p>
          <a:p>
            <a:pPr marL="1043056" lvl="1" indent="-521528" eaLnBrk="0" hangingPunct="0">
              <a:buFont typeface="Arial Unicode MS" pitchFamily="34" charset="-128"/>
              <a:buAutoNum type="alphaLcPeriod"/>
            </a:pPr>
            <a:r>
              <a:rPr lang="cs-CZ" dirty="0">
                <a:solidFill>
                  <a:srgbClr val="00489B"/>
                </a:solidFill>
              </a:rPr>
              <a:t>za form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á</a:t>
            </a:r>
            <a:r>
              <a:rPr lang="cs-CZ" dirty="0">
                <a:solidFill>
                  <a:srgbClr val="00489B"/>
                </a:solidFill>
              </a:rPr>
              <a:t>ln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í</a:t>
            </a:r>
            <a:r>
              <a:rPr lang="cs-CZ" dirty="0">
                <a:solidFill>
                  <a:srgbClr val="00489B"/>
                </a:solidFill>
              </a:rPr>
              <a:t> str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á</a:t>
            </a:r>
            <a:r>
              <a:rPr lang="cs-CZ" dirty="0">
                <a:solidFill>
                  <a:srgbClr val="00489B"/>
                </a:solidFill>
              </a:rPr>
              <a:t>nku protokolu </a:t>
            </a:r>
          </a:p>
          <a:p>
            <a:pPr marL="1043056" lvl="1" indent="-521528" eaLnBrk="0" hangingPunct="0">
              <a:buFont typeface="Arial Unicode MS" pitchFamily="34" charset="-128"/>
              <a:buAutoNum type="alphaLcPeriod"/>
            </a:pPr>
            <a:r>
              <a:rPr lang="cs-CZ" dirty="0">
                <a:solidFill>
                  <a:srgbClr val="00489B"/>
                </a:solidFill>
              </a:rPr>
              <a:t>za pod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í</a:t>
            </a:r>
            <a:r>
              <a:rPr lang="cs-CZ" dirty="0">
                <a:solidFill>
                  <a:srgbClr val="00489B"/>
                </a:solidFill>
              </a:rPr>
              <a:t>l na pr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á</a:t>
            </a:r>
            <a:r>
              <a:rPr lang="cs-CZ" dirty="0">
                <a:solidFill>
                  <a:srgbClr val="00489B"/>
                </a:solidFill>
              </a:rPr>
              <a:t>ci ve skupině</a:t>
            </a:r>
          </a:p>
          <a:p>
            <a:pPr marL="1043056" lvl="1" indent="-521528" eaLnBrk="0" hangingPunct="0">
              <a:buFont typeface="Arial Unicode MS" pitchFamily="34" charset="-128"/>
              <a:buAutoNum type="alphaLcPeriod"/>
            </a:pPr>
            <a:r>
              <a:rPr lang="cs-CZ" dirty="0">
                <a:solidFill>
                  <a:srgbClr val="00489B"/>
                </a:solidFill>
              </a:rPr>
              <a:t>za způsob pr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á</a:t>
            </a:r>
            <a:r>
              <a:rPr lang="cs-CZ" dirty="0">
                <a:solidFill>
                  <a:srgbClr val="00489B"/>
                </a:solidFill>
              </a:rPr>
              <a:t>ce při plněn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í</a:t>
            </a:r>
            <a:r>
              <a:rPr lang="cs-CZ" dirty="0">
                <a:solidFill>
                  <a:srgbClr val="00489B"/>
                </a:solidFill>
              </a:rPr>
              <a:t> 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ú</a:t>
            </a:r>
            <a:r>
              <a:rPr lang="cs-CZ" dirty="0">
                <a:solidFill>
                  <a:srgbClr val="00489B"/>
                </a:solidFill>
              </a:rPr>
              <a:t>kolu</a:t>
            </a:r>
          </a:p>
          <a:p>
            <a:pPr eaLnBrk="0" hangingPunct="0"/>
            <a:endParaRPr lang="cs-CZ" dirty="0">
              <a:solidFill>
                <a:srgbClr val="00489B"/>
              </a:solidFill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cs-CZ" dirty="0" smtClean="0">
                <a:solidFill>
                  <a:srgbClr val="00489B"/>
                </a:solidFill>
              </a:rPr>
              <a:t> možno </a:t>
            </a:r>
            <a:r>
              <a:rPr lang="cs-CZ" dirty="0">
                <a:solidFill>
                  <a:srgbClr val="00489B"/>
                </a:solidFill>
              </a:rPr>
              <a:t>hodnotit body</a:t>
            </a:r>
          </a:p>
          <a:p>
            <a:pPr eaLnBrk="0" hangingPunct="0"/>
            <a:endParaRPr lang="cs-CZ" dirty="0">
              <a:solidFill>
                <a:schemeClr val="accent2"/>
              </a:solidFill>
            </a:endParaRPr>
          </a:p>
          <a:p>
            <a:pPr eaLnBrk="0" hangingPunct="0">
              <a:buFont typeface="Wingdings" pitchFamily="2" charset="2"/>
              <a:buChar char="ü"/>
            </a:pPr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4" name="Obrázek 3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6750" y="972319"/>
          <a:ext cx="9553575" cy="6192688"/>
        </p:xfrm>
        <a:graphic>
          <a:graphicData uri="http://schemas.openxmlformats.org/presentationml/2006/ole">
            <p:oleObj spid="_x0000_s1026" name="List" r:id="rId4" imgW="9763221" imgH="6457891" progId="Excel.Sheet.12">
              <p:embed/>
            </p:oleObj>
          </a:graphicData>
        </a:graphic>
      </p:graphicFrame>
      <p:pic>
        <p:nvPicPr>
          <p:cNvPr id="3" name="Obrázek 2" descr="logoKurikula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882204" y="1476375"/>
            <a:ext cx="9052260" cy="396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 anchor="ctr">
            <a:spAutoFit/>
          </a:bodyPr>
          <a:lstStyle/>
          <a:p>
            <a:pPr algn="ctr" eaLnBrk="0" hangingPunct="0">
              <a:spcBef>
                <a:spcPts val="5400"/>
              </a:spcBef>
              <a:tabLst>
                <a:tab pos="782292" algn="l"/>
              </a:tabLst>
            </a:pPr>
            <a:r>
              <a:rPr lang="cs-CZ" sz="3200" dirty="0" smtClean="0">
                <a:solidFill>
                  <a:srgbClr val="00489B"/>
                </a:solidFill>
              </a:rPr>
              <a:t>3 příklady praktických cvičení z biologie</a:t>
            </a:r>
            <a:endParaRPr lang="cs-CZ" sz="2400" dirty="0" smtClean="0">
              <a:solidFill>
                <a:srgbClr val="00489B"/>
              </a:solidFill>
            </a:endParaRPr>
          </a:p>
          <a:p>
            <a:pPr marL="514350" indent="-514350">
              <a:spcBef>
                <a:spcPts val="5400"/>
              </a:spcBef>
              <a:buFont typeface="+mj-lt"/>
              <a:buAutoNum type="arabicPeriod"/>
            </a:pPr>
            <a:r>
              <a:rPr lang="cs-CZ" sz="2800" dirty="0" smtClean="0">
                <a:solidFill>
                  <a:srgbClr val="00489B"/>
                </a:solidFill>
              </a:rPr>
              <a:t>botanika: </a:t>
            </a:r>
            <a:r>
              <a:rPr lang="cs-CZ" sz="2800" i="1" dirty="0" smtClean="0">
                <a:solidFill>
                  <a:srgbClr val="00489B"/>
                </a:solidFill>
              </a:rPr>
              <a:t>Hlízkové bakterie + bobovité rostliny</a:t>
            </a:r>
          </a:p>
          <a:p>
            <a:pPr marL="514350" indent="-514350">
              <a:spcBef>
                <a:spcPts val="5400"/>
              </a:spcBef>
              <a:buFont typeface="+mj-lt"/>
              <a:buAutoNum type="arabicPeriod"/>
            </a:pPr>
            <a:r>
              <a:rPr lang="cs-CZ" sz="2800" dirty="0" smtClean="0">
                <a:solidFill>
                  <a:srgbClr val="00489B"/>
                </a:solidFill>
              </a:rPr>
              <a:t>člověk: </a:t>
            </a:r>
            <a:r>
              <a:rPr lang="cs-CZ" sz="2800" i="1" dirty="0" smtClean="0">
                <a:solidFill>
                  <a:srgbClr val="00489B"/>
                </a:solidFill>
              </a:rPr>
              <a:t>Vlastnosti krve</a:t>
            </a:r>
          </a:p>
          <a:p>
            <a:pPr marL="514350" indent="-514350">
              <a:spcBef>
                <a:spcPts val="5400"/>
              </a:spcBef>
              <a:buFont typeface="+mj-lt"/>
              <a:buAutoNum type="arabicPeriod"/>
            </a:pPr>
            <a:r>
              <a:rPr lang="cs-CZ" sz="2800" dirty="0" smtClean="0">
                <a:solidFill>
                  <a:srgbClr val="00489B"/>
                </a:solidFill>
              </a:rPr>
              <a:t>ekologie: </a:t>
            </a:r>
            <a:r>
              <a:rPr lang="cs-CZ" sz="2800" i="1" dirty="0" err="1" smtClean="0">
                <a:solidFill>
                  <a:srgbClr val="00489B"/>
                </a:solidFill>
              </a:rPr>
              <a:t>Jehnický</a:t>
            </a:r>
            <a:r>
              <a:rPr lang="cs-CZ" sz="2800" i="1" dirty="0" smtClean="0">
                <a:solidFill>
                  <a:srgbClr val="00489B"/>
                </a:solidFill>
              </a:rPr>
              <a:t> potok</a:t>
            </a:r>
            <a:endParaRPr lang="cs-CZ" sz="2500" dirty="0"/>
          </a:p>
        </p:txBody>
      </p:sp>
      <p:pic>
        <p:nvPicPr>
          <p:cNvPr id="3" name="Obrázek 2" descr="logoKurikul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SC002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10774" t="21909" r="16500"/>
          <a:stretch>
            <a:fillRect/>
          </a:stretch>
        </p:blipFill>
        <p:spPr>
          <a:xfrm rot="5400000">
            <a:off x="5041999" y="1709068"/>
            <a:ext cx="6120681" cy="46471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6" name="Picture 4" descr="http://circuitsurfersdotcom.files.wordpress.com/2011/03/hemolysi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64" y="972319"/>
            <a:ext cx="3816424" cy="289232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50156" y="421267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2"/>
                </a:solidFill>
              </a:rPr>
              <a:t>Obrázek 1</a:t>
            </a:r>
            <a:r>
              <a:rPr lang="cs-CZ" sz="1200" b="0" dirty="0" smtClean="0">
                <a:solidFill>
                  <a:schemeClr val="accent2"/>
                </a:solidFill>
              </a:rPr>
              <a:t>: Teutonic13. </a:t>
            </a:r>
            <a:r>
              <a:rPr lang="cs-CZ" sz="1200" b="0" i="1" dirty="0" err="1" smtClean="0">
                <a:solidFill>
                  <a:schemeClr val="accent2"/>
                </a:solidFill>
              </a:rPr>
              <a:t>Rx</a:t>
            </a:r>
            <a:r>
              <a:rPr lang="cs-CZ" sz="1200" b="0" i="1" dirty="0" smtClean="0">
                <a:solidFill>
                  <a:schemeClr val="accent2"/>
                </a:solidFill>
              </a:rPr>
              <a:t> </a:t>
            </a:r>
            <a:r>
              <a:rPr lang="cs-CZ" sz="1200" b="0" i="1" dirty="0" err="1" smtClean="0">
                <a:solidFill>
                  <a:schemeClr val="accent2"/>
                </a:solidFill>
              </a:rPr>
              <a:t>for</a:t>
            </a:r>
            <a:r>
              <a:rPr lang="cs-CZ" sz="1200" b="0" i="1" dirty="0" smtClean="0">
                <a:solidFill>
                  <a:schemeClr val="accent2"/>
                </a:solidFill>
              </a:rPr>
              <a:t> </a:t>
            </a:r>
            <a:r>
              <a:rPr lang="cs-CZ" sz="1200" b="0" i="1" dirty="0" err="1" smtClean="0">
                <a:solidFill>
                  <a:schemeClr val="accent2"/>
                </a:solidFill>
              </a:rPr>
              <a:t>Hemolitic</a:t>
            </a:r>
            <a:r>
              <a:rPr lang="cs-CZ" sz="1200" b="0" i="1" dirty="0" smtClean="0">
                <a:solidFill>
                  <a:schemeClr val="accent2"/>
                </a:solidFill>
              </a:rPr>
              <a:t> </a:t>
            </a:r>
            <a:r>
              <a:rPr lang="cs-CZ" sz="1200" b="0" i="1" dirty="0" err="1" smtClean="0">
                <a:solidFill>
                  <a:schemeClr val="accent2"/>
                </a:solidFill>
              </a:rPr>
              <a:t>Reaction</a:t>
            </a:r>
            <a:r>
              <a:rPr lang="cs-CZ" sz="1200" b="0" i="1" dirty="0" smtClean="0">
                <a:solidFill>
                  <a:schemeClr val="accent2"/>
                </a:solidFill>
              </a:rPr>
              <a:t> </a:t>
            </a:r>
            <a:r>
              <a:rPr lang="en-US" sz="1200" b="0" dirty="0" smtClean="0">
                <a:solidFill>
                  <a:schemeClr val="accent2"/>
                </a:solidFill>
              </a:rPr>
              <a:t>[online]</a:t>
            </a:r>
            <a:r>
              <a:rPr lang="cs-CZ" sz="1200" b="0" dirty="0" smtClean="0">
                <a:solidFill>
                  <a:schemeClr val="accent2"/>
                </a:solidFill>
              </a:rPr>
              <a:t>. 29. 3. 2011. </a:t>
            </a:r>
            <a:r>
              <a:rPr lang="en-US" sz="1200" b="0" dirty="0" smtClean="0">
                <a:solidFill>
                  <a:schemeClr val="accent2"/>
                </a:solidFill>
              </a:rPr>
              <a:t>[cit.</a:t>
            </a:r>
            <a:r>
              <a:rPr lang="cs-CZ" sz="1200" b="0" dirty="0" smtClean="0">
                <a:solidFill>
                  <a:schemeClr val="accent2"/>
                </a:solidFill>
              </a:rPr>
              <a:t> 2011-10-15</a:t>
            </a:r>
            <a:r>
              <a:rPr lang="en-US" sz="1200" b="0" dirty="0" smtClean="0">
                <a:solidFill>
                  <a:schemeClr val="accent2"/>
                </a:solidFill>
              </a:rPr>
              <a:t>]</a:t>
            </a:r>
            <a:r>
              <a:rPr lang="cs-CZ" sz="1200" b="0" dirty="0" smtClean="0">
                <a:solidFill>
                  <a:schemeClr val="accent2"/>
                </a:solidFill>
              </a:rPr>
              <a:t>. Dostupný z www </a:t>
            </a:r>
            <a:r>
              <a:rPr lang="cs-CZ" sz="1200" b="0" dirty="0" smtClean="0">
                <a:solidFill>
                  <a:schemeClr val="accent2"/>
                </a:solidFill>
                <a:hlinkClick r:id="rId4"/>
              </a:rPr>
              <a:t>http://circuitsurfers.com/2011/03/29/rx-for-hemolytic-reaction/</a:t>
            </a:r>
            <a:r>
              <a:rPr lang="cs-CZ" sz="1200" b="0" dirty="0" smtClean="0">
                <a:solidFill>
                  <a:schemeClr val="accent2"/>
                </a:solidFill>
              </a:rPr>
              <a:t>.</a:t>
            </a:r>
            <a:endParaRPr lang="cs-CZ" sz="1200" b="0" dirty="0">
              <a:solidFill>
                <a:schemeClr val="accent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22164" y="5220791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0" dirty="0" smtClean="0">
                <a:solidFill>
                  <a:srgbClr val="00489B"/>
                </a:solidFill>
              </a:rPr>
              <a:t>Odkaz:</a:t>
            </a:r>
          </a:p>
          <a:p>
            <a:r>
              <a:rPr lang="cs-CZ" sz="1800" b="0" dirty="0" smtClean="0">
                <a:solidFill>
                  <a:srgbClr val="00489B"/>
                </a:solidFill>
                <a:hlinkClick r:id="rId5"/>
              </a:rPr>
              <a:t>http://www.</a:t>
            </a:r>
            <a:r>
              <a:rPr lang="cs-CZ" sz="1800" b="0" dirty="0" err="1" smtClean="0">
                <a:solidFill>
                  <a:srgbClr val="00489B"/>
                </a:solidFill>
                <a:hlinkClick r:id="rId5"/>
              </a:rPr>
              <a:t>flickr.com</a:t>
            </a:r>
            <a:r>
              <a:rPr lang="cs-CZ" sz="1800" b="0" dirty="0" smtClean="0">
                <a:solidFill>
                  <a:srgbClr val="00489B"/>
                </a:solidFill>
                <a:hlinkClick r:id="rId5"/>
              </a:rPr>
              <a:t>/</a:t>
            </a:r>
            <a:r>
              <a:rPr lang="cs-CZ" sz="1800" b="0" dirty="0" err="1" smtClean="0">
                <a:solidFill>
                  <a:srgbClr val="00489B"/>
                </a:solidFill>
                <a:hlinkClick r:id="rId5"/>
              </a:rPr>
              <a:t>photos</a:t>
            </a:r>
            <a:r>
              <a:rPr lang="cs-CZ" sz="1800" b="0" dirty="0" smtClean="0">
                <a:solidFill>
                  <a:srgbClr val="00489B"/>
                </a:solidFill>
                <a:hlinkClick r:id="rId5"/>
              </a:rPr>
              <a:t>/</a:t>
            </a:r>
            <a:r>
              <a:rPr lang="cs-CZ" sz="1800" b="0" dirty="0" err="1" smtClean="0">
                <a:solidFill>
                  <a:srgbClr val="00489B"/>
                </a:solidFill>
                <a:hlinkClick r:id="rId5"/>
              </a:rPr>
              <a:t>medmicro</a:t>
            </a:r>
            <a:r>
              <a:rPr lang="cs-CZ" sz="1800" b="0" dirty="0" smtClean="0">
                <a:solidFill>
                  <a:srgbClr val="00489B"/>
                </a:solidFill>
                <a:hlinkClick r:id="rId5"/>
              </a:rPr>
              <a:t>/2437488432/in/</a:t>
            </a:r>
            <a:r>
              <a:rPr lang="cs-CZ" sz="1800" b="0" dirty="0" err="1" smtClean="0">
                <a:solidFill>
                  <a:srgbClr val="00489B"/>
                </a:solidFill>
                <a:hlinkClick r:id="rId5"/>
              </a:rPr>
              <a:t>photostream</a:t>
            </a:r>
            <a:r>
              <a:rPr lang="cs-CZ" sz="1800" b="0" dirty="0" smtClean="0">
                <a:solidFill>
                  <a:srgbClr val="00489B"/>
                </a:solidFill>
                <a:hlinkClick r:id="rId5"/>
              </a:rPr>
              <a:t>/</a:t>
            </a:r>
            <a:endParaRPr lang="cs-CZ" sz="1800" b="0" dirty="0" smtClean="0">
              <a:solidFill>
                <a:srgbClr val="00489B"/>
              </a:solidFill>
            </a:endParaRPr>
          </a:p>
        </p:txBody>
      </p:sp>
      <p:pic>
        <p:nvPicPr>
          <p:cNvPr id="8" name="Obrázek 7" descr="logoKurikula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3978548" y="3420591"/>
            <a:ext cx="288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489B"/>
                </a:solidFill>
              </a:rPr>
              <a:t>1</a:t>
            </a:r>
            <a:endParaRPr lang="cs-CZ" sz="1600" dirty="0">
              <a:solidFill>
                <a:srgbClr val="00489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002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54212" y="972319"/>
            <a:ext cx="8784976" cy="62118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bdélník 2"/>
          <p:cNvSpPr/>
          <p:nvPr/>
        </p:nvSpPr>
        <p:spPr>
          <a:xfrm>
            <a:off x="4194572" y="6444927"/>
            <a:ext cx="532859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0489B"/>
                </a:solidFill>
              </a:rPr>
              <a:t>Video 2</a:t>
            </a:r>
            <a:r>
              <a:rPr lang="cs-CZ" sz="1400" b="0" dirty="0" smtClean="0">
                <a:solidFill>
                  <a:srgbClr val="00489B"/>
                </a:solidFill>
              </a:rPr>
              <a:t>: </a:t>
            </a:r>
            <a:r>
              <a:rPr lang="en-US" sz="1400" b="0" dirty="0" smtClean="0">
                <a:solidFill>
                  <a:srgbClr val="00489B"/>
                </a:solidFill>
              </a:rPr>
              <a:t>Red Blood Cells in Hypertonic Solution</a:t>
            </a:r>
          </a:p>
          <a:p>
            <a:r>
              <a:rPr lang="cs-CZ" sz="1400" b="0" dirty="0" smtClean="0">
                <a:solidFill>
                  <a:srgbClr val="00489B"/>
                </a:solidFill>
                <a:hlinkClick r:id="rId3"/>
              </a:rPr>
              <a:t>http://www.</a:t>
            </a:r>
            <a:r>
              <a:rPr lang="cs-CZ" sz="1400" b="0" dirty="0" err="1" smtClean="0">
                <a:solidFill>
                  <a:srgbClr val="00489B"/>
                </a:solidFill>
                <a:hlinkClick r:id="rId3"/>
              </a:rPr>
              <a:t>youtube.com</a:t>
            </a:r>
            <a:r>
              <a:rPr lang="cs-CZ" sz="1400" b="0" dirty="0" smtClean="0">
                <a:solidFill>
                  <a:srgbClr val="00489B"/>
                </a:solidFill>
                <a:hlinkClick r:id="rId3"/>
              </a:rPr>
              <a:t>/</a:t>
            </a:r>
            <a:r>
              <a:rPr lang="cs-CZ" sz="1400" b="0" dirty="0" err="1" smtClean="0">
                <a:solidFill>
                  <a:srgbClr val="00489B"/>
                </a:solidFill>
                <a:hlinkClick r:id="rId3"/>
              </a:rPr>
              <a:t>watch</a:t>
            </a:r>
            <a:r>
              <a:rPr lang="cs-CZ" sz="1400" b="0" dirty="0" smtClean="0">
                <a:solidFill>
                  <a:srgbClr val="00489B"/>
                </a:solidFill>
                <a:hlinkClick r:id="rId3"/>
              </a:rPr>
              <a:t>?v=IRQLRO3dIp8</a:t>
            </a:r>
            <a:endParaRPr lang="cs-CZ" sz="1400" b="0" dirty="0">
              <a:solidFill>
                <a:srgbClr val="00489B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194572" y="5796855"/>
            <a:ext cx="532859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0489B"/>
                </a:solidFill>
              </a:rPr>
              <a:t>Video 1</a:t>
            </a:r>
            <a:r>
              <a:rPr lang="cs-CZ" sz="1400" b="0" dirty="0" smtClean="0">
                <a:solidFill>
                  <a:srgbClr val="00489B"/>
                </a:solidFill>
              </a:rPr>
              <a:t>: </a:t>
            </a:r>
            <a:r>
              <a:rPr lang="en-US" sz="1400" b="0" dirty="0" smtClean="0">
                <a:solidFill>
                  <a:srgbClr val="00489B"/>
                </a:solidFill>
              </a:rPr>
              <a:t>RBC </a:t>
            </a:r>
            <a:r>
              <a:rPr lang="en-US" sz="1400" b="0" dirty="0" err="1" smtClean="0">
                <a:solidFill>
                  <a:srgbClr val="00489B"/>
                </a:solidFill>
              </a:rPr>
              <a:t>Lysis</a:t>
            </a:r>
            <a:endParaRPr lang="en-US" sz="1400" b="0" dirty="0" smtClean="0">
              <a:solidFill>
                <a:srgbClr val="00489B"/>
              </a:solidFill>
            </a:endParaRPr>
          </a:p>
          <a:p>
            <a:r>
              <a:rPr lang="cs-CZ" sz="1400" b="0" dirty="0" smtClean="0">
                <a:solidFill>
                  <a:srgbClr val="00489B"/>
                </a:solidFill>
                <a:hlinkClick r:id="rId4"/>
              </a:rPr>
              <a:t>http://www.</a:t>
            </a:r>
            <a:r>
              <a:rPr lang="cs-CZ" sz="1400" b="0" dirty="0" err="1" smtClean="0">
                <a:solidFill>
                  <a:srgbClr val="00489B"/>
                </a:solidFill>
                <a:hlinkClick r:id="rId4"/>
              </a:rPr>
              <a:t>youtube.com</a:t>
            </a:r>
            <a:r>
              <a:rPr lang="cs-CZ" sz="1400" b="0" dirty="0" smtClean="0">
                <a:solidFill>
                  <a:srgbClr val="00489B"/>
                </a:solidFill>
                <a:hlinkClick r:id="rId4"/>
              </a:rPr>
              <a:t>/</a:t>
            </a:r>
            <a:r>
              <a:rPr lang="cs-CZ" sz="1400" b="0" dirty="0" err="1" smtClean="0">
                <a:solidFill>
                  <a:srgbClr val="00489B"/>
                </a:solidFill>
                <a:hlinkClick r:id="rId4"/>
              </a:rPr>
              <a:t>watch</a:t>
            </a:r>
            <a:r>
              <a:rPr lang="cs-CZ" sz="1400" b="0" dirty="0" smtClean="0">
                <a:solidFill>
                  <a:srgbClr val="00489B"/>
                </a:solidFill>
                <a:hlinkClick r:id="rId4"/>
              </a:rPr>
              <a:t>?v=dHc05E7BijQ&amp;feature=</a:t>
            </a:r>
            <a:r>
              <a:rPr lang="cs-CZ" sz="1400" b="0" dirty="0" err="1" smtClean="0">
                <a:solidFill>
                  <a:srgbClr val="00489B"/>
                </a:solidFill>
                <a:hlinkClick r:id="rId4"/>
              </a:rPr>
              <a:t>related</a:t>
            </a:r>
            <a:endParaRPr lang="cs-CZ" sz="1400" b="0" dirty="0">
              <a:solidFill>
                <a:srgbClr val="00489B"/>
              </a:solidFill>
            </a:endParaRPr>
          </a:p>
        </p:txBody>
      </p:sp>
      <p:pic>
        <p:nvPicPr>
          <p:cNvPr id="5" name="Obrázek 4" descr="logoKurikula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SC0027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7121" r="10309"/>
          <a:stretch>
            <a:fillRect/>
          </a:stretch>
        </p:blipFill>
        <p:spPr>
          <a:xfrm rot="5400000">
            <a:off x="124334" y="1658181"/>
            <a:ext cx="4536503" cy="3884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ázek 3" descr="DSC0026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26620" y="2412479"/>
            <a:ext cx="5652209" cy="3996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ek 4" descr="logoKurikula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002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54212" y="972319"/>
            <a:ext cx="8757914" cy="6192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ázek 2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002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98228" y="972319"/>
            <a:ext cx="8712968" cy="61609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ázek 2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148" y="1188343"/>
            <a:ext cx="10008865" cy="5566470"/>
          </a:xfrm>
        </p:spPr>
        <p:txBody>
          <a:bodyPr/>
          <a:lstStyle/>
          <a:p>
            <a:pPr>
              <a:buNone/>
            </a:pPr>
            <a:endParaRPr lang="cs-CZ" i="1" dirty="0" smtClean="0"/>
          </a:p>
          <a:p>
            <a:pPr>
              <a:buNone/>
            </a:pPr>
            <a:r>
              <a:rPr lang="cs-CZ" sz="2800" i="1" dirty="0" smtClean="0">
                <a:solidFill>
                  <a:srgbClr val="00489B"/>
                </a:solidFill>
              </a:rPr>
              <a:t>  „Je to dobrodružství jako v moři, </a:t>
            </a:r>
            <a:r>
              <a:rPr lang="cs-CZ" sz="2800" i="1" dirty="0" err="1" smtClean="0">
                <a:solidFill>
                  <a:srgbClr val="00489B"/>
                </a:solidFill>
              </a:rPr>
              <a:t>uzamykati</a:t>
            </a:r>
            <a:r>
              <a:rPr lang="cs-CZ" sz="2800" i="1" dirty="0" smtClean="0">
                <a:solidFill>
                  <a:srgbClr val="00489B"/>
                </a:solidFill>
              </a:rPr>
              <a:t> se v laboratoři.“</a:t>
            </a:r>
            <a:r>
              <a:rPr lang="cs-CZ" sz="2800" dirty="0" smtClean="0">
                <a:solidFill>
                  <a:srgbClr val="00489B"/>
                </a:solidFill>
              </a:rPr>
              <a:t> </a:t>
            </a:r>
          </a:p>
          <a:p>
            <a:pPr>
              <a:buNone/>
            </a:pPr>
            <a:r>
              <a:rPr lang="cs-CZ" dirty="0" smtClean="0"/>
              <a:t>							</a:t>
            </a:r>
          </a:p>
          <a:p>
            <a:pPr>
              <a:buNone/>
            </a:pPr>
            <a:r>
              <a:rPr lang="cs-CZ" dirty="0" smtClean="0"/>
              <a:t>							</a:t>
            </a:r>
            <a:r>
              <a:rPr lang="cs-CZ" i="1" dirty="0" smtClean="0"/>
              <a:t>V. Nezval, Edison</a:t>
            </a:r>
          </a:p>
          <a:p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96" y="2484487"/>
            <a:ext cx="4899141" cy="367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002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26220" y="1044327"/>
            <a:ext cx="8671420" cy="6131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ázek 2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002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25911"/>
          <a:stretch>
            <a:fillRect/>
          </a:stretch>
        </p:blipFill>
        <p:spPr>
          <a:xfrm rot="5400000">
            <a:off x="2398693" y="1112014"/>
            <a:ext cx="6124121" cy="58447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ázek 2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243013" y="1116013"/>
            <a:ext cx="8351837" cy="865187"/>
          </a:xfrm>
        </p:spPr>
        <p:txBody>
          <a:bodyPr/>
          <a:lstStyle/>
          <a:p>
            <a:pPr algn="ctr" eaLnBrk="1" hangingPunct="1"/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 smtClean="0"/>
          </a:p>
        </p:txBody>
      </p:sp>
      <p:pic>
        <p:nvPicPr>
          <p:cNvPr id="4100" name="Obrázek 3" descr="logoKurikul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images1.hellotrade.com/data2/WR/OU/HELLOTD-1751297/blu_420a_gross_25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180" y="1260351"/>
            <a:ext cx="2371725" cy="220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://www.stefajir.cz/files/Sedimentac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6500" y="1260351"/>
            <a:ext cx="1704975" cy="3609976"/>
          </a:xfrm>
          <a:prstGeom prst="rect">
            <a:avLst/>
          </a:prstGeom>
          <a:noFill/>
        </p:spPr>
      </p:pic>
      <p:pic>
        <p:nvPicPr>
          <p:cNvPr id="5126" name="Picture 6" descr="http://www.wikiskripta.eu/images/thumb/e/e0/Esrrack_350px.jpg/180px-Esrrack_350p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748" y="1260351"/>
            <a:ext cx="405862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666180" y="5148784"/>
            <a:ext cx="92170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2"/>
                </a:solidFill>
              </a:rPr>
              <a:t>Obrázek 1</a:t>
            </a:r>
            <a:r>
              <a:rPr lang="cs-CZ" sz="1400" b="0" dirty="0" smtClean="0">
                <a:solidFill>
                  <a:schemeClr val="accent2"/>
                </a:solidFill>
              </a:rPr>
              <a:t>: </a:t>
            </a:r>
            <a:r>
              <a:rPr lang="en-US" sz="1400" b="0" i="1" dirty="0" smtClean="0">
                <a:solidFill>
                  <a:schemeClr val="accent2"/>
                </a:solidFill>
              </a:rPr>
              <a:t>Blood Sedimentation Test Apparatus Type 420 </a:t>
            </a:r>
            <a:r>
              <a:rPr lang="en-US" sz="1400" b="0" dirty="0" smtClean="0">
                <a:solidFill>
                  <a:schemeClr val="accent2"/>
                </a:solidFill>
              </a:rPr>
              <a:t>[online]</a:t>
            </a:r>
            <a:r>
              <a:rPr lang="cs-CZ" sz="1400" b="0" dirty="0" smtClean="0">
                <a:solidFill>
                  <a:schemeClr val="accent2"/>
                </a:solidFill>
              </a:rPr>
              <a:t>. </a:t>
            </a:r>
            <a:r>
              <a:rPr lang="en-US" sz="1400" b="0" dirty="0" smtClean="0">
                <a:solidFill>
                  <a:schemeClr val="accent2"/>
                </a:solidFill>
              </a:rPr>
              <a:t>[cit.</a:t>
            </a:r>
            <a:r>
              <a:rPr lang="cs-CZ" sz="1400" b="0" dirty="0" smtClean="0">
                <a:solidFill>
                  <a:schemeClr val="accent2"/>
                </a:solidFill>
              </a:rPr>
              <a:t> 2011-10-15</a:t>
            </a:r>
            <a:r>
              <a:rPr lang="en-US" sz="1400" b="0" dirty="0" smtClean="0">
                <a:solidFill>
                  <a:schemeClr val="accent2"/>
                </a:solidFill>
              </a:rPr>
              <a:t>]</a:t>
            </a:r>
            <a:r>
              <a:rPr lang="cs-CZ" sz="1400" b="0" dirty="0" smtClean="0">
                <a:solidFill>
                  <a:schemeClr val="accent2"/>
                </a:solidFill>
              </a:rPr>
              <a:t>. Dostupný z www 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http://www.</a:t>
            </a:r>
            <a:r>
              <a:rPr lang="cs-CZ" sz="1400" b="0" dirty="0" err="1" smtClean="0">
                <a:solidFill>
                  <a:schemeClr val="accent2"/>
                </a:solidFill>
                <a:hlinkClick r:id="rId6"/>
              </a:rPr>
              <a:t>hellotrade.com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/</a:t>
            </a:r>
            <a:r>
              <a:rPr lang="cs-CZ" sz="1400" b="0" dirty="0" err="1" smtClean="0">
                <a:solidFill>
                  <a:schemeClr val="accent2"/>
                </a:solidFill>
                <a:hlinkClick r:id="rId6"/>
              </a:rPr>
              <a:t>dehag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-</a:t>
            </a:r>
            <a:r>
              <a:rPr lang="cs-CZ" sz="1400" b="0" dirty="0" err="1" smtClean="0">
                <a:solidFill>
                  <a:schemeClr val="accent2"/>
                </a:solidFill>
                <a:hlinkClick r:id="rId6"/>
              </a:rPr>
              <a:t>medizin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-</a:t>
            </a:r>
            <a:r>
              <a:rPr lang="cs-CZ" sz="1400" b="0" dirty="0" err="1" smtClean="0">
                <a:solidFill>
                  <a:schemeClr val="accent2"/>
                </a:solidFill>
                <a:hlinkClick r:id="rId6"/>
              </a:rPr>
              <a:t>technische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-</a:t>
            </a:r>
            <a:r>
              <a:rPr lang="cs-CZ" sz="1400" b="0" dirty="0" err="1" smtClean="0">
                <a:solidFill>
                  <a:schemeClr val="accent2"/>
                </a:solidFill>
                <a:hlinkClick r:id="rId6"/>
              </a:rPr>
              <a:t>produktion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/</a:t>
            </a:r>
            <a:r>
              <a:rPr lang="cs-CZ" sz="1400" b="0" dirty="0" err="1" smtClean="0">
                <a:solidFill>
                  <a:schemeClr val="accent2"/>
                </a:solidFill>
                <a:hlinkClick r:id="rId6"/>
              </a:rPr>
              <a:t>blood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-</a:t>
            </a:r>
            <a:r>
              <a:rPr lang="cs-CZ" sz="1400" b="0" dirty="0" err="1" smtClean="0">
                <a:solidFill>
                  <a:schemeClr val="accent2"/>
                </a:solidFill>
                <a:hlinkClick r:id="rId6"/>
              </a:rPr>
              <a:t>sedimentation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-test-</a:t>
            </a:r>
            <a:r>
              <a:rPr lang="cs-CZ" sz="1400" b="0" dirty="0" err="1" smtClean="0">
                <a:solidFill>
                  <a:schemeClr val="accent2"/>
                </a:solidFill>
                <a:hlinkClick r:id="rId6"/>
              </a:rPr>
              <a:t>apparatus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-type-420.html</a:t>
            </a:r>
            <a:endParaRPr lang="cs-CZ" sz="1400" b="0" dirty="0" smtClean="0">
              <a:solidFill>
                <a:schemeClr val="accent2"/>
              </a:solidFill>
            </a:endParaRPr>
          </a:p>
          <a:p>
            <a:endParaRPr lang="cs-CZ" sz="1400" b="0" dirty="0" smtClean="0">
              <a:solidFill>
                <a:schemeClr val="accent2"/>
              </a:solidFill>
            </a:endParaRPr>
          </a:p>
          <a:p>
            <a:r>
              <a:rPr lang="cs-CZ" sz="1400" dirty="0" smtClean="0">
                <a:solidFill>
                  <a:schemeClr val="accent2"/>
                </a:solidFill>
              </a:rPr>
              <a:t>Obrázek 3</a:t>
            </a:r>
            <a:r>
              <a:rPr lang="cs-CZ" sz="1400" b="0" dirty="0" smtClean="0">
                <a:solidFill>
                  <a:schemeClr val="accent2"/>
                </a:solidFill>
              </a:rPr>
              <a:t>: </a:t>
            </a:r>
            <a:r>
              <a:rPr lang="cs-CZ" sz="1400" b="0" i="1" dirty="0" err="1" smtClean="0">
                <a:solidFill>
                  <a:schemeClr val="accent2"/>
                </a:solidFill>
              </a:rPr>
              <a:t>Esrrack</a:t>
            </a:r>
            <a:r>
              <a:rPr lang="cs-CZ" sz="1400" b="0" i="1" dirty="0" smtClean="0">
                <a:solidFill>
                  <a:schemeClr val="accent2"/>
                </a:solidFill>
              </a:rPr>
              <a:t> 350px.jpg</a:t>
            </a:r>
            <a:r>
              <a:rPr lang="cs-CZ" sz="1400" b="0" dirty="0" smtClean="0">
                <a:solidFill>
                  <a:schemeClr val="accent2"/>
                </a:solidFill>
              </a:rPr>
              <a:t> </a:t>
            </a:r>
            <a:r>
              <a:rPr lang="en-US" sz="1400" b="0" dirty="0" smtClean="0">
                <a:solidFill>
                  <a:schemeClr val="accent2"/>
                </a:solidFill>
              </a:rPr>
              <a:t>[online]. </a:t>
            </a:r>
            <a:r>
              <a:rPr lang="cs-CZ" sz="1400" b="0" dirty="0" smtClean="0">
                <a:solidFill>
                  <a:schemeClr val="accent2"/>
                </a:solidFill>
              </a:rPr>
              <a:t>2004-04-13. </a:t>
            </a:r>
            <a:r>
              <a:rPr lang="en-US" sz="1400" b="0" dirty="0" smtClean="0">
                <a:solidFill>
                  <a:schemeClr val="accent2"/>
                </a:solidFill>
              </a:rPr>
              <a:t>[cit. </a:t>
            </a:r>
            <a:r>
              <a:rPr lang="cs-CZ" sz="1400" b="0" dirty="0" smtClean="0">
                <a:solidFill>
                  <a:schemeClr val="accent2"/>
                </a:solidFill>
              </a:rPr>
              <a:t>2011-10-15</a:t>
            </a:r>
            <a:r>
              <a:rPr lang="en-US" sz="1400" b="0" dirty="0" smtClean="0">
                <a:solidFill>
                  <a:schemeClr val="accent2"/>
                </a:solidFill>
              </a:rPr>
              <a:t>]</a:t>
            </a:r>
            <a:r>
              <a:rPr lang="cs-CZ" sz="1400" b="0" dirty="0" smtClean="0">
                <a:solidFill>
                  <a:schemeClr val="accent2"/>
                </a:solidFill>
              </a:rPr>
              <a:t>. Dostupný z www</a:t>
            </a:r>
          </a:p>
          <a:p>
            <a:r>
              <a:rPr lang="cs-CZ" sz="1400" b="0" dirty="0" smtClean="0">
                <a:solidFill>
                  <a:schemeClr val="tx1"/>
                </a:solidFill>
                <a:hlinkClick r:id="rId7"/>
              </a:rPr>
              <a:t>http://commons.wikimedia.org/wiki/File:Esrrack_350px.jpg</a:t>
            </a:r>
            <a:endParaRPr lang="cs-CZ" sz="1400" b="0" dirty="0" smtClean="0">
              <a:solidFill>
                <a:schemeClr val="tx1"/>
              </a:solidFill>
            </a:endParaRPr>
          </a:p>
          <a:p>
            <a:endParaRPr lang="cs-CZ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Obrázek 3" descr="logoKurikul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50156" y="1620391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Použité obrazové zdroje</a:t>
            </a:r>
            <a:r>
              <a:rPr lang="cs-CZ" b="0" dirty="0" smtClean="0">
                <a:solidFill>
                  <a:schemeClr val="tx1"/>
                </a:solidFill>
              </a:rPr>
              <a:t>:</a:t>
            </a:r>
          </a:p>
          <a:p>
            <a:endParaRPr lang="cs-CZ" b="0" dirty="0" smtClean="0">
              <a:solidFill>
                <a:schemeClr val="tx1"/>
              </a:solidFill>
            </a:endParaRPr>
          </a:p>
          <a:p>
            <a:r>
              <a:rPr lang="cs-CZ" b="0" dirty="0" smtClean="0">
                <a:solidFill>
                  <a:schemeClr val="tx1"/>
                </a:solidFill>
              </a:rPr>
              <a:t>Není-li uvedeno jinak, je autorkou fotografií použitých v prezentaci dr. Iva Kubištová.</a:t>
            </a:r>
            <a:endParaRPr lang="cs-CZ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169988" y="2196455"/>
            <a:ext cx="8353425" cy="1656408"/>
          </a:xfrm>
        </p:spPr>
        <p:txBody>
          <a:bodyPr/>
          <a:lstStyle/>
          <a:p>
            <a:pPr algn="ctr" eaLnBrk="1" hangingPunct="1"/>
            <a:r>
              <a:rPr lang="cs-CZ" sz="6000" dirty="0" smtClean="0"/>
              <a:t>Děkuji za pozornost.</a:t>
            </a:r>
          </a:p>
        </p:txBody>
      </p:sp>
      <p:pic>
        <p:nvPicPr>
          <p:cNvPr id="6147" name="Obrázek 2" descr="logolink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313" y="5416550"/>
            <a:ext cx="6962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ovéPole 3"/>
          <p:cNvSpPr txBox="1">
            <a:spLocks noChangeArrowheads="1"/>
          </p:cNvSpPr>
          <p:nvPr/>
        </p:nvSpPr>
        <p:spPr bwMode="auto">
          <a:xfrm>
            <a:off x="882650" y="5057775"/>
            <a:ext cx="89281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0">
                <a:solidFill>
                  <a:srgbClr val="FF9933"/>
                </a:solidFill>
              </a:rPr>
              <a:t>Tento projekt je spolufinancován Evropským sociálním fondem a rozpočtem České republiky.</a:t>
            </a:r>
          </a:p>
        </p:txBody>
      </p:sp>
      <p:pic>
        <p:nvPicPr>
          <p:cNvPr id="6149" name="Obrázek 4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594172" y="1044327"/>
            <a:ext cx="8856662" cy="865187"/>
          </a:xfrm>
        </p:spPr>
        <p:txBody>
          <a:bodyPr/>
          <a:lstStyle/>
          <a:p>
            <a:pPr algn="l" eaLnBrk="1" hangingPunct="1"/>
            <a:r>
              <a:rPr lang="cs-CZ" sz="2800" dirty="0" smtClean="0"/>
              <a:t>Máte rádi biologická praktika?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22164" y="2052638"/>
            <a:ext cx="9433048" cy="5040312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None/>
            </a:pPr>
            <a:r>
              <a:rPr lang="cs-CZ" sz="1800" dirty="0" smtClean="0"/>
              <a:t>Program semináře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cs-CZ" sz="1800" dirty="0" smtClean="0">
              <a:solidFill>
                <a:srgbClr val="7F7F7F"/>
              </a:solidFill>
            </a:endParaRPr>
          </a:p>
          <a:p>
            <a:pPr marL="0" indent="0" eaLnBrk="1" hangingPunct="1">
              <a:spcBef>
                <a:spcPts val="100"/>
              </a:spcBef>
            </a:pPr>
            <a:r>
              <a:rPr lang="cs-CZ" sz="1800" dirty="0" smtClean="0">
                <a:solidFill>
                  <a:srgbClr val="313A57"/>
                </a:solidFill>
              </a:rPr>
              <a:t>09.00-09.30  Úvod – seznámení s programem, představení lektorky a účastníků</a:t>
            </a:r>
          </a:p>
          <a:p>
            <a:pPr marL="0" indent="0" eaLnBrk="1" hangingPunct="1">
              <a:spcBef>
                <a:spcPts val="100"/>
              </a:spcBef>
            </a:pPr>
            <a:endParaRPr lang="cs-CZ" sz="1800" dirty="0" smtClean="0">
              <a:solidFill>
                <a:srgbClr val="313A57"/>
              </a:solidFill>
            </a:endParaRPr>
          </a:p>
          <a:p>
            <a:pPr marL="0" indent="0">
              <a:spcBef>
                <a:spcPts val="100"/>
              </a:spcBef>
            </a:pPr>
            <a:r>
              <a:rPr lang="cs-CZ" sz="1800" dirty="0" smtClean="0">
                <a:solidFill>
                  <a:srgbClr val="313A57"/>
                </a:solidFill>
              </a:rPr>
              <a:t>09.30-10.00  Osnovy a my – zkušenosti účastníků s výukou podle ŠVP </a:t>
            </a:r>
          </a:p>
          <a:p>
            <a:pPr marL="0" indent="0">
              <a:spcBef>
                <a:spcPts val="100"/>
              </a:spcBef>
            </a:pPr>
            <a:endParaRPr lang="cs-CZ" sz="1800" dirty="0" smtClean="0">
              <a:solidFill>
                <a:srgbClr val="313A57"/>
              </a:solidFill>
            </a:endParaRPr>
          </a:p>
          <a:p>
            <a:pPr marL="0" indent="0">
              <a:spcBef>
                <a:spcPts val="100"/>
              </a:spcBef>
            </a:pPr>
            <a:r>
              <a:rPr lang="cs-CZ" sz="1800" dirty="0" smtClean="0">
                <a:solidFill>
                  <a:srgbClr val="313A57"/>
                </a:solidFill>
              </a:rPr>
              <a:t>10.00-10.20  Aktuality z oboru</a:t>
            </a:r>
          </a:p>
          <a:p>
            <a:pPr marL="0" indent="0">
              <a:spcBef>
                <a:spcPts val="100"/>
              </a:spcBef>
            </a:pPr>
            <a:endParaRPr lang="cs-CZ" sz="1800" dirty="0" smtClean="0">
              <a:solidFill>
                <a:srgbClr val="313A57"/>
              </a:solidFill>
            </a:endParaRPr>
          </a:p>
          <a:p>
            <a:pPr marL="0" indent="0">
              <a:spcBef>
                <a:spcPts val="100"/>
              </a:spcBef>
            </a:pPr>
            <a:r>
              <a:rPr lang="cs-CZ" sz="1800" dirty="0" smtClean="0">
                <a:solidFill>
                  <a:srgbClr val="FF0000"/>
                </a:solidFill>
              </a:rPr>
              <a:t>10.20-10.35  </a:t>
            </a:r>
            <a:r>
              <a:rPr lang="cs-CZ" sz="1800" dirty="0" smtClean="0">
                <a:solidFill>
                  <a:srgbClr val="FF0000"/>
                </a:solidFill>
              </a:rPr>
              <a:t>Přestávka</a:t>
            </a:r>
            <a:r>
              <a:rPr lang="cs-CZ" sz="1800" dirty="0" smtClean="0">
                <a:solidFill>
                  <a:srgbClr val="FF0000"/>
                </a:solidFill>
              </a:rPr>
              <a:t> </a:t>
            </a:r>
          </a:p>
          <a:p>
            <a:pPr marL="0" indent="0">
              <a:spcBef>
                <a:spcPts val="100"/>
              </a:spcBef>
            </a:pP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100"/>
              </a:spcBef>
            </a:pPr>
            <a:r>
              <a:rPr lang="cs-CZ" sz="1800" dirty="0" smtClean="0">
                <a:solidFill>
                  <a:srgbClr val="313A57"/>
                </a:solidFill>
              </a:rPr>
              <a:t>10.35-</a:t>
            </a:r>
            <a:r>
              <a:rPr lang="cs-CZ" sz="1800" dirty="0" smtClean="0"/>
              <a:t>12.35</a:t>
            </a:r>
            <a:r>
              <a:rPr lang="cs-CZ" sz="1800" dirty="0" smtClean="0">
                <a:solidFill>
                  <a:srgbClr val="FF0000"/>
                </a:solidFill>
              </a:rPr>
              <a:t>  </a:t>
            </a:r>
            <a:r>
              <a:rPr lang="cs-CZ" sz="1800" dirty="0" smtClean="0">
                <a:solidFill>
                  <a:srgbClr val="313A57"/>
                </a:solidFill>
              </a:rPr>
              <a:t>Metodická podpora –  praktická cvičení na gymnáziu</a:t>
            </a:r>
          </a:p>
          <a:p>
            <a:pPr marL="0" indent="0">
              <a:spcBef>
                <a:spcPts val="100"/>
              </a:spcBef>
            </a:pPr>
            <a:endParaRPr lang="cs-CZ" sz="1800" dirty="0" smtClean="0">
              <a:solidFill>
                <a:srgbClr val="313A57"/>
              </a:solidFill>
            </a:endParaRPr>
          </a:p>
          <a:p>
            <a:pPr marL="0" indent="0">
              <a:spcBef>
                <a:spcPts val="100"/>
              </a:spcBef>
            </a:pPr>
            <a:r>
              <a:rPr lang="cs-CZ" sz="1800" dirty="0" smtClean="0">
                <a:solidFill>
                  <a:srgbClr val="FF0000"/>
                </a:solidFill>
              </a:rPr>
              <a:t>12.35-13.05  OBĚD</a:t>
            </a:r>
          </a:p>
          <a:p>
            <a:pPr marL="0" indent="0">
              <a:spcBef>
                <a:spcPts val="100"/>
              </a:spcBef>
            </a:pP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100"/>
              </a:spcBef>
            </a:pPr>
            <a:r>
              <a:rPr lang="cs-CZ" sz="1800" dirty="0" smtClean="0"/>
              <a:t>13.05</a:t>
            </a:r>
            <a:r>
              <a:rPr lang="cs-CZ" sz="1800" dirty="0" smtClean="0">
                <a:solidFill>
                  <a:srgbClr val="313A57"/>
                </a:solidFill>
              </a:rPr>
              <a:t>-14.35  Burza nápadů (náměty účastníků), diskuze </a:t>
            </a:r>
          </a:p>
          <a:p>
            <a:pPr marL="0" indent="0">
              <a:spcBef>
                <a:spcPts val="100"/>
              </a:spcBef>
              <a:buNone/>
            </a:pPr>
            <a:endParaRPr lang="cs-CZ" sz="1800" dirty="0" smtClean="0">
              <a:solidFill>
                <a:srgbClr val="313A57"/>
              </a:solidFill>
            </a:endParaRPr>
          </a:p>
          <a:p>
            <a:pPr marL="0" indent="0">
              <a:spcBef>
                <a:spcPts val="100"/>
              </a:spcBef>
            </a:pPr>
            <a:r>
              <a:rPr lang="cs-CZ" sz="1800" dirty="0" smtClean="0">
                <a:solidFill>
                  <a:srgbClr val="313A57"/>
                </a:solidFill>
              </a:rPr>
              <a:t>14.35-15.00  Zhodnocení semináře, závěr</a:t>
            </a:r>
            <a:endParaRPr lang="cs-CZ" sz="1600" dirty="0" smtClean="0"/>
          </a:p>
        </p:txBody>
      </p:sp>
      <p:pic>
        <p:nvPicPr>
          <p:cNvPr id="4100" name="Obrázek 3" descr="logoKurikul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932" y="3708623"/>
            <a:ext cx="297633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242244" y="1044327"/>
            <a:ext cx="8351837" cy="504378"/>
          </a:xfrm>
        </p:spPr>
        <p:txBody>
          <a:bodyPr/>
          <a:lstStyle/>
          <a:p>
            <a:pPr algn="l" eaLnBrk="1" hangingPunct="1"/>
            <a:r>
              <a:rPr lang="cs-CZ" sz="2800" smtClean="0">
                <a:solidFill>
                  <a:srgbClr val="00489B"/>
                </a:solidFill>
              </a:rPr>
              <a:t>Cíle </a:t>
            </a:r>
            <a:r>
              <a:rPr lang="cs-CZ" sz="2800" smtClean="0">
                <a:solidFill>
                  <a:srgbClr val="00489B"/>
                </a:solidFill>
              </a:rPr>
              <a:t>semináře </a:t>
            </a:r>
            <a:r>
              <a:rPr lang="cs-CZ" sz="2800" b="0" smtClean="0">
                <a:solidFill>
                  <a:srgbClr val="00489B"/>
                </a:solidFill>
              </a:rPr>
              <a:t>(očekávání účastníků)</a:t>
            </a:r>
            <a:endParaRPr lang="cs-CZ" sz="2800" dirty="0" smtClean="0">
              <a:solidFill>
                <a:srgbClr val="00489B"/>
              </a:solidFill>
            </a:endParaRP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738188" y="1548383"/>
            <a:ext cx="9217024" cy="4896544"/>
          </a:xfrm>
        </p:spPr>
        <p:txBody>
          <a:bodyPr/>
          <a:lstStyle/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000" dirty="0" smtClean="0"/>
              <a:t>získání nových námětů na laboratorní cvičení, pracovní listy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000" dirty="0" smtClean="0"/>
              <a:t>získám nápady, příp. materiály k využití v biologických praktikách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000" dirty="0" smtClean="0"/>
              <a:t>zajímavá, materiálově dostupná praktika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000" dirty="0" smtClean="0"/>
              <a:t>zajímavé praktické úlohy, určení hypotézy, ověření, závěry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000" dirty="0" smtClean="0"/>
              <a:t>nové podněty pro laboratorní práci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000" dirty="0" smtClean="0"/>
              <a:t>náměty na praktická cvičení z biologie 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000" dirty="0" smtClean="0"/>
              <a:t>jak ovlivní kvalitní praktikum postoj studentů k biologii? 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000" dirty="0" smtClean="0"/>
              <a:t>nové nápady, přístupy, materiály pro biologická praktika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000" dirty="0" smtClean="0"/>
              <a:t>nové kontakty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000" dirty="0" smtClean="0"/>
              <a:t>těším se :-) !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000" dirty="0" smtClean="0"/>
              <a:t>…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000" dirty="0" smtClean="0"/>
              <a:t>…</a:t>
            </a:r>
          </a:p>
        </p:txBody>
      </p:sp>
      <p:pic>
        <p:nvPicPr>
          <p:cNvPr id="4100" name="Obrázek 3" descr="logoKurikul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GSN2\Dokumenty\Obrázky\biologická_plympiáda\P201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844" y="4500711"/>
            <a:ext cx="3458981" cy="259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/>
          </p:cNvSpPr>
          <p:nvPr/>
        </p:nvSpPr>
        <p:spPr bwMode="auto">
          <a:xfrm>
            <a:off x="882204" y="1404367"/>
            <a:ext cx="8926019" cy="8348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5500"/>
              </a:lnSpc>
            </a:pPr>
            <a:r>
              <a:rPr lang="cs-CZ" dirty="0" smtClean="0">
                <a:solidFill>
                  <a:srgbClr val="00489B"/>
                </a:solidFill>
              </a:rPr>
              <a:t>Zkušenosti </a:t>
            </a:r>
            <a:r>
              <a:rPr lang="cs-CZ" dirty="0">
                <a:solidFill>
                  <a:srgbClr val="00489B"/>
                </a:solidFill>
              </a:rPr>
              <a:t>z </a:t>
            </a:r>
            <a:r>
              <a:rPr lang="cs-CZ" dirty="0" smtClean="0">
                <a:solidFill>
                  <a:srgbClr val="00489B"/>
                </a:solidFill>
              </a:rPr>
              <a:t>realizace osnov</a:t>
            </a:r>
            <a:endParaRPr lang="en-US" sz="2400" dirty="0">
              <a:solidFill>
                <a:srgbClr val="00489B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882204" y="2556495"/>
          <a:ext cx="8926018" cy="3731432"/>
        </p:xfrm>
        <a:graphic>
          <a:graphicData uri="http://schemas.openxmlformats.org/drawingml/2006/table">
            <a:tbl>
              <a:tblPr/>
              <a:tblGrid>
                <a:gridCol w="2974896"/>
                <a:gridCol w="2975561"/>
                <a:gridCol w="2975561"/>
              </a:tblGrid>
              <a:tr h="466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Arial"/>
                        </a:rPr>
                        <a:t>Čeho jsme se nejvíce obávali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7316" marR="57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Arial"/>
                        </a:rPr>
                        <a:t>Co se nám potvrdilo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7316" marR="57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Arial"/>
                        </a:rPr>
                        <a:t>Co nás příjemně překvapilo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7316" marR="57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6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highlight>
                          <a:srgbClr val="C0C0C0"/>
                        </a:highlight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highlight>
                          <a:srgbClr val="C0C0C0"/>
                        </a:highlight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highlight>
                          <a:srgbClr val="C0C0C0"/>
                        </a:highlight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Obrázek 3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34133" y="1008104"/>
          <a:ext cx="10225135" cy="6084897"/>
        </p:xfrm>
        <a:graphic>
          <a:graphicData uri="http://schemas.openxmlformats.org/drawingml/2006/table">
            <a:tbl>
              <a:tblPr/>
              <a:tblGrid>
                <a:gridCol w="3303358"/>
                <a:gridCol w="3304094"/>
                <a:gridCol w="3617683"/>
              </a:tblGrid>
              <a:tr h="488858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"/>
                          <a:ea typeface="Arial"/>
                          <a:cs typeface="Times New Roman"/>
                        </a:rPr>
                        <a:t>Čeho jsme se nejvíce obávali</a:t>
                      </a:r>
                      <a:endParaRPr lang="cs-CZ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"/>
                          <a:ea typeface="Arial"/>
                          <a:cs typeface="Times New Roman"/>
                        </a:rPr>
                        <a:t>Co se nám potvrdilo</a:t>
                      </a:r>
                      <a:endParaRPr lang="cs-CZ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"/>
                          <a:ea typeface="Arial"/>
                          <a:cs typeface="Times New Roman"/>
                        </a:rPr>
                        <a:t>Co nás příjemně překvapilo</a:t>
                      </a:r>
                      <a:endParaRPr lang="cs-CZ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92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Učiva je mnoho a času je málo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dirty="0">
                          <a:latin typeface="Arial"/>
                          <a:ea typeface="Arial"/>
                          <a:cs typeface="Times New Roman"/>
                        </a:rPr>
                        <a:t>Učiva je mnoho, ale tolik, kolik jej vybereme. Našim cílem je splnit očekávané výstupy! Redukujme kvantitu!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Při </a:t>
                      </a: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dobrém plánování</a:t>
                      </a: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 je možno splnit očekávané výstupy biologie za 3 roky</a:t>
                      </a: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Budeme mít problémy s novými metodami práce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>
                          <a:latin typeface="Arial"/>
                          <a:ea typeface="Arial"/>
                          <a:cs typeface="Times New Roman"/>
                        </a:rPr>
                        <a:t>Musíme se detailně soustředit na promýšlení nových metod práce. Musíme si v tomto směru doplnit vzdělání.</a:t>
                      </a:r>
                      <a:endParaRPr lang="cs-CZ" sz="15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Když se to naučíme, práce žáky baví a je velmi </a:t>
                      </a: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zajímavá a pestrá</a:t>
                      </a: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 i pro nás!</a:t>
                      </a: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Příprava podle nových osnov bude náročnější na čas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"/>
                          <a:ea typeface="Arial"/>
                          <a:cs typeface="Times New Roman"/>
                        </a:rPr>
                        <a:t>Ano, zpočátku zabrala příprava na výuku více času.</a:t>
                      </a: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Vše, co do přípravy vložíme se nám vrátí </a:t>
                      </a: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v lepších výsledcích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Nebudu umět používat nové formy hodnocení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"/>
                          <a:ea typeface="Arial"/>
                          <a:cs typeface="Times New Roman"/>
                        </a:rPr>
                        <a:t>Jeden celý rok jsem se vztekala nad excelovými tabulkami</a:t>
                      </a: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dirty="0">
                          <a:latin typeface="Arial"/>
                          <a:ea typeface="Arial"/>
                          <a:cs typeface="Times New Roman"/>
                        </a:rPr>
                        <a:t>Nový systém </a:t>
                      </a:r>
                      <a:r>
                        <a:rPr lang="cs-CZ" sz="1300" b="1" dirty="0">
                          <a:latin typeface="Arial"/>
                          <a:ea typeface="Arial"/>
                          <a:cs typeface="Times New Roman"/>
                        </a:rPr>
                        <a:t>více motivuje</a:t>
                      </a:r>
                      <a:r>
                        <a:rPr lang="cs-CZ" sz="1300" dirty="0">
                          <a:latin typeface="Arial"/>
                          <a:ea typeface="Arial"/>
                          <a:cs typeface="Times New Roman"/>
                        </a:rPr>
                        <a:t> a podporuje samostatnou práci a zodpovědnost žáků. Zohledňuje i dříve nepostižitelné dovednosti žáků.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Přibyla nám průřezová témata – jak si s nimi poradíme?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V</a:t>
                      </a:r>
                      <a:r>
                        <a:rPr lang="cs-CZ" sz="1300" dirty="0">
                          <a:latin typeface="Arial"/>
                          <a:ea typeface="Arial"/>
                          <a:cs typeface="Times New Roman"/>
                        </a:rPr>
                        <a:t>yžaduje to určité dumání a přemýšlení, vyžaduje větší spolupráci mezi učiteli z různých předmětů.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Jako nejcennější se ukázal nápad týmu tvůrců osnov s </a:t>
                      </a: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kurzy.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Bude dostatek prostoru na praktika?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Záleží na domluvě pedagogického sboru při tvorbě ŠUP. My jsme nějaké hodiny pro pravidelná praktika získali, ale letos zase nějaké ztratili! Proto </a:t>
                      </a:r>
                      <a:r>
                        <a:rPr lang="cs-CZ" sz="1500" dirty="0" smtClean="0">
                          <a:latin typeface="Arial"/>
                          <a:ea typeface="Arial"/>
                          <a:cs typeface="Times New Roman"/>
                        </a:rPr>
                        <a:t>zařazujeme praktika </a:t>
                      </a: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i do výuky.</a:t>
                      </a: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Pokud jsou praktika </a:t>
                      </a: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pečlivě připravena</a:t>
                      </a: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 a </a:t>
                      </a: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efektivně hodnocena</a:t>
                      </a: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, mohou být velmi užitečná jak pro motivaci žáků, tak pro získávání řady kompetencí.</a:t>
                      </a: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Bude možno zařadit volitelná praktika pro studenty, orientované na biologii a její aplikované obory? 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Obrázek 2" descr="logoKurikul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/>
          </p:cNvSpPr>
          <p:nvPr/>
        </p:nvSpPr>
        <p:spPr bwMode="auto">
          <a:xfrm>
            <a:off x="954212" y="1188343"/>
            <a:ext cx="8926019" cy="8366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5500"/>
              </a:lnSpc>
            </a:pPr>
            <a:r>
              <a:rPr lang="cs-CZ" dirty="0" smtClean="0">
                <a:solidFill>
                  <a:srgbClr val="00489B"/>
                </a:solidFill>
              </a:rPr>
              <a:t>Praktika – kompetence</a:t>
            </a:r>
            <a:endParaRPr lang="en-US" sz="2400" dirty="0">
              <a:solidFill>
                <a:srgbClr val="00489B"/>
              </a:solidFill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882204" y="2412479"/>
            <a:ext cx="9001000" cy="416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cs-CZ" sz="2400" dirty="0" smtClean="0">
                <a:solidFill>
                  <a:srgbClr val="00489B"/>
                </a:solidFill>
              </a:rPr>
              <a:t>kompetenci k učení</a:t>
            </a:r>
          </a:p>
          <a:p>
            <a:endParaRPr lang="cs-CZ" sz="2400" dirty="0" smtClean="0">
              <a:solidFill>
                <a:srgbClr val="00489B"/>
              </a:solidFill>
            </a:endParaRPr>
          </a:p>
          <a:p>
            <a:r>
              <a:rPr lang="cs-CZ" sz="2400" dirty="0" smtClean="0">
                <a:solidFill>
                  <a:srgbClr val="00489B"/>
                </a:solidFill>
              </a:rPr>
              <a:t>kompetenci k řešení problémů</a:t>
            </a:r>
          </a:p>
          <a:p>
            <a:endParaRPr lang="cs-CZ" sz="2400" dirty="0" smtClean="0">
              <a:solidFill>
                <a:srgbClr val="00489B"/>
              </a:solidFill>
            </a:endParaRPr>
          </a:p>
          <a:p>
            <a:r>
              <a:rPr lang="cs-CZ" sz="2400" dirty="0" smtClean="0">
                <a:solidFill>
                  <a:srgbClr val="00489B"/>
                </a:solidFill>
              </a:rPr>
              <a:t>kompetenci komunikativní</a:t>
            </a:r>
          </a:p>
          <a:p>
            <a:endParaRPr lang="cs-CZ" sz="2400" dirty="0" smtClean="0">
              <a:solidFill>
                <a:srgbClr val="00489B"/>
              </a:solidFill>
            </a:endParaRPr>
          </a:p>
          <a:p>
            <a:r>
              <a:rPr lang="cs-CZ" sz="2400" dirty="0" smtClean="0">
                <a:solidFill>
                  <a:srgbClr val="00489B"/>
                </a:solidFill>
              </a:rPr>
              <a:t>kompetenci sociální a personální</a:t>
            </a:r>
          </a:p>
          <a:p>
            <a:endParaRPr lang="cs-CZ" sz="2400" dirty="0" smtClean="0">
              <a:solidFill>
                <a:srgbClr val="00489B"/>
              </a:solidFill>
            </a:endParaRPr>
          </a:p>
          <a:p>
            <a:r>
              <a:rPr lang="cs-CZ" sz="2400" dirty="0" smtClean="0">
                <a:solidFill>
                  <a:srgbClr val="00489B"/>
                </a:solidFill>
              </a:rPr>
              <a:t>kompetenci občanskou</a:t>
            </a:r>
          </a:p>
          <a:p>
            <a:endParaRPr lang="cs-CZ" sz="2400" dirty="0" smtClean="0">
              <a:solidFill>
                <a:srgbClr val="00489B"/>
              </a:solidFill>
            </a:endParaRPr>
          </a:p>
          <a:p>
            <a:r>
              <a:rPr lang="cs-CZ" sz="2400" dirty="0" smtClean="0">
                <a:solidFill>
                  <a:srgbClr val="00489B"/>
                </a:solidFill>
              </a:rPr>
              <a:t>kompetenci k podnikavosti</a:t>
            </a:r>
            <a:endParaRPr lang="cs-CZ" dirty="0">
              <a:solidFill>
                <a:srgbClr val="00489B"/>
              </a:solidFill>
            </a:endParaRPr>
          </a:p>
        </p:txBody>
      </p:sp>
      <p:pic>
        <p:nvPicPr>
          <p:cNvPr id="4" name="Obrázek 3" descr="DSC0025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922764" y="2988543"/>
            <a:ext cx="3883938" cy="2746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logoKurikula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/>
          </p:cNvSpPr>
          <p:nvPr/>
        </p:nvSpPr>
        <p:spPr bwMode="auto">
          <a:xfrm>
            <a:off x="810196" y="1260351"/>
            <a:ext cx="9070035" cy="8366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5500"/>
              </a:lnSpc>
            </a:pPr>
            <a:r>
              <a:rPr lang="cs-CZ" dirty="0" smtClean="0">
                <a:solidFill>
                  <a:srgbClr val="00489B"/>
                </a:solidFill>
              </a:rPr>
              <a:t>Praktika – formy</a:t>
            </a:r>
            <a:endParaRPr lang="cs-CZ" dirty="0">
              <a:solidFill>
                <a:srgbClr val="00489B"/>
              </a:solidFill>
            </a:endParaRPr>
          </a:p>
          <a:p>
            <a:pPr algn="ctr">
              <a:lnSpc>
                <a:spcPts val="2880"/>
              </a:lnSpc>
            </a:pPr>
            <a:endParaRPr lang="en-US" sz="2400" dirty="0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34132" y="2556495"/>
            <a:ext cx="10225136" cy="301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cs-CZ" dirty="0" smtClean="0">
                <a:solidFill>
                  <a:srgbClr val="00489B"/>
                </a:solidFill>
              </a:rPr>
              <a:t> praktická </a:t>
            </a:r>
            <a:r>
              <a:rPr lang="cs-CZ" dirty="0">
                <a:solidFill>
                  <a:srgbClr val="00489B"/>
                </a:solidFill>
              </a:rPr>
              <a:t>cvičení </a:t>
            </a:r>
            <a:r>
              <a:rPr lang="cs-CZ" dirty="0" smtClean="0">
                <a:solidFill>
                  <a:srgbClr val="00489B"/>
                </a:solidFill>
              </a:rPr>
              <a:t>jsou součástí </a:t>
            </a:r>
            <a:r>
              <a:rPr lang="cs-CZ" dirty="0" err="1" smtClean="0">
                <a:solidFill>
                  <a:srgbClr val="00489B"/>
                </a:solidFill>
              </a:rPr>
              <a:t>ŠUPu</a:t>
            </a:r>
            <a:r>
              <a:rPr lang="cs-CZ" dirty="0" smtClean="0">
                <a:solidFill>
                  <a:srgbClr val="00489B"/>
                </a:solidFill>
              </a:rPr>
              <a:t>, pravidelně v rozvrhu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cs-CZ" dirty="0" smtClean="0">
                <a:solidFill>
                  <a:srgbClr val="00489B"/>
                </a:solidFill>
              </a:rPr>
              <a:t>  v základním kurzu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cs-CZ" dirty="0" smtClean="0">
                <a:solidFill>
                  <a:srgbClr val="00489B"/>
                </a:solidFill>
              </a:rPr>
              <a:t>  jako volitelný předmět</a:t>
            </a:r>
            <a:endParaRPr lang="cs-CZ" dirty="0">
              <a:solidFill>
                <a:srgbClr val="00489B"/>
              </a:solidFill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cs-CZ" dirty="0" smtClean="0">
                <a:solidFill>
                  <a:srgbClr val="00489B"/>
                </a:solidFill>
              </a:rPr>
              <a:t> praktická </a:t>
            </a:r>
            <a:r>
              <a:rPr lang="cs-CZ" dirty="0">
                <a:solidFill>
                  <a:srgbClr val="00489B"/>
                </a:solidFill>
              </a:rPr>
              <a:t>cvičení </a:t>
            </a:r>
            <a:r>
              <a:rPr lang="cs-CZ" dirty="0" smtClean="0">
                <a:solidFill>
                  <a:srgbClr val="00489B"/>
                </a:solidFill>
              </a:rPr>
              <a:t>jsou nepravidelně zařazována do výuky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cs-CZ" dirty="0" smtClean="0">
                <a:solidFill>
                  <a:srgbClr val="00489B"/>
                </a:solidFill>
              </a:rPr>
              <a:t> praktická cvičení jsou zařazována do výuky mimo vyučování (výzkumné ústavy, vysoké školy, soukromé instituce, nevládní organizace) </a:t>
            </a:r>
            <a:endParaRPr lang="cs-CZ" dirty="0">
              <a:solidFill>
                <a:srgbClr val="00489B"/>
              </a:solidFill>
            </a:endParaRPr>
          </a:p>
        </p:txBody>
      </p:sp>
      <p:pic>
        <p:nvPicPr>
          <p:cNvPr id="4" name="Obrázek 3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/>
          </p:cNvSpPr>
          <p:nvPr/>
        </p:nvSpPr>
        <p:spPr bwMode="auto">
          <a:xfrm>
            <a:off x="882204" y="1260351"/>
            <a:ext cx="8926019" cy="8366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5500"/>
              </a:lnSpc>
            </a:pPr>
            <a:r>
              <a:rPr lang="cs-CZ" dirty="0" smtClean="0">
                <a:solidFill>
                  <a:srgbClr val="00489B"/>
                </a:solidFill>
              </a:rPr>
              <a:t>Praktika  </a:t>
            </a:r>
            <a:r>
              <a:rPr lang="cs-CZ" dirty="0">
                <a:solidFill>
                  <a:srgbClr val="00489B"/>
                </a:solidFill>
              </a:rPr>
              <a:t>– organizační formy</a:t>
            </a:r>
            <a:endParaRPr lang="en-US" sz="2400" dirty="0">
              <a:solidFill>
                <a:srgbClr val="00489B"/>
              </a:solidFill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882204" y="2556495"/>
            <a:ext cx="9178502" cy="259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cs-CZ" dirty="0" smtClean="0">
                <a:solidFill>
                  <a:srgbClr val="00489B"/>
                </a:solidFill>
              </a:rPr>
              <a:t> frontální výuka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cs-CZ" dirty="0" smtClean="0">
                <a:solidFill>
                  <a:srgbClr val="00489B"/>
                </a:solidFill>
              </a:rPr>
              <a:t> </a:t>
            </a:r>
            <a:r>
              <a:rPr lang="cs-CZ" dirty="0">
                <a:solidFill>
                  <a:srgbClr val="00489B"/>
                </a:solidFill>
              </a:rPr>
              <a:t>samostatná práce </a:t>
            </a:r>
            <a:r>
              <a:rPr lang="cs-CZ" dirty="0" smtClean="0">
                <a:solidFill>
                  <a:srgbClr val="00489B"/>
                </a:solidFill>
              </a:rPr>
              <a:t>žáků</a:t>
            </a:r>
            <a:endParaRPr lang="cs-CZ" dirty="0">
              <a:solidFill>
                <a:srgbClr val="00489B"/>
              </a:solidFill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cs-CZ" dirty="0">
                <a:solidFill>
                  <a:srgbClr val="00489B"/>
                </a:solidFill>
              </a:rPr>
              <a:t> skupinová práce, </a:t>
            </a:r>
            <a:r>
              <a:rPr lang="cs-CZ" dirty="0" err="1">
                <a:solidFill>
                  <a:srgbClr val="00489B"/>
                </a:solidFill>
              </a:rPr>
              <a:t>práce</a:t>
            </a:r>
            <a:r>
              <a:rPr lang="cs-CZ" dirty="0">
                <a:solidFill>
                  <a:srgbClr val="00489B"/>
                </a:solidFill>
              </a:rPr>
              <a:t> ve </a:t>
            </a:r>
            <a:r>
              <a:rPr lang="cs-CZ" dirty="0" smtClean="0">
                <a:solidFill>
                  <a:srgbClr val="00489B"/>
                </a:solidFill>
              </a:rPr>
              <a:t>dvojicích</a:t>
            </a:r>
          </a:p>
          <a:p>
            <a:pPr eaLnBrk="0" hangingPunct="0"/>
            <a:endParaRPr lang="cs-CZ" dirty="0">
              <a:solidFill>
                <a:srgbClr val="00489B"/>
              </a:solidFill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cs-CZ" dirty="0">
                <a:solidFill>
                  <a:srgbClr val="00489B"/>
                </a:solidFill>
              </a:rPr>
              <a:t> pracovní návody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cs-CZ" dirty="0">
                <a:solidFill>
                  <a:srgbClr val="00489B"/>
                </a:solidFill>
              </a:rPr>
              <a:t> pracovní listy s </a:t>
            </a:r>
            <a:r>
              <a:rPr lang="cs-CZ" dirty="0" smtClean="0">
                <a:solidFill>
                  <a:srgbClr val="00489B"/>
                </a:solidFill>
              </a:rPr>
              <a:t>úkoly</a:t>
            </a:r>
            <a:endParaRPr lang="cs-CZ" dirty="0">
              <a:solidFill>
                <a:srgbClr val="00489B"/>
              </a:solidFill>
            </a:endParaRPr>
          </a:p>
        </p:txBody>
      </p:sp>
      <p:pic>
        <p:nvPicPr>
          <p:cNvPr id="4" name="Obrázek 3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Z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NZZ</Template>
  <TotalTime>584</TotalTime>
  <Words>737</Words>
  <Application>Microsoft Office PowerPoint</Application>
  <PresentationFormat>Vlastní</PresentationFormat>
  <Paragraphs>143</Paragraphs>
  <Slides>24</Slides>
  <Notes>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NZZ</vt:lpstr>
      <vt:lpstr>List</vt:lpstr>
      <vt:lpstr>Máte rádi praktika?</vt:lpstr>
      <vt:lpstr>Snímek 2</vt:lpstr>
      <vt:lpstr>Máte rádi biologická praktika?</vt:lpstr>
      <vt:lpstr>Cíle semináře (očekávání účastníků)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  </vt:lpstr>
      <vt:lpstr>Snímek 23</vt:lpstr>
      <vt:lpstr>Děkuji za pozornost.</vt:lpstr>
    </vt:vector>
  </TitlesOfParts>
  <Company>NUOV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hana.husakova</dc:creator>
  <cp:lastModifiedBy>Svecova</cp:lastModifiedBy>
  <cp:revision>114</cp:revision>
  <dcterms:created xsi:type="dcterms:W3CDTF">2010-11-29T12:12:55Z</dcterms:created>
  <dcterms:modified xsi:type="dcterms:W3CDTF">2011-11-17T20:41:22Z</dcterms:modified>
</cp:coreProperties>
</file>