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728" r:id="rId2"/>
    <p:sldId id="409" r:id="rId3"/>
    <p:sldId id="580" r:id="rId4"/>
    <p:sldId id="593" r:id="rId5"/>
    <p:sldId id="625" r:id="rId6"/>
    <p:sldId id="626" r:id="rId7"/>
    <p:sldId id="627" r:id="rId8"/>
    <p:sldId id="628" r:id="rId9"/>
    <p:sldId id="629" r:id="rId10"/>
    <p:sldId id="630" r:id="rId11"/>
    <p:sldId id="600" r:id="rId12"/>
    <p:sldId id="601" r:id="rId13"/>
    <p:sldId id="602" r:id="rId14"/>
    <p:sldId id="712" r:id="rId15"/>
    <p:sldId id="592" r:id="rId16"/>
    <p:sldId id="410" r:id="rId17"/>
    <p:sldId id="536" r:id="rId18"/>
    <p:sldId id="537" r:id="rId19"/>
    <p:sldId id="619" r:id="rId20"/>
    <p:sldId id="620" r:id="rId21"/>
    <p:sldId id="621" r:id="rId22"/>
    <p:sldId id="622" r:id="rId23"/>
    <p:sldId id="623" r:id="rId24"/>
    <p:sldId id="624" r:id="rId25"/>
    <p:sldId id="538" r:id="rId26"/>
    <p:sldId id="539" r:id="rId27"/>
    <p:sldId id="540" r:id="rId28"/>
    <p:sldId id="713" r:id="rId29"/>
    <p:sldId id="680" r:id="rId30"/>
    <p:sldId id="715" r:id="rId31"/>
    <p:sldId id="716" r:id="rId32"/>
    <p:sldId id="717" r:id="rId33"/>
    <p:sldId id="718" r:id="rId34"/>
    <p:sldId id="719" r:id="rId35"/>
    <p:sldId id="720" r:id="rId36"/>
    <p:sldId id="721" r:id="rId37"/>
    <p:sldId id="722" r:id="rId38"/>
    <p:sldId id="723" r:id="rId39"/>
    <p:sldId id="724" r:id="rId40"/>
    <p:sldId id="725" r:id="rId41"/>
    <p:sldId id="726" r:id="rId42"/>
    <p:sldId id="727" r:id="rId43"/>
    <p:sldId id="412" r:id="rId44"/>
    <p:sldId id="543" r:id="rId45"/>
    <p:sldId id="544" r:id="rId46"/>
    <p:sldId id="616" r:id="rId47"/>
    <p:sldId id="617" r:id="rId48"/>
    <p:sldId id="618" r:id="rId49"/>
    <p:sldId id="545" r:id="rId50"/>
    <p:sldId id="612" r:id="rId51"/>
    <p:sldId id="547" r:id="rId52"/>
    <p:sldId id="714" r:id="rId53"/>
    <p:sldId id="679" r:id="rId54"/>
    <p:sldId id="610" r:id="rId5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73944" autoAdjust="0"/>
  </p:normalViewPr>
  <p:slideViewPr>
    <p:cSldViewPr>
      <p:cViewPr varScale="1">
        <p:scale>
          <a:sx n="108" d="100"/>
          <a:sy n="108" d="100"/>
        </p:scale>
        <p:origin x="7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2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832"/>
    </p:cViewPr>
  </p:sorterViewPr>
  <p:notesViewPr>
    <p:cSldViewPr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9ED68-A909-49F6-B180-2846491E9D84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2EEA7-A970-4EA0-BCF9-470E47224A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7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UPn4CsREw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Učitel oznámí program 2. vyučovací</a:t>
            </a:r>
            <a:r>
              <a:rPr lang="cs-CZ" sz="1200" b="1" baseline="0" dirty="0" smtClean="0"/>
              <a:t> hodiny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 smtClean="0"/>
              <a:t>Didaktický postup:</a:t>
            </a:r>
            <a:br>
              <a:rPr lang="cs-CZ" b="1" i="1" dirty="0" smtClean="0"/>
            </a:br>
            <a:r>
              <a:rPr lang="cs-CZ" i="1" dirty="0" smtClean="0"/>
              <a:t>2.1. Část </a:t>
            </a:r>
            <a:r>
              <a:rPr lang="cs-CZ" b="1" i="1" dirty="0" smtClean="0"/>
              <a:t>„Láska“</a:t>
            </a:r>
            <a:r>
              <a:rPr lang="cs-CZ" i="1" dirty="0" smtClean="0"/>
              <a:t> (cca 20 minut / aktivita 10 minut)</a:t>
            </a:r>
            <a:br>
              <a:rPr lang="cs-CZ" i="1" dirty="0" smtClean="0"/>
            </a:br>
            <a:r>
              <a:rPr lang="cs-CZ" i="1" dirty="0" smtClean="0"/>
              <a:t>2.2. Část </a:t>
            </a:r>
            <a:r>
              <a:rPr lang="cs-CZ" b="1" i="1" dirty="0" smtClean="0"/>
              <a:t>„Miss Hodnota“ </a:t>
            </a:r>
            <a:r>
              <a:rPr lang="cs-CZ" i="1" dirty="0" smtClean="0"/>
              <a:t>(cca 20 minut / aktivita 10 minut)</a:t>
            </a:r>
            <a:br>
              <a:rPr lang="cs-CZ" i="1" dirty="0" smtClean="0"/>
            </a:br>
            <a:r>
              <a:rPr lang="cs-CZ" i="1" dirty="0" smtClean="0"/>
              <a:t>2.3. Závěr hodiny a programu (cca 5 minut)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25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https://commons.wikimedia.org/wiki/File:Nick_Vujicic_speaking_in_a_church_in_Ehringshausen,_Germany_-_20110401-02.jpg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06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Hodnota 11) Láska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Seznámení s obsahem hodiny. Příběh hodnoty v Husově životě v komiksovém podání. (5 minut)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odpovídá na jednu otázku, kterou si vybral ze tří nabízených – nebude zveřejněno. (5 minut)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Skupina studentů odpovídá na jednu otázku, kterou si vybrala ze tří nabízených otázek (5 minut)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Zástupci skupin řeknou třídě, kterou otázku si skupina vybrala, a seznámí třídu s odpovědí skupiny. Učitel vyhodnotí práci skupin. Závěrem ukáže novodobý příběh hodnoty. (5 minut)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35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8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</a:t>
            </a:r>
            <a:r>
              <a:rPr lang="cs-CZ" baseline="0" dirty="0" smtClean="0"/>
              <a:t>– vstupuje do scény komiksu.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8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potichu sám.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276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22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565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689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sz="1200" b="1" dirty="0" smtClean="0">
                <a:solidFill>
                  <a:prstClr val="white"/>
                </a:solidFill>
              </a:rPr>
              <a:t>Komentář pro učitele: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prstClr val="white"/>
                </a:solidFill>
              </a:rPr>
              <a:t>Hus vyzval Čechy, aby se milovali a navzájem neutlačovali.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prstClr val="white"/>
                </a:solidFill>
              </a:rPr>
              <a:t>Láska se nedá vynutit, ani koupit. Může být nějakou dobu i slepá, bez prohlédnutí a pravdy pomine.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253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6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Hodnota 9) Odpuštění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001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303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[online]. [cit. 2015-11-12]. Dostupné z: https://cs.wikipedia.org/wiki/Matka_Tereza#/media/File:MotherTeresa_094.jpg</a:t>
            </a:r>
            <a:endParaRPr lang="cs-CZ" dirty="0" smtClean="0"/>
          </a:p>
          <a:p>
            <a:r>
              <a:rPr lang="cs-CZ" dirty="0" smtClean="0"/>
              <a:t>Druhá</a:t>
            </a:r>
            <a:r>
              <a:rPr lang="cs-CZ" baseline="0" dirty="0" smtClean="0"/>
              <a:t> vyučovací hodina pokračuje další hodnotou (která byla odhlasována jako Miss Hodnota (pokud byla Láska Miss tak tou která získala ve hlasování o Miss hodnotu třídy druhé místo).</a:t>
            </a:r>
          </a:p>
          <a:p>
            <a:r>
              <a:rPr lang="cs-CZ" baseline="0" dirty="0" smtClean="0"/>
              <a:t>Učitel otevře druhý soubor prezentace a vyhledá prezentaci další hodnoty.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791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Hodnota 12) Věčnost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673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44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9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Student si čte</a:t>
            </a:r>
            <a:r>
              <a:rPr lang="cs-CZ" baseline="0" dirty="0" smtClean="0">
                <a:latin typeface="+mn-lt"/>
              </a:rPr>
              <a:t> – vstupuje do scény komiksu.</a:t>
            </a:r>
          </a:p>
          <a:p>
            <a:r>
              <a:rPr lang="cs-CZ" baseline="0" dirty="0" smtClean="0">
                <a:latin typeface="+mn-lt"/>
              </a:rPr>
              <a:t>Případný komentář: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prstClr val="white"/>
                </a:solidFill>
                <a:latin typeface="+mn-lt"/>
                <a:ea typeface="Open Sans Condensed Light" pitchFamily="34" charset="0"/>
                <a:cs typeface="Open Sans Condensed Light" pitchFamily="34" charset="0"/>
              </a:rPr>
              <a:t>Nesouhlas s Husovým odsouzením a upálením vyjádřilo později 452 českých pánů. Poslali do Kostnice stížný list.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prstClr val="white"/>
                </a:solidFill>
                <a:latin typeface="+mn-lt"/>
                <a:ea typeface="Open Sans Condensed Light" pitchFamily="34" charset="0"/>
                <a:cs typeface="Open Sans Condensed Light" pitchFamily="34" charset="0"/>
              </a:rPr>
              <a:t>Koncil pány předvolal k soudu, což nerespektovali. Pak začaly křížové výpravy evropských národů proti Čechům. Češi se pod vedením Žižky bránili. Nepřátelé nejednou utíkali, už když slyšeli zpěv husitských bojovníků.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45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11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smrti málokdo přemýšlí, lidé mají strach z prázdnoty.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58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359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06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sz="1200" b="1" dirty="0" smtClean="0">
                <a:solidFill>
                  <a:prstClr val="white"/>
                </a:solidFill>
              </a:rPr>
              <a:t>Komentář pro učitele: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Erasmus Rotterdamský o Husovi řekl: „Byl upálen, ale nebyl přemožen.“ </a:t>
            </a:r>
            <a:r>
              <a:rPr lang="cs-CZ" dirty="0" smtClean="0">
                <a:effectLst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Exustus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convictus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‒ OBERMAN,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Heiko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Tuscon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USA, In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 Hus, mezi epochami, národy a konfesemi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Praha: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ČKA, 1995. s. 273)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Odkaz J. A. Komenského: „Na prvním místě ti, český národe, odkazuji a odevzdávám lásku k Boží pravdě, kterou ti svým životem ukázal Mistr Jan Hus.“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(Kšaft umírající matky Jednoty bratrské)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8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0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2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dirty="0" smtClean="0"/>
              <a:t> </a:t>
            </a:r>
            <a:r>
              <a:rPr lang="cs-CZ" sz="1200" dirty="0" smtClean="0">
                <a:hlinkClick r:id="rId3"/>
              </a:rPr>
              <a:t>https://www.youtube.com/watch?v=nBUPn4CsREw</a:t>
            </a: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58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Hodnota 11) Radost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17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4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potichu sám</a:t>
            </a:r>
            <a:r>
              <a:rPr lang="cs-CZ" baseline="0" dirty="0" smtClean="0"/>
              <a:t> z PPT – vstupuje do scény komiksu.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Jeroným upálen</a:t>
            </a:r>
            <a:r>
              <a:rPr lang="cs-CZ" baseline="0" dirty="0" smtClean="0"/>
              <a:t> v Kostnici 30. 5. 1416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4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0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BUPn4CsRE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ickvujicic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porady/1096002521-krasny-ztraty/210562250500022/" TargetMode="External"/><Relationship Id="rId4" Type="http://schemas.openxmlformats.org/officeDocument/2006/relationships/hyperlink" Target="http://www.ceskatelevize.cz/porady/1186000189-13-komnata/210562210800011-13-komnata-roberta-chudeho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15616" y="483518"/>
            <a:ext cx="734481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4. soubor „Hus, jak ho neznáte“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cs-CZ" altLang="cs-CZ" sz="1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OBSAH: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cs-CZ" altLang="cs-CZ" sz="1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3" action="ppaction://hlinksldjump"/>
              </a:rPr>
              <a:t>9) Odpuštění</a:t>
            </a:r>
            <a:endParaRPr lang="cs-CZ" altLang="cs-CZ" sz="4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4" action="ppaction://hlinksldjump"/>
              </a:rPr>
              <a:t>10) Radost</a:t>
            </a:r>
            <a:endParaRPr lang="cs-CZ" altLang="cs-CZ" sz="4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5" action="ppaction://hlinksldjump"/>
              </a:rPr>
              <a:t>11) Láska</a:t>
            </a:r>
            <a:endParaRPr lang="cs-CZ" altLang="cs-CZ" sz="4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6" action="ppaction://hlinksldjump"/>
              </a:rPr>
              <a:t>12) Věčnost </a:t>
            </a:r>
            <a:endParaRPr lang="cs-CZ" altLang="cs-CZ" sz="4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cs-CZ" altLang="cs-CZ" sz="4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d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0" y="361576"/>
            <a:ext cx="9035141" cy="442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658306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Odpuštění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Každý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potřebuje odpuštění,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nikdo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není tak dokonalý, že by někomu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neublížil. Není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na zemi člověk, kterému by někdo neuškodil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Přijetí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odpuštění je předpokladem pro duševní zdraví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Jestliže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člověk nedokáže odpustit sám sobě, může to vést k dalšímu zlému jednání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Neodpuštění sobě je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překážkou kvalitních a trvalých vztahů, protože člověk pak sám sobě nedůvěřuje.</a:t>
            </a:r>
            <a:endParaRPr lang="cs-CZ" sz="24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69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988020"/>
            <a:ext cx="8064896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200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</a:rPr>
              <a:t>Když odpustíš, v čem je to pro tebe výhodné?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</a:rPr>
              <a:t>Komu bylo pro tebe nejtěžší odpustit a co to bylo?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</a:rPr>
              <a:t>Komu </a:t>
            </a:r>
            <a:r>
              <a:rPr lang="cs-CZ" sz="2400" b="1" dirty="0">
                <a:solidFill>
                  <a:prstClr val="white"/>
                </a:solidFill>
              </a:rPr>
              <a:t>chceš </a:t>
            </a:r>
            <a:r>
              <a:rPr lang="cs-CZ" sz="2400" b="1" dirty="0" smtClean="0">
                <a:solidFill>
                  <a:prstClr val="white"/>
                </a:solidFill>
              </a:rPr>
              <a:t>odpustit a jak </a:t>
            </a:r>
            <a:r>
              <a:rPr lang="cs-CZ" sz="2400" b="1" dirty="0">
                <a:solidFill>
                  <a:prstClr val="white"/>
                </a:solidFill>
              </a:rPr>
              <a:t>to uděláš</a:t>
            </a:r>
            <a:r>
              <a:rPr lang="cs-CZ" sz="2400" b="1" dirty="0" smtClean="0">
                <a:solidFill>
                  <a:prstClr val="white"/>
                </a:solidFill>
              </a:rPr>
              <a:t>?</a:t>
            </a:r>
            <a:endParaRPr lang="cs-CZ" altLang="cs-CZ" sz="225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225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225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95486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971600" y="771550"/>
            <a:ext cx="7776864" cy="388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skupinu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si vybere otázku a zapíše odpověď.</a:t>
            </a:r>
            <a:endParaRPr lang="cs-CZ" sz="2400" dirty="0" smtClean="0">
              <a:solidFill>
                <a:prstClr val="white"/>
              </a:solidFill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 smtClean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1) 	Jaký je rozdíl mezi odpuštěním a zapomenutím?</a:t>
            </a:r>
            <a:endParaRPr lang="cs-CZ" altLang="cs-CZ" b="1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Proč Hus odpustil udavači Pálčovi a králi Zikmundovi, který mu slíbil bezpečný návrat z koncilu?</a:t>
            </a:r>
            <a:endParaRPr lang="cs-CZ" altLang="cs-CZ" b="1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cs typeface="Calibri" panose="020F0502020204030204" pitchFamily="34" charset="0"/>
              </a:rPr>
              <a:t>3) 	</a:t>
            </a:r>
            <a:r>
              <a:rPr lang="cs-CZ" altLang="cs-CZ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Jaký může mít odpuštění vliv na toho, kdo je přijímá?</a:t>
            </a:r>
            <a:endParaRPr lang="cs-CZ" altLang="cs-CZ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8597" y="2715766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8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6252" y="-20538"/>
            <a:ext cx="9240251" cy="519302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691680" y="4083918"/>
            <a:ext cx="74523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19672" y="1763107"/>
            <a:ext cx="698477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chemeClr val="bg1"/>
                </a:solidFill>
              </a:rPr>
              <a:t>Muslim z Iráku, který se stal křesťanem a žije </a:t>
            </a:r>
            <a:br>
              <a:rPr lang="cs-CZ" sz="2500" b="1" dirty="0" smtClean="0">
                <a:solidFill>
                  <a:schemeClr val="bg1"/>
                </a:solidFill>
              </a:rPr>
            </a:br>
            <a:r>
              <a:rPr lang="cs-CZ" sz="2500" b="1" dirty="0" smtClean="0">
                <a:solidFill>
                  <a:schemeClr val="bg1"/>
                </a:solidFill>
              </a:rPr>
              <a:t>od roku 2014 v ČR. Křesťany se stali i členové </a:t>
            </a:r>
            <a:br>
              <a:rPr lang="cs-CZ" sz="2500" b="1" dirty="0" smtClean="0">
                <a:solidFill>
                  <a:schemeClr val="bg1"/>
                </a:solidFill>
              </a:rPr>
            </a:br>
            <a:r>
              <a:rPr lang="cs-CZ" sz="2500" b="1" dirty="0" smtClean="0">
                <a:solidFill>
                  <a:schemeClr val="bg1"/>
                </a:solidFill>
              </a:rPr>
              <a:t>jeho rodiny v Iráku. Jeho bratra zabili muslimští radikálové</a:t>
            </a:r>
            <a:r>
              <a:rPr lang="cs-CZ" sz="2500" b="1" dirty="0" smtClean="0">
                <a:solidFill>
                  <a:schemeClr val="bg1"/>
                </a:solidFill>
              </a:rPr>
              <a:t>. </a:t>
            </a:r>
            <a:r>
              <a:rPr lang="cs-CZ" sz="2500" b="1" dirty="0" err="1" smtClean="0">
                <a:solidFill>
                  <a:schemeClr val="bg1"/>
                </a:solidFill>
              </a:rPr>
              <a:t>Salman</a:t>
            </a:r>
            <a:r>
              <a:rPr lang="cs-CZ" sz="2500" b="1" dirty="0" smtClean="0">
                <a:solidFill>
                  <a:schemeClr val="bg1"/>
                </a:solidFill>
              </a:rPr>
              <a:t> </a:t>
            </a:r>
            <a:r>
              <a:rPr lang="cs-CZ" sz="2500" b="1" dirty="0" smtClean="0">
                <a:solidFill>
                  <a:schemeClr val="bg1"/>
                </a:solidFill>
              </a:rPr>
              <a:t>a jeho otec šli za vrahem,</a:t>
            </a:r>
          </a:p>
          <a:p>
            <a:r>
              <a:rPr lang="cs-CZ" sz="2500" b="1" dirty="0" smtClean="0">
                <a:solidFill>
                  <a:schemeClr val="bg1"/>
                </a:solidFill>
              </a:rPr>
              <a:t>aby mu řekli, že mu odpustili.</a:t>
            </a:r>
          </a:p>
          <a:p>
            <a:endParaRPr lang="cs-CZ" sz="2500" b="1" dirty="0" smtClean="0">
              <a:solidFill>
                <a:schemeClr val="bg1"/>
              </a:solidFill>
            </a:endParaRPr>
          </a:p>
          <a:p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dirty="0" smtClean="0">
                <a:solidFill>
                  <a:schemeClr val="bg1"/>
                </a:solidFill>
                <a:hlinkClick r:id="rId4"/>
              </a:rPr>
              <a:t>https://www.youtube.com/watch?v=nBUPn4CsREw</a:t>
            </a:r>
            <a:endParaRPr lang="cs-CZ" sz="12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endParaRPr lang="cs-CZ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3528" y="1851670"/>
            <a:ext cx="823281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10) Radost</a:t>
            </a:r>
            <a:endParaRPr lang="cs-CZ" altLang="cs-CZ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995686"/>
            <a:ext cx="78488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prstClr val="white"/>
                </a:solidFill>
              </a:rPr>
              <a:t>Kdo </a:t>
            </a:r>
            <a:r>
              <a:rPr lang="cs-CZ" sz="3200" b="1" i="1" dirty="0">
                <a:solidFill>
                  <a:prstClr val="white"/>
                </a:solidFill>
              </a:rPr>
              <a:t>se bojí smrti, ztrácí radosti </a:t>
            </a:r>
            <a:r>
              <a:rPr lang="cs-CZ" sz="3200" b="1" i="1" dirty="0" smtClean="0">
                <a:solidFill>
                  <a:prstClr val="white"/>
                </a:solidFill>
              </a:rPr>
              <a:t>života.</a:t>
            </a:r>
            <a:endParaRPr lang="cs-CZ" sz="3200" dirty="0">
              <a:solidFill>
                <a:prstClr val="white"/>
              </a:solidFill>
            </a:endParaRPr>
          </a:p>
          <a:p>
            <a:r>
              <a:rPr lang="cs-CZ" sz="1400" dirty="0">
                <a:solidFill>
                  <a:prstClr val="white"/>
                </a:solidFill>
              </a:rPr>
              <a:t>(HUS, Jan. </a:t>
            </a:r>
            <a:r>
              <a:rPr lang="cs-CZ" sz="1400" i="1" dirty="0">
                <a:solidFill>
                  <a:prstClr val="white"/>
                </a:solidFill>
              </a:rPr>
              <a:t>List Mistru Janu Kardinálovi z Rejštejna 1413</a:t>
            </a:r>
            <a:r>
              <a:rPr lang="cs-CZ" sz="1400" dirty="0">
                <a:solidFill>
                  <a:prstClr val="white"/>
                </a:solidFill>
              </a:rPr>
              <a:t>. In Listy dvou Janů. 1. vyd. Praha: ELK, 1949. </a:t>
            </a:r>
            <a:r>
              <a:rPr lang="cs-CZ" sz="1400" dirty="0" smtClean="0">
                <a:solidFill>
                  <a:prstClr val="white"/>
                </a:solidFill>
              </a:rPr>
              <a:t>s. </a:t>
            </a:r>
            <a:r>
              <a:rPr lang="cs-CZ" sz="1400" dirty="0">
                <a:solidFill>
                  <a:prstClr val="white"/>
                </a:solidFill>
              </a:rPr>
              <a:t>83)</a:t>
            </a:r>
            <a:endParaRPr lang="cs-CZ" sz="1400" dirty="0" smtClean="0">
              <a:solidFill>
                <a:prstClr val="white"/>
              </a:solidFill>
            </a:endParaRPr>
          </a:p>
          <a:p>
            <a:endParaRPr lang="cs-CZ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483518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a Jeroným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byli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přátelé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byl v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Praze. Jeroným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, mistr čtyř evropských univerzit, šířil křesťanské reformní myšlenky po Evropě.</a:t>
            </a:r>
            <a:endParaRPr lang="cs-CZ" sz="24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Jeroným přišel za Husem do Kostnice, ale byl uvězněn.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Koncil Jeronýma nejprve donutil, aby své učení odvolal.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Později Jeroným toto své odvolání odvolal, načež byl v roce 1416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upálen na stejném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místě jako Hus.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Oba měli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rádi zábavu,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do budoucnosti hleděli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nadějí.  Žertovali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o smrti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 Těžkosti snášeli v radostném duchu.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83518"/>
            <a:ext cx="1931803" cy="9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um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7" y="366615"/>
            <a:ext cx="9081466" cy="441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3528" y="1708100"/>
            <a:ext cx="8232810" cy="20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9) Odpuštění</a:t>
            </a:r>
          </a:p>
          <a:p>
            <a:pPr algn="ctr" eaLnBrk="1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36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cs-CZ" altLang="cs-CZ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um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5" y="356114"/>
            <a:ext cx="9029689" cy="4375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umo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52" y="384138"/>
            <a:ext cx="9036496" cy="437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umo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5" y="399429"/>
            <a:ext cx="9090730" cy="434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umo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0" y="377594"/>
            <a:ext cx="9035141" cy="438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umo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97" y="393763"/>
            <a:ext cx="9067407" cy="4355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81161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Radost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Radovánek </a:t>
            </a:r>
            <a:r>
              <a:rPr lang="cs-CZ" sz="2400" dirty="0">
                <a:solidFill>
                  <a:prstClr val="white"/>
                </a:solidFill>
              </a:rPr>
              <a:t>máme </a:t>
            </a:r>
            <a:r>
              <a:rPr lang="cs-CZ" sz="2400" dirty="0" smtClean="0">
                <a:solidFill>
                  <a:prstClr val="white"/>
                </a:solidFill>
              </a:rPr>
              <a:t>okolo sebe dost, ale radost </a:t>
            </a:r>
            <a:r>
              <a:rPr lang="cs-CZ" sz="2400" dirty="0">
                <a:solidFill>
                  <a:prstClr val="white"/>
                </a:solidFill>
              </a:rPr>
              <a:t>je </a:t>
            </a:r>
            <a:r>
              <a:rPr lang="cs-CZ" sz="2400" dirty="0" smtClean="0">
                <a:solidFill>
                  <a:prstClr val="white"/>
                </a:solidFill>
              </a:rPr>
              <a:t>vzácná</a:t>
            </a:r>
            <a:r>
              <a:rPr lang="cs-CZ" sz="2400" dirty="0">
                <a:solidFill>
                  <a:prstClr val="white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Po </a:t>
            </a:r>
            <a:r>
              <a:rPr lang="cs-CZ" sz="2400" dirty="0">
                <a:solidFill>
                  <a:prstClr val="white"/>
                </a:solidFill>
              </a:rPr>
              <a:t>radosti </a:t>
            </a:r>
            <a:r>
              <a:rPr lang="cs-CZ" sz="2400" dirty="0" smtClean="0">
                <a:solidFill>
                  <a:prstClr val="white"/>
                </a:solidFill>
              </a:rPr>
              <a:t>toužíme, </a:t>
            </a:r>
            <a:r>
              <a:rPr lang="cs-CZ" sz="2400" dirty="0">
                <a:solidFill>
                  <a:prstClr val="white"/>
                </a:solidFill>
              </a:rPr>
              <a:t>ale málokdo ji má a </a:t>
            </a:r>
            <a:r>
              <a:rPr lang="cs-CZ" sz="2400" dirty="0" smtClean="0">
                <a:solidFill>
                  <a:prstClr val="white"/>
                </a:solidFill>
              </a:rPr>
              <a:t>udrží.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Když pramení z trvalých hodnot, vydrží i </a:t>
            </a:r>
            <a:r>
              <a:rPr lang="cs-CZ" sz="2400" dirty="0">
                <a:solidFill>
                  <a:prstClr val="white"/>
                </a:solidFill>
              </a:rPr>
              <a:t>v </a:t>
            </a:r>
            <a:r>
              <a:rPr lang="cs-CZ" sz="2400" dirty="0" smtClean="0">
                <a:solidFill>
                  <a:prstClr val="white"/>
                </a:solidFill>
              </a:rPr>
              <a:t>neradostných </a:t>
            </a:r>
            <a:r>
              <a:rPr lang="cs-CZ" sz="2400" dirty="0">
                <a:solidFill>
                  <a:prstClr val="white"/>
                </a:solidFill>
              </a:rPr>
              <a:t>situacích.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</a:rPr>
              <a:t>Hus se radoval i v </a:t>
            </a:r>
            <a:r>
              <a:rPr lang="cs-CZ" sz="2400" dirty="0" smtClean="0">
                <a:solidFill>
                  <a:prstClr val="white"/>
                </a:solidFill>
              </a:rPr>
              <a:t>nejtěžším </a:t>
            </a:r>
            <a:r>
              <a:rPr lang="cs-CZ" sz="2400" dirty="0">
                <a:solidFill>
                  <a:prstClr val="white"/>
                </a:solidFill>
              </a:rPr>
              <a:t>okamžiku života. Jeho radost </a:t>
            </a:r>
            <a:r>
              <a:rPr lang="cs-CZ" sz="2400" dirty="0" smtClean="0">
                <a:solidFill>
                  <a:prstClr val="white"/>
                </a:solidFill>
              </a:rPr>
              <a:t>přesahovala </a:t>
            </a:r>
            <a:r>
              <a:rPr lang="cs-CZ" sz="2400" dirty="0">
                <a:solidFill>
                  <a:prstClr val="white"/>
                </a:solidFill>
              </a:rPr>
              <a:t>do </a:t>
            </a:r>
            <a:r>
              <a:rPr lang="cs-CZ" sz="2400" dirty="0" smtClean="0">
                <a:solidFill>
                  <a:prstClr val="white"/>
                </a:solidFill>
              </a:rPr>
              <a:t>věčnosti: </a:t>
            </a:r>
            <a:r>
              <a:rPr lang="cs-CZ" sz="2400" i="1" dirty="0" smtClean="0">
                <a:solidFill>
                  <a:prstClr val="white"/>
                </a:solidFill>
              </a:rPr>
              <a:t>A </a:t>
            </a:r>
            <a:r>
              <a:rPr lang="cs-CZ" sz="2400" i="1" dirty="0">
                <a:solidFill>
                  <a:prstClr val="white"/>
                </a:solidFill>
              </a:rPr>
              <a:t>v té Pravdě, kterou jsem celý život kázal, chci dnes </a:t>
            </a:r>
            <a:r>
              <a:rPr lang="cs-CZ" sz="2400" i="1" dirty="0" smtClean="0">
                <a:solidFill>
                  <a:prstClr val="white"/>
                </a:solidFill>
              </a:rPr>
              <a:t>vesele </a:t>
            </a:r>
            <a:r>
              <a:rPr lang="cs-CZ" sz="2400" i="1" dirty="0">
                <a:solidFill>
                  <a:prstClr val="white"/>
                </a:solidFill>
              </a:rPr>
              <a:t>zemřít</a:t>
            </a:r>
            <a:r>
              <a:rPr lang="cs-CZ" sz="2400" i="1" dirty="0" smtClean="0">
                <a:solidFill>
                  <a:prstClr val="white"/>
                </a:solidFill>
              </a:rPr>
              <a:t>!</a:t>
            </a:r>
            <a:r>
              <a:rPr lang="cs-CZ" sz="2400" dirty="0" smtClean="0">
                <a:solidFill>
                  <a:prstClr val="white"/>
                </a:solidFill>
              </a:rPr>
              <a:t> </a:t>
            </a:r>
            <a:endParaRPr lang="cs-CZ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771550"/>
            <a:ext cx="8064896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2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Popiš, kdo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a čím ti udělal největší 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radost.</a:t>
            </a:r>
            <a:endParaRPr lang="cs-CZ" sz="2400" b="1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Kdy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se ti podařilo vyřešit krizi tím, že jsi 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zavtipkoval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		a situaci odlehčil?</a:t>
            </a:r>
            <a:endParaRPr lang="cs-CZ" sz="2400" b="1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Jaké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mohou být příčiny, že nezažíváš tolik radosti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,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		jak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by sis přál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?</a:t>
            </a:r>
            <a:endParaRPr lang="cs-CZ" sz="2400" b="1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5595" y="123478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91718" y="844004"/>
            <a:ext cx="7800762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skupinu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si vybere otázku a zapíše odpověď.</a:t>
            </a:r>
            <a:endParaRPr lang="cs-CZ" sz="2400" dirty="0" smtClean="0">
              <a:solidFill>
                <a:prstClr val="white"/>
              </a:solidFill>
              <a:latin typeface="+mn-lt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 smtClean="0">
              <a:solidFill>
                <a:prstClr val="white"/>
              </a:solidFill>
              <a:latin typeface="+mn-lt"/>
            </a:endParaRP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arenR"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Je „radost“ totéž co „veselost“? V čem je rozdíl?</a:t>
            </a: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arenR"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Jak to, že si Hus zachoval radost, i když šel na smrt?</a:t>
            </a: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arenR"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Jaké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jsou projevy radosti a co může přinášet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dlouhodobou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radost?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0605" y="2715766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6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ZSRad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638" y="-18083"/>
            <a:ext cx="9277710" cy="523262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851920" y="1491630"/>
            <a:ext cx="511256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chemeClr val="bg1"/>
                </a:solidFill>
              </a:rPr>
              <a:t>Narodil se bez rukou a bez nohou.</a:t>
            </a:r>
          </a:p>
          <a:p>
            <a:r>
              <a:rPr lang="cs-CZ" sz="2500" b="1" dirty="0" smtClean="0">
                <a:solidFill>
                  <a:schemeClr val="bg1"/>
                </a:solidFill>
              </a:rPr>
              <a:t>Přesto má radost ze života.</a:t>
            </a:r>
          </a:p>
          <a:p>
            <a:r>
              <a:rPr lang="cs-CZ" sz="2500" b="1" dirty="0" smtClean="0">
                <a:solidFill>
                  <a:schemeClr val="bg1"/>
                </a:solidFill>
              </a:rPr>
              <a:t>Usmívá se, povzbuzuje druhé </a:t>
            </a:r>
            <a:br>
              <a:rPr lang="cs-CZ" sz="2500" b="1" dirty="0" smtClean="0">
                <a:solidFill>
                  <a:schemeClr val="bg1"/>
                </a:solidFill>
              </a:rPr>
            </a:br>
            <a:r>
              <a:rPr lang="cs-CZ" sz="2500" b="1" dirty="0" smtClean="0">
                <a:solidFill>
                  <a:schemeClr val="bg1"/>
                </a:solidFill>
              </a:rPr>
              <a:t>a udržuje si životní nadhled. </a:t>
            </a:r>
            <a:br>
              <a:rPr lang="cs-CZ" sz="2500" b="1" dirty="0" smtClean="0">
                <a:solidFill>
                  <a:schemeClr val="bg1"/>
                </a:solidFill>
              </a:rPr>
            </a:br>
            <a:r>
              <a:rPr lang="cs-CZ" sz="2500" b="1" dirty="0" smtClean="0">
                <a:solidFill>
                  <a:schemeClr val="bg1"/>
                </a:solidFill>
              </a:rPr>
              <a:t>Stal se uznávaným motivačním řečníkem na konferencích. </a:t>
            </a:r>
            <a:br>
              <a:rPr lang="cs-CZ" sz="2500" b="1" dirty="0" smtClean="0">
                <a:solidFill>
                  <a:schemeClr val="bg1"/>
                </a:solidFill>
              </a:rPr>
            </a:br>
            <a:r>
              <a:rPr lang="cs-CZ" sz="2500" b="1" dirty="0" smtClean="0">
                <a:solidFill>
                  <a:schemeClr val="bg1"/>
                </a:solidFill>
              </a:rPr>
              <a:t>Dává lidem naději a chuť do života.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1200" dirty="0" smtClean="0">
                <a:solidFill>
                  <a:schemeClr val="bg1"/>
                </a:solidFill>
                <a:hlinkClick r:id="rId4"/>
              </a:rPr>
              <a:t>http://www.</a:t>
            </a:r>
            <a:r>
              <a:rPr lang="cs-CZ" sz="1200" dirty="0" err="1" smtClean="0">
                <a:solidFill>
                  <a:schemeClr val="bg1"/>
                </a:solidFill>
                <a:hlinkClick r:id="rId4"/>
              </a:rPr>
              <a:t>nickvujicic.cz</a:t>
            </a:r>
            <a:r>
              <a:rPr lang="cs-CZ" sz="1200" dirty="0" smtClean="0">
                <a:solidFill>
                  <a:schemeClr val="bg1"/>
                </a:solidFill>
                <a:hlinkClick r:id="rId4"/>
              </a:rPr>
              <a:t>/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27584" y="950987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prstClr val="white"/>
                </a:solidFill>
              </a:rPr>
              <a:t>Mírumilovný je </a:t>
            </a:r>
            <a:r>
              <a:rPr lang="pl-PL" sz="3200" b="1" i="1" dirty="0" smtClean="0">
                <a:solidFill>
                  <a:prstClr val="white"/>
                </a:solidFill>
              </a:rPr>
              <a:t>ten,</a:t>
            </a:r>
          </a:p>
          <a:p>
            <a:r>
              <a:rPr lang="pl-PL" sz="3200" b="1" i="1" dirty="0" smtClean="0">
                <a:solidFill>
                  <a:prstClr val="white"/>
                </a:solidFill>
              </a:rPr>
              <a:t>kdo </a:t>
            </a:r>
            <a:r>
              <a:rPr lang="pl-PL" sz="3200" b="1" i="1" dirty="0">
                <a:solidFill>
                  <a:prstClr val="white"/>
                </a:solidFill>
              </a:rPr>
              <a:t>žádá odpuštění pro toho, kdo mu škodí.</a:t>
            </a:r>
            <a:endParaRPr lang="cs-CZ" sz="3200" dirty="0" smtClean="0">
              <a:solidFill>
                <a:prstClr val="white"/>
              </a:solidFill>
            </a:endParaRPr>
          </a:p>
          <a:p>
            <a:r>
              <a:rPr lang="cs-CZ" sz="1400" dirty="0">
                <a:solidFill>
                  <a:prstClr val="white"/>
                </a:solidFill>
              </a:rPr>
              <a:t>(HUS, Jan. </a:t>
            </a:r>
            <a:r>
              <a:rPr lang="cs-CZ" sz="1400" i="1" dirty="0">
                <a:solidFill>
                  <a:prstClr val="white"/>
                </a:solidFill>
              </a:rPr>
              <a:t>Kázání 11. 12. 1410.</a:t>
            </a:r>
            <a:r>
              <a:rPr lang="cs-CZ" sz="1400" dirty="0">
                <a:solidFill>
                  <a:prstClr val="white"/>
                </a:solidFill>
              </a:rPr>
              <a:t> In Betlémské poselství. 1. vyd., sv. </a:t>
            </a:r>
            <a:r>
              <a:rPr lang="cs-CZ" sz="1400" dirty="0" smtClean="0">
                <a:solidFill>
                  <a:prstClr val="white"/>
                </a:solidFill>
              </a:rPr>
              <a:t>II.</a:t>
            </a:r>
          </a:p>
          <a:p>
            <a:r>
              <a:rPr lang="cs-CZ" sz="1400" dirty="0" smtClean="0">
                <a:solidFill>
                  <a:prstClr val="white"/>
                </a:solidFill>
              </a:rPr>
              <a:t>Z </a:t>
            </a:r>
            <a:r>
              <a:rPr lang="cs-CZ" sz="1400" dirty="0">
                <a:solidFill>
                  <a:prstClr val="white"/>
                </a:solidFill>
              </a:rPr>
              <a:t>latiny přeložila Anna Císařová-Kolářová. Praha: Jan Laichter, 1947. </a:t>
            </a:r>
            <a:r>
              <a:rPr lang="cs-CZ" sz="1400" dirty="0" smtClean="0">
                <a:solidFill>
                  <a:prstClr val="white"/>
                </a:solidFill>
              </a:rPr>
              <a:t>s. </a:t>
            </a:r>
            <a:r>
              <a:rPr lang="cs-CZ" sz="1400" dirty="0">
                <a:solidFill>
                  <a:prstClr val="white"/>
                </a:solidFill>
              </a:rPr>
              <a:t>11)</a:t>
            </a:r>
            <a:endParaRPr lang="cs-CZ" sz="1400" dirty="0" smtClean="0">
              <a:solidFill>
                <a:prstClr val="white"/>
              </a:solidFill>
            </a:endParaRPr>
          </a:p>
          <a:p>
            <a:endParaRPr lang="cs-CZ" sz="1200" dirty="0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5394" y="2750606"/>
            <a:ext cx="7759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prstClr val="white"/>
                </a:solidFill>
              </a:rPr>
              <a:t>Nikdo mi neškodí víc než Páleč</a:t>
            </a:r>
            <a:r>
              <a:rPr lang="pl-PL" sz="3200" b="1" i="1" dirty="0" smtClean="0">
                <a:solidFill>
                  <a:prstClr val="white"/>
                </a:solidFill>
              </a:rPr>
              <a:t>,</a:t>
            </a:r>
          </a:p>
          <a:p>
            <a:r>
              <a:rPr lang="pl-PL" sz="3200" b="1" i="1" dirty="0" smtClean="0">
                <a:solidFill>
                  <a:prstClr val="white"/>
                </a:solidFill>
              </a:rPr>
              <a:t>kéž </a:t>
            </a:r>
            <a:r>
              <a:rPr lang="pl-PL" sz="3200" b="1" i="1" dirty="0">
                <a:solidFill>
                  <a:prstClr val="white"/>
                </a:solidFill>
              </a:rPr>
              <a:t>mu všemohoucí Bůh odpustí.</a:t>
            </a:r>
            <a:endParaRPr lang="cs-CZ" sz="3200" dirty="0" smtClean="0">
              <a:solidFill>
                <a:prstClr val="white"/>
              </a:solidFill>
            </a:endParaRPr>
          </a:p>
          <a:p>
            <a:r>
              <a:rPr lang="cs-CZ" sz="1400" dirty="0">
                <a:solidFill>
                  <a:prstClr val="white"/>
                </a:solidFill>
              </a:rPr>
              <a:t>(HUS, Jan. </a:t>
            </a:r>
            <a:r>
              <a:rPr lang="cs-CZ" sz="1400" i="1" dirty="0">
                <a:solidFill>
                  <a:prstClr val="white"/>
                </a:solidFill>
              </a:rPr>
              <a:t>List přátelům v Kostnici 3. 1. 1415.</a:t>
            </a:r>
            <a:r>
              <a:rPr lang="cs-CZ" sz="1400" dirty="0">
                <a:solidFill>
                  <a:prstClr val="white"/>
                </a:solidFill>
              </a:rPr>
              <a:t> In Listy dvou Janů. 1. vyd. Praha: ELK, 1949. </a:t>
            </a:r>
            <a:r>
              <a:rPr lang="cs-CZ" sz="1400" dirty="0" smtClean="0">
                <a:solidFill>
                  <a:prstClr val="white"/>
                </a:solidFill>
              </a:rPr>
              <a:t>s. </a:t>
            </a:r>
            <a:r>
              <a:rPr lang="cs-CZ" sz="1400" dirty="0">
                <a:solidFill>
                  <a:prstClr val="white"/>
                </a:solidFill>
              </a:rPr>
              <a:t>120)</a:t>
            </a:r>
            <a:endParaRPr lang="cs-CZ" sz="1400" dirty="0" smtClean="0">
              <a:solidFill>
                <a:prstClr val="white"/>
              </a:solidFill>
            </a:endParaRPr>
          </a:p>
          <a:p>
            <a:endParaRPr lang="cs-CZ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59632" y="1707654"/>
            <a:ext cx="6480720" cy="14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11) Láska</a:t>
            </a:r>
            <a:endParaRPr lang="cs-CZ" altLang="cs-CZ" sz="3600" b="1" dirty="0" smtClea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1560" y="1272699"/>
            <a:ext cx="828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>
                <a:solidFill>
                  <a:prstClr val="white"/>
                </a:solidFill>
              </a:rPr>
              <a:t>Milovat někoho znamená správným způsobem usilovat o jeho dobro.</a:t>
            </a:r>
            <a:r>
              <a:rPr lang="cs-CZ" sz="3200" dirty="0">
                <a:solidFill>
                  <a:prstClr val="white"/>
                </a:solidFill>
              </a:rPr>
              <a:t> </a:t>
            </a:r>
            <a:endParaRPr lang="cs-CZ" sz="3200" dirty="0" smtClean="0">
              <a:solidFill>
                <a:prstClr val="white"/>
              </a:solidFill>
            </a:endParaRPr>
          </a:p>
          <a:p>
            <a:r>
              <a:rPr lang="cs-CZ" sz="1400" dirty="0" smtClean="0">
                <a:solidFill>
                  <a:prstClr val="white"/>
                </a:solidFill>
              </a:rPr>
              <a:t>(</a:t>
            </a:r>
            <a:r>
              <a:rPr lang="cs-CZ" sz="1400" dirty="0">
                <a:solidFill>
                  <a:prstClr val="white"/>
                </a:solidFill>
              </a:rPr>
              <a:t>HUS, Jan. </a:t>
            </a:r>
            <a:r>
              <a:rPr lang="cs-CZ" sz="1400" i="1" dirty="0">
                <a:solidFill>
                  <a:prstClr val="white"/>
                </a:solidFill>
              </a:rPr>
              <a:t>Výklad víry</a:t>
            </a:r>
            <a:r>
              <a:rPr lang="cs-CZ" sz="1400" dirty="0">
                <a:solidFill>
                  <a:prstClr val="white"/>
                </a:solidFill>
              </a:rPr>
              <a:t>, kap. 32. In Opera Omnia. 1. vyd., sv. I. </a:t>
            </a:r>
            <a:r>
              <a:rPr lang="cs-CZ" sz="1400" dirty="0" smtClean="0">
                <a:solidFill>
                  <a:prstClr val="white"/>
                </a:solidFill>
              </a:rPr>
              <a:t>Praha: </a:t>
            </a:r>
            <a:r>
              <a:rPr lang="cs-CZ" sz="1400" dirty="0">
                <a:solidFill>
                  <a:prstClr val="white"/>
                </a:solidFill>
              </a:rPr>
              <a:t>Academia, 1975. </a:t>
            </a:r>
            <a:r>
              <a:rPr lang="cs-CZ" sz="1400" dirty="0" smtClean="0">
                <a:solidFill>
                  <a:prstClr val="white"/>
                </a:solidFill>
              </a:rPr>
              <a:t>s. </a:t>
            </a:r>
            <a:r>
              <a:rPr lang="cs-CZ" sz="1400" dirty="0">
                <a:solidFill>
                  <a:prstClr val="white"/>
                </a:solidFill>
              </a:rPr>
              <a:t>126</a:t>
            </a:r>
            <a:r>
              <a:rPr lang="cs-CZ" sz="1400" dirty="0" smtClean="0">
                <a:solidFill>
                  <a:prstClr val="white"/>
                </a:solidFill>
              </a:rPr>
              <a:t>)</a:t>
            </a:r>
          </a:p>
          <a:p>
            <a:endParaRPr lang="cs-CZ" sz="1600" dirty="0">
              <a:solidFill>
                <a:prstClr val="white"/>
              </a:solidFill>
            </a:endParaRPr>
          </a:p>
          <a:p>
            <a:r>
              <a:rPr lang="cs-CZ" sz="3200" b="1" i="1" dirty="0">
                <a:solidFill>
                  <a:prstClr val="white"/>
                </a:solidFill>
              </a:rPr>
              <a:t>Prosím vás, abyste se navzájem milovali</a:t>
            </a:r>
            <a:r>
              <a:rPr lang="cs-CZ" sz="3200" b="1" i="1" dirty="0" smtClean="0">
                <a:solidFill>
                  <a:prstClr val="white"/>
                </a:solidFill>
              </a:rPr>
              <a:t>,</a:t>
            </a:r>
          </a:p>
          <a:p>
            <a:r>
              <a:rPr lang="cs-CZ" sz="3200" b="1" i="1" dirty="0" smtClean="0">
                <a:solidFill>
                  <a:prstClr val="white"/>
                </a:solidFill>
              </a:rPr>
              <a:t>nikoho </a:t>
            </a:r>
            <a:r>
              <a:rPr lang="cs-CZ" sz="3200" b="1" i="1" dirty="0">
                <a:solidFill>
                  <a:prstClr val="white"/>
                </a:solidFill>
              </a:rPr>
              <a:t>neutlačovali a každému </a:t>
            </a:r>
            <a:r>
              <a:rPr lang="cs-CZ" sz="3200" b="1" i="1" dirty="0" smtClean="0">
                <a:solidFill>
                  <a:prstClr val="white"/>
                </a:solidFill>
              </a:rPr>
              <a:t>přáli </a:t>
            </a:r>
            <a:r>
              <a:rPr lang="cs-CZ" sz="3200" b="1" i="1" dirty="0">
                <a:solidFill>
                  <a:prstClr val="white"/>
                </a:solidFill>
              </a:rPr>
              <a:t>pravdu</a:t>
            </a:r>
            <a:r>
              <a:rPr lang="cs-CZ" sz="3200" b="1" i="1" dirty="0" smtClean="0">
                <a:solidFill>
                  <a:prstClr val="white"/>
                </a:solidFill>
              </a:rPr>
              <a:t>.</a:t>
            </a:r>
            <a:endParaRPr lang="cs-CZ" sz="3200" dirty="0">
              <a:solidFill>
                <a:prstClr val="white"/>
              </a:solidFill>
            </a:endParaRPr>
          </a:p>
          <a:p>
            <a:r>
              <a:rPr lang="cs-CZ" sz="1400" dirty="0" smtClean="0">
                <a:solidFill>
                  <a:prstClr val="white"/>
                </a:solidFill>
              </a:rPr>
              <a:t>(</a:t>
            </a:r>
            <a:r>
              <a:rPr lang="cs-CZ" sz="1400" dirty="0">
                <a:solidFill>
                  <a:prstClr val="white"/>
                </a:solidFill>
              </a:rPr>
              <a:t>HUS, Jan. </a:t>
            </a:r>
            <a:r>
              <a:rPr lang="cs-CZ" sz="1400" i="1" dirty="0">
                <a:solidFill>
                  <a:prstClr val="white"/>
                </a:solidFill>
              </a:rPr>
              <a:t>List Pražanům z Kostnice 10. 6. 1415</a:t>
            </a:r>
            <a:r>
              <a:rPr lang="cs-CZ" sz="1400" dirty="0">
                <a:solidFill>
                  <a:prstClr val="white"/>
                </a:solidFill>
              </a:rPr>
              <a:t>, In Listy dvou Janů. 1. vyd. </a:t>
            </a:r>
            <a:r>
              <a:rPr lang="cs-CZ" sz="1400" dirty="0" smtClean="0">
                <a:solidFill>
                  <a:prstClr val="white"/>
                </a:solidFill>
              </a:rPr>
              <a:t>Praha: </a:t>
            </a:r>
            <a:r>
              <a:rPr lang="cs-CZ" sz="1400" dirty="0">
                <a:solidFill>
                  <a:prstClr val="white"/>
                </a:solidFill>
              </a:rPr>
              <a:t>ELK, 1949. </a:t>
            </a:r>
            <a:r>
              <a:rPr lang="cs-CZ" sz="1400" dirty="0" smtClean="0">
                <a:solidFill>
                  <a:prstClr val="white"/>
                </a:solidFill>
              </a:rPr>
              <a:t>s. </a:t>
            </a:r>
            <a:r>
              <a:rPr lang="cs-CZ" sz="1400" dirty="0">
                <a:solidFill>
                  <a:prstClr val="white"/>
                </a:solidFill>
              </a:rPr>
              <a:t>147</a:t>
            </a:r>
            <a:r>
              <a:rPr lang="cs-CZ" sz="1400" dirty="0" smtClean="0">
                <a:solidFill>
                  <a:prstClr val="white"/>
                </a:solidFill>
              </a:rPr>
              <a:t>)</a:t>
            </a:r>
            <a:endParaRPr lang="cs-CZ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68966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Demonstrace proti prodeji odpustků situaci v Praze vyhrocuje.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Vysílá Římu signál, že Praha má papeže za </a:t>
            </a:r>
            <a:r>
              <a:rPr lang="cs-CZ" sz="2400" i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nevěstku velikou, sedící na místě vysokém“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, jak se v Bibli píše o antikristu.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Papež předvolal Husa k soudu.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Rozhořčený 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král </a:t>
            </a:r>
            <a:r>
              <a:rPr lang="cs-CZ" sz="2400" b="1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Václav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vyhlásil,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že pod trestem smrti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nesmí nikdo urážet papežský úřad a odporovat prodeji odpustků.</a:t>
            </a:r>
            <a:b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</a:b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Král se ale 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Husa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a 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Jeronýma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zatknout a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popravit neodvážil.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/>
            </a:r>
            <a:b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</a:b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Předvolal si je na hrad Žebrák.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3197" y="771550"/>
            <a:ext cx="1565227" cy="7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74" y="411750"/>
            <a:ext cx="901565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66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04" y="411750"/>
            <a:ext cx="898459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52" y="348676"/>
            <a:ext cx="9036496" cy="44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19" y="326291"/>
            <a:ext cx="9033163" cy="44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59" y="379821"/>
            <a:ext cx="9048083" cy="43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2" y="369900"/>
            <a:ext cx="9036496" cy="44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411510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Láska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prstClr val="white"/>
                </a:solidFill>
              </a:rPr>
              <a:t>Je to největší síla na světě, je více </a:t>
            </a:r>
            <a:r>
              <a:rPr lang="cs-CZ" sz="2800" dirty="0">
                <a:solidFill>
                  <a:prstClr val="white"/>
                </a:solidFill>
              </a:rPr>
              <a:t>než sex, než </a:t>
            </a:r>
            <a:r>
              <a:rPr lang="cs-CZ" sz="2800" dirty="0" smtClean="0">
                <a:solidFill>
                  <a:prstClr val="white"/>
                </a:solidFill>
              </a:rPr>
              <a:t>cit</a:t>
            </a:r>
            <a:r>
              <a:rPr lang="cs-CZ" sz="2800" dirty="0">
                <a:solidFill>
                  <a:prstClr val="white"/>
                </a:solidFill>
              </a:rPr>
              <a:t>, než přátelství</a:t>
            </a:r>
            <a:r>
              <a:rPr lang="cs-CZ" sz="2800" dirty="0" smtClean="0">
                <a:solidFill>
                  <a:prstClr val="white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prstClr val="white"/>
                </a:solidFill>
              </a:rPr>
              <a:t>Důkazem lásky je oběť</a:t>
            </a:r>
            <a:r>
              <a:rPr lang="cs-CZ" sz="2800" dirty="0" smtClean="0">
                <a:solidFill>
                  <a:prstClr val="white"/>
                </a:solidFill>
              </a:rPr>
              <a:t>.</a:t>
            </a:r>
            <a:endParaRPr lang="cs-CZ" sz="2800" dirty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prstClr val="white"/>
                </a:solidFill>
              </a:rPr>
              <a:t>Hus věřil, že </a:t>
            </a:r>
            <a:r>
              <a:rPr lang="cs-CZ" sz="2800" i="1" dirty="0" smtClean="0">
                <a:solidFill>
                  <a:prstClr val="white"/>
                </a:solidFill>
              </a:rPr>
              <a:t>Bůh tak miloval svět, že dal svého jediného Syna, aby žádný, kdo v něho věří, nezahynul, ale měl život věčný. </a:t>
            </a:r>
            <a:r>
              <a:rPr lang="cs-CZ" sz="2000" i="1" dirty="0" smtClean="0">
                <a:solidFill>
                  <a:prstClr val="white"/>
                </a:solidFill>
              </a:rPr>
              <a:t>(Bible, Janovo evangelium)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prstClr val="white"/>
                </a:solidFill>
              </a:rPr>
              <a:t>S láskou je to jako </a:t>
            </a:r>
            <a:r>
              <a:rPr lang="cs-CZ" sz="2800" dirty="0">
                <a:solidFill>
                  <a:prstClr val="white"/>
                </a:solidFill>
              </a:rPr>
              <a:t>s </a:t>
            </a:r>
            <a:r>
              <a:rPr lang="cs-CZ" sz="2800" dirty="0" smtClean="0">
                <a:solidFill>
                  <a:prstClr val="white"/>
                </a:solidFill>
              </a:rPr>
              <a:t>květinou ‒ buď </a:t>
            </a:r>
            <a:r>
              <a:rPr lang="cs-CZ" sz="2800" dirty="0">
                <a:solidFill>
                  <a:prstClr val="white"/>
                </a:solidFill>
              </a:rPr>
              <a:t>roste</a:t>
            </a:r>
            <a:r>
              <a:rPr lang="cs-CZ" sz="2800" dirty="0" smtClean="0">
                <a:solidFill>
                  <a:prstClr val="white"/>
                </a:solidFill>
              </a:rPr>
              <a:t>, </a:t>
            </a:r>
            <a:r>
              <a:rPr lang="cs-CZ" sz="2800" dirty="0">
                <a:solidFill>
                  <a:prstClr val="white"/>
                </a:solidFill>
              </a:rPr>
              <a:t>nebo vadne</a:t>
            </a:r>
            <a:r>
              <a:rPr lang="cs-CZ" sz="2800" dirty="0" smtClean="0">
                <a:solidFill>
                  <a:prstClr val="white"/>
                </a:solidFill>
              </a:rPr>
              <a:t>.</a:t>
            </a:r>
            <a:endParaRPr lang="cs-CZ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0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617656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Páleč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(Štěpán z Pálče) byl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Husovým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přítelem. Přijal učení reformátora Jana Viklefa dříve než Hus.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Páleč byl v Itálii zatčen a hrozilo mu upálení, proto Viklefovo učení zavrhl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a postavil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se proti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Husovi.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chtěl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přátelství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 ním udržet, ale ne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na úkor pravdy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Páleč odešel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do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Kostnice a připravoval na Husa obžalobu.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si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ho zavolal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do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vězení a poprosil o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odpuštění, že ho nazval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slídilem. Ale Páleč dál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usiloval o Husovo odsouzení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83518"/>
            <a:ext cx="2219835" cy="1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953394"/>
            <a:ext cx="8064896" cy="36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2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prstClr val="white"/>
                </a:solidFill>
                <a:latin typeface="+mn-lt"/>
              </a:rPr>
              <a:t>Víš, jestli 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tě má někdo ze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srdce 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rád, kdo a jak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to poznáš?</a:t>
            </a:r>
            <a:endParaRPr lang="cs-CZ" sz="24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prstClr val="white"/>
                </a:solidFill>
                <a:latin typeface="+mn-lt"/>
              </a:rPr>
              <a:t>Jak můžeš svoji lásku vyjádřit?</a:t>
            </a:r>
            <a:endParaRPr lang="cs-CZ" sz="24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Máš někoho opravdově rád, že bys pro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něho 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dokázal přinést oběť? Jakou?</a:t>
            </a:r>
            <a:endParaRPr lang="cs-CZ" altLang="cs-CZ" sz="2250" b="1" dirty="0">
              <a:solidFill>
                <a:prstClr val="white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2250" b="1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95486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63726" y="916012"/>
            <a:ext cx="7800762" cy="367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skupinu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si vybere otázku a zapíše odpověď.</a:t>
            </a:r>
            <a:endParaRPr lang="cs-CZ" sz="2400" dirty="0" smtClean="0">
              <a:solidFill>
                <a:prstClr val="white"/>
              </a:solidFill>
              <a:latin typeface="+mn-lt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 smtClean="0">
              <a:solidFill>
                <a:prstClr val="white"/>
              </a:solidFill>
              <a:latin typeface="+mn-lt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1)	 Ke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komu a jak projevoval Hus lásku?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2)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Jaké znaménko (=,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≠</a:t>
            </a:r>
            <a:r>
              <a:rPr lang="cs-CZ" i="1" dirty="0" smtClean="0">
                <a:solidFill>
                  <a:srgbClr val="0033CC"/>
                </a:solidFill>
                <a:latin typeface="+mn-lt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, &lt;,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&gt;) patří mezi pojem </a:t>
            </a:r>
            <a:r>
              <a:rPr lang="cs-CZ" altLang="cs-CZ" b="1" i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LÁSKA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a pojmy </a:t>
            </a:r>
            <a:r>
              <a:rPr lang="cs-CZ" altLang="cs-CZ" b="1" i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sex</a:t>
            </a:r>
            <a:r>
              <a:rPr lang="cs-CZ" altLang="cs-CZ" b="1" i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, vášeň, bouřlivé emoce, </a:t>
            </a:r>
            <a:r>
              <a:rPr lang="cs-CZ" altLang="cs-CZ" b="1" i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přátelství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?</a:t>
            </a: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3)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Jak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souvisí láska s přátelstvím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?</a:t>
            </a: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8597" y="2643758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ZSla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20538"/>
            <a:ext cx="9252520" cy="52045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63888" y="1635646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Zakládala útulky pro umírající, sirotky a opuštěné děti v chudých 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a válkou zmítaných zemích. Budovala nemocnice a školy. Léčila nemocné leprou. Viděla v nich jedinečné lidské bytosti hodné úcty. Založila velké humanitární dílo.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51520" y="1779662"/>
            <a:ext cx="8232810" cy="20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12) Věčnost</a:t>
            </a:r>
          </a:p>
          <a:p>
            <a:pPr algn="ctr" eaLnBrk="1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36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cs-CZ" altLang="cs-CZ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0310" y="1779662"/>
            <a:ext cx="55268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>
                <a:solidFill>
                  <a:prstClr val="white"/>
                </a:solidFill>
              </a:rPr>
              <a:t>Život věčný je nekonečné </a:t>
            </a:r>
            <a:r>
              <a:rPr lang="cs-CZ" sz="3200" b="1" i="1" dirty="0" smtClean="0">
                <a:solidFill>
                  <a:prstClr val="white"/>
                </a:solidFill>
              </a:rPr>
              <a:t>štěstí,</a:t>
            </a:r>
          </a:p>
          <a:p>
            <a:r>
              <a:rPr lang="cs-CZ" sz="3200" b="1" i="1" dirty="0" smtClean="0">
                <a:solidFill>
                  <a:prstClr val="white"/>
                </a:solidFill>
              </a:rPr>
              <a:t>které </a:t>
            </a:r>
            <a:r>
              <a:rPr lang="cs-CZ" sz="3200" b="1" i="1" dirty="0">
                <a:solidFill>
                  <a:prstClr val="white"/>
                </a:solidFill>
              </a:rPr>
              <a:t>spočívá v poznání Boha</a:t>
            </a:r>
            <a:r>
              <a:rPr lang="cs-CZ" sz="3200" b="1" i="1" dirty="0" smtClean="0">
                <a:solidFill>
                  <a:prstClr val="white"/>
                </a:solidFill>
              </a:rPr>
              <a:t>.</a:t>
            </a:r>
          </a:p>
          <a:p>
            <a:r>
              <a:rPr lang="cs-CZ" sz="1400" dirty="0">
                <a:solidFill>
                  <a:prstClr val="white"/>
                </a:solidFill>
              </a:rPr>
              <a:t>(HUS, Jan. </a:t>
            </a:r>
            <a:r>
              <a:rPr lang="cs-CZ" sz="1400" i="1" dirty="0">
                <a:solidFill>
                  <a:prstClr val="white"/>
                </a:solidFill>
              </a:rPr>
              <a:t>Kázání 30. 11. 1410</a:t>
            </a:r>
            <a:r>
              <a:rPr lang="cs-CZ" sz="1400" dirty="0">
                <a:solidFill>
                  <a:prstClr val="white"/>
                </a:solidFill>
              </a:rPr>
              <a:t>, In Betlémské poselství. 1. vyd., sv. I</a:t>
            </a:r>
            <a:r>
              <a:rPr lang="cs-CZ" sz="1400" dirty="0" smtClean="0">
                <a:solidFill>
                  <a:prstClr val="white"/>
                </a:solidFill>
              </a:rPr>
              <a:t>.</a:t>
            </a:r>
          </a:p>
          <a:p>
            <a:r>
              <a:rPr lang="cs-CZ" sz="1400" dirty="0" smtClean="0">
                <a:solidFill>
                  <a:prstClr val="white"/>
                </a:solidFill>
              </a:rPr>
              <a:t>Z </a:t>
            </a:r>
            <a:r>
              <a:rPr lang="cs-CZ" sz="1400" dirty="0">
                <a:solidFill>
                  <a:prstClr val="white"/>
                </a:solidFill>
              </a:rPr>
              <a:t>latiny přeložila Anna Císařová-Kolářová. Praha: Jan Laichter, 1947. </a:t>
            </a:r>
            <a:r>
              <a:rPr lang="cs-CZ" sz="1400" dirty="0" smtClean="0">
                <a:solidFill>
                  <a:prstClr val="white"/>
                </a:solidFill>
              </a:rPr>
              <a:t>s. </a:t>
            </a:r>
            <a:r>
              <a:rPr lang="cs-CZ" sz="1400" dirty="0">
                <a:solidFill>
                  <a:prstClr val="white"/>
                </a:solidFill>
              </a:rPr>
              <a:t>95)</a:t>
            </a:r>
            <a:endParaRPr lang="cs-CZ" sz="1400" dirty="0" smtClean="0">
              <a:solidFill>
                <a:prstClr val="white"/>
              </a:solidFill>
            </a:endParaRPr>
          </a:p>
          <a:p>
            <a:endParaRPr lang="cs-CZ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347614"/>
            <a:ext cx="7704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Na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žádost krále Václava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odchází z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Prahy.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Místo Husa působí v Praze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další schopní kazatelé: 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Jeroným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Pražský, </a:t>
            </a:r>
            <a:r>
              <a:rPr lang="cs-CZ" sz="2400" b="1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Jakoubek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ze Stříbra, </a:t>
            </a:r>
            <a:r>
              <a:rPr lang="cs-CZ" sz="2400" b="1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Křišťan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z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Prachatic.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275606"/>
            <a:ext cx="2219835" cy="1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9" y="368678"/>
            <a:ext cx="9035142" cy="440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e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07" y="390624"/>
            <a:ext cx="9054586" cy="436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e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50" y="386073"/>
            <a:ext cx="9088100" cy="434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811614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Věčnost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Dnes se o </a:t>
            </a:r>
            <a:r>
              <a:rPr lang="cs-CZ" sz="2400" dirty="0">
                <a:solidFill>
                  <a:prstClr val="white"/>
                </a:solidFill>
              </a:rPr>
              <a:t>věčnosti </a:t>
            </a:r>
            <a:r>
              <a:rPr lang="cs-CZ" sz="2400" dirty="0" smtClean="0">
                <a:solidFill>
                  <a:prstClr val="white"/>
                </a:solidFill>
              </a:rPr>
              <a:t>moc </a:t>
            </a:r>
            <a:r>
              <a:rPr lang="cs-CZ" sz="2400" dirty="0">
                <a:solidFill>
                  <a:prstClr val="white"/>
                </a:solidFill>
              </a:rPr>
              <a:t>nemluví</a:t>
            </a:r>
            <a:r>
              <a:rPr lang="cs-CZ" sz="2400" dirty="0" smtClean="0">
                <a:solidFill>
                  <a:prstClr val="white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</a:rPr>
              <a:t>Občas slyšíme, že se na nás někdo dívá z „hereckého nebe“ nebo že je v „hokejovém nebi“.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Lidé </a:t>
            </a:r>
            <a:r>
              <a:rPr lang="cs-CZ" sz="2400" dirty="0">
                <a:solidFill>
                  <a:prstClr val="white"/>
                </a:solidFill>
              </a:rPr>
              <a:t>Husovy doby se </a:t>
            </a:r>
            <a:r>
              <a:rPr lang="cs-CZ" sz="2400" dirty="0" smtClean="0">
                <a:solidFill>
                  <a:prstClr val="white"/>
                </a:solidFill>
              </a:rPr>
              <a:t>k věčnosti obraceli mnohem </a:t>
            </a:r>
            <a:r>
              <a:rPr lang="cs-CZ" sz="2400" dirty="0">
                <a:solidFill>
                  <a:prstClr val="white"/>
                </a:solidFill>
              </a:rPr>
              <a:t>více.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</a:rPr>
              <a:t>Hus </a:t>
            </a:r>
            <a:r>
              <a:rPr lang="cs-CZ" sz="2400" dirty="0" smtClean="0">
                <a:solidFill>
                  <a:prstClr val="white"/>
                </a:solidFill>
              </a:rPr>
              <a:t>věřil v Ježíše, </a:t>
            </a:r>
            <a:r>
              <a:rPr lang="cs-CZ" sz="2400" dirty="0">
                <a:solidFill>
                  <a:prstClr val="white"/>
                </a:solidFill>
              </a:rPr>
              <a:t>který </a:t>
            </a:r>
            <a:r>
              <a:rPr lang="cs-CZ" sz="2400" dirty="0" smtClean="0">
                <a:solidFill>
                  <a:prstClr val="white"/>
                </a:solidFill>
              </a:rPr>
              <a:t>člověku </a:t>
            </a:r>
            <a:r>
              <a:rPr lang="cs-CZ" sz="2400" dirty="0">
                <a:solidFill>
                  <a:prstClr val="white"/>
                </a:solidFill>
              </a:rPr>
              <a:t>nabízí darem věčný život.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V souvislosti se smrtí se objevuje otázka: </a:t>
            </a:r>
            <a:r>
              <a:rPr lang="cs-CZ" sz="2400" i="1" dirty="0" smtClean="0">
                <a:solidFill>
                  <a:prstClr val="white"/>
                </a:solidFill>
              </a:rPr>
              <a:t>Jaký </a:t>
            </a:r>
            <a:r>
              <a:rPr lang="cs-CZ" sz="2400" i="1" dirty="0">
                <a:solidFill>
                  <a:prstClr val="white"/>
                </a:solidFill>
              </a:rPr>
              <a:t>smysl </a:t>
            </a:r>
            <a:r>
              <a:rPr lang="cs-CZ" sz="2400" i="1" dirty="0" smtClean="0">
                <a:solidFill>
                  <a:prstClr val="white"/>
                </a:solidFill>
              </a:rPr>
              <a:t>má život </a:t>
            </a:r>
            <a:r>
              <a:rPr lang="cs-CZ" sz="2400" i="1" dirty="0">
                <a:solidFill>
                  <a:prstClr val="white"/>
                </a:solidFill>
              </a:rPr>
              <a:t>člověka?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77" y="371249"/>
            <a:ext cx="8977046" cy="440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988020"/>
            <a:ext cx="8064896" cy="35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2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Přál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by sis, aby existoval věčný život?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Znáš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někoho, kdo 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důvěřuje slovům Bible a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nebojí se smrti?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Věříš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, že existuje 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věčnost? Jak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si 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ji představuješ?</a:t>
            </a:r>
            <a:endParaRPr lang="cs-CZ" altLang="cs-CZ" sz="2250" b="1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95486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07742" y="771550"/>
            <a:ext cx="751273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skupinu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si vybere otázku a zapíše odpověď.</a:t>
            </a:r>
            <a:endParaRPr lang="cs-CZ" sz="2400" dirty="0" smtClean="0">
              <a:solidFill>
                <a:prstClr val="white"/>
              </a:solidFill>
              <a:latin typeface="+mn-lt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 smtClean="0">
              <a:solidFill>
                <a:prstClr val="white"/>
              </a:solidFill>
              <a:latin typeface="+mn-lt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1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)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Měli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bychom uvažovat o věčnosti,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nebo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je to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zbytečné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nebo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dokonce škodlivé?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2)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Kdo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ztratil život při záchraně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jiného?</a:t>
            </a: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3)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Zachránil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by si Hus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odvoláním pozemský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život,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kdyby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nemyslel na věčnost?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597" y="2715766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ZSvecn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027" y="0"/>
            <a:ext cx="9296027" cy="5143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907704" y="1635646"/>
            <a:ext cx="56886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chemeClr val="bg1"/>
                </a:solidFill>
              </a:rPr>
              <a:t>Při misi v Afghánistánu</a:t>
            </a:r>
            <a:r>
              <a:rPr lang="cs-CZ" sz="2500" b="1" dirty="0">
                <a:solidFill>
                  <a:schemeClr val="bg1"/>
                </a:solidFill>
              </a:rPr>
              <a:t>, </a:t>
            </a:r>
            <a:r>
              <a:rPr lang="cs-CZ" sz="2500" b="1" dirty="0" smtClean="0">
                <a:solidFill>
                  <a:schemeClr val="bg1"/>
                </a:solidFill>
              </a:rPr>
              <a:t>přišel o ruku</a:t>
            </a:r>
          </a:p>
          <a:p>
            <a:r>
              <a:rPr lang="cs-CZ" sz="2500" b="1" dirty="0" smtClean="0">
                <a:solidFill>
                  <a:schemeClr val="bg1"/>
                </a:solidFill>
              </a:rPr>
              <a:t>a </a:t>
            </a:r>
            <a:r>
              <a:rPr lang="cs-CZ" sz="2500" b="1" dirty="0">
                <a:solidFill>
                  <a:schemeClr val="bg1"/>
                </a:solidFill>
              </a:rPr>
              <a:t>o </a:t>
            </a:r>
            <a:r>
              <a:rPr lang="cs-CZ" sz="2500" b="1" dirty="0" smtClean="0">
                <a:solidFill>
                  <a:schemeClr val="bg1"/>
                </a:solidFill>
              </a:rPr>
              <a:t>nohu, </a:t>
            </a:r>
            <a:r>
              <a:rPr lang="cs-CZ" sz="2500" b="1" dirty="0">
                <a:solidFill>
                  <a:schemeClr val="bg1"/>
                </a:solidFill>
              </a:rPr>
              <a:t>když jejich auto najelo na </a:t>
            </a:r>
            <a:r>
              <a:rPr lang="cs-CZ" sz="2500" b="1" dirty="0" smtClean="0">
                <a:solidFill>
                  <a:schemeClr val="bg1"/>
                </a:solidFill>
              </a:rPr>
              <a:t>minu. Neměl strach ze smrti. Vůle k životu a víra mu </a:t>
            </a:r>
            <a:r>
              <a:rPr lang="cs-CZ" sz="2500" b="1" dirty="0" smtClean="0">
                <a:solidFill>
                  <a:schemeClr val="bg1"/>
                </a:solidFill>
              </a:rPr>
              <a:t>daly </a:t>
            </a:r>
            <a:r>
              <a:rPr lang="cs-CZ" sz="2500" b="1" dirty="0" smtClean="0">
                <a:solidFill>
                  <a:schemeClr val="bg1"/>
                </a:solidFill>
              </a:rPr>
              <a:t>sílu znovu začít žít.</a:t>
            </a:r>
          </a:p>
          <a:p>
            <a:endParaRPr lang="cs-CZ" sz="1200" u="sng" dirty="0" smtClean="0">
              <a:solidFill>
                <a:schemeClr val="bg1"/>
              </a:solidFill>
              <a:hlinkClick r:id="rId4"/>
            </a:endParaRPr>
          </a:p>
          <a:p>
            <a:r>
              <a:rPr lang="cs-CZ" sz="1200" u="sng" dirty="0" smtClean="0">
                <a:solidFill>
                  <a:schemeClr val="bg1"/>
                </a:solidFill>
                <a:hlinkClick r:id="rId4"/>
              </a:rPr>
              <a:t>http://www.</a:t>
            </a:r>
            <a:r>
              <a:rPr lang="cs-CZ" sz="1200" u="sng" dirty="0" err="1" smtClean="0">
                <a:solidFill>
                  <a:schemeClr val="bg1"/>
                </a:solidFill>
                <a:hlinkClick r:id="rId4"/>
              </a:rPr>
              <a:t>ceskatelevize.cz</a:t>
            </a:r>
            <a:r>
              <a:rPr lang="cs-CZ" sz="1200" u="sng" dirty="0" smtClean="0">
                <a:solidFill>
                  <a:schemeClr val="bg1"/>
                </a:solidFill>
                <a:hlinkClick r:id="rId4"/>
              </a:rPr>
              <a:t>/porady/1186000189-13-komnata/210562210800011-13-komnata-</a:t>
            </a:r>
            <a:r>
              <a:rPr lang="cs-CZ" sz="1200" u="sng" dirty="0" err="1" smtClean="0">
                <a:solidFill>
                  <a:schemeClr val="bg1"/>
                </a:solidFill>
                <a:hlinkClick r:id="rId4"/>
              </a:rPr>
              <a:t>roberta</a:t>
            </a:r>
            <a:r>
              <a:rPr lang="cs-CZ" sz="1200" u="sng" dirty="0" smtClean="0">
                <a:solidFill>
                  <a:schemeClr val="bg1"/>
                </a:solidFill>
                <a:hlinkClick r:id="rId4"/>
              </a:rPr>
              <a:t>-</a:t>
            </a:r>
            <a:r>
              <a:rPr lang="cs-CZ" sz="1200" u="sng" dirty="0" err="1" smtClean="0">
                <a:solidFill>
                  <a:schemeClr val="bg1"/>
                </a:solidFill>
                <a:hlinkClick r:id="rId4"/>
              </a:rPr>
              <a:t>chudeho</a:t>
            </a:r>
            <a:r>
              <a:rPr lang="cs-CZ" sz="1200" u="sng" dirty="0" smtClean="0">
                <a:solidFill>
                  <a:schemeClr val="bg1"/>
                </a:solidFill>
                <a:hlinkClick r:id="rId4"/>
              </a:rPr>
              <a:t>/</a:t>
            </a:r>
            <a:endParaRPr lang="cs-CZ" sz="1200" dirty="0" smtClean="0">
              <a:solidFill>
                <a:schemeClr val="bg1"/>
              </a:solidFill>
            </a:endParaRPr>
          </a:p>
          <a:p>
            <a:r>
              <a:rPr lang="cs-CZ" sz="1200" u="sng" dirty="0" smtClean="0">
                <a:solidFill>
                  <a:schemeClr val="bg1"/>
                </a:solidFill>
                <a:hlinkClick r:id="rId5"/>
              </a:rPr>
              <a:t>http://www.</a:t>
            </a:r>
            <a:r>
              <a:rPr lang="cs-CZ" sz="1200" u="sng" dirty="0" err="1" smtClean="0">
                <a:solidFill>
                  <a:schemeClr val="bg1"/>
                </a:solidFill>
                <a:hlinkClick r:id="rId5"/>
              </a:rPr>
              <a:t>ceskatelevize.cz</a:t>
            </a:r>
            <a:r>
              <a:rPr lang="cs-CZ" sz="1200" u="sng" dirty="0" smtClean="0">
                <a:solidFill>
                  <a:schemeClr val="bg1"/>
                </a:solidFill>
                <a:hlinkClick r:id="rId5"/>
              </a:rPr>
              <a:t>/porady/1096002521-</a:t>
            </a:r>
            <a:r>
              <a:rPr lang="cs-CZ" sz="1200" u="sng" dirty="0" err="1" smtClean="0">
                <a:solidFill>
                  <a:schemeClr val="bg1"/>
                </a:solidFill>
                <a:hlinkClick r:id="rId5"/>
              </a:rPr>
              <a:t>krasny</a:t>
            </a:r>
            <a:r>
              <a:rPr lang="cs-CZ" sz="1200" u="sng" dirty="0" smtClean="0">
                <a:solidFill>
                  <a:schemeClr val="bg1"/>
                </a:solidFill>
                <a:hlinkClick r:id="rId5"/>
              </a:rPr>
              <a:t>-</a:t>
            </a:r>
            <a:r>
              <a:rPr lang="cs-CZ" sz="1200" u="sng" dirty="0" err="1" smtClean="0">
                <a:solidFill>
                  <a:schemeClr val="bg1"/>
                </a:solidFill>
                <a:hlinkClick r:id="rId5"/>
              </a:rPr>
              <a:t>ztraty</a:t>
            </a:r>
            <a:r>
              <a:rPr lang="cs-CZ" sz="1200" u="sng" dirty="0" smtClean="0">
                <a:solidFill>
                  <a:schemeClr val="bg1"/>
                </a:solidFill>
                <a:hlinkClick r:id="rId5"/>
              </a:rPr>
              <a:t>/210562250500022/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324528" cy="51412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55576" y="555526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prstClr val="white"/>
                </a:solidFill>
              </a:rPr>
              <a:t>Závěr programu</a:t>
            </a:r>
            <a:r>
              <a:rPr lang="cs-CZ" sz="3600" b="1" dirty="0" smtClean="0">
                <a:solidFill>
                  <a:prstClr val="white"/>
                </a:solidFill>
              </a:rPr>
              <a:t> „Hus, jak ho neznáte“</a:t>
            </a:r>
            <a:endParaRPr lang="cs-CZ" sz="4800" b="1" dirty="0" smtClean="0">
              <a:solidFill>
                <a:prstClr val="white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sz="3200" dirty="0" smtClean="0">
                <a:solidFill>
                  <a:schemeClr val="bg1"/>
                </a:solidFill>
              </a:rPr>
              <a:t>Erasmus </a:t>
            </a:r>
            <a:r>
              <a:rPr lang="cs-CZ" sz="3200" dirty="0">
                <a:solidFill>
                  <a:schemeClr val="bg1"/>
                </a:solidFill>
              </a:rPr>
              <a:t>Rotterdamský o </a:t>
            </a:r>
            <a:r>
              <a:rPr lang="cs-CZ" sz="3200" dirty="0" smtClean="0">
                <a:solidFill>
                  <a:schemeClr val="bg1"/>
                </a:solidFill>
              </a:rPr>
              <a:t>Husovi: </a:t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3200" b="1" i="1" dirty="0" smtClean="0">
                <a:solidFill>
                  <a:schemeClr val="bg1"/>
                </a:solidFill>
              </a:rPr>
              <a:t>Byl </a:t>
            </a:r>
            <a:r>
              <a:rPr lang="cs-CZ" sz="3200" b="1" i="1" dirty="0">
                <a:solidFill>
                  <a:schemeClr val="bg1"/>
                </a:solidFill>
              </a:rPr>
              <a:t>upálen, ale nebyl přemožen</a:t>
            </a:r>
            <a:r>
              <a:rPr lang="cs-CZ" sz="3200" b="1" i="1" dirty="0" smtClean="0">
                <a:solidFill>
                  <a:schemeClr val="bg1"/>
                </a:solidFill>
              </a:rPr>
              <a:t>.</a:t>
            </a:r>
          </a:p>
          <a:p>
            <a:endParaRPr lang="cs-CZ" sz="2000" b="1" dirty="0">
              <a:solidFill>
                <a:schemeClr val="bg1"/>
              </a:solidFill>
            </a:endParaRPr>
          </a:p>
          <a:p>
            <a:r>
              <a:rPr lang="cs-CZ" sz="3200" dirty="0" smtClean="0">
                <a:solidFill>
                  <a:schemeClr val="bg1"/>
                </a:solidFill>
              </a:rPr>
              <a:t>Odkaz J</a:t>
            </a:r>
            <a:r>
              <a:rPr lang="cs-CZ" sz="3200" dirty="0">
                <a:solidFill>
                  <a:schemeClr val="bg1"/>
                </a:solidFill>
              </a:rPr>
              <a:t>. A. </a:t>
            </a:r>
            <a:r>
              <a:rPr lang="cs-CZ" sz="3200" dirty="0" smtClean="0">
                <a:solidFill>
                  <a:schemeClr val="bg1"/>
                </a:solidFill>
              </a:rPr>
              <a:t>Komenského</a:t>
            </a:r>
            <a:r>
              <a:rPr lang="cs-CZ" sz="3200" smtClean="0">
                <a:solidFill>
                  <a:schemeClr val="bg1"/>
                </a:solidFill>
              </a:rPr>
              <a:t>: </a:t>
            </a:r>
            <a:br>
              <a:rPr lang="cs-CZ" sz="3200" smtClean="0">
                <a:solidFill>
                  <a:schemeClr val="bg1"/>
                </a:solidFill>
              </a:rPr>
            </a:br>
            <a:r>
              <a:rPr lang="cs-CZ" sz="3200" b="1" i="1" smtClean="0">
                <a:solidFill>
                  <a:schemeClr val="bg1"/>
                </a:solidFill>
              </a:rPr>
              <a:t>Na </a:t>
            </a:r>
            <a:r>
              <a:rPr lang="cs-CZ" sz="3200" b="1" i="1" dirty="0">
                <a:solidFill>
                  <a:schemeClr val="bg1"/>
                </a:solidFill>
              </a:rPr>
              <a:t>prvním místě ti, český národe</a:t>
            </a:r>
            <a:r>
              <a:rPr lang="cs-CZ" sz="3200" b="1" i="1" dirty="0" smtClean="0">
                <a:solidFill>
                  <a:schemeClr val="bg1"/>
                </a:solidFill>
              </a:rPr>
              <a:t>, odkazuji </a:t>
            </a:r>
            <a:r>
              <a:rPr lang="cs-CZ" sz="3200" b="1" i="1" dirty="0">
                <a:solidFill>
                  <a:schemeClr val="bg1"/>
                </a:solidFill>
              </a:rPr>
              <a:t>a </a:t>
            </a:r>
            <a:r>
              <a:rPr lang="cs-CZ" sz="3200" b="1" i="1">
                <a:solidFill>
                  <a:schemeClr val="bg1"/>
                </a:solidFill>
              </a:rPr>
              <a:t>odevzdávám </a:t>
            </a:r>
            <a:r>
              <a:rPr lang="cs-CZ" sz="3200" b="1" i="1" smtClean="0">
                <a:solidFill>
                  <a:schemeClr val="bg1"/>
                </a:solidFill>
              </a:rPr>
              <a:t>lásku k </a:t>
            </a:r>
            <a:r>
              <a:rPr lang="cs-CZ" sz="3200" b="1" i="1" dirty="0">
                <a:solidFill>
                  <a:schemeClr val="bg1"/>
                </a:solidFill>
              </a:rPr>
              <a:t>Boží pravdě</a:t>
            </a:r>
            <a:r>
              <a:rPr lang="cs-CZ" sz="3200" b="1" i="1" dirty="0" smtClean="0">
                <a:solidFill>
                  <a:schemeClr val="bg1"/>
                </a:solidFill>
              </a:rPr>
              <a:t>, kterou </a:t>
            </a:r>
            <a:r>
              <a:rPr lang="cs-CZ" sz="3200" b="1" i="1" dirty="0">
                <a:solidFill>
                  <a:schemeClr val="bg1"/>
                </a:solidFill>
              </a:rPr>
              <a:t>ti svým životem ukázal Mistr Jan Hus</a:t>
            </a:r>
            <a:r>
              <a:rPr lang="cs-CZ" sz="3200" b="1" i="1" dirty="0" smtClean="0">
                <a:solidFill>
                  <a:schemeClr val="bg1"/>
                </a:solidFill>
              </a:rPr>
              <a:t>.</a:t>
            </a:r>
            <a:endParaRPr lang="cs-CZ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78" y="363460"/>
            <a:ext cx="9041843" cy="4368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31" y="382991"/>
            <a:ext cx="9081737" cy="434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d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93" y="381377"/>
            <a:ext cx="9078413" cy="435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d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6" y="411750"/>
            <a:ext cx="9069437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1517</Words>
  <Application>Microsoft Office PowerPoint</Application>
  <PresentationFormat>Předvádění na obrazovce (16:9)</PresentationFormat>
  <Paragraphs>225</Paragraphs>
  <Slides>54</Slides>
  <Notes>28</Notes>
  <HiddenSlides>1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2" baseType="lpstr">
      <vt:lpstr>Arial</vt:lpstr>
      <vt:lpstr>Calibri</vt:lpstr>
      <vt:lpstr>Droid Sans Fallback</vt:lpstr>
      <vt:lpstr>Open Sans Condensed Light</vt:lpstr>
      <vt:lpstr>Symbol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 Hanuš a kol.</dc:creator>
  <cp:lastModifiedBy>Lada</cp:lastModifiedBy>
  <cp:revision>10</cp:revision>
  <dcterms:created xsi:type="dcterms:W3CDTF">2015-10-14T15:18:22Z</dcterms:created>
  <dcterms:modified xsi:type="dcterms:W3CDTF">2015-11-13T18:10:06Z</dcterms:modified>
</cp:coreProperties>
</file>