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84005" autoAdjust="0"/>
  </p:normalViewPr>
  <p:slideViewPr>
    <p:cSldViewPr>
      <p:cViewPr>
        <p:scale>
          <a:sx n="66" d="100"/>
          <a:sy n="66" d="100"/>
        </p:scale>
        <p:origin x="-15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tuckovae\Documents\ciz&#237;%20jazyky\mnohojazy&#269;nost\Grafy%202017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tuckovae\Documents\ciz&#237;%20jazyky\mnohojazy&#269;nost\Grafy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400" b="1"/>
              <a:t>P</a:t>
            </a:r>
            <a:r>
              <a:rPr lang="en-US" sz="2400" b="1"/>
              <a:t>očet cizinců celkem</a:t>
            </a:r>
            <a:r>
              <a:rPr lang="cs-CZ" sz="2400" b="1"/>
              <a:t> v regionálním školství</a:t>
            </a:r>
            <a:endParaRPr lang="en-US" sz="24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9984005625835205E-2"/>
          <c:y val="0.18896645054442127"/>
          <c:w val="0.91156348738909176"/>
          <c:h val="0.75575021339827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List1!$A$11</c:f>
              <c:strCache>
                <c:ptCount val="1"/>
                <c:pt idx="0">
                  <c:v>počet cizinců 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List1!$B$10:$N$10</c:f>
              <c:strCache>
                <c:ptCount val="13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  <c:pt idx="12">
                  <c:v>2015/16</c:v>
                </c:pt>
              </c:strCache>
            </c:strRef>
          </c:cat>
          <c:val>
            <c:numRef>
              <c:f>List1!$B$11:$N$11</c:f>
              <c:numCache>
                <c:formatCode>#,##0_ ;[Red]\-#,##0\ ;\–\ </c:formatCode>
                <c:ptCount val="13"/>
                <c:pt idx="0">
                  <c:v>20268</c:v>
                </c:pt>
                <c:pt idx="1">
                  <c:v>20042</c:v>
                </c:pt>
                <c:pt idx="2">
                  <c:v>20838</c:v>
                </c:pt>
                <c:pt idx="3">
                  <c:v>21346</c:v>
                </c:pt>
                <c:pt idx="4">
                  <c:v>22786</c:v>
                </c:pt>
                <c:pt idx="5">
                  <c:v>24690</c:v>
                </c:pt>
                <c:pt idx="6">
                  <c:v>26169</c:v>
                </c:pt>
                <c:pt idx="7">
                  <c:v>27352</c:v>
                </c:pt>
                <c:pt idx="8">
                  <c:v>28525</c:v>
                </c:pt>
                <c:pt idx="9">
                  <c:v>29688</c:v>
                </c:pt>
                <c:pt idx="10">
                  <c:v>31295</c:v>
                </c:pt>
                <c:pt idx="11">
                  <c:v>33325</c:v>
                </c:pt>
                <c:pt idx="12">
                  <c:v>36145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919232"/>
        <c:axId val="85920768"/>
      </c:barChart>
      <c:catAx>
        <c:axId val="859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5920768"/>
        <c:crosses val="autoZero"/>
        <c:auto val="1"/>
        <c:lblAlgn val="ctr"/>
        <c:lblOffset val="100"/>
        <c:noMultiLvlLbl val="0"/>
      </c:catAx>
      <c:valAx>
        <c:axId val="8592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;[Red]\-#,##0\ ;\–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5919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800" b="1" dirty="0"/>
              <a:t>Žáci </a:t>
            </a:r>
            <a:r>
              <a:rPr lang="cs-CZ" sz="2800" b="1" dirty="0" smtClean="0"/>
              <a:t>– cizinci v ZŠ </a:t>
            </a:r>
            <a:r>
              <a:rPr lang="cs-CZ" sz="2800" b="1" dirty="0"/>
              <a:t>v ČR</a:t>
            </a:r>
          </a:p>
        </c:rich>
      </c:tx>
      <c:layout>
        <c:manualLayout>
          <c:xMode val="edge"/>
          <c:yMode val="edge"/>
          <c:x val="0.28341566822651931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9067350071807061"/>
          <c:y val="0.16559638684153322"/>
          <c:w val="0.49538272338599182"/>
          <c:h val="0.6358494020092219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List2!$K$7:$K$10</c:f>
              <c:strCache>
                <c:ptCount val="4"/>
                <c:pt idx="0">
                  <c:v>státy EU 28 mimo Slovensko</c:v>
                </c:pt>
                <c:pt idx="1">
                  <c:v>Slovensko</c:v>
                </c:pt>
                <c:pt idx="2">
                  <c:v>ostatní evropské státy</c:v>
                </c:pt>
                <c:pt idx="3">
                  <c:v>ostatní státy světa</c:v>
                </c:pt>
              </c:strCache>
            </c:strRef>
          </c:cat>
          <c:val>
            <c:numRef>
              <c:f>List2!$L$7:$L$10</c:f>
              <c:numCache>
                <c:formatCode>General</c:formatCode>
                <c:ptCount val="4"/>
                <c:pt idx="0">
                  <c:v>2044</c:v>
                </c:pt>
                <c:pt idx="1">
                  <c:v>4505</c:v>
                </c:pt>
                <c:pt idx="2">
                  <c:v>7791</c:v>
                </c:pt>
                <c:pt idx="3">
                  <c:v>5897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457023060796647E-2"/>
          <c:y val="0.52804331264780113"/>
          <c:w val="0.31514513801109828"/>
          <c:h val="0.455811457457108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Požádat, ať si v průběhu prezentace zapisují dotazy, ráda zodpovím na konci.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134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229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07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403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614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717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887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11. 5. 2017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vzdelavani/zakladni-vzdelavani/vzdelavani-zaku-cizincu" TargetMode="External"/><Relationship Id="rId7" Type="http://schemas.openxmlformats.org/officeDocument/2006/relationships/hyperlink" Target="http://www.rvp.cz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uv.cz/kontakty/podpora-mnohojazycnych-trid" TargetMode="External"/><Relationship Id="rId5" Type="http://schemas.openxmlformats.org/officeDocument/2006/relationships/hyperlink" Target="http://cizinci.nidv.cz/" TargetMode="External"/><Relationship Id="rId4" Type="http://schemas.openxmlformats.org/officeDocument/2006/relationships/hyperlink" Target="http://www.msmt.cz/vzdelavani/zakladni-vzdelavani/metodika-prace-s-zaky-cizinci-na-zakladnich-skolach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cr.cz/cz/Poradna-QL/Poradna/Informace-pro-skoly/Stanovisko-Ceske-skolni-inspekce-poskytovani-porad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vropskedny.cz/#progra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470376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sz="4000" dirty="0" smtClean="0">
                <a:latin typeface="+mn-lt"/>
              </a:rPr>
              <a:t>Podpora žáků - mluvčích cizích jazyků z pohledu MŠMT</a:t>
            </a:r>
            <a:r>
              <a:rPr lang="pl-PL" sz="4000" b="1" dirty="0" smtClean="0">
                <a:latin typeface="+mn-lt"/>
              </a:rPr>
              <a:t/>
            </a:r>
            <a:br>
              <a:rPr lang="pl-PL" sz="4000" b="1" dirty="0" smtClean="0">
                <a:latin typeface="+mn-lt"/>
              </a:rPr>
            </a:br>
            <a:r>
              <a:rPr lang="pl-PL" sz="4000" b="1" dirty="0" smtClean="0">
                <a:latin typeface="+mn-lt"/>
              </a:rPr>
              <a:t/>
            </a:r>
            <a:br>
              <a:rPr lang="pl-PL" sz="4000" b="1" dirty="0" smtClean="0">
                <a:latin typeface="+mn-lt"/>
              </a:rPr>
            </a:br>
            <a:endParaRPr lang="cs-CZ" sz="40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 smtClean="0"/>
              <a:t>Karmelitská </a:t>
            </a:r>
            <a:r>
              <a:rPr lang="cs-CZ" sz="700" smtClean="0"/>
              <a:t>529/5</a:t>
            </a:r>
            <a:r>
              <a:rPr lang="cs-CZ" sz="700"/>
              <a:t>, Malá </a:t>
            </a:r>
            <a:r>
              <a:rPr lang="cs-CZ" sz="700" smtClean="0"/>
              <a:t>Strana, </a:t>
            </a:r>
            <a:r>
              <a:rPr lang="cs-CZ" sz="700" dirty="0" smtClean="0"/>
              <a:t>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3707904" y="332656"/>
            <a:ext cx="4978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600" b="1" dirty="0" smtClean="0">
                <a:solidFill>
                  <a:schemeClr val="bg1"/>
                </a:solidFill>
              </a:rPr>
              <a:t>Statistické údaje</a:t>
            </a:r>
            <a:endParaRPr lang="cs-CZ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629390"/>
              </p:ext>
            </p:extLst>
          </p:nvPr>
        </p:nvGraphicFramePr>
        <p:xfrm>
          <a:off x="1116013" y="1268413"/>
          <a:ext cx="7570787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281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3707904" y="332656"/>
            <a:ext cx="4978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600" b="1" dirty="0" smtClean="0">
                <a:solidFill>
                  <a:schemeClr val="bg1"/>
                </a:solidFill>
              </a:rPr>
              <a:t>Statistické údaje</a:t>
            </a:r>
            <a:endParaRPr lang="cs-CZ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854929"/>
              </p:ext>
            </p:extLst>
          </p:nvPr>
        </p:nvGraphicFramePr>
        <p:xfrm>
          <a:off x="1547664" y="1556792"/>
          <a:ext cx="713913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643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2051720" y="332656"/>
            <a:ext cx="6635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200" b="1" dirty="0" smtClean="0">
                <a:solidFill>
                  <a:schemeClr val="bg1"/>
                </a:solidFill>
              </a:rPr>
              <a:t>Programy MŠMT na podporu cizinců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Rozvojový program </a:t>
            </a:r>
            <a:r>
              <a:rPr lang="cs-CZ" sz="2400" b="1" dirty="0"/>
              <a:t>Podpora vzdělávání cizinců ve školách </a:t>
            </a:r>
            <a:r>
              <a:rPr lang="cs-CZ" sz="2400" b="1" dirty="0" smtClean="0"/>
              <a:t>v roce 2017</a:t>
            </a:r>
          </a:p>
          <a:p>
            <a:r>
              <a:rPr lang="cs-CZ" sz="2400" dirty="0"/>
              <a:t>Modul A) Bezplatná výuka přizpůsobená potřebám dětí a žáků – cizinců z třetích zemí </a:t>
            </a:r>
          </a:p>
          <a:p>
            <a:r>
              <a:rPr lang="cs-CZ" sz="2400" dirty="0" smtClean="0"/>
              <a:t>Modul </a:t>
            </a:r>
            <a:r>
              <a:rPr lang="cs-CZ" sz="2400" dirty="0"/>
              <a:t>B) Zajištění podmínek vzdělávání nezletilých azylantů, osob požívajících doplňkové ochrany, žadatelů o udělení mezinárodní ochrany na území ČR a dětí, žáků – cizinců umístěných v zařízení pro zajištění cizinců</a:t>
            </a:r>
          </a:p>
          <a:p>
            <a:r>
              <a:rPr lang="cs-CZ" sz="2400" dirty="0" smtClean="0"/>
              <a:t>Modul </a:t>
            </a:r>
            <a:r>
              <a:rPr lang="cs-CZ" sz="2400" dirty="0"/>
              <a:t>C) Zajištění bezplatné přípravy k začlenění do vzdělávání dětí a žáků osob se státní příslušností jiného členského státu Evropské unie </a:t>
            </a:r>
          </a:p>
          <a:p>
            <a:pPr marL="0" indent="0">
              <a:buNone/>
            </a:pPr>
            <a:r>
              <a:rPr lang="cs-CZ" sz="2400" b="1" dirty="0" smtClean="0"/>
              <a:t>Dotační </a:t>
            </a:r>
            <a:r>
              <a:rPr lang="cs-CZ" sz="2400" b="1" dirty="0"/>
              <a:t>neinvestiční </a:t>
            </a:r>
            <a:r>
              <a:rPr lang="cs-CZ" sz="2400" b="1" dirty="0" smtClean="0"/>
              <a:t>program Podpora </a:t>
            </a:r>
            <a:r>
              <a:rPr lang="cs-CZ" sz="2400" b="1" dirty="0"/>
              <a:t>aktivit integrace cizinců na území </a:t>
            </a:r>
            <a:r>
              <a:rPr lang="cs-CZ" sz="2400" b="1" dirty="0" smtClean="0"/>
              <a:t>ČR v roce 2017</a:t>
            </a:r>
            <a:endParaRPr lang="cs-CZ" sz="2400" b="1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5050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691680" y="116632"/>
            <a:ext cx="7005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200" b="1" dirty="0" smtClean="0">
                <a:solidFill>
                  <a:schemeClr val="bg1"/>
                </a:solidFill>
              </a:rPr>
              <a:t>Programy MŠMT na podporu vzdělávání v jazycích národnostních menšin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Dotační </a:t>
            </a:r>
            <a:r>
              <a:rPr lang="cs-CZ" sz="2400" b="1" dirty="0"/>
              <a:t>program na podporu výuky dějin 20. století a vzdělávání v jazycích národnostních menšin v roce </a:t>
            </a:r>
            <a:r>
              <a:rPr lang="cs-CZ" sz="2400" b="1" dirty="0" smtClean="0"/>
              <a:t>2017</a:t>
            </a:r>
          </a:p>
          <a:p>
            <a:r>
              <a:rPr lang="cs-CZ" sz="2400" dirty="0" smtClean="0"/>
              <a:t>nařízení </a:t>
            </a:r>
            <a:r>
              <a:rPr lang="cs-CZ" sz="2400" dirty="0"/>
              <a:t>vlády č. 98/2002 Sb., </a:t>
            </a:r>
          </a:p>
          <a:p>
            <a:r>
              <a:rPr lang="cs-CZ" sz="2400" dirty="0" smtClean="0"/>
              <a:t>cca 15 mil. Kč</a:t>
            </a:r>
          </a:p>
          <a:p>
            <a:r>
              <a:rPr lang="cs-CZ" sz="2400" dirty="0" smtClean="0"/>
              <a:t>Rozvoj </a:t>
            </a:r>
            <a:r>
              <a:rPr lang="cs-CZ" sz="2400" dirty="0"/>
              <a:t>mateřského jazyka národnostních </a:t>
            </a:r>
            <a:r>
              <a:rPr lang="cs-CZ" sz="2400" dirty="0" smtClean="0"/>
              <a:t>menšin. </a:t>
            </a:r>
            <a:endParaRPr lang="cs-CZ" sz="2400" dirty="0"/>
          </a:p>
          <a:p>
            <a:r>
              <a:rPr lang="cs-CZ" sz="2400" dirty="0" smtClean="0"/>
              <a:t>Vzdělávací </a:t>
            </a:r>
            <a:r>
              <a:rPr lang="cs-CZ" sz="2400" dirty="0"/>
              <a:t>aktivity pro příslušníky národnostních </a:t>
            </a:r>
            <a:r>
              <a:rPr lang="cs-CZ" sz="2400" dirty="0" smtClean="0"/>
              <a:t>menšin</a:t>
            </a:r>
          </a:p>
          <a:p>
            <a:r>
              <a:rPr lang="cs-CZ" sz="2400" dirty="0" smtClean="0"/>
              <a:t>Tvorba </a:t>
            </a:r>
            <a:r>
              <a:rPr lang="cs-CZ" sz="2400" dirty="0"/>
              <a:t>výukových materiálů v jazycích národnostních </a:t>
            </a:r>
            <a:r>
              <a:rPr lang="cs-CZ" sz="2400" dirty="0" smtClean="0"/>
              <a:t>menšin. </a:t>
            </a:r>
          </a:p>
          <a:p>
            <a:r>
              <a:rPr lang="cs-CZ" sz="2400" dirty="0" smtClean="0"/>
              <a:t>bulharská,  běloruská, chorvatská, maďarská, německá, polská, romská, rusínská, ruská, řecká, slovenská, srbská, ukrajinská, vietnamská, židovská</a:t>
            </a:r>
            <a:endParaRPr lang="cs-CZ" sz="2400" dirty="0"/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841434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2051720" y="332656"/>
            <a:ext cx="6635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200" b="1" dirty="0" smtClean="0">
                <a:solidFill>
                  <a:schemeClr val="bg1"/>
                </a:solidFill>
              </a:rPr>
              <a:t>Zdroje informací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MŠMT</a:t>
            </a:r>
            <a:r>
              <a:rPr lang="cs-CZ" sz="2400" dirty="0"/>
              <a:t> </a:t>
            </a:r>
            <a:endParaRPr lang="cs-CZ" sz="2400" dirty="0" smtClean="0"/>
          </a:p>
          <a:p>
            <a:r>
              <a:rPr lang="cs-CZ" sz="2400" u="sng" dirty="0" err="1" smtClean="0">
                <a:hlinkClick r:id="rId3"/>
              </a:rPr>
              <a:t>www.msmt.cz</a:t>
            </a:r>
            <a:r>
              <a:rPr lang="cs-CZ" sz="2400" u="sng" dirty="0" smtClean="0">
                <a:hlinkClick r:id="rId3"/>
              </a:rPr>
              <a:t>/</a:t>
            </a:r>
            <a:r>
              <a:rPr lang="cs-CZ" sz="2400" u="sng" dirty="0" err="1" smtClean="0">
                <a:hlinkClick r:id="rId3"/>
              </a:rPr>
              <a:t>vzdelavani</a:t>
            </a:r>
            <a:r>
              <a:rPr lang="cs-CZ" sz="2400" u="sng" dirty="0" smtClean="0">
                <a:hlinkClick r:id="rId3"/>
              </a:rPr>
              <a:t>/</a:t>
            </a:r>
            <a:r>
              <a:rPr lang="cs-CZ" sz="2400" u="sng" dirty="0" err="1" smtClean="0">
                <a:hlinkClick r:id="rId3"/>
              </a:rPr>
              <a:t>zakladni-vzdelavani</a:t>
            </a:r>
            <a:r>
              <a:rPr lang="cs-CZ" sz="2400" u="sng" dirty="0" smtClean="0">
                <a:hlinkClick r:id="rId3"/>
              </a:rPr>
              <a:t>/</a:t>
            </a:r>
            <a:r>
              <a:rPr lang="cs-CZ" sz="2400" u="sng" dirty="0" err="1" smtClean="0">
                <a:hlinkClick r:id="rId3"/>
              </a:rPr>
              <a:t>vzdelavani-zaku-cizincu</a:t>
            </a:r>
            <a:r>
              <a:rPr lang="cs-CZ" sz="2400" dirty="0"/>
              <a:t>, </a:t>
            </a:r>
            <a:r>
              <a:rPr lang="cs-CZ" sz="2400" u="sng" dirty="0" err="1" smtClean="0">
                <a:hlinkClick r:id="rId4"/>
              </a:rPr>
              <a:t>www.msmt.cz</a:t>
            </a:r>
            <a:r>
              <a:rPr lang="cs-CZ" sz="2400" u="sng" dirty="0" smtClean="0">
                <a:hlinkClick r:id="rId4"/>
              </a:rPr>
              <a:t>/</a:t>
            </a:r>
            <a:r>
              <a:rPr lang="cs-CZ" sz="2400" u="sng" dirty="0" err="1" smtClean="0">
                <a:hlinkClick r:id="rId4"/>
              </a:rPr>
              <a:t>vzdelavani</a:t>
            </a:r>
            <a:r>
              <a:rPr lang="cs-CZ" sz="2400" u="sng" dirty="0" smtClean="0">
                <a:hlinkClick r:id="rId4"/>
              </a:rPr>
              <a:t>/</a:t>
            </a:r>
            <a:r>
              <a:rPr lang="cs-CZ" sz="2400" u="sng" dirty="0" err="1" smtClean="0">
                <a:hlinkClick r:id="rId4"/>
              </a:rPr>
              <a:t>zakladni-vzdelavani</a:t>
            </a:r>
            <a:r>
              <a:rPr lang="cs-CZ" sz="2400" u="sng" dirty="0" smtClean="0">
                <a:hlinkClick r:id="rId4"/>
              </a:rPr>
              <a:t>/metodika-</a:t>
            </a:r>
            <a:r>
              <a:rPr lang="cs-CZ" sz="2400" u="sng" dirty="0" err="1" smtClean="0">
                <a:hlinkClick r:id="rId4"/>
              </a:rPr>
              <a:t>prace</a:t>
            </a:r>
            <a:r>
              <a:rPr lang="cs-CZ" sz="2400" u="sng" dirty="0" smtClean="0">
                <a:hlinkClick r:id="rId4"/>
              </a:rPr>
              <a:t>-s-</a:t>
            </a:r>
            <a:r>
              <a:rPr lang="cs-CZ" sz="2400" u="sng" dirty="0" err="1" smtClean="0">
                <a:hlinkClick r:id="rId4"/>
              </a:rPr>
              <a:t>zaky</a:t>
            </a:r>
            <a:r>
              <a:rPr lang="cs-CZ" sz="2400" u="sng" dirty="0" smtClean="0">
                <a:hlinkClick r:id="rId4"/>
              </a:rPr>
              <a:t>-cizinci-na-</a:t>
            </a:r>
            <a:r>
              <a:rPr lang="cs-CZ" sz="2400" u="sng" dirty="0" err="1" smtClean="0">
                <a:hlinkClick r:id="rId4"/>
              </a:rPr>
              <a:t>zakladnich</a:t>
            </a:r>
            <a:r>
              <a:rPr lang="cs-CZ" sz="2400" u="sng" dirty="0" smtClean="0">
                <a:hlinkClick r:id="rId4"/>
              </a:rPr>
              <a:t>-</a:t>
            </a:r>
            <a:r>
              <a:rPr lang="cs-CZ" sz="2400" u="sng" dirty="0" err="1" smtClean="0">
                <a:hlinkClick r:id="rId4"/>
              </a:rPr>
              <a:t>skolach</a:t>
            </a:r>
            <a:r>
              <a:rPr lang="cs-CZ" sz="2400" dirty="0" smtClean="0"/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 smtClean="0"/>
              <a:t>NIDV</a:t>
            </a:r>
          </a:p>
          <a:p>
            <a:r>
              <a:rPr lang="cs-CZ" sz="2400" dirty="0" smtClean="0"/>
              <a:t> </a:t>
            </a:r>
            <a:r>
              <a:rPr lang="cs-CZ" sz="2400" u="sng" dirty="0" err="1" smtClean="0">
                <a:hlinkClick r:id="rId5"/>
              </a:rPr>
              <a:t>cizinci.nidv.cz</a:t>
            </a:r>
            <a:r>
              <a:rPr lang="cs-CZ" sz="2400" u="sng" dirty="0">
                <a:hlinkClick r:id="rId5"/>
              </a:rPr>
              <a:t>/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b="1" dirty="0" smtClean="0"/>
              <a:t>NÚV</a:t>
            </a:r>
          </a:p>
          <a:p>
            <a:r>
              <a:rPr lang="cs-CZ" sz="2400" u="sng" dirty="0" err="1" smtClean="0">
                <a:hlinkClick r:id="rId6"/>
              </a:rPr>
              <a:t>www.nuv.cz</a:t>
            </a:r>
            <a:r>
              <a:rPr lang="cs-CZ" sz="2400" u="sng" dirty="0" smtClean="0">
                <a:hlinkClick r:id="rId6"/>
              </a:rPr>
              <a:t>/kontakty/podpora-</a:t>
            </a:r>
            <a:r>
              <a:rPr lang="cs-CZ" sz="2400" u="sng" dirty="0" err="1" smtClean="0">
                <a:hlinkClick r:id="rId6"/>
              </a:rPr>
              <a:t>mnohojazycnych</a:t>
            </a:r>
            <a:r>
              <a:rPr lang="cs-CZ" sz="2400" u="sng" dirty="0" smtClean="0">
                <a:hlinkClick r:id="rId6"/>
              </a:rPr>
              <a:t>-</a:t>
            </a:r>
            <a:r>
              <a:rPr lang="cs-CZ" sz="2400" u="sng" dirty="0" err="1" smtClean="0">
                <a:hlinkClick r:id="rId6"/>
              </a:rPr>
              <a:t>trid</a:t>
            </a:r>
            <a:r>
              <a:rPr lang="cs-CZ" sz="2400" dirty="0" smtClean="0"/>
              <a:t> </a:t>
            </a:r>
            <a:endParaRPr lang="cs-CZ" sz="2400" dirty="0"/>
          </a:p>
          <a:p>
            <a:r>
              <a:rPr lang="cs-CZ" sz="2400" u="sng" dirty="0" err="1" smtClean="0">
                <a:hlinkClick r:id="rId7"/>
              </a:rPr>
              <a:t>www.rvp.cz</a:t>
            </a: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2409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2051720" y="332656"/>
            <a:ext cx="6635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200" b="1" dirty="0" smtClean="0">
                <a:solidFill>
                  <a:schemeClr val="bg1"/>
                </a:solidFill>
              </a:rPr>
              <a:t>Zdroje informací a podpory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ČŠI </a:t>
            </a:r>
          </a:p>
          <a:p>
            <a:r>
              <a:rPr lang="cs-CZ" sz="2400" u="sng" dirty="0" err="1" smtClean="0">
                <a:hlinkClick r:id="rId3"/>
              </a:rPr>
              <a:t>www.csicr.cz</a:t>
            </a:r>
            <a:r>
              <a:rPr lang="cs-CZ" sz="2400" u="sng" dirty="0" smtClean="0">
                <a:hlinkClick r:id="rId3"/>
              </a:rPr>
              <a:t>/</a:t>
            </a:r>
            <a:r>
              <a:rPr lang="cs-CZ" sz="2400" u="sng" dirty="0" err="1" smtClean="0">
                <a:hlinkClick r:id="rId3"/>
              </a:rPr>
              <a:t>cz</a:t>
            </a:r>
            <a:r>
              <a:rPr lang="cs-CZ" sz="2400" u="sng" dirty="0" smtClean="0">
                <a:hlinkClick r:id="rId3"/>
              </a:rPr>
              <a:t>/Poradna-QL/Poradna/Informace-pro-</a:t>
            </a:r>
            <a:r>
              <a:rPr lang="cs-CZ" sz="2400" u="sng" dirty="0" err="1" smtClean="0">
                <a:hlinkClick r:id="rId3"/>
              </a:rPr>
              <a:t>skoly</a:t>
            </a:r>
            <a:r>
              <a:rPr lang="cs-CZ" sz="2400" u="sng" dirty="0" smtClean="0">
                <a:hlinkClick r:id="rId3"/>
              </a:rPr>
              <a:t>/Stanovisko-</a:t>
            </a:r>
            <a:r>
              <a:rPr lang="cs-CZ" sz="2400" u="sng" dirty="0" err="1" smtClean="0">
                <a:hlinkClick r:id="rId3"/>
              </a:rPr>
              <a:t>Ceske</a:t>
            </a:r>
            <a:r>
              <a:rPr lang="cs-CZ" sz="2400" u="sng" dirty="0" smtClean="0">
                <a:hlinkClick r:id="rId3"/>
              </a:rPr>
              <a:t>-</a:t>
            </a:r>
            <a:r>
              <a:rPr lang="cs-CZ" sz="2400" u="sng" dirty="0" err="1" smtClean="0">
                <a:hlinkClick r:id="rId3"/>
              </a:rPr>
              <a:t>skolni</a:t>
            </a:r>
            <a:r>
              <a:rPr lang="cs-CZ" sz="2400" u="sng" dirty="0" smtClean="0">
                <a:hlinkClick r:id="rId3"/>
              </a:rPr>
              <a:t>-inspekce-</a:t>
            </a:r>
            <a:r>
              <a:rPr lang="cs-CZ" sz="2400" u="sng" dirty="0" err="1" smtClean="0">
                <a:hlinkClick r:id="rId3"/>
              </a:rPr>
              <a:t>poskytovani</a:t>
            </a:r>
            <a:r>
              <a:rPr lang="cs-CZ" sz="2400" u="sng" dirty="0" smtClean="0">
                <a:hlinkClick r:id="rId3"/>
              </a:rPr>
              <a:t>-porad</a:t>
            </a:r>
            <a:r>
              <a:rPr lang="cs-CZ" sz="2400" dirty="0" smtClean="0"/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zastoupení </a:t>
            </a:r>
            <a:r>
              <a:rPr lang="cs-CZ" sz="2400" b="1" dirty="0" smtClean="0"/>
              <a:t>EK</a:t>
            </a:r>
          </a:p>
          <a:p>
            <a:pPr marL="0" indent="0">
              <a:buNone/>
            </a:pPr>
            <a:r>
              <a:rPr lang="cs-CZ" sz="2400" dirty="0" smtClean="0"/>
              <a:t> </a:t>
            </a:r>
            <a:r>
              <a:rPr lang="cs-CZ" sz="2400" u="sng" dirty="0" err="1" smtClean="0">
                <a:hlinkClick r:id="rId4"/>
              </a:rPr>
              <a:t>www.evropskedny.cz</a:t>
            </a:r>
            <a:r>
              <a:rPr lang="cs-CZ" sz="2400" u="sng" dirty="0">
                <a:hlinkClick r:id="rId4"/>
              </a:rPr>
              <a:t>/#program</a:t>
            </a:r>
            <a:r>
              <a:rPr lang="cs-CZ" sz="2400" dirty="0"/>
              <a:t> 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jazykové a kulturní instituty (často působící při velvyslanectvích)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8206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2800" dirty="0" smtClean="0"/>
              <a:t>Děkuji Vám za pozornost.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800" dirty="0" smtClean="0"/>
              <a:t>Mgr. Eva Tučková</a:t>
            </a:r>
          </a:p>
          <a:p>
            <a:pPr marL="0" indent="0">
              <a:buNone/>
            </a:pPr>
            <a:r>
              <a:rPr lang="cs-CZ" sz="2800" dirty="0" smtClean="0"/>
              <a:t>Oddělení základního vzdělávání</a:t>
            </a:r>
          </a:p>
          <a:p>
            <a:pPr marL="0" indent="0">
              <a:buNone/>
            </a:pPr>
            <a:r>
              <a:rPr lang="cs-CZ" sz="2800" dirty="0" smtClean="0"/>
              <a:t>Tel: +420 234 81 2125 (l. 1111 ústředna)</a:t>
            </a:r>
          </a:p>
          <a:p>
            <a:pPr marL="0" indent="0">
              <a:buNone/>
            </a:pPr>
            <a:r>
              <a:rPr lang="cs-CZ" sz="2800" dirty="0" err="1"/>
              <a:t>e</a:t>
            </a:r>
            <a:r>
              <a:rPr lang="cs-CZ" sz="2800" dirty="0" err="1" smtClean="0"/>
              <a:t>va.tuckova@msmt.cz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7945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325</Words>
  <Application>Microsoft Office PowerPoint</Application>
  <PresentationFormat>Předvádění na obrazovce (4:3)</PresentationFormat>
  <Paragraphs>58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Podpora žáků - mluvčích cizích jazyků z pohledu MŠMT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žáků - mluvčích cizích jazyků z pohledu MŠMT  </dc:title>
  <dc:creator>sovakova</dc:creator>
  <cp:lastModifiedBy>sovakova</cp:lastModifiedBy>
  <cp:revision>1</cp:revision>
  <cp:lastPrinted>2017-03-24T09:42:09Z</cp:lastPrinted>
  <dcterms:created xsi:type="dcterms:W3CDTF">2013-10-09T10:41:53Z</dcterms:created>
  <dcterms:modified xsi:type="dcterms:W3CDTF">2017-05-11T12:46:38Z</dcterms:modified>
</cp:coreProperties>
</file>