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324" r:id="rId2"/>
    <p:sldId id="655" r:id="rId3"/>
    <p:sldId id="652" r:id="rId4"/>
    <p:sldId id="654" r:id="rId5"/>
    <p:sldId id="664" r:id="rId6"/>
    <p:sldId id="656" r:id="rId7"/>
    <p:sldId id="657" r:id="rId8"/>
    <p:sldId id="665" r:id="rId9"/>
    <p:sldId id="666" r:id="rId10"/>
    <p:sldId id="663" r:id="rId11"/>
    <p:sldId id="651" r:id="rId12"/>
    <p:sldId id="650" r:id="rId13"/>
  </p:sldIdLst>
  <p:sldSz cx="18288000" cy="10287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Lato Semibold" panose="020B0604020202020204" charset="0"/>
      <p:bold r:id="rId28"/>
      <p:boldItalic r:id="rId2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4EA"/>
    <a:srgbClr val="679E2A"/>
    <a:srgbClr val="2BC3E1"/>
    <a:srgbClr val="F2B800"/>
    <a:srgbClr val="4FA7EF"/>
    <a:srgbClr val="F250F2"/>
    <a:srgbClr val="45E33D"/>
    <a:srgbClr val="E642DE"/>
    <a:srgbClr val="4CCCE6"/>
    <a:srgbClr val="6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6305" autoAdjust="0"/>
  </p:normalViewPr>
  <p:slideViewPr>
    <p:cSldViewPr>
      <p:cViewPr varScale="1">
        <p:scale>
          <a:sx n="47" d="100"/>
          <a:sy n="47" d="100"/>
        </p:scale>
        <p:origin x="475" y="43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9C5F-A2E4-4DA1-BE65-076CF2F9C6BB}" type="datetimeFigureOut">
              <a:rPr lang="cs-CZ" smtClean="0"/>
              <a:t>13. 5. 2019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CE5-CC27-4E3C-AF65-D2E86C068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53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49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Představení</a:t>
            </a:r>
            <a:r>
              <a:rPr lang="cs-CZ" baseline="0" dirty="0" smtClean="0"/>
              <a:t> aktivity, představení zkušenosti s realizací ve výuce pohledem jednoho učitele.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099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823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7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https://clanky.rvp.cz/clanek/c/Z/21928/denik-divoke-prirody.htm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DC0vj7kGqNmpjH2NqD6Vgp8ZRhEzScu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</a:t>
            </a:r>
            <a:r>
              <a:rPr lang="cs-CZ" sz="66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ěkuji za pozornost</a:t>
            </a:r>
          </a:p>
          <a:p>
            <a:pPr algn="ctr"/>
            <a:endParaRPr lang="cs-CZ" sz="3600" b="1" dirty="0" smtClean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cs-CZ" sz="40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jakub.holec@nuv.cz</a:t>
            </a:r>
            <a:endParaRPr lang="en-US" sz="40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2800" y="3903702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173200" y="6181249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</a:t>
            </a:r>
            <a:r>
              <a:rPr lang="en-US" sz="2600" dirty="0" smtClean="0">
                <a:latin typeface="Arial" panose="020B0604020202020204" pitchFamily="34" charset="0"/>
              </a:rPr>
              <a:t>)</a:t>
            </a:r>
            <a:r>
              <a:rPr lang="cs-CZ" sz="2600" dirty="0" smtClean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/>
          <p:cNvSpPr/>
          <p:nvPr/>
        </p:nvSpPr>
        <p:spPr>
          <a:xfrm>
            <a:off x="36847" y="126325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592" b="2592"/>
          <a:stretch>
            <a:fillRect/>
          </a:stretch>
        </p:blipFill>
        <p:spPr>
          <a:xfrm>
            <a:off x="0" y="0"/>
            <a:ext cx="18324847" cy="10402721"/>
          </a:xfrm>
          <a:prstGeom prst="rect">
            <a:avLst/>
          </a:prstGeom>
        </p:spPr>
      </p:pic>
      <p:grpSp>
        <p:nvGrpSpPr>
          <p:cNvPr id="29" name="Group 20"/>
          <p:cNvGrpSpPr/>
          <p:nvPr/>
        </p:nvGrpSpPr>
        <p:grpSpPr>
          <a:xfrm>
            <a:off x="10748963" y="-1"/>
            <a:ext cx="7575884" cy="10413325"/>
            <a:chOff x="0" y="0"/>
            <a:chExt cx="6400800" cy="10287000"/>
          </a:xfrm>
        </p:grpSpPr>
        <p:sp>
          <p:nvSpPr>
            <p:cNvPr id="30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92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" name="Group 5"/>
            <p:cNvGrpSpPr/>
            <p:nvPr/>
          </p:nvGrpSpPr>
          <p:grpSpPr>
            <a:xfrm>
              <a:off x="768350" y="1943100"/>
              <a:ext cx="4864100" cy="3591283"/>
              <a:chOff x="6711950" y="4368522"/>
              <a:chExt cx="4864100" cy="3591283"/>
            </a:xfrm>
          </p:grpSpPr>
          <p:sp>
            <p:nvSpPr>
              <p:cNvPr id="33" name="TextBox 6"/>
              <p:cNvSpPr txBox="1"/>
              <p:nvPr/>
            </p:nvSpPr>
            <p:spPr>
              <a:xfrm>
                <a:off x="6945086" y="455592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Gramotnosti ve výuce přírodopisu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" name="Group 7"/>
              <p:cNvGrpSpPr/>
              <p:nvPr/>
            </p:nvGrpSpPr>
            <p:grpSpPr>
              <a:xfrm>
                <a:off x="6711950" y="4368522"/>
                <a:ext cx="685800" cy="685800"/>
                <a:chOff x="6324600" y="4025621"/>
                <a:chExt cx="685800" cy="685800"/>
              </a:xfrm>
            </p:grpSpPr>
            <p:cxnSp>
              <p:nvCxnSpPr>
                <p:cNvPr id="38" name="Straight Connector 11"/>
                <p:cNvCxnSpPr/>
                <p:nvPr/>
              </p:nvCxnSpPr>
              <p:spPr>
                <a:xfrm flipV="1">
                  <a:off x="6324600" y="4025621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12"/>
                <p:cNvCxnSpPr/>
                <p:nvPr/>
              </p:nvCxnSpPr>
              <p:spPr>
                <a:xfrm>
                  <a:off x="6324600" y="4025621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8"/>
              <p:cNvGrpSpPr/>
              <p:nvPr/>
            </p:nvGrpSpPr>
            <p:grpSpPr>
              <a:xfrm rot="10800000">
                <a:off x="10890250" y="7274005"/>
                <a:ext cx="685800" cy="685800"/>
                <a:chOff x="6324600" y="1984294"/>
                <a:chExt cx="685800" cy="685800"/>
              </a:xfrm>
            </p:grpSpPr>
            <p:cxnSp>
              <p:nvCxnSpPr>
                <p:cNvPr id="36" name="Straight Connector 9"/>
                <p:cNvCxnSpPr/>
                <p:nvPr/>
              </p:nvCxnSpPr>
              <p:spPr>
                <a:xfrm flipV="1">
                  <a:off x="6324600" y="198429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0"/>
                <p:cNvCxnSpPr/>
                <p:nvPr/>
              </p:nvCxnSpPr>
              <p:spPr>
                <a:xfrm>
                  <a:off x="6324600" y="1984294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13"/>
            <p:cNvSpPr txBox="1"/>
            <p:nvPr/>
          </p:nvSpPr>
          <p:spPr>
            <a:xfrm>
              <a:off x="849993" y="6972300"/>
              <a:ext cx="4864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Náměty pro rozvoj gramotností</a:t>
              </a:r>
              <a:br>
                <a:rPr lang="cs-CZ" sz="3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3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v přírodopise při aktivním zapojení žáků</a:t>
              </a:r>
            </a:p>
            <a:p>
              <a:endParaRPr lang="cs-CZ" sz="3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r>
                <a:rPr lang="cs-CZ" sz="32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Jakub Holec</a:t>
              </a:r>
              <a:endParaRPr lang="ru-RU" sz="3200" i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066800" y="3390900"/>
            <a:ext cx="16506678" cy="3785652"/>
          </a:xfrm>
          <a:prstGeom prst="rect">
            <a:avLst/>
          </a:prstGeom>
          <a:solidFill>
            <a:srgbClr val="64D4EA"/>
          </a:solidFill>
        </p:spPr>
        <p:txBody>
          <a:bodyPr wrap="square" rtlCol="0">
            <a:spAutoFit/>
          </a:bodyPr>
          <a:lstStyle/>
          <a:p>
            <a:r>
              <a:rPr lang="cs-CZ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„Řekni mi a já zapomenu. Ukaž mi a já si 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zapamatuji. Nech </a:t>
            </a:r>
            <a:r>
              <a:rPr lang="cs-CZ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mě 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zkusit</a:t>
            </a:r>
            <a:b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 </a:t>
            </a:r>
            <a:r>
              <a:rPr lang="cs-CZ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to a já pochopím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.“ (</a:t>
            </a:r>
            <a:r>
              <a:rPr lang="cs-CZ" sz="40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Confucius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endParaRPr lang="cs-CZ" sz="40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4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,,</a:t>
            </a:r>
            <a:r>
              <a:rPr lang="pt-BR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Řekni </a:t>
            </a:r>
            <a:r>
              <a:rPr lang="pt-BR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 a já zapomenu. Uč mě a já si zapamatuji. Zaujmi mě a </a:t>
            </a:r>
            <a:r>
              <a:rPr lang="pt-BR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já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se naučím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.“ (</a:t>
            </a:r>
            <a:r>
              <a:rPr lang="cs-CZ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  <a:r>
              <a:rPr lang="cs-CZ" sz="4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enjamin Franklin)</a:t>
            </a:r>
            <a:endParaRPr lang="pt-BR" sz="4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1719914"/>
            <a:ext cx="1210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Tvorba </a:t>
            </a: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„karet 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živočichů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“ z okolí školy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jako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součást vytvářeného 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třídního deníku divoké </a:t>
            </a: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přírody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Deník divoké přírody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370478"/>
            <a:ext cx="2314819" cy="8881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9454" y="1341086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2672" y="1734111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8398">
            <a:off x="12859762" y="2635353"/>
            <a:ext cx="4701204" cy="65316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75412">
            <a:off x="5008398" y="3687624"/>
            <a:ext cx="4684381" cy="5885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357">
            <a:off x="9205260" y="3675093"/>
            <a:ext cx="4116340" cy="513436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09600" y="6743700"/>
            <a:ext cx="446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Zkušenost s aktivitou: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Mgr. Václav Fiala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žáci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ZŠ Brigádníků, Praha 10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8398">
            <a:off x="13653439" y="4458007"/>
            <a:ext cx="3910356" cy="54328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5412">
            <a:off x="10443874" y="811858"/>
            <a:ext cx="3896363" cy="4895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57">
            <a:off x="9652376" y="5373490"/>
            <a:ext cx="3423880" cy="4270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22947" y="10287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Různé přístupy, ale podobné cíle?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22947" y="2025754"/>
            <a:ext cx="80210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 jakém tématu a v jakém předmětu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se aktivita může uplatnit?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Jak dlouho se tomu můžeme s žáky věnovat?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Necháme žáky pracovat samostatně /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ve dvojicích / v malých skupinách)?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jakých zdrojů budou žáci při tvorbě vycházet?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Budou žáci tvořit různorodé ,,karty“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nebo ,,karty“ do připraveného vzoru?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Jak budou moci žáci vytvořené karty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ve výuce využívat?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31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066800" y="93702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čem aktivita rozvíjí žáka?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8398">
            <a:off x="13810553" y="4038907"/>
            <a:ext cx="3910356" cy="54328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75412">
            <a:off x="10600988" y="392758"/>
            <a:ext cx="3896363" cy="48950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357">
            <a:off x="9809490" y="4954390"/>
            <a:ext cx="3423880" cy="4270647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74032" y="1978618"/>
            <a:ext cx="8610600" cy="14979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Poznávání živočichů v okolí školy a bydliště, a poznávání jejich způsobu život.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74032" y="3813921"/>
            <a:ext cx="8610600" cy="1797633"/>
          </a:xfrm>
          <a:prstGeom prst="rect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Rozvíjení vztahu k věcnému čtení a kritické práce se zdroji informací včetně jejich porovnávání s jinými zdroji a vlastní zkušeností.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74032" y="5948918"/>
            <a:ext cx="8610600" cy="3276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Tvorba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nového digitálního obsahu (,,listu živočicha“) ve vhodně zvoleném formátu / úprava toho, co připravil někdo jiný, s cílem přizpůsobit to novým účelům (,,remix“).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Zohledňování právních aspektů při tvorbě a využívání digitálního obsahu.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Sdílení a spolupráce prostřednictvím DT.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8915400" y="9825335"/>
            <a:ext cx="1054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9"/>
              </a:rPr>
              <a:t>https://clanky.rvp.cz/clanek/c/Z/21928/denik-divoke-prirody.html/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75206" y="2155082"/>
            <a:ext cx="982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Žáci žádají o pracovní místo v buňce (organizace Cell4Life) v roli konkrétní části buňky / buněčné organely.</a:t>
            </a: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Přitom: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Se představí formou ,,Cell-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fie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“ a uvedou, v jaké části ,,organizace“ chtějí pracovat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Uvedou konkrétní dovednosti a schopnosti se podílet na celkovém chodu organizace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Zdůvodní, proč jsou oni vhodnými uchazeči o práci v ,,organizaci“.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práci v Cell4Life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6733" y="114300"/>
            <a:ext cx="6429297" cy="930442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5300178" y="9489926"/>
            <a:ext cx="32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6"/>
              </a:rPr>
              <a:t>Cell4Life_Žádost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3931">
            <a:off x="4220258" y="1577542"/>
            <a:ext cx="5486400" cy="80124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4400" y="7239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Možné formy zpracování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311">
            <a:off x="9998868" y="1750643"/>
            <a:ext cx="5494053" cy="79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14400" y="723900"/>
            <a:ext cx="6798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Různé přístupy, ale podobné cíle?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3000" y="1790700"/>
            <a:ext cx="832585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čem aktivita žákům usnadňuje porozumění nesnadnému tématu ,,buňka“?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Je lepší nechat žáky pracovat samostatně / ve skupině / či ve sdíleném on-line prostředí?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jakých zdrojů mohou žáci při zpracování úkolu vycházet?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Budou žáci zpracovávat ,,Žádost“ do připraveného vzoru, nebo si vytvoří vlastní podle dané struktury?</a:t>
            </a:r>
          </a:p>
          <a:p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Jak se aktivita ověří ve výuce?</a:t>
            </a:r>
          </a:p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 jaké téma a předmět se dá něco podobného také dobře využít?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3931">
            <a:off x="10023590" y="1053241"/>
            <a:ext cx="3610599" cy="52729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311">
            <a:off x="13630526" y="1075723"/>
            <a:ext cx="3615636" cy="5228014"/>
          </a:xfrm>
          <a:prstGeom prst="rect">
            <a:avLst/>
          </a:prstGeom>
        </p:spPr>
      </p:pic>
      <p:pic>
        <p:nvPicPr>
          <p:cNvPr id="2050" name="Picture 2" descr="https://upload.wikimedia.org/wikipedia/commons/thumb/e/e9/Pilot_2.jpg/200px-Pilot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707" y="7581900"/>
            <a:ext cx="3149693" cy="20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3904181" y="7697609"/>
            <a:ext cx="400281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Hledám odvážné ,,piloty“, kteří budou sdílet vlastní zkušenost s touto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aktivitou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10367</TotalTime>
  <Words>361</Words>
  <Application>Microsoft Office PowerPoint</Application>
  <PresentationFormat>Vlastní</PresentationFormat>
  <Paragraphs>53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Wingdings</vt:lpstr>
      <vt:lpstr>Roboto</vt:lpstr>
      <vt:lpstr>Calibri</vt:lpstr>
      <vt:lpstr>Roboto Condensed</vt:lpstr>
      <vt:lpstr>Lato Semibold</vt:lpstr>
      <vt:lpstr>GENARAL LAYOUTS</vt:lpstr>
      <vt:lpstr>Prezentace aplikace PowerPoint</vt:lpstr>
      <vt:lpstr>Prezentace aplikace PowerPoint</vt:lpstr>
      <vt:lpstr>Prezentace aplikace PowerPoint</vt:lpstr>
      <vt:lpstr>Deník divoké přírody</vt:lpstr>
      <vt:lpstr>Prezentace aplikace PowerPoint</vt:lpstr>
      <vt:lpstr>Prezentace aplikace PowerPoint</vt:lpstr>
      <vt:lpstr>Žádost o práci v Cell4Life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Martina Černá</cp:lastModifiedBy>
  <cp:revision>1120</cp:revision>
  <dcterms:created xsi:type="dcterms:W3CDTF">2015-01-20T11:47:48Z</dcterms:created>
  <dcterms:modified xsi:type="dcterms:W3CDTF">2019-05-13T15:58:14Z</dcterms:modified>
</cp:coreProperties>
</file>