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</p:sldIdLst>
  <p:sldSz cx="12192000" cy="6858000"/>
  <p:notesSz cx="6797675" cy="9926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9" d="100"/>
          <a:sy n="69" d="100"/>
        </p:scale>
        <p:origin x="56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242851"/>
            <a:ext cx="8968084" cy="275942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1716" y="4243845"/>
            <a:ext cx="3077108" cy="27694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0" y="2590078"/>
            <a:ext cx="8968085" cy="1660332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9111715" y="2590078"/>
            <a:ext cx="3077109" cy="16603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0322" y="2733709"/>
            <a:ext cx="8144134" cy="1373070"/>
          </a:xfrm>
        </p:spPr>
        <p:txBody>
          <a:bodyPr anchor="b">
            <a:noAutofit/>
          </a:bodyPr>
          <a:lstStyle>
            <a:lvl1pPr algn="r">
              <a:defRPr sz="54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0322" y="4394039"/>
            <a:ext cx="8144134" cy="1117687"/>
          </a:xfrm>
        </p:spPr>
        <p:txBody>
          <a:bodyPr>
            <a:normAutofit/>
          </a:bodyPr>
          <a:lstStyle>
            <a:lvl1pPr marL="0" indent="0" algn="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smtClean="0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ABE3C1-DBE1-495D-B57B-2849774B866A}" type="datetimeFigureOut">
              <a:rPr lang="en-US" dirty="0"/>
              <a:t>10/9/2019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255346" y="2750337"/>
            <a:ext cx="1171888" cy="1356442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atický obrázek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4711616"/>
            <a:ext cx="9613859" cy="453051"/>
          </a:xfrm>
        </p:spPr>
        <p:txBody>
          <a:bodyPr anchor="b">
            <a:normAutofit/>
          </a:bodyPr>
          <a:lstStyle>
            <a:lvl1pPr>
              <a:defRPr sz="24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0322" y="609597"/>
            <a:ext cx="9613859" cy="3589575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 smtClean="0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19" y="5169583"/>
            <a:ext cx="9613862" cy="62297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6C117F-5CCF-4837-BE5F-2B92066CAFAF}" type="datetimeFigureOut">
              <a:rPr lang="en-US" dirty="0"/>
              <a:t>10/9/2019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309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ázev a popis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609597"/>
            <a:ext cx="9613858" cy="3592750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EB90BD-B6CE-46B7-997F-7313B992CCDC}" type="datetimeFigureOut">
              <a:rPr lang="en-US" dirty="0"/>
              <a:t>10/9/2019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61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ce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3" name="Picture 12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7856" y="609598"/>
            <a:ext cx="8718877" cy="3036061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402288" y="3653379"/>
            <a:ext cx="815657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9D11F-B188-461D-B23F-39381795C052}" type="datetimeFigureOut">
              <a:rPr lang="en-US" dirty="0"/>
              <a:t>10/9/2019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583572" y="74811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72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662809" y="30335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72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0" name="Picture 9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4711615"/>
            <a:ext cx="9613862" cy="5885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0" y="5300149"/>
            <a:ext cx="9613862" cy="50225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E6D8D9-55A2-4063-B0F3-121F44549695}" type="datetimeFigureOut">
              <a:rPr lang="en-US" dirty="0"/>
              <a:t>10/9/2019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4" name="Picture 13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" name="Rectangle 16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69222" y="753228"/>
            <a:ext cx="9624960" cy="1080938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60946" y="2336873"/>
            <a:ext cx="307003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0322" y="3022673"/>
            <a:ext cx="3049702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56025" y="233687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945470" y="3022673"/>
            <a:ext cx="3063240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24156" y="2336873"/>
            <a:ext cx="30700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224156" y="3022673"/>
            <a:ext cx="3070025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B24536-994D-4021-A283-9F449C0DB509}" type="datetimeFigureOut">
              <a:rPr lang="en-US" dirty="0"/>
              <a:t>10/9/2019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loupce s obrázk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0322" y="753228"/>
            <a:ext cx="9613860" cy="1080938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0318" y="4297503"/>
            <a:ext cx="30497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0318" y="2336873"/>
            <a:ext cx="30497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 smtClean="0"/>
              <a:t>Kliknutím na ikonu přidáte obrázek.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0318" y="4873765"/>
            <a:ext cx="3049705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45471" y="429750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945470" y="2336873"/>
            <a:ext cx="3063240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 smtClean="0"/>
              <a:t>Kliknutím na ikonu přidáte obrázek.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944117" y="4873764"/>
            <a:ext cx="3067297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30678" y="4297503"/>
            <a:ext cx="30635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230677" y="2336873"/>
            <a:ext cx="30635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 smtClean="0"/>
              <a:t>Kliknutím na ikonu přidáte obrázek.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230553" y="4873762"/>
            <a:ext cx="3067563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BBBB78-C96F-47B7-AB17-D852CA960AC9}" type="datetimeFigureOut">
              <a:rPr lang="en-US" dirty="0"/>
              <a:t>10/9/2019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A3F48C-C7C6-4055-9F49-3777875E72AE}" type="datetimeFigureOut">
              <a:rPr lang="en-US" dirty="0"/>
              <a:t>10/9/2019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 rot="5400000">
            <a:off x="8116207" y="1869395"/>
            <a:ext cx="5106988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 rot="5400000">
            <a:off x="9868202" y="5372403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129231" y="609597"/>
            <a:ext cx="1073802" cy="4353760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0322" y="609597"/>
            <a:ext cx="8870004" cy="5326589"/>
          </a:xfrm>
        </p:spPr>
        <p:txBody>
          <a:bodyPr vert="eaVert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07126" y="5936187"/>
            <a:ext cx="2743200" cy="365125"/>
          </a:xfrm>
        </p:spPr>
        <p:txBody>
          <a:bodyPr/>
          <a:lstStyle/>
          <a:p>
            <a:fld id="{6178E61D-D431-422C-9764-11DAFE33AB63}" type="datetimeFigureOut">
              <a:rPr lang="en-US" dirty="0"/>
              <a:t>10/9/2019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0321" y="5936188"/>
            <a:ext cx="6126805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097550" y="5398633"/>
            <a:ext cx="1154151" cy="1090789"/>
          </a:xfrm>
        </p:spPr>
        <p:txBody>
          <a:bodyPr anchor="t"/>
          <a:lstStyle>
            <a:lvl1pPr algn="ctr">
              <a:defRPr/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E42F4-6EEF-4EF7-8ED4-2208F0F89A08}" type="datetimeFigureOut">
              <a:rPr lang="en-US" dirty="0"/>
              <a:t>10/9/2019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086907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4" y="4087901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-2" y="2726267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5" y="2726267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2869895"/>
            <a:ext cx="9613860" cy="1090788"/>
          </a:xfrm>
        </p:spPr>
        <p:txBody>
          <a:bodyPr anchor="ctr">
            <a:normAutofit/>
          </a:bodyPr>
          <a:lstStyle>
            <a:lvl1pPr algn="r">
              <a:defRPr sz="36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2" y="4232171"/>
            <a:ext cx="9613860" cy="1704017"/>
          </a:xfrm>
        </p:spPr>
        <p:txBody>
          <a:bodyPr>
            <a:normAutofit/>
          </a:bodyPr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78ACC-22D6-47C1-A373-4FD133E34F3C}" type="datetimeFigureOut">
              <a:rPr lang="en-US" dirty="0"/>
              <a:t>10/9/2019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729455" y="286989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0320" y="2336873"/>
            <a:ext cx="4698358" cy="3599316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94123" y="2336873"/>
            <a:ext cx="4700058" cy="3599316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5A6C69-6797-4E8A-BF37-F2C3751466E9}" type="datetimeFigureOut">
              <a:rPr lang="en-US" dirty="0"/>
              <a:t>10/9/2019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1" name="Picture 10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753229"/>
            <a:ext cx="9613863" cy="1080937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6350" y="2336873"/>
            <a:ext cx="4472327" cy="69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0322" y="3030008"/>
            <a:ext cx="4698355" cy="2906179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820154" y="2336873"/>
            <a:ext cx="4474028" cy="69207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594123" y="3030008"/>
            <a:ext cx="4700059" cy="2906179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2014A1-A632-4878-A0D3-F52BA7563730}" type="datetimeFigureOut">
              <a:rPr lang="en-US" dirty="0"/>
              <a:t>10/9/2019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7" name="Picture 6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9F462-093F-4566-844B-4C71F2739DA5}" type="datetimeFigureOut">
              <a:rPr lang="en-US" dirty="0"/>
              <a:t>10/9/2019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D-ShadowShor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24A7AC-904D-4781-85BA-7D10C17ED021}" type="datetimeFigureOut">
              <a:rPr lang="en-US" dirty="0"/>
              <a:t>10/9/2019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1" y="753227"/>
            <a:ext cx="9613859" cy="108094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85846" y="2336873"/>
            <a:ext cx="5608336" cy="3599313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2336872"/>
            <a:ext cx="3790078" cy="359931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31444B-B92B-4E27-8C94-BB93EAF5CB18}" type="datetimeFigureOut">
              <a:rPr lang="en-US" dirty="0"/>
              <a:t>10/9/2019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3" y="753228"/>
            <a:ext cx="9613857" cy="1080938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868333" y="2336874"/>
            <a:ext cx="5425849" cy="3599312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 smtClean="0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3" y="2336873"/>
            <a:ext cx="3876256" cy="3599315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3EFA5E-FA76-400D-B3DC-F0BA90E6D107}" type="datetimeFigureOut">
              <a:rPr lang="en-US" dirty="0"/>
              <a:t>10/9/2019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ashOverlay-FullResolve.png"/>
          <p:cNvPicPr>
            <a:picLocks noChangeAspect="1"/>
          </p:cNvPicPr>
          <p:nvPr/>
        </p:nvPicPr>
        <p:blipFill>
          <a:blip r:embed="rId19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0321" y="753228"/>
            <a:ext cx="9613861" cy="1080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1" y="2336873"/>
            <a:ext cx="9613861" cy="35993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0981" y="593618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6E9DEC-419B-4CC5-A080-3B06BD5A8291}" type="datetimeFigureOut">
              <a:rPr lang="en-US" dirty="0"/>
              <a:t>10/9/2019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0321" y="5936188"/>
            <a:ext cx="68706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29455" y="753227"/>
            <a:ext cx="1154151" cy="10907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cs.wikipedia.org/wiki/Vltava" TargetMode="External"/><Relationship Id="rId7" Type="http://schemas.openxmlformats.org/officeDocument/2006/relationships/hyperlink" Target="https://cs.wikipedia.org/wiki/Kilometr_%C4%8Dtvere%C4%8Dn%C3%AD" TargetMode="External"/><Relationship Id="rId2" Type="http://schemas.openxmlformats.org/officeDocument/2006/relationships/hyperlink" Target="https://cs.wikipedia.org/wiki/%C5%98%C3%AD%C4%8Dka_(vodn%C3%AD_tok)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cs.wikipedia.org/wiki/Kilometr" TargetMode="External"/><Relationship Id="rId5" Type="http://schemas.openxmlformats.org/officeDocument/2006/relationships/hyperlink" Target="https://cs.wikipedia.org/wiki/Praha" TargetMode="External"/><Relationship Id="rId4" Type="http://schemas.openxmlformats.org/officeDocument/2006/relationships/hyperlink" Target="https://cs.wikipedia.org/wiki/St%C5%99edo%C4%8Desk%C3%BD_kraj" TargetMode="Externa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hyperlink" Target="https://cs.wikipedia.org/wiki/1134" TargetMode="External"/><Relationship Id="rId13" Type="http://schemas.openxmlformats.org/officeDocument/2006/relationships/hyperlink" Target="https://cs.wikipedia.org/wiki/Jan_II._z_Dra%C5%BEic" TargetMode="External"/><Relationship Id="rId3" Type="http://schemas.openxmlformats.org/officeDocument/2006/relationships/hyperlink" Target="https://cs.wikipedia.org/wiki/Praha_9" TargetMode="External"/><Relationship Id="rId7" Type="http://schemas.openxmlformats.org/officeDocument/2006/relationships/hyperlink" Target="https://cs.wikipedia.org/wiki/Jan_I._(pra%C5%BEsk%C3%BD_biskup)" TargetMode="External"/><Relationship Id="rId12" Type="http://schemas.openxmlformats.org/officeDocument/2006/relationships/hyperlink" Target="https://cs.wikipedia.org/wiki/1227" TargetMode="External"/><Relationship Id="rId2" Type="http://schemas.openxmlformats.org/officeDocument/2006/relationships/hyperlink" Target="https://cs.wikipedia.org/wiki/N%C4%9Bm%C4%8Dina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cs.wikipedia.org/wiki/Anton%C3%ADn_Podlaha" TargetMode="External"/><Relationship Id="rId11" Type="http://schemas.openxmlformats.org/officeDocument/2006/relationships/hyperlink" Target="https://cs.wikipedia.org/wiki/Bartolom%C4%9Bj_(apo%C5%A1tol)" TargetMode="External"/><Relationship Id="rId5" Type="http://schemas.openxmlformats.org/officeDocument/2006/relationships/hyperlink" Target="https://cs.wikipedia.org/wiki/Seznam_pra%C5%BEsk%C3%BDch_biskup%C5%AF_a_arcibiskup%C5%AF" TargetMode="External"/><Relationship Id="rId10" Type="http://schemas.openxmlformats.org/officeDocument/2006/relationships/hyperlink" Target="https://cs.wikipedia.org/wiki/Jan_III._z_Dra%C5%BEic" TargetMode="External"/><Relationship Id="rId4" Type="http://schemas.openxmlformats.org/officeDocument/2006/relationships/hyperlink" Target="https://cs.wikipedia.org/wiki/1781" TargetMode="External"/><Relationship Id="rId9" Type="http://schemas.openxmlformats.org/officeDocument/2006/relationships/hyperlink" Target="https://cs.wikipedia.org/wiki/1139" TargetMode="Externa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hyperlink" Target="https://cs.wikipedia.org/wiki/Kyjsk%C3%BD_rybn%C3%ADk" TargetMode="External"/><Relationship Id="rId3" Type="http://schemas.openxmlformats.org/officeDocument/2006/relationships/hyperlink" Target="https://cs.wikipedia.org/wiki/Kyje" TargetMode="External"/><Relationship Id="rId7" Type="http://schemas.openxmlformats.org/officeDocument/2006/relationships/hyperlink" Target="https://cs.wikipedia.org/w/index.php?title=Smetanka_(vrch_v_Praze)&amp;action=edit&amp;redlink=1" TargetMode="External"/><Relationship Id="rId2" Type="http://schemas.openxmlformats.org/officeDocument/2006/relationships/hyperlink" Target="https://cs.wikipedia.org/wiki/Hloub%C4%9Bt%C3%ADn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cs.wikipedia.org/wiki/Ho%C5%99ej%C5%A1%C3%AD_rybn%C3%ADk_(Hloub%C4%9Bt%C3%ADn)" TargetMode="External"/><Relationship Id="rId5" Type="http://schemas.openxmlformats.org/officeDocument/2006/relationships/hyperlink" Target="https://cs.wikipedia.org/wiki/Vyso%C4%8Dany" TargetMode="External"/><Relationship Id="rId4" Type="http://schemas.openxmlformats.org/officeDocument/2006/relationships/hyperlink" Target="https://cs.wikipedia.org/wiki/Hrdlo%C5%99ezy_(Praha)" TargetMode="Externa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hyperlink" Target="https://cs.wikipedia.org/wiki/1900" TargetMode="External"/><Relationship Id="rId13" Type="http://schemas.openxmlformats.org/officeDocument/2006/relationships/hyperlink" Target="https://cs.wikipedia.org/wiki/1922" TargetMode="External"/><Relationship Id="rId18" Type="http://schemas.openxmlformats.org/officeDocument/2006/relationships/hyperlink" Target="https://cs.wikipedia.org/wiki/Prosek" TargetMode="External"/><Relationship Id="rId3" Type="http://schemas.openxmlformats.org/officeDocument/2006/relationships/hyperlink" Target="https://cs.wikipedia.org/wiki/Praha" TargetMode="External"/><Relationship Id="rId21" Type="http://schemas.openxmlformats.org/officeDocument/2006/relationships/hyperlink" Target="https://cs.wikipedia.org/wiki/1960" TargetMode="External"/><Relationship Id="rId7" Type="http://schemas.openxmlformats.org/officeDocument/2006/relationships/hyperlink" Target="https://cs.wikipedia.org/wiki/1784" TargetMode="External"/><Relationship Id="rId12" Type="http://schemas.openxmlformats.org/officeDocument/2006/relationships/hyperlink" Target="https://cs.wikipedia.org/wiki/Jarov_(%C5%BDi%C5%BEkov)" TargetMode="External"/><Relationship Id="rId17" Type="http://schemas.openxmlformats.org/officeDocument/2006/relationships/hyperlink" Target="https://cs.wikipedia.org/wiki/Vyso%C4%8Dany" TargetMode="External"/><Relationship Id="rId2" Type="http://schemas.openxmlformats.org/officeDocument/2006/relationships/hyperlink" Target="https://cs.wikipedia.org/wiki/N%C4%9Bm%C4%8Dina" TargetMode="External"/><Relationship Id="rId16" Type="http://schemas.openxmlformats.org/officeDocument/2006/relationships/hyperlink" Target="https://cs.wikipedia.org/wiki/1949" TargetMode="External"/><Relationship Id="rId20" Type="http://schemas.openxmlformats.org/officeDocument/2006/relationships/hyperlink" Target="https://cs.wikipedia.org/wiki/Libe%C5%88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cs.wikipedia.org/wiki/Po%C5%99%C3%AD%C4%8Dsk%C3%A1_br%C3%A1na" TargetMode="External"/><Relationship Id="rId11" Type="http://schemas.openxmlformats.org/officeDocument/2006/relationships/hyperlink" Target="https://cs.wikipedia.org/wiki/1914" TargetMode="External"/><Relationship Id="rId24" Type="http://schemas.openxmlformats.org/officeDocument/2006/relationships/hyperlink" Target="https://cs.wikipedia.org/wiki/Praha_9" TargetMode="External"/><Relationship Id="rId5" Type="http://schemas.openxmlformats.org/officeDocument/2006/relationships/hyperlink" Target="https://cs.wikipedia.org/wiki/Kostel_Obr%C3%A1cen%C3%AD_svat%C3%A9ho_Pavla_(Karl%C3%ADn)" TargetMode="External"/><Relationship Id="rId15" Type="http://schemas.openxmlformats.org/officeDocument/2006/relationships/hyperlink" Target="https://cs.wikipedia.org/wiki/Praha_XI" TargetMode="External"/><Relationship Id="rId23" Type="http://schemas.openxmlformats.org/officeDocument/2006/relationships/hyperlink" Target="https://cs.wikipedia.org/wiki/1990" TargetMode="External"/><Relationship Id="rId10" Type="http://schemas.openxmlformats.org/officeDocument/2006/relationships/hyperlink" Target="https://cs.wikipedia.org/wiki/1912" TargetMode="External"/><Relationship Id="rId19" Type="http://schemas.openxmlformats.org/officeDocument/2006/relationships/hyperlink" Target="https://cs.wikipedia.org/wiki/Hloub%C4%9Bt%C3%ADn" TargetMode="External"/><Relationship Id="rId4" Type="http://schemas.openxmlformats.org/officeDocument/2006/relationships/hyperlink" Target="https://cs.wikipedia.org/wiki/Rokytka_(p%C5%99%C3%ADtok_Vltavy)" TargetMode="External"/><Relationship Id="rId9" Type="http://schemas.openxmlformats.org/officeDocument/2006/relationships/hyperlink" Target="https://cs.wikipedia.org/wiki/%C5%BDi%C5%BEkov" TargetMode="External"/><Relationship Id="rId14" Type="http://schemas.openxmlformats.org/officeDocument/2006/relationships/hyperlink" Target="https://cs.wikipedia.org/wiki/Velk%C3%A1_Praha" TargetMode="External"/><Relationship Id="rId22" Type="http://schemas.openxmlformats.org/officeDocument/2006/relationships/hyperlink" Target="https://cs.wikipedia.org/wiki/Katastr%C3%A1ln%C3%AD_%C3%BAzem%C3%AD" TargetMode="Externa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hyperlink" Target="https://cs.wikipedia.org/wiki/Hrdlo%C5%99ezy_(Praha)" TargetMode="External"/><Relationship Id="rId3" Type="http://schemas.openxmlformats.org/officeDocument/2006/relationships/hyperlink" Target="https://cs.wikipedia.org/wiki/Velk%C3%A1_Praha" TargetMode="External"/><Relationship Id="rId7" Type="http://schemas.openxmlformats.org/officeDocument/2006/relationships/hyperlink" Target="https://cs.wikipedia.org/wiki/V%C3%ADtkov_(vrch)" TargetMode="External"/><Relationship Id="rId2" Type="http://schemas.openxmlformats.org/officeDocument/2006/relationships/hyperlink" Target="https://cs.wikipedia.org/wiki/1922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cs.wikipedia.org/wiki/20._stolet%C3%AD" TargetMode="External"/><Relationship Id="rId5" Type="http://schemas.openxmlformats.org/officeDocument/2006/relationships/hyperlink" Target="https://cs.wikipedia.org/wiki/19._stolet%C3%AD" TargetMode="External"/><Relationship Id="rId4" Type="http://schemas.openxmlformats.org/officeDocument/2006/relationships/hyperlink" Target="https://cs.wikipedia.org/wiki/Praha_3" TargetMode="Externa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hyperlink" Target="https://cs.wikipedia.org/wiki/Les" TargetMode="External"/><Relationship Id="rId13" Type="http://schemas.openxmlformats.org/officeDocument/2006/relationships/hyperlink" Target="https://cs.wikipedia.org/wiki/Palc%C3%A1t" TargetMode="External"/><Relationship Id="rId18" Type="http://schemas.openxmlformats.org/officeDocument/2006/relationships/hyperlink" Target="https://cs.wikipedia.org/wiki/Bitva_na_V%C3%ADtkov%C4%9B" TargetMode="External"/><Relationship Id="rId3" Type="http://schemas.openxmlformats.org/officeDocument/2006/relationships/hyperlink" Target="https://cs.wikipedia.org/wiki/Praha" TargetMode="External"/><Relationship Id="rId7" Type="http://schemas.openxmlformats.org/officeDocument/2006/relationships/hyperlink" Target="https://cs.wikipedia.org/wiki/Nadmo%C5%99sk%C3%A1_v%C3%BD%C5%A1ka" TargetMode="External"/><Relationship Id="rId12" Type="http://schemas.openxmlformats.org/officeDocument/2006/relationships/hyperlink" Target="https://cs.wikipedia.org/wiki/Jan_%C5%BDi%C5%BEka" TargetMode="External"/><Relationship Id="rId17" Type="http://schemas.openxmlformats.org/officeDocument/2006/relationships/hyperlink" Target="https://cs.wikipedia.org/wiki/Husitstv%C3%AD" TargetMode="External"/><Relationship Id="rId2" Type="http://schemas.openxmlformats.org/officeDocument/2006/relationships/hyperlink" Target="https://cs.wikipedia.org/wiki/Kopec" TargetMode="External"/><Relationship Id="rId16" Type="http://schemas.openxmlformats.org/officeDocument/2006/relationships/hyperlink" Target="https://cs.wikipedia.org/wiki/1420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cs.wikipedia.org/wiki/Pam%C3%A1tn%C3%ADk_n%C3%A1rodn%C3%ADho_osvobozen%C3%AD" TargetMode="External"/><Relationship Id="rId11" Type="http://schemas.openxmlformats.org/officeDocument/2006/relationships/hyperlink" Target="https://cs.wikipedia.org/wiki/Bronz" TargetMode="External"/><Relationship Id="rId5" Type="http://schemas.openxmlformats.org/officeDocument/2006/relationships/hyperlink" Target="https://cs.wikipedia.org/wiki/%C5%BDi%C5%BEkov" TargetMode="External"/><Relationship Id="rId15" Type="http://schemas.openxmlformats.org/officeDocument/2006/relationships/hyperlink" Target="https://cs.wikipedia.org/wiki/14._%C4%8Dervenec" TargetMode="External"/><Relationship Id="rId10" Type="http://schemas.openxmlformats.org/officeDocument/2006/relationships/hyperlink" Target="https://cs.wikipedia.org/wiki/Park" TargetMode="External"/><Relationship Id="rId4" Type="http://schemas.openxmlformats.org/officeDocument/2006/relationships/hyperlink" Target="https://cs.wikipedia.org/wiki/Karl%C3%ADn" TargetMode="External"/><Relationship Id="rId9" Type="http://schemas.openxmlformats.org/officeDocument/2006/relationships/hyperlink" Target="https://cs.wikipedia.org/wiki/Lesopark" TargetMode="External"/><Relationship Id="rId14" Type="http://schemas.openxmlformats.org/officeDocument/2006/relationships/hyperlink" Target="https://cs.wikipedia.org/wiki/Arm%C3%A1dn%C3%AD_muzeum_%C5%BDi%C5%BEkov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cs.wikipedia.org/wiki/%C5%BDelezni%C4%8Dn%C3%AD_tra%C5%A5_Praha_%E2%80%93_%C4%8Cesk%C3%A1_T%C5%99ebov%C3%A1" TargetMode="External"/><Relationship Id="rId2" Type="http://schemas.openxmlformats.org/officeDocument/2006/relationships/hyperlink" Target="https://cs.wikipedia.org/wiki/%C5%BDelezni%C4%8Dn%C3%AD_stanice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cs.wikipedia.org/wiki/Praha_Masarykovo_n%C3%A1dra%C5%BE%C3%AD" TargetMode="External"/><Relationship Id="rId5" Type="http://schemas.openxmlformats.org/officeDocument/2006/relationships/hyperlink" Target="https://cs.wikipedia.org/wiki/%C4%8Ceskobrodsk%C3%A1_(Praha)" TargetMode="External"/><Relationship Id="rId4" Type="http://schemas.openxmlformats.org/officeDocument/2006/relationships/hyperlink" Target="https://cs.wikipedia.org/wiki/Pra%C5%BEsk%C3%A1_integrovan%C3%A1_doprava" TargetMode="Externa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cs.wikipedia.org/wiki/%C4%8C%C3%A1sti_Prahy" TargetMode="External"/><Relationship Id="rId2" Type="http://schemas.openxmlformats.org/officeDocument/2006/relationships/hyperlink" Target="https://cs.wikipedia.org/wiki/N%C4%9Bm%C4%8Dina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cs.wikipedia.org/wiki/Praha_14" TargetMode="Externa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sz="5200" dirty="0" smtClean="0"/>
              <a:t>Běchovice – hlavní nádraží</a:t>
            </a:r>
            <a:endParaRPr lang="cs-CZ" sz="5200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dirty="0" smtClean="0"/>
              <a:t>První řádný výlet turistického kroužku 2019 - 2020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896375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Přírodní památka v Pískovně a Rokytka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93134" y="2114318"/>
            <a:ext cx="11929534" cy="4743681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cs-CZ" b="1" dirty="0" smtClean="0">
                <a:solidFill>
                  <a:schemeClr val="bg1"/>
                </a:solidFill>
              </a:rPr>
              <a:t>PP V Pískovně: </a:t>
            </a:r>
          </a:p>
          <a:p>
            <a:r>
              <a:rPr lang="cs-CZ" b="1" dirty="0" smtClean="0">
                <a:solidFill>
                  <a:schemeClr val="bg1"/>
                </a:solidFill>
              </a:rPr>
              <a:t>Rok </a:t>
            </a:r>
            <a:r>
              <a:rPr lang="cs-CZ" b="1" dirty="0">
                <a:solidFill>
                  <a:schemeClr val="bg1"/>
                </a:solidFill>
              </a:rPr>
              <a:t>vyhlášení:</a:t>
            </a:r>
            <a:r>
              <a:rPr lang="cs-CZ" dirty="0">
                <a:solidFill>
                  <a:schemeClr val="bg1"/>
                </a:solidFill>
              </a:rPr>
              <a:t> </a:t>
            </a:r>
            <a:r>
              <a:rPr lang="cs-CZ" dirty="0" smtClean="0">
                <a:solidFill>
                  <a:schemeClr val="bg1"/>
                </a:solidFill>
              </a:rPr>
              <a:t>1988, </a:t>
            </a:r>
            <a:r>
              <a:rPr lang="cs-CZ" b="1" dirty="0" smtClean="0">
                <a:solidFill>
                  <a:schemeClr val="bg1"/>
                </a:solidFill>
              </a:rPr>
              <a:t>rozloha</a:t>
            </a:r>
            <a:r>
              <a:rPr lang="cs-CZ" b="1" dirty="0">
                <a:solidFill>
                  <a:schemeClr val="bg1"/>
                </a:solidFill>
              </a:rPr>
              <a:t>:</a:t>
            </a:r>
            <a:r>
              <a:rPr lang="cs-CZ" dirty="0">
                <a:solidFill>
                  <a:schemeClr val="bg1"/>
                </a:solidFill>
              </a:rPr>
              <a:t> 7.06 ha</a:t>
            </a:r>
            <a:br>
              <a:rPr lang="cs-CZ" dirty="0">
                <a:solidFill>
                  <a:schemeClr val="bg1"/>
                </a:solidFill>
              </a:rPr>
            </a:br>
            <a:r>
              <a:rPr lang="cs-CZ" b="1" dirty="0">
                <a:solidFill>
                  <a:schemeClr val="bg1"/>
                </a:solidFill>
              </a:rPr>
              <a:t>Katastrální území:</a:t>
            </a:r>
            <a:r>
              <a:rPr lang="cs-CZ" dirty="0">
                <a:solidFill>
                  <a:schemeClr val="bg1"/>
                </a:solidFill>
              </a:rPr>
              <a:t> Dolní Počernice, </a:t>
            </a:r>
            <a:r>
              <a:rPr lang="cs-CZ" dirty="0" smtClean="0">
                <a:solidFill>
                  <a:schemeClr val="bg1"/>
                </a:solidFill>
              </a:rPr>
              <a:t>Hostavice, přírodní </a:t>
            </a:r>
            <a:r>
              <a:rPr lang="cs-CZ" dirty="0">
                <a:solidFill>
                  <a:schemeClr val="bg1"/>
                </a:solidFill>
              </a:rPr>
              <a:t>rezervace</a:t>
            </a:r>
            <a:br>
              <a:rPr lang="cs-CZ" dirty="0">
                <a:solidFill>
                  <a:schemeClr val="bg1"/>
                </a:solidFill>
              </a:rPr>
            </a:br>
            <a:r>
              <a:rPr lang="cs-CZ" b="1" dirty="0">
                <a:solidFill>
                  <a:schemeClr val="bg1"/>
                </a:solidFill>
              </a:rPr>
              <a:t>Ochranné pásmo:</a:t>
            </a:r>
            <a:r>
              <a:rPr lang="cs-CZ" dirty="0">
                <a:solidFill>
                  <a:schemeClr val="bg1"/>
                </a:solidFill>
              </a:rPr>
              <a:t> ochranné pásmo </a:t>
            </a:r>
            <a:r>
              <a:rPr lang="cs-CZ" dirty="0" smtClean="0">
                <a:solidFill>
                  <a:schemeClr val="bg1"/>
                </a:solidFill>
              </a:rPr>
              <a:t>vyhlášené</a:t>
            </a:r>
            <a:endParaRPr lang="cs-CZ" dirty="0">
              <a:solidFill>
                <a:schemeClr val="bg1"/>
              </a:solidFill>
            </a:endParaRPr>
          </a:p>
          <a:p>
            <a:r>
              <a:rPr lang="cs-CZ" b="1" dirty="0">
                <a:solidFill>
                  <a:schemeClr val="bg1"/>
                </a:solidFill>
              </a:rPr>
              <a:t>Důvod ochrany:</a:t>
            </a:r>
            <a:r>
              <a:rPr lang="cs-CZ" dirty="0">
                <a:solidFill>
                  <a:schemeClr val="bg1"/>
                </a:solidFill>
              </a:rPr>
              <a:t> Mokřadní společenstva v zatopené pískovně. Významné hnízdiště </a:t>
            </a:r>
            <a:r>
              <a:rPr lang="cs-CZ" dirty="0" smtClean="0">
                <a:solidFill>
                  <a:schemeClr val="bg1"/>
                </a:solidFill>
              </a:rPr>
              <a:t>ptactva; dlouholeté spory mezi ochranou přírody a rybolovem: Svépravický potok obsahuje živiny z odpadu – a tedy množství lovných ryb vč. pstruhů</a:t>
            </a:r>
          </a:p>
          <a:p>
            <a:r>
              <a:rPr lang="cs-CZ" dirty="0" smtClean="0">
                <a:solidFill>
                  <a:schemeClr val="bg1"/>
                </a:solidFill>
              </a:rPr>
              <a:t>Prohlížet zatopenou pískovnu je nejlepší ze západní strany – jdeme se tam podívat!</a:t>
            </a:r>
          </a:p>
          <a:p>
            <a:pPr marL="0" indent="0">
              <a:buNone/>
            </a:pPr>
            <a:r>
              <a:rPr lang="cs-CZ" b="1" dirty="0" smtClean="0">
                <a:solidFill>
                  <a:schemeClr val="bg1"/>
                </a:solidFill>
              </a:rPr>
              <a:t>Řeka Rokytka</a:t>
            </a:r>
          </a:p>
          <a:p>
            <a:r>
              <a:rPr lang="cs-CZ" dirty="0" smtClean="0">
                <a:solidFill>
                  <a:schemeClr val="bg1"/>
                </a:solidFill>
              </a:rPr>
              <a:t>je</a:t>
            </a:r>
            <a:r>
              <a:rPr lang="cs-CZ" dirty="0">
                <a:solidFill>
                  <a:schemeClr val="bg1"/>
                </a:solidFill>
              </a:rPr>
              <a:t> </a:t>
            </a:r>
            <a:r>
              <a:rPr lang="cs-CZ" dirty="0">
                <a:solidFill>
                  <a:schemeClr val="bg1"/>
                </a:solidFill>
                <a:hlinkClick r:id="rId2" tooltip="Říčka (vodní tok)"/>
              </a:rPr>
              <a:t>říčka</a:t>
            </a:r>
            <a:r>
              <a:rPr lang="cs-CZ" dirty="0">
                <a:solidFill>
                  <a:schemeClr val="bg1"/>
                </a:solidFill>
              </a:rPr>
              <a:t> v povodí dolní </a:t>
            </a:r>
            <a:r>
              <a:rPr lang="cs-CZ" dirty="0" smtClean="0">
                <a:solidFill>
                  <a:schemeClr val="bg1"/>
                </a:solidFill>
                <a:hlinkClick r:id="rId3" tooltip="Vltava"/>
              </a:rPr>
              <a:t>Vltavy</a:t>
            </a:r>
            <a:r>
              <a:rPr lang="cs-CZ" dirty="0" smtClean="0">
                <a:solidFill>
                  <a:schemeClr val="bg1"/>
                </a:solidFill>
              </a:rPr>
              <a:t> (pravobřežní přítok). </a:t>
            </a:r>
          </a:p>
          <a:p>
            <a:r>
              <a:rPr lang="cs-CZ" dirty="0" smtClean="0">
                <a:solidFill>
                  <a:schemeClr val="bg1"/>
                </a:solidFill>
              </a:rPr>
              <a:t>Protéká </a:t>
            </a:r>
            <a:r>
              <a:rPr lang="cs-CZ" dirty="0">
                <a:solidFill>
                  <a:schemeClr val="bg1"/>
                </a:solidFill>
              </a:rPr>
              <a:t>územím </a:t>
            </a:r>
            <a:r>
              <a:rPr lang="cs-CZ" dirty="0">
                <a:solidFill>
                  <a:schemeClr val="bg1"/>
                </a:solidFill>
                <a:hlinkClick r:id="rId4" tooltip="Středočeský kraj"/>
              </a:rPr>
              <a:t>Středočeského kraje</a:t>
            </a:r>
            <a:r>
              <a:rPr lang="cs-CZ" dirty="0">
                <a:solidFill>
                  <a:schemeClr val="bg1"/>
                </a:solidFill>
              </a:rPr>
              <a:t> a </a:t>
            </a:r>
            <a:r>
              <a:rPr lang="cs-CZ" dirty="0" smtClean="0">
                <a:solidFill>
                  <a:schemeClr val="bg1"/>
                </a:solidFill>
                <a:hlinkClick r:id="rId5" tooltip="Praha"/>
              </a:rPr>
              <a:t>Prahou</a:t>
            </a:r>
            <a:r>
              <a:rPr lang="cs-CZ" dirty="0" smtClean="0">
                <a:solidFill>
                  <a:schemeClr val="bg1"/>
                </a:solidFill>
              </a:rPr>
              <a:t>. </a:t>
            </a:r>
          </a:p>
          <a:p>
            <a:r>
              <a:rPr lang="cs-CZ" dirty="0" smtClean="0">
                <a:solidFill>
                  <a:schemeClr val="bg1"/>
                </a:solidFill>
              </a:rPr>
              <a:t>Délka </a:t>
            </a:r>
            <a:r>
              <a:rPr lang="cs-CZ" dirty="0">
                <a:solidFill>
                  <a:schemeClr val="bg1"/>
                </a:solidFill>
              </a:rPr>
              <a:t>toku činí 36,2 </a:t>
            </a:r>
            <a:r>
              <a:rPr lang="cs-CZ" dirty="0">
                <a:solidFill>
                  <a:schemeClr val="bg1"/>
                </a:solidFill>
                <a:hlinkClick r:id="rId6" tooltip="Kilometr"/>
              </a:rPr>
              <a:t>km</a:t>
            </a:r>
            <a:r>
              <a:rPr lang="cs-CZ" dirty="0">
                <a:solidFill>
                  <a:schemeClr val="bg1"/>
                </a:solidFill>
              </a:rPr>
              <a:t> (z toho 31,5 km v </a:t>
            </a:r>
            <a:r>
              <a:rPr lang="cs-CZ" dirty="0" smtClean="0">
                <a:solidFill>
                  <a:schemeClr val="bg1"/>
                </a:solidFill>
                <a:hlinkClick r:id="rId5" tooltip="Praha"/>
              </a:rPr>
              <a:t>Praze</a:t>
            </a:r>
            <a:r>
              <a:rPr lang="cs-CZ" dirty="0" smtClean="0">
                <a:solidFill>
                  <a:schemeClr val="bg1"/>
                </a:solidFill>
              </a:rPr>
              <a:t>). </a:t>
            </a:r>
          </a:p>
          <a:p>
            <a:r>
              <a:rPr lang="cs-CZ" dirty="0" smtClean="0">
                <a:solidFill>
                  <a:schemeClr val="bg1"/>
                </a:solidFill>
              </a:rPr>
              <a:t>Plocha povodí (co to je?) </a:t>
            </a:r>
            <a:r>
              <a:rPr lang="cs-CZ" dirty="0">
                <a:solidFill>
                  <a:schemeClr val="bg1"/>
                </a:solidFill>
              </a:rPr>
              <a:t>je 140,33 </a:t>
            </a:r>
            <a:r>
              <a:rPr lang="cs-CZ" dirty="0" smtClean="0">
                <a:solidFill>
                  <a:schemeClr val="bg1"/>
                </a:solidFill>
                <a:hlinkClick r:id="rId7" tooltip="Kilometr čtvereční"/>
              </a:rPr>
              <a:t>km²</a:t>
            </a:r>
            <a:r>
              <a:rPr lang="cs-CZ" dirty="0" smtClean="0">
                <a:solidFill>
                  <a:schemeClr val="bg1"/>
                </a:solidFill>
              </a:rPr>
              <a:t>. </a:t>
            </a:r>
          </a:p>
          <a:p>
            <a:r>
              <a:rPr lang="cs-CZ" dirty="0" smtClean="0">
                <a:solidFill>
                  <a:schemeClr val="bg1"/>
                </a:solidFill>
              </a:rPr>
              <a:t>Průměrný </a:t>
            </a:r>
            <a:r>
              <a:rPr lang="cs-CZ" dirty="0">
                <a:solidFill>
                  <a:schemeClr val="bg1"/>
                </a:solidFill>
              </a:rPr>
              <a:t>průtok u ústí je 0,39 m³/s </a:t>
            </a:r>
            <a:r>
              <a:rPr lang="cs-CZ" dirty="0" smtClean="0">
                <a:solidFill>
                  <a:schemeClr val="bg1"/>
                </a:solidFill>
              </a:rPr>
              <a:t>(co to je?); průběh: pramen u Tehovce, teče přes Nedvězí, Hájek a Kolodějskou oboru (kdo to zná?) a několik rybníčků do Běchovic, dále meandry Počernic, částečně umělými, kolem Kyjského rybníka, umělými meandry Hrdlořezy, Hloubětín, Vysočany a v Libni soutok s Vltavou (pravé slepé rameno)</a:t>
            </a:r>
            <a:endParaRPr lang="cs-CZ" dirty="0">
              <a:solidFill>
                <a:schemeClr val="bg1"/>
              </a:solidFill>
            </a:endParaRPr>
          </a:p>
          <a:p>
            <a:endParaRPr lang="cs-CZ" dirty="0" smtClean="0"/>
          </a:p>
          <a:p>
            <a:endParaRPr lang="cs-CZ" dirty="0"/>
          </a:p>
          <a:p>
            <a:pPr mar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endParaRPr lang="cs-CZ" altLang="cs-CZ" sz="2200" dirty="0"/>
          </a:p>
        </p:txBody>
      </p:sp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6095967" y="-150274"/>
            <a:ext cx="65" cy="757748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238050" rIns="0" bIns="23805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altLang="cs-CZ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8" name="Rectangle 5"/>
          <p:cNvSpPr>
            <a:spLocks noChangeArrowheads="1"/>
          </p:cNvSpPr>
          <p:nvPr/>
        </p:nvSpPr>
        <p:spPr bwMode="auto">
          <a:xfrm>
            <a:off x="0" y="457200"/>
            <a:ext cx="12192000" cy="15875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prstDash val="solid"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29276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80321" y="649049"/>
            <a:ext cx="9613861" cy="687645"/>
          </a:xfrm>
        </p:spPr>
        <p:txBody>
          <a:bodyPr/>
          <a:lstStyle/>
          <a:p>
            <a:r>
              <a:rPr lang="cs-CZ" dirty="0" smtClean="0"/>
              <a:t>5. mapka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9800" y="1401680"/>
            <a:ext cx="9337557" cy="5456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4541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Kyjský rybník a Kyje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93134" y="2114318"/>
            <a:ext cx="11929534" cy="4743681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cs-CZ" b="1" dirty="0" smtClean="0">
                <a:solidFill>
                  <a:schemeClr val="bg1"/>
                </a:solidFill>
              </a:rPr>
              <a:t>Kyjský rybník: </a:t>
            </a:r>
          </a:p>
          <a:p>
            <a:r>
              <a:rPr lang="cs-CZ" dirty="0">
                <a:solidFill>
                  <a:schemeClr val="bg1"/>
                </a:solidFill>
              </a:rPr>
              <a:t>Praha 14 – </a:t>
            </a:r>
            <a:r>
              <a:rPr lang="cs-CZ" dirty="0" smtClean="0">
                <a:solidFill>
                  <a:schemeClr val="bg1"/>
                </a:solidFill>
              </a:rPr>
              <a:t>Kyje, Rokytka, průtočná nádrž, </a:t>
            </a:r>
            <a:r>
              <a:rPr lang="cs-CZ" b="1" dirty="0" smtClean="0">
                <a:solidFill>
                  <a:schemeClr val="bg1"/>
                </a:solidFill>
              </a:rPr>
              <a:t>Účel </a:t>
            </a:r>
            <a:r>
              <a:rPr lang="cs-CZ" b="1" dirty="0">
                <a:solidFill>
                  <a:schemeClr val="bg1"/>
                </a:solidFill>
              </a:rPr>
              <a:t>nádrže: </a:t>
            </a:r>
            <a:r>
              <a:rPr lang="cs-CZ" dirty="0">
                <a:solidFill>
                  <a:schemeClr val="bg1"/>
                </a:solidFill>
              </a:rPr>
              <a:t>krajinotvorný, retenční, rybochovný (sportovní rybolov) </a:t>
            </a:r>
            <a:br>
              <a:rPr lang="cs-CZ" dirty="0">
                <a:solidFill>
                  <a:schemeClr val="bg1"/>
                </a:solidFill>
              </a:rPr>
            </a:br>
            <a:r>
              <a:rPr lang="cs-CZ" b="1" dirty="0">
                <a:solidFill>
                  <a:schemeClr val="bg1"/>
                </a:solidFill>
              </a:rPr>
              <a:t>Plocha hladiny:</a:t>
            </a:r>
            <a:r>
              <a:rPr lang="cs-CZ" dirty="0">
                <a:solidFill>
                  <a:schemeClr val="bg1"/>
                </a:solidFill>
              </a:rPr>
              <a:t> 144 917 m</a:t>
            </a:r>
            <a:r>
              <a:rPr lang="cs-CZ" baseline="30000" dirty="0">
                <a:solidFill>
                  <a:schemeClr val="bg1"/>
                </a:solidFill>
              </a:rPr>
              <a:t>2</a:t>
            </a:r>
            <a:r>
              <a:rPr lang="cs-CZ" dirty="0">
                <a:solidFill>
                  <a:schemeClr val="bg1"/>
                </a:solidFill>
              </a:rPr>
              <a:t> </a:t>
            </a:r>
            <a:r>
              <a:rPr lang="cs-CZ" dirty="0" smtClean="0">
                <a:solidFill>
                  <a:schemeClr val="bg1"/>
                </a:solidFill>
              </a:rPr>
              <a:t>(14,5 ha, v minulosti míval přes 40), Hráz</a:t>
            </a:r>
            <a:r>
              <a:rPr lang="cs-CZ" b="1" dirty="0" smtClean="0">
                <a:solidFill>
                  <a:schemeClr val="bg1"/>
                </a:solidFill>
              </a:rPr>
              <a:t>:</a:t>
            </a:r>
            <a:r>
              <a:rPr lang="cs-CZ" dirty="0">
                <a:solidFill>
                  <a:schemeClr val="bg1"/>
                </a:solidFill>
              </a:rPr>
              <a:t> zemní sypaná hráz (výška cca 2,3 m)</a:t>
            </a:r>
            <a:br>
              <a:rPr lang="cs-CZ" dirty="0">
                <a:solidFill>
                  <a:schemeClr val="bg1"/>
                </a:solidFill>
              </a:rPr>
            </a:br>
            <a:r>
              <a:rPr lang="cs-CZ" b="1" dirty="0">
                <a:solidFill>
                  <a:schemeClr val="bg1"/>
                </a:solidFill>
              </a:rPr>
              <a:t>Vlastník:</a:t>
            </a:r>
            <a:r>
              <a:rPr lang="cs-CZ" dirty="0">
                <a:solidFill>
                  <a:schemeClr val="bg1"/>
                </a:solidFill>
              </a:rPr>
              <a:t> Hlavní město </a:t>
            </a:r>
            <a:r>
              <a:rPr lang="cs-CZ" dirty="0" smtClean="0">
                <a:solidFill>
                  <a:schemeClr val="bg1"/>
                </a:solidFill>
              </a:rPr>
              <a:t>Praha, s</a:t>
            </a:r>
            <a:r>
              <a:rPr lang="cs-CZ" b="1" dirty="0" smtClean="0">
                <a:solidFill>
                  <a:schemeClr val="bg1"/>
                </a:solidFill>
              </a:rPr>
              <a:t>práva</a:t>
            </a:r>
            <a:r>
              <a:rPr lang="cs-CZ" b="1" dirty="0">
                <a:solidFill>
                  <a:schemeClr val="bg1"/>
                </a:solidFill>
              </a:rPr>
              <a:t>:</a:t>
            </a:r>
            <a:r>
              <a:rPr lang="cs-CZ" dirty="0">
                <a:solidFill>
                  <a:schemeClr val="bg1"/>
                </a:solidFill>
              </a:rPr>
              <a:t> Lesy hl. m. Prahy</a:t>
            </a:r>
            <a:br>
              <a:rPr lang="cs-CZ" dirty="0">
                <a:solidFill>
                  <a:schemeClr val="bg1"/>
                </a:solidFill>
              </a:rPr>
            </a:br>
            <a:r>
              <a:rPr lang="cs-CZ" dirty="0">
                <a:solidFill>
                  <a:schemeClr val="bg1"/>
                </a:solidFill>
              </a:rPr>
              <a:t>Kyjský rybník byl spolu s dalšími rybníky na Rokytce založen pravděpodobně ve 14. století z podnětu prvního pražského arcibiskupa Arnošta z Pardubic. Původně Kyjský rybník sloužil i jako zásobárna vody pro mlýn pod hrází. </a:t>
            </a:r>
            <a:r>
              <a:rPr lang="cs-CZ" dirty="0" smtClean="0">
                <a:solidFill>
                  <a:schemeClr val="bg1"/>
                </a:solidFill>
              </a:rPr>
              <a:t>Na </a:t>
            </a:r>
            <a:r>
              <a:rPr lang="cs-CZ" dirty="0">
                <a:solidFill>
                  <a:schemeClr val="bg1"/>
                </a:solidFill>
              </a:rPr>
              <a:t>počátku 60. let 20. století byl rybník téměř zcela zanesen náplavy a větší část jeho plochy byla zarostlá mokřadní vegetací.</a:t>
            </a:r>
          </a:p>
          <a:p>
            <a:r>
              <a:rPr lang="cs-CZ" dirty="0">
                <a:solidFill>
                  <a:schemeClr val="bg1"/>
                </a:solidFill>
              </a:rPr>
              <a:t>V roce 1962 </a:t>
            </a:r>
            <a:r>
              <a:rPr lang="cs-CZ" dirty="0" smtClean="0">
                <a:solidFill>
                  <a:schemeClr val="bg1"/>
                </a:solidFill>
              </a:rPr>
              <a:t>byla odbahněna dolní část, zbytek až během stavby sídliště </a:t>
            </a:r>
            <a:r>
              <a:rPr lang="cs-CZ" dirty="0">
                <a:solidFill>
                  <a:schemeClr val="bg1"/>
                </a:solidFill>
              </a:rPr>
              <a:t>Černý Most v 70. letech a na počátku 80. </a:t>
            </a:r>
            <a:r>
              <a:rPr lang="cs-CZ" dirty="0" smtClean="0">
                <a:solidFill>
                  <a:schemeClr val="bg1"/>
                </a:solidFill>
              </a:rPr>
              <a:t>let. </a:t>
            </a:r>
            <a:r>
              <a:rPr lang="cs-CZ" dirty="0">
                <a:solidFill>
                  <a:schemeClr val="bg1"/>
                </a:solidFill>
              </a:rPr>
              <a:t>V té době bylo provedeno odbahnění rybníka v celé ploše a dále byla zřízena sedimentační nádrž dešťových vod rozšířením východní části Kyjského rybníka a vybudováním dělicí </a:t>
            </a:r>
            <a:r>
              <a:rPr lang="cs-CZ" dirty="0" smtClean="0">
                <a:solidFill>
                  <a:schemeClr val="bg1"/>
                </a:solidFill>
              </a:rPr>
              <a:t>hráze (dnes s cyklostezkou). V okolí naučná stezka, turisticky vyhledávané místo.</a:t>
            </a:r>
            <a:endParaRPr lang="cs-CZ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cs-CZ" b="1" dirty="0" smtClean="0">
                <a:solidFill>
                  <a:schemeClr val="bg1"/>
                </a:solidFill>
              </a:rPr>
              <a:t>Kyje</a:t>
            </a:r>
          </a:p>
          <a:p>
            <a:r>
              <a:rPr lang="cs-CZ" dirty="0">
                <a:solidFill>
                  <a:schemeClr val="bg1"/>
                </a:solidFill>
              </a:rPr>
              <a:t>(</a:t>
            </a:r>
            <a:r>
              <a:rPr lang="cs-CZ" dirty="0">
                <a:solidFill>
                  <a:schemeClr val="bg1"/>
                </a:solidFill>
                <a:hlinkClick r:id="rId2" tooltip="Němčina"/>
              </a:rPr>
              <a:t>německy</a:t>
            </a:r>
            <a:r>
              <a:rPr lang="cs-CZ" dirty="0">
                <a:solidFill>
                  <a:schemeClr val="bg1"/>
                </a:solidFill>
              </a:rPr>
              <a:t> </a:t>
            </a:r>
            <a:r>
              <a:rPr lang="cs-CZ" i="1" dirty="0" err="1">
                <a:solidFill>
                  <a:schemeClr val="bg1"/>
                </a:solidFill>
              </a:rPr>
              <a:t>Keeg</a:t>
            </a:r>
            <a:r>
              <a:rPr lang="cs-CZ" dirty="0" smtClean="0">
                <a:solidFill>
                  <a:schemeClr val="bg1"/>
                </a:solidFill>
              </a:rPr>
              <a:t>), územím</a:t>
            </a:r>
            <a:r>
              <a:rPr lang="cs-CZ" dirty="0">
                <a:solidFill>
                  <a:schemeClr val="bg1"/>
                </a:solidFill>
              </a:rPr>
              <a:t> </a:t>
            </a:r>
            <a:r>
              <a:rPr lang="cs-CZ" dirty="0">
                <a:solidFill>
                  <a:schemeClr val="bg1"/>
                </a:solidFill>
                <a:hlinkClick r:id="rId3" tooltip="Praha 9"/>
              </a:rPr>
              <a:t>Prahy </a:t>
            </a:r>
            <a:r>
              <a:rPr lang="cs-CZ" dirty="0" smtClean="0">
                <a:solidFill>
                  <a:schemeClr val="bg1"/>
                </a:solidFill>
                <a:hlinkClick r:id="rId3" tooltip="Praha 9"/>
              </a:rPr>
              <a:t>9</a:t>
            </a:r>
            <a:r>
              <a:rPr lang="cs-CZ" dirty="0" smtClean="0">
                <a:solidFill>
                  <a:schemeClr val="bg1"/>
                </a:solidFill>
              </a:rPr>
              <a:t>, úředně MČ Praha 14, je </a:t>
            </a:r>
            <a:r>
              <a:rPr lang="cs-CZ" dirty="0">
                <a:solidFill>
                  <a:schemeClr val="bg1"/>
                </a:solidFill>
              </a:rPr>
              <a:t>zde evidováno 112 ulic a 1434 </a:t>
            </a:r>
            <a:r>
              <a:rPr lang="cs-CZ" dirty="0" smtClean="0">
                <a:solidFill>
                  <a:schemeClr val="bg1"/>
                </a:solidFill>
              </a:rPr>
              <a:t>adres a cca </a:t>
            </a:r>
            <a:r>
              <a:rPr lang="cs-CZ" dirty="0">
                <a:solidFill>
                  <a:schemeClr val="bg1"/>
                </a:solidFill>
              </a:rPr>
              <a:t>9 tisíc obyvatel</a:t>
            </a:r>
            <a:r>
              <a:rPr lang="cs-CZ" dirty="0" smtClean="0">
                <a:solidFill>
                  <a:schemeClr val="bg1"/>
                </a:solidFill>
              </a:rPr>
              <a:t>. </a:t>
            </a:r>
          </a:p>
          <a:p>
            <a:r>
              <a:rPr lang="cs-CZ" dirty="0" smtClean="0">
                <a:solidFill>
                  <a:schemeClr val="bg1"/>
                </a:solidFill>
              </a:rPr>
              <a:t>Obec založena již v 11. století; až do roku 1923 se nazývala </a:t>
            </a:r>
            <a:r>
              <a:rPr lang="cs-CZ" dirty="0" err="1" smtClean="0">
                <a:solidFill>
                  <a:schemeClr val="bg1"/>
                </a:solidFill>
              </a:rPr>
              <a:t>Keje</a:t>
            </a:r>
            <a:r>
              <a:rPr lang="cs-CZ" dirty="0" smtClean="0">
                <a:solidFill>
                  <a:schemeClr val="bg1"/>
                </a:solidFill>
              </a:rPr>
              <a:t>. </a:t>
            </a:r>
          </a:p>
          <a:p>
            <a:r>
              <a:rPr lang="cs-CZ" dirty="0" smtClean="0">
                <a:solidFill>
                  <a:schemeClr val="bg1"/>
                </a:solidFill>
              </a:rPr>
              <a:t>Vždy zemědělská obec je nyní součást hlavního města a má téměř výhradně rezidenční funkci (co to je?) a funkci rekreační. </a:t>
            </a:r>
          </a:p>
          <a:p>
            <a:r>
              <a:rPr lang="cs-CZ" dirty="0" smtClean="0">
                <a:solidFill>
                  <a:schemeClr val="bg1"/>
                </a:solidFill>
              </a:rPr>
              <a:t>Kostel svatého Bartoloměje </a:t>
            </a:r>
          </a:p>
          <a:p>
            <a:pPr lvl="1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cs-CZ" dirty="0">
                <a:solidFill>
                  <a:schemeClr val="bg1"/>
                </a:solidFill>
              </a:rPr>
              <a:t>Kamenný románský kostel byl zřízen kolem roku 1260. V roce </a:t>
            </a:r>
            <a:r>
              <a:rPr lang="cs-CZ" dirty="0">
                <a:solidFill>
                  <a:schemeClr val="bg1"/>
                </a:solidFill>
                <a:hlinkClick r:id="rId4" tooltip="1781"/>
              </a:rPr>
              <a:t>1781</a:t>
            </a:r>
            <a:r>
              <a:rPr lang="cs-CZ" dirty="0">
                <a:solidFill>
                  <a:schemeClr val="bg1"/>
                </a:solidFill>
              </a:rPr>
              <a:t> byl v presbytáři kostela nalezen dnes již zmizelý nápis: „</a:t>
            </a:r>
            <a:r>
              <a:rPr lang="cs-CZ" i="1" dirty="0" err="1">
                <a:solidFill>
                  <a:schemeClr val="bg1"/>
                </a:solidFill>
              </a:rPr>
              <a:t>Fundator</a:t>
            </a:r>
            <a:r>
              <a:rPr lang="cs-CZ" i="1" dirty="0">
                <a:solidFill>
                  <a:schemeClr val="bg1"/>
                </a:solidFill>
              </a:rPr>
              <a:t> </a:t>
            </a:r>
            <a:r>
              <a:rPr lang="cs-CZ" i="1" dirty="0" err="1">
                <a:solidFill>
                  <a:schemeClr val="bg1"/>
                </a:solidFill>
              </a:rPr>
              <a:t>huius</a:t>
            </a:r>
            <a:r>
              <a:rPr lang="cs-CZ" i="1" dirty="0">
                <a:solidFill>
                  <a:schemeClr val="bg1"/>
                </a:solidFill>
              </a:rPr>
              <a:t> </a:t>
            </a:r>
            <a:r>
              <a:rPr lang="cs-CZ" i="1" dirty="0" err="1">
                <a:solidFill>
                  <a:schemeClr val="bg1"/>
                </a:solidFill>
              </a:rPr>
              <a:t>eccelessiae</a:t>
            </a:r>
            <a:r>
              <a:rPr lang="cs-CZ" i="1" dirty="0">
                <a:solidFill>
                  <a:schemeClr val="bg1"/>
                </a:solidFill>
              </a:rPr>
              <a:t> Johannes </a:t>
            </a:r>
            <a:r>
              <a:rPr lang="cs-CZ" i="1" dirty="0" err="1">
                <a:solidFill>
                  <a:schemeClr val="bg1"/>
                </a:solidFill>
              </a:rPr>
              <a:t>Pragensis</a:t>
            </a:r>
            <a:r>
              <a:rPr lang="cs-CZ" i="1" dirty="0">
                <a:solidFill>
                  <a:schemeClr val="bg1"/>
                </a:solidFill>
              </a:rPr>
              <a:t> </a:t>
            </a:r>
            <a:r>
              <a:rPr lang="cs-CZ" i="1" dirty="0" err="1">
                <a:solidFill>
                  <a:schemeClr val="bg1"/>
                </a:solidFill>
              </a:rPr>
              <a:t>episcopus</a:t>
            </a:r>
            <a:r>
              <a:rPr lang="cs-CZ" dirty="0">
                <a:solidFill>
                  <a:schemeClr val="bg1"/>
                </a:solidFill>
              </a:rPr>
              <a:t>“ – tedy zakladatelem kostela by měl být </a:t>
            </a:r>
            <a:r>
              <a:rPr lang="cs-CZ" dirty="0">
                <a:solidFill>
                  <a:schemeClr val="bg1"/>
                </a:solidFill>
                <a:hlinkClick r:id="rId5" tooltip="Seznam pražských biskupů a arcibiskupů"/>
              </a:rPr>
              <a:t>pražský biskup</a:t>
            </a:r>
            <a:r>
              <a:rPr lang="cs-CZ" dirty="0">
                <a:solidFill>
                  <a:schemeClr val="bg1"/>
                </a:solidFill>
              </a:rPr>
              <a:t> Jan. Ovšem toho jména v historii najdeme hned čtyři pražské biskupy. Podle </a:t>
            </a:r>
            <a:r>
              <a:rPr lang="cs-CZ" dirty="0">
                <a:solidFill>
                  <a:schemeClr val="bg1"/>
                </a:solidFill>
                <a:hlinkClick r:id="rId6" tooltip="Antonín Podlaha"/>
              </a:rPr>
              <a:t>A. Podlahy</a:t>
            </a:r>
            <a:r>
              <a:rPr lang="cs-CZ" dirty="0">
                <a:solidFill>
                  <a:schemeClr val="bg1"/>
                </a:solidFill>
              </a:rPr>
              <a:t> (</a:t>
            </a:r>
            <a:r>
              <a:rPr lang="cs-CZ" i="1" dirty="0">
                <a:solidFill>
                  <a:schemeClr val="bg1"/>
                </a:solidFill>
              </a:rPr>
              <a:t>Posvátná místa království českého</a:t>
            </a:r>
            <a:r>
              <a:rPr lang="cs-CZ" dirty="0">
                <a:solidFill>
                  <a:schemeClr val="bg1"/>
                </a:solidFill>
              </a:rPr>
              <a:t>, 1907) by to mohl být už </a:t>
            </a:r>
            <a:r>
              <a:rPr lang="cs-CZ" dirty="0">
                <a:solidFill>
                  <a:schemeClr val="bg1"/>
                </a:solidFill>
                <a:hlinkClick r:id="rId7" tooltip="Jan I. (pražský biskup)"/>
              </a:rPr>
              <a:t>Jan I</a:t>
            </a:r>
            <a:r>
              <a:rPr lang="cs-CZ" dirty="0" smtClean="0">
                <a:solidFill>
                  <a:schemeClr val="bg1"/>
                </a:solidFill>
                <a:hlinkClick r:id="rId7" tooltip="Jan I. (pražský biskup)"/>
              </a:rPr>
              <a:t>.</a:t>
            </a:r>
            <a:r>
              <a:rPr lang="cs-CZ" dirty="0" smtClean="0">
                <a:solidFill>
                  <a:schemeClr val="bg1"/>
                </a:solidFill>
              </a:rPr>
              <a:t>, </a:t>
            </a:r>
            <a:r>
              <a:rPr lang="cs-CZ" dirty="0">
                <a:solidFill>
                  <a:schemeClr val="bg1"/>
                </a:solidFill>
              </a:rPr>
              <a:t>za jehož biskupování v letech </a:t>
            </a:r>
            <a:r>
              <a:rPr lang="cs-CZ" dirty="0">
                <a:solidFill>
                  <a:schemeClr val="bg1"/>
                </a:solidFill>
                <a:hlinkClick r:id="rId8" tooltip="1134"/>
              </a:rPr>
              <a:t>1134</a:t>
            </a:r>
            <a:r>
              <a:rPr lang="cs-CZ" dirty="0">
                <a:solidFill>
                  <a:schemeClr val="bg1"/>
                </a:solidFill>
              </a:rPr>
              <a:t> až </a:t>
            </a:r>
            <a:r>
              <a:rPr lang="cs-CZ" dirty="0">
                <a:solidFill>
                  <a:schemeClr val="bg1"/>
                </a:solidFill>
                <a:hlinkClick r:id="rId9" tooltip="1139"/>
              </a:rPr>
              <a:t>1139</a:t>
            </a:r>
            <a:r>
              <a:rPr lang="cs-CZ" dirty="0">
                <a:solidFill>
                  <a:schemeClr val="bg1"/>
                </a:solidFill>
              </a:rPr>
              <a:t> mohl být kostel postaven. Podle opatrnějšího datování /kamenná kostelní stavba/ však zakladatelem kostela je nejspíše až třetí z pražských biskupských Janů, tedy </a:t>
            </a:r>
            <a:r>
              <a:rPr lang="cs-CZ" dirty="0">
                <a:solidFill>
                  <a:schemeClr val="bg1"/>
                </a:solidFill>
                <a:hlinkClick r:id="rId10" tooltip="Jan III. z Dražic"/>
              </a:rPr>
              <a:t>Jan III. z Dražic</a:t>
            </a:r>
            <a:r>
              <a:rPr lang="cs-CZ" dirty="0">
                <a:solidFill>
                  <a:schemeClr val="bg1"/>
                </a:solidFill>
              </a:rPr>
              <a:t>. V té době </a:t>
            </a:r>
            <a:r>
              <a:rPr lang="cs-CZ" dirty="0" smtClean="0">
                <a:solidFill>
                  <a:schemeClr val="bg1"/>
                </a:solidFill>
              </a:rPr>
              <a:t>byly Kyje</a:t>
            </a:r>
            <a:r>
              <a:rPr lang="cs-CZ" dirty="0">
                <a:solidFill>
                  <a:schemeClr val="bg1"/>
                </a:solidFill>
              </a:rPr>
              <a:t> pouhý hospodářský dvůr s několika staveními, roku 1720 víska se sedmi staveními. Ve dvoře zřejmě byla starodávná kaple. Není známo, kdy byl kostel zasvěcen </a:t>
            </a:r>
            <a:r>
              <a:rPr lang="cs-CZ" dirty="0">
                <a:solidFill>
                  <a:schemeClr val="bg1"/>
                </a:solidFill>
                <a:hlinkClick r:id="rId11" tooltip="Bartoloměj (apoštol)"/>
              </a:rPr>
              <a:t>sv. Bartoloměji</a:t>
            </a:r>
            <a:r>
              <a:rPr lang="cs-CZ" dirty="0">
                <a:solidFill>
                  <a:schemeClr val="bg1"/>
                </a:solidFill>
              </a:rPr>
              <a:t>. </a:t>
            </a:r>
            <a:r>
              <a:rPr lang="cs-CZ" dirty="0" smtClean="0">
                <a:solidFill>
                  <a:schemeClr val="bg1"/>
                </a:solidFill>
              </a:rPr>
              <a:t>Kaple byla vysvěcena </a:t>
            </a:r>
            <a:r>
              <a:rPr lang="cs-CZ" dirty="0">
                <a:solidFill>
                  <a:schemeClr val="bg1"/>
                </a:solidFill>
              </a:rPr>
              <a:t>po roce </a:t>
            </a:r>
            <a:r>
              <a:rPr lang="cs-CZ" dirty="0">
                <a:solidFill>
                  <a:schemeClr val="bg1"/>
                </a:solidFill>
                <a:hlinkClick r:id="rId12" tooltip="1227"/>
              </a:rPr>
              <a:t>1227</a:t>
            </a:r>
            <a:r>
              <a:rPr lang="cs-CZ" dirty="0">
                <a:solidFill>
                  <a:schemeClr val="bg1"/>
                </a:solidFill>
              </a:rPr>
              <a:t> pražským biskupem </a:t>
            </a:r>
            <a:r>
              <a:rPr lang="cs-CZ" dirty="0">
                <a:solidFill>
                  <a:schemeClr val="bg1"/>
                </a:solidFill>
                <a:hlinkClick r:id="rId13" tooltip="Jan II. z Dražic"/>
              </a:rPr>
              <a:t>Janem </a:t>
            </a:r>
            <a:r>
              <a:rPr lang="cs-CZ" dirty="0" smtClean="0">
                <a:solidFill>
                  <a:schemeClr val="bg1"/>
                </a:solidFill>
                <a:hlinkClick r:id="rId13" tooltip="Jan II. z Dražic"/>
              </a:rPr>
              <a:t>II</a:t>
            </a:r>
            <a:r>
              <a:rPr lang="cs-CZ" dirty="0" smtClean="0">
                <a:solidFill>
                  <a:schemeClr val="bg1"/>
                </a:solidFill>
              </a:rPr>
              <a:t>.</a:t>
            </a:r>
            <a:endParaRPr lang="cs-CZ" altLang="cs-CZ" sz="1800" dirty="0">
              <a:solidFill>
                <a:schemeClr val="bg1"/>
              </a:solidFill>
            </a:endParaRPr>
          </a:p>
        </p:txBody>
      </p:sp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6095967" y="-150274"/>
            <a:ext cx="65" cy="757748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238050" rIns="0" bIns="23805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altLang="cs-CZ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8" name="Rectangle 5"/>
          <p:cNvSpPr>
            <a:spLocks noChangeArrowheads="1"/>
          </p:cNvSpPr>
          <p:nvPr/>
        </p:nvSpPr>
        <p:spPr bwMode="auto">
          <a:xfrm>
            <a:off x="0" y="457200"/>
            <a:ext cx="12192000" cy="15875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prstDash val="solid"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68292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80321" y="649049"/>
            <a:ext cx="9613861" cy="687645"/>
          </a:xfrm>
        </p:spPr>
        <p:txBody>
          <a:bodyPr/>
          <a:lstStyle/>
          <a:p>
            <a:r>
              <a:rPr lang="cs-CZ" dirty="0"/>
              <a:t>6</a:t>
            </a:r>
            <a:r>
              <a:rPr lang="cs-CZ" dirty="0" smtClean="0"/>
              <a:t>. mapka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2066" y="1336694"/>
            <a:ext cx="9422116" cy="5453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9484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Přírodní park Smetanka a železniční most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93134" y="2114318"/>
            <a:ext cx="11929534" cy="4743681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cs-CZ" b="1" dirty="0" smtClean="0">
                <a:solidFill>
                  <a:schemeClr val="bg1"/>
                </a:solidFill>
              </a:rPr>
              <a:t>Přírodní park Smetanka: </a:t>
            </a:r>
          </a:p>
          <a:p>
            <a:r>
              <a:rPr lang="cs-CZ" dirty="0">
                <a:solidFill>
                  <a:schemeClr val="bg1"/>
                </a:solidFill>
              </a:rPr>
              <a:t>vznikl v roce 2010 v Praze na částech katastrálních </a:t>
            </a:r>
            <a:r>
              <a:rPr lang="cs-CZ" dirty="0" smtClean="0">
                <a:solidFill>
                  <a:schemeClr val="bg1"/>
                </a:solidFill>
              </a:rPr>
              <a:t>území</a:t>
            </a:r>
            <a:r>
              <a:rPr lang="cs-CZ" dirty="0">
                <a:solidFill>
                  <a:schemeClr val="bg1"/>
                </a:solidFill>
              </a:rPr>
              <a:t> </a:t>
            </a:r>
            <a:r>
              <a:rPr lang="cs-CZ" dirty="0">
                <a:solidFill>
                  <a:schemeClr val="bg1"/>
                </a:solidFill>
                <a:hlinkClick r:id="rId2" tooltip="Hloubětín"/>
              </a:rPr>
              <a:t>Hloubětín</a:t>
            </a:r>
            <a:r>
              <a:rPr lang="cs-CZ" dirty="0">
                <a:solidFill>
                  <a:schemeClr val="bg1"/>
                </a:solidFill>
              </a:rPr>
              <a:t>, </a:t>
            </a:r>
            <a:r>
              <a:rPr lang="cs-CZ" dirty="0">
                <a:solidFill>
                  <a:schemeClr val="bg1"/>
                </a:solidFill>
                <a:hlinkClick r:id="rId3" tooltip="Kyje"/>
              </a:rPr>
              <a:t>Kyje</a:t>
            </a:r>
            <a:r>
              <a:rPr lang="cs-CZ" dirty="0">
                <a:solidFill>
                  <a:schemeClr val="bg1"/>
                </a:solidFill>
              </a:rPr>
              <a:t>, </a:t>
            </a:r>
            <a:r>
              <a:rPr lang="cs-CZ" dirty="0">
                <a:solidFill>
                  <a:schemeClr val="bg1"/>
                </a:solidFill>
                <a:hlinkClick r:id="rId4" tooltip="Hrdlořezy (Praha)"/>
              </a:rPr>
              <a:t>Hrdlořezy</a:t>
            </a:r>
            <a:r>
              <a:rPr lang="cs-CZ" dirty="0">
                <a:solidFill>
                  <a:schemeClr val="bg1"/>
                </a:solidFill>
              </a:rPr>
              <a:t> a </a:t>
            </a:r>
            <a:r>
              <a:rPr lang="cs-CZ" dirty="0">
                <a:solidFill>
                  <a:schemeClr val="bg1"/>
                </a:solidFill>
                <a:hlinkClick r:id="rId5" tooltip="Vysočany"/>
              </a:rPr>
              <a:t>Vysočany</a:t>
            </a:r>
            <a:r>
              <a:rPr lang="cs-CZ" dirty="0">
                <a:solidFill>
                  <a:schemeClr val="bg1"/>
                </a:solidFill>
              </a:rPr>
              <a:t>. Nejznámějšími součástmi tohoto parku je </a:t>
            </a:r>
            <a:r>
              <a:rPr lang="cs-CZ" dirty="0">
                <a:solidFill>
                  <a:schemeClr val="bg1"/>
                </a:solidFill>
                <a:hlinkClick r:id="rId6" tooltip="Hořejší rybník (Hloubětín)"/>
              </a:rPr>
              <a:t>Hořejší rybník</a:t>
            </a:r>
            <a:r>
              <a:rPr lang="cs-CZ" dirty="0">
                <a:solidFill>
                  <a:schemeClr val="bg1"/>
                </a:solidFill>
              </a:rPr>
              <a:t>, </a:t>
            </a:r>
            <a:r>
              <a:rPr lang="cs-CZ" dirty="0">
                <a:solidFill>
                  <a:schemeClr val="bg1"/>
                </a:solidFill>
                <a:hlinkClick r:id="rId7" tooltip="Smetanka (vrch v Praze) (stránka neexistuje)"/>
              </a:rPr>
              <a:t>vrch Smetanka</a:t>
            </a:r>
            <a:r>
              <a:rPr lang="cs-CZ" dirty="0">
                <a:solidFill>
                  <a:schemeClr val="bg1"/>
                </a:solidFill>
              </a:rPr>
              <a:t> a svah pod Hájem. </a:t>
            </a:r>
            <a:endParaRPr lang="cs-CZ" dirty="0" smtClean="0">
              <a:solidFill>
                <a:schemeClr val="bg1"/>
              </a:solidFill>
            </a:endParaRPr>
          </a:p>
          <a:p>
            <a:r>
              <a:rPr lang="cs-CZ" dirty="0" smtClean="0">
                <a:solidFill>
                  <a:schemeClr val="bg1"/>
                </a:solidFill>
              </a:rPr>
              <a:t>Severní </a:t>
            </a:r>
            <a:r>
              <a:rPr lang="cs-CZ" dirty="0">
                <a:solidFill>
                  <a:schemeClr val="bg1"/>
                </a:solidFill>
              </a:rPr>
              <a:t>hranici tvoří železniční trať Praha-Kolín. Východní hranice je ohraničena lesní zástavbou, </a:t>
            </a:r>
            <a:r>
              <a:rPr lang="cs-CZ" dirty="0" smtClean="0">
                <a:solidFill>
                  <a:schemeClr val="bg1"/>
                </a:solidFill>
              </a:rPr>
              <a:t>která </a:t>
            </a:r>
            <a:r>
              <a:rPr lang="cs-CZ" dirty="0">
                <a:solidFill>
                  <a:schemeClr val="bg1"/>
                </a:solidFill>
              </a:rPr>
              <a:t>vede ke </a:t>
            </a:r>
            <a:r>
              <a:rPr lang="cs-CZ" dirty="0">
                <a:solidFill>
                  <a:schemeClr val="bg1"/>
                </a:solidFill>
                <a:hlinkClick r:id="rId8" tooltip="Kyjský rybník"/>
              </a:rPr>
              <a:t>Kyjskému rybníku</a:t>
            </a:r>
            <a:r>
              <a:rPr lang="cs-CZ" dirty="0">
                <a:solidFill>
                  <a:schemeClr val="bg1"/>
                </a:solidFill>
              </a:rPr>
              <a:t>. Ulice U Rybníka, </a:t>
            </a:r>
            <a:r>
              <a:rPr lang="cs-CZ" dirty="0" err="1">
                <a:solidFill>
                  <a:schemeClr val="bg1"/>
                </a:solidFill>
              </a:rPr>
              <a:t>Tálinská</a:t>
            </a:r>
            <a:r>
              <a:rPr lang="cs-CZ" dirty="0">
                <a:solidFill>
                  <a:schemeClr val="bg1"/>
                </a:solidFill>
              </a:rPr>
              <a:t> a Vlkovická tvoří jižní hranici parku.</a:t>
            </a:r>
            <a:r>
              <a:rPr lang="cs-CZ" dirty="0" smtClean="0">
                <a:solidFill>
                  <a:schemeClr val="bg1"/>
                </a:solidFill>
              </a:rPr>
              <a:t>, turisticky velmi vyhledávané místo; u Hořejšího rybníka veřejné ohniště!</a:t>
            </a:r>
            <a:endParaRPr lang="cs-CZ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cs-CZ" b="1" dirty="0" smtClean="0">
                <a:solidFill>
                  <a:schemeClr val="bg1"/>
                </a:solidFill>
              </a:rPr>
              <a:t>Železniční viadukty u Hořejšího rybníka</a:t>
            </a:r>
          </a:p>
          <a:p>
            <a:r>
              <a:rPr lang="cs-CZ" dirty="0">
                <a:solidFill>
                  <a:schemeClr val="bg1"/>
                </a:solidFill>
              </a:rPr>
              <a:t>součástí někdejší pražsko-olomoucké dráhy. Původní kamenný viadukt je z roku 1845, jižní jednokolejný je z r. 1919 a severní betonový byl vystavěn asi po r. </a:t>
            </a:r>
            <a:r>
              <a:rPr lang="cs-CZ" dirty="0" smtClean="0">
                <a:solidFill>
                  <a:schemeClr val="bg1"/>
                </a:solidFill>
              </a:rPr>
              <a:t>1952; v roce 2009 při stavbě koridoru modernizován; j</a:t>
            </a:r>
            <a:r>
              <a:rPr lang="cs-CZ" b="1" dirty="0" smtClean="0">
                <a:solidFill>
                  <a:schemeClr val="bg1"/>
                </a:solidFill>
              </a:rPr>
              <a:t>ižní most nese odbočku do Malešic;</a:t>
            </a:r>
          </a:p>
          <a:p>
            <a:r>
              <a:rPr lang="cs-CZ" b="1" dirty="0" smtClean="0">
                <a:solidFill>
                  <a:schemeClr val="bg1"/>
                </a:solidFill>
              </a:rPr>
              <a:t>Mosty jsou památkově chráněny od r. 2013; </a:t>
            </a:r>
          </a:p>
          <a:p>
            <a:r>
              <a:rPr lang="cs-CZ" b="1" dirty="0" smtClean="0">
                <a:solidFill>
                  <a:schemeClr val="bg1"/>
                </a:solidFill>
              </a:rPr>
              <a:t>od r. 2009 tudy prochází vysočanská cyklostezka a naučná stezka</a:t>
            </a:r>
          </a:p>
          <a:p>
            <a:r>
              <a:rPr lang="cs-CZ" b="1" dirty="0" smtClean="0">
                <a:solidFill>
                  <a:schemeClr val="bg1"/>
                </a:solidFill>
              </a:rPr>
              <a:t>Jak jsou mosty vysoké?? (asi?)</a:t>
            </a:r>
          </a:p>
        </p:txBody>
      </p:sp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6095967" y="-150274"/>
            <a:ext cx="65" cy="757748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238050" rIns="0" bIns="23805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altLang="cs-CZ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8" name="Rectangle 5"/>
          <p:cNvSpPr>
            <a:spLocks noChangeArrowheads="1"/>
          </p:cNvSpPr>
          <p:nvPr/>
        </p:nvSpPr>
        <p:spPr bwMode="auto">
          <a:xfrm>
            <a:off x="0" y="457200"/>
            <a:ext cx="12192000" cy="15875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prstDash val="solid"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86053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80321" y="649049"/>
            <a:ext cx="9613861" cy="687645"/>
          </a:xfrm>
        </p:spPr>
        <p:txBody>
          <a:bodyPr/>
          <a:lstStyle/>
          <a:p>
            <a:r>
              <a:rPr lang="cs-CZ" dirty="0" smtClean="0"/>
              <a:t>7. mapka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3614" y="1267115"/>
            <a:ext cx="9559389" cy="5590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6965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Hrdlořezy a Třešňovka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0" y="1979920"/>
            <a:ext cx="12192000" cy="4861147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cs-CZ" sz="1600" b="1" dirty="0" smtClean="0">
                <a:solidFill>
                  <a:schemeClr val="bg1"/>
                </a:solidFill>
              </a:rPr>
              <a:t>Hrdlořezy: </a:t>
            </a:r>
          </a:p>
          <a:p>
            <a:r>
              <a:rPr lang="cs-CZ" sz="1600" dirty="0">
                <a:solidFill>
                  <a:schemeClr val="bg1"/>
                </a:solidFill>
              </a:rPr>
              <a:t>(</a:t>
            </a:r>
            <a:r>
              <a:rPr lang="cs-CZ" sz="1600" dirty="0">
                <a:solidFill>
                  <a:schemeClr val="bg1"/>
                </a:solidFill>
                <a:hlinkClick r:id="rId2" tooltip="Němčina"/>
              </a:rPr>
              <a:t>německy</a:t>
            </a:r>
            <a:r>
              <a:rPr lang="cs-CZ" sz="1600" dirty="0">
                <a:solidFill>
                  <a:schemeClr val="bg1"/>
                </a:solidFill>
              </a:rPr>
              <a:t> </a:t>
            </a:r>
            <a:r>
              <a:rPr lang="cs-CZ" sz="1600" dirty="0" err="1">
                <a:solidFill>
                  <a:schemeClr val="bg1"/>
                </a:solidFill>
              </a:rPr>
              <a:t>Kehlen</a:t>
            </a:r>
            <a:r>
              <a:rPr lang="cs-CZ" sz="1600" dirty="0" smtClean="0">
                <a:solidFill>
                  <a:schemeClr val="bg1"/>
                </a:solidFill>
              </a:rPr>
              <a:t>); 1700 </a:t>
            </a:r>
            <a:r>
              <a:rPr lang="cs-CZ" sz="1600" dirty="0" err="1" smtClean="0">
                <a:solidFill>
                  <a:schemeClr val="bg1"/>
                </a:solidFill>
              </a:rPr>
              <a:t>obyvatel;Na</a:t>
            </a:r>
            <a:r>
              <a:rPr lang="cs-CZ" sz="1600" dirty="0" smtClean="0">
                <a:solidFill>
                  <a:schemeClr val="bg1"/>
                </a:solidFill>
              </a:rPr>
              <a:t> východě</a:t>
            </a:r>
            <a:r>
              <a:rPr lang="cs-CZ" sz="1600" dirty="0">
                <a:solidFill>
                  <a:schemeClr val="bg1"/>
                </a:solidFill>
              </a:rPr>
              <a:t> </a:t>
            </a:r>
            <a:r>
              <a:rPr lang="cs-CZ" sz="1600" dirty="0" smtClean="0">
                <a:solidFill>
                  <a:schemeClr val="bg1"/>
                </a:solidFill>
                <a:hlinkClick r:id="rId3" tooltip="Praha"/>
              </a:rPr>
              <a:t>Prahy</a:t>
            </a:r>
            <a:r>
              <a:rPr lang="cs-CZ" sz="1600" dirty="0" smtClean="0">
                <a:solidFill>
                  <a:schemeClr val="bg1"/>
                </a:solidFill>
              </a:rPr>
              <a:t>, většinou 9. obvod (jižní, neobydlený konec zasahuje do Prahy 10), </a:t>
            </a:r>
            <a:r>
              <a:rPr lang="cs-CZ" sz="1600" dirty="0">
                <a:solidFill>
                  <a:schemeClr val="bg1"/>
                </a:solidFill>
              </a:rPr>
              <a:t>kolem zákrutu </a:t>
            </a:r>
            <a:r>
              <a:rPr lang="cs-CZ" sz="1600" dirty="0">
                <a:solidFill>
                  <a:schemeClr val="bg1"/>
                </a:solidFill>
                <a:hlinkClick r:id="rId4" tooltip="Rokytka (přítok Vltavy)"/>
              </a:rPr>
              <a:t>Rokytky</a:t>
            </a:r>
            <a:r>
              <a:rPr lang="cs-CZ" sz="1600" dirty="0">
                <a:solidFill>
                  <a:schemeClr val="bg1"/>
                </a:solidFill>
              </a:rPr>
              <a:t> nedaleko vrchu Tábor. </a:t>
            </a:r>
            <a:endParaRPr lang="cs-CZ" sz="1600" dirty="0" smtClean="0">
              <a:solidFill>
                <a:schemeClr val="bg1"/>
              </a:solidFill>
            </a:endParaRPr>
          </a:p>
          <a:p>
            <a:r>
              <a:rPr lang="cs-CZ" sz="1600" dirty="0" smtClean="0">
                <a:solidFill>
                  <a:schemeClr val="bg1"/>
                </a:solidFill>
              </a:rPr>
              <a:t>Doloženy 1525; náležely </a:t>
            </a:r>
            <a:r>
              <a:rPr lang="cs-CZ" sz="1600" dirty="0">
                <a:solidFill>
                  <a:schemeClr val="bg1"/>
                </a:solidFill>
              </a:rPr>
              <a:t>staroměstskému </a:t>
            </a:r>
            <a:r>
              <a:rPr lang="cs-CZ" sz="1600" dirty="0">
                <a:solidFill>
                  <a:schemeClr val="bg1"/>
                </a:solidFill>
                <a:hlinkClick r:id="rId5" tooltip="Kostel Obrácení svatého Pavla (Karlín)"/>
              </a:rPr>
              <a:t>špitálu svatého Pavla</a:t>
            </a:r>
            <a:r>
              <a:rPr lang="cs-CZ" sz="1600" dirty="0">
                <a:solidFill>
                  <a:schemeClr val="bg1"/>
                </a:solidFill>
              </a:rPr>
              <a:t> před </a:t>
            </a:r>
            <a:r>
              <a:rPr lang="cs-CZ" sz="1600" dirty="0">
                <a:solidFill>
                  <a:schemeClr val="bg1"/>
                </a:solidFill>
                <a:hlinkClick r:id="rId6" tooltip="Poříčská brána"/>
              </a:rPr>
              <a:t>Poříčskou </a:t>
            </a:r>
            <a:r>
              <a:rPr lang="cs-CZ" sz="1600" dirty="0" smtClean="0">
                <a:solidFill>
                  <a:schemeClr val="bg1"/>
                </a:solidFill>
                <a:hlinkClick r:id="rId6" tooltip="Poříčská brána"/>
              </a:rPr>
              <a:t>branou</a:t>
            </a:r>
            <a:r>
              <a:rPr lang="cs-CZ" sz="1600" dirty="0" smtClean="0">
                <a:solidFill>
                  <a:schemeClr val="bg1"/>
                </a:solidFill>
              </a:rPr>
              <a:t>. </a:t>
            </a:r>
            <a:r>
              <a:rPr lang="cs-CZ" sz="1600" dirty="0">
                <a:solidFill>
                  <a:schemeClr val="bg1"/>
                </a:solidFill>
              </a:rPr>
              <a:t>Po zrušení špitálu v r. </a:t>
            </a:r>
            <a:r>
              <a:rPr lang="cs-CZ" sz="1600" dirty="0">
                <a:solidFill>
                  <a:schemeClr val="bg1"/>
                </a:solidFill>
                <a:hlinkClick r:id="rId7" tooltip="1784"/>
              </a:rPr>
              <a:t>1784</a:t>
            </a:r>
            <a:r>
              <a:rPr lang="cs-CZ" sz="1600" dirty="0">
                <a:solidFill>
                  <a:schemeClr val="bg1"/>
                </a:solidFill>
              </a:rPr>
              <a:t> zde byl vytvořen nadační statek spravovaný pražskou obcí. V r. </a:t>
            </a:r>
            <a:r>
              <a:rPr lang="cs-CZ" sz="1600" dirty="0">
                <a:solidFill>
                  <a:schemeClr val="bg1"/>
                </a:solidFill>
                <a:hlinkClick r:id="rId8" tooltip="1900"/>
              </a:rPr>
              <a:t>1900</a:t>
            </a:r>
            <a:r>
              <a:rPr lang="cs-CZ" sz="1600" dirty="0">
                <a:solidFill>
                  <a:schemeClr val="bg1"/>
                </a:solidFill>
              </a:rPr>
              <a:t> byly Hrdlořezy s 1007 obyvateli vsí okresu </a:t>
            </a:r>
            <a:r>
              <a:rPr lang="cs-CZ" sz="1600" dirty="0">
                <a:solidFill>
                  <a:schemeClr val="bg1"/>
                </a:solidFill>
                <a:hlinkClick r:id="rId9" tooltip="Žižkov"/>
              </a:rPr>
              <a:t>Žižkov</a:t>
            </a:r>
            <a:r>
              <a:rPr lang="cs-CZ" sz="1600" dirty="0">
                <a:solidFill>
                  <a:schemeClr val="bg1"/>
                </a:solidFill>
              </a:rPr>
              <a:t>. </a:t>
            </a:r>
            <a:endParaRPr lang="cs-CZ" sz="1600" dirty="0" smtClean="0">
              <a:solidFill>
                <a:schemeClr val="bg1"/>
              </a:solidFill>
            </a:endParaRPr>
          </a:p>
          <a:p>
            <a:r>
              <a:rPr lang="cs-CZ" sz="1600" dirty="0" smtClean="0">
                <a:solidFill>
                  <a:schemeClr val="bg1"/>
                </a:solidFill>
              </a:rPr>
              <a:t>V </a:t>
            </a:r>
            <a:r>
              <a:rPr lang="cs-CZ" sz="1600" dirty="0">
                <a:solidFill>
                  <a:schemeClr val="bg1"/>
                </a:solidFill>
              </a:rPr>
              <a:t>letech </a:t>
            </a:r>
            <a:r>
              <a:rPr lang="cs-CZ" sz="1600" dirty="0">
                <a:solidFill>
                  <a:schemeClr val="bg1"/>
                </a:solidFill>
                <a:hlinkClick r:id="rId10" tooltip="1912"/>
              </a:rPr>
              <a:t>1912</a:t>
            </a:r>
            <a:r>
              <a:rPr lang="cs-CZ" sz="1600" dirty="0">
                <a:solidFill>
                  <a:schemeClr val="bg1"/>
                </a:solidFill>
              </a:rPr>
              <a:t>–</a:t>
            </a:r>
            <a:r>
              <a:rPr lang="cs-CZ" sz="1600" dirty="0">
                <a:solidFill>
                  <a:schemeClr val="bg1"/>
                </a:solidFill>
                <a:hlinkClick r:id="rId11" tooltip="1914"/>
              </a:rPr>
              <a:t>1914</a:t>
            </a:r>
            <a:r>
              <a:rPr lang="cs-CZ" sz="1600" dirty="0">
                <a:solidFill>
                  <a:schemeClr val="bg1"/>
                </a:solidFill>
              </a:rPr>
              <a:t> zde byla vystavěna kolonie rodinných domků „</a:t>
            </a:r>
            <a:r>
              <a:rPr lang="cs-CZ" sz="1600" dirty="0">
                <a:solidFill>
                  <a:schemeClr val="bg1"/>
                </a:solidFill>
                <a:hlinkClick r:id="rId12" tooltip="Jarov (Žižkov)"/>
              </a:rPr>
              <a:t>Jarov</a:t>
            </a:r>
            <a:r>
              <a:rPr lang="cs-CZ" sz="1600" dirty="0">
                <a:solidFill>
                  <a:schemeClr val="bg1"/>
                </a:solidFill>
              </a:rPr>
              <a:t>“ u samoty Chmelnice (dnes už do katastru Hrdlořez nepatří</a:t>
            </a:r>
            <a:r>
              <a:rPr lang="cs-CZ" sz="1600" dirty="0" smtClean="0">
                <a:solidFill>
                  <a:schemeClr val="bg1"/>
                </a:solidFill>
              </a:rPr>
              <a:t>). Na </a:t>
            </a:r>
            <a:r>
              <a:rPr lang="cs-CZ" sz="1600" dirty="0">
                <a:solidFill>
                  <a:schemeClr val="bg1"/>
                </a:solidFill>
              </a:rPr>
              <a:t>začátku r. </a:t>
            </a:r>
            <a:r>
              <a:rPr lang="cs-CZ" sz="1600" dirty="0">
                <a:solidFill>
                  <a:schemeClr val="bg1"/>
                </a:solidFill>
                <a:hlinkClick r:id="rId13" tooltip="1922"/>
              </a:rPr>
              <a:t>1922</a:t>
            </a:r>
            <a:r>
              <a:rPr lang="cs-CZ" sz="1600" dirty="0">
                <a:solidFill>
                  <a:schemeClr val="bg1"/>
                </a:solidFill>
              </a:rPr>
              <a:t>, kdy byly Hrdlořezy začleněny do </a:t>
            </a:r>
            <a:r>
              <a:rPr lang="cs-CZ" sz="1600" dirty="0">
                <a:solidFill>
                  <a:schemeClr val="bg1"/>
                </a:solidFill>
                <a:hlinkClick r:id="rId14" tooltip="Velká Praha"/>
              </a:rPr>
              <a:t>Velké Prahy</a:t>
            </a:r>
            <a:r>
              <a:rPr lang="cs-CZ" sz="1600" dirty="0">
                <a:solidFill>
                  <a:schemeClr val="bg1"/>
                </a:solidFill>
              </a:rPr>
              <a:t> jako součást </a:t>
            </a:r>
            <a:r>
              <a:rPr lang="cs-CZ" sz="1600" dirty="0">
                <a:solidFill>
                  <a:schemeClr val="bg1"/>
                </a:solidFill>
                <a:hlinkClick r:id="rId15" tooltip="Praha XI"/>
              </a:rPr>
              <a:t>Prahy XI</a:t>
            </a:r>
            <a:r>
              <a:rPr lang="cs-CZ" sz="1600" dirty="0">
                <a:solidFill>
                  <a:schemeClr val="bg1"/>
                </a:solidFill>
              </a:rPr>
              <a:t>, měly cca 1800 obyvatel. </a:t>
            </a:r>
            <a:endParaRPr lang="cs-CZ" sz="1600" dirty="0" smtClean="0">
              <a:solidFill>
                <a:schemeClr val="bg1"/>
              </a:solidFill>
            </a:endParaRPr>
          </a:p>
          <a:p>
            <a:r>
              <a:rPr lang="cs-CZ" sz="1600" dirty="0" smtClean="0">
                <a:solidFill>
                  <a:schemeClr val="bg1"/>
                </a:solidFill>
              </a:rPr>
              <a:t>V </a:t>
            </a:r>
            <a:r>
              <a:rPr lang="cs-CZ" sz="1600" dirty="0">
                <a:solidFill>
                  <a:schemeClr val="bg1"/>
                </a:solidFill>
              </a:rPr>
              <a:t>r. </a:t>
            </a:r>
            <a:r>
              <a:rPr lang="cs-CZ" sz="1600" dirty="0">
                <a:solidFill>
                  <a:schemeClr val="bg1"/>
                </a:solidFill>
                <a:hlinkClick r:id="rId16" tooltip="1949"/>
              </a:rPr>
              <a:t>1949</a:t>
            </a:r>
            <a:r>
              <a:rPr lang="cs-CZ" sz="1600" dirty="0">
                <a:solidFill>
                  <a:schemeClr val="bg1"/>
                </a:solidFill>
              </a:rPr>
              <a:t> byly Hrdlořezy začleněny do správního obvodu Praha 9 (s </a:t>
            </a:r>
            <a:r>
              <a:rPr lang="cs-CZ" sz="1600" dirty="0">
                <a:solidFill>
                  <a:schemeClr val="bg1"/>
                </a:solidFill>
                <a:hlinkClick r:id="rId17" tooltip="Vysočany"/>
              </a:rPr>
              <a:t>Vysočany</a:t>
            </a:r>
            <a:r>
              <a:rPr lang="cs-CZ" sz="1600" dirty="0">
                <a:solidFill>
                  <a:schemeClr val="bg1"/>
                </a:solidFill>
              </a:rPr>
              <a:t>, </a:t>
            </a:r>
            <a:r>
              <a:rPr lang="cs-CZ" sz="1600" dirty="0">
                <a:solidFill>
                  <a:schemeClr val="bg1"/>
                </a:solidFill>
                <a:hlinkClick r:id="rId18" tooltip="Prosek"/>
              </a:rPr>
              <a:t>Prosekem</a:t>
            </a:r>
            <a:r>
              <a:rPr lang="cs-CZ" sz="1600" dirty="0">
                <a:solidFill>
                  <a:schemeClr val="bg1"/>
                </a:solidFill>
              </a:rPr>
              <a:t>, </a:t>
            </a:r>
            <a:r>
              <a:rPr lang="cs-CZ" sz="1600" dirty="0">
                <a:solidFill>
                  <a:schemeClr val="bg1"/>
                </a:solidFill>
                <a:hlinkClick r:id="rId19" tooltip="Hloubětín"/>
              </a:rPr>
              <a:t>Hloubětínem</a:t>
            </a:r>
            <a:r>
              <a:rPr lang="cs-CZ" sz="1600" dirty="0">
                <a:solidFill>
                  <a:schemeClr val="bg1"/>
                </a:solidFill>
              </a:rPr>
              <a:t> a s částí </a:t>
            </a:r>
            <a:r>
              <a:rPr lang="cs-CZ" sz="1600" dirty="0">
                <a:solidFill>
                  <a:schemeClr val="bg1"/>
                </a:solidFill>
                <a:hlinkClick r:id="rId20" tooltip="Libeň"/>
              </a:rPr>
              <a:t>Libně</a:t>
            </a:r>
            <a:r>
              <a:rPr lang="cs-CZ" sz="1600" dirty="0">
                <a:solidFill>
                  <a:schemeClr val="bg1"/>
                </a:solidFill>
              </a:rPr>
              <a:t>). V r. </a:t>
            </a:r>
            <a:r>
              <a:rPr lang="cs-CZ" sz="1600" dirty="0">
                <a:solidFill>
                  <a:schemeClr val="bg1"/>
                </a:solidFill>
                <a:hlinkClick r:id="rId21" tooltip="1960"/>
              </a:rPr>
              <a:t>1960</a:t>
            </a:r>
            <a:r>
              <a:rPr lang="cs-CZ" sz="1600" dirty="0">
                <a:solidFill>
                  <a:schemeClr val="bg1"/>
                </a:solidFill>
              </a:rPr>
              <a:t> zůstalo </a:t>
            </a:r>
            <a:r>
              <a:rPr lang="cs-CZ" sz="1600" dirty="0">
                <a:solidFill>
                  <a:schemeClr val="bg1"/>
                </a:solidFill>
                <a:hlinkClick r:id="rId22" tooltip="Katastrální území"/>
              </a:rPr>
              <a:t>k. </a:t>
            </a:r>
            <a:r>
              <a:rPr lang="cs-CZ" sz="1600" dirty="0" err="1">
                <a:solidFill>
                  <a:schemeClr val="bg1"/>
                </a:solidFill>
                <a:hlinkClick r:id="rId22" tooltip="Katastrální území"/>
              </a:rPr>
              <a:t>ú.</a:t>
            </a:r>
            <a:r>
              <a:rPr lang="cs-CZ" sz="1600" dirty="0">
                <a:solidFill>
                  <a:schemeClr val="bg1"/>
                </a:solidFill>
              </a:rPr>
              <a:t> Hrdlořezy součástí obvodu Praha 9 a v roce </a:t>
            </a:r>
            <a:r>
              <a:rPr lang="cs-CZ" sz="1600" dirty="0">
                <a:solidFill>
                  <a:schemeClr val="bg1"/>
                </a:solidFill>
                <a:hlinkClick r:id="rId23" tooltip="1990"/>
              </a:rPr>
              <a:t>1990</a:t>
            </a:r>
            <a:r>
              <a:rPr lang="cs-CZ" sz="1600" dirty="0">
                <a:solidFill>
                  <a:schemeClr val="bg1"/>
                </a:solidFill>
              </a:rPr>
              <a:t> se stalo součástí městské části </a:t>
            </a:r>
            <a:r>
              <a:rPr lang="cs-CZ" sz="1600" dirty="0">
                <a:solidFill>
                  <a:schemeClr val="bg1"/>
                </a:solidFill>
                <a:hlinkClick r:id="rId24" tooltip="Praha 9"/>
              </a:rPr>
              <a:t>Praha 9</a:t>
            </a:r>
            <a:r>
              <a:rPr lang="cs-CZ" sz="1600" dirty="0" smtClean="0">
                <a:solidFill>
                  <a:schemeClr val="bg1"/>
                </a:solidFill>
              </a:rPr>
              <a:t>.</a:t>
            </a:r>
          </a:p>
          <a:p>
            <a:r>
              <a:rPr lang="cs-CZ" sz="1600" dirty="0" smtClean="0">
                <a:solidFill>
                  <a:schemeClr val="bg1"/>
                </a:solidFill>
              </a:rPr>
              <a:t>Památkově chráněné opukové statky a usedlosti z 19. století.</a:t>
            </a:r>
            <a:endParaRPr lang="cs-CZ" sz="16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cs-CZ" sz="1600" b="1" dirty="0" smtClean="0">
                <a:solidFill>
                  <a:schemeClr val="bg1"/>
                </a:solidFill>
              </a:rPr>
              <a:t>Vrch Třešňovka</a:t>
            </a:r>
          </a:p>
          <a:p>
            <a:pPr>
              <a:lnSpc>
                <a:spcPct val="120000"/>
              </a:lnSpc>
            </a:pPr>
            <a:r>
              <a:rPr lang="cs-CZ" sz="1600" b="1" dirty="0">
                <a:solidFill>
                  <a:schemeClr val="bg1"/>
                </a:solidFill>
              </a:rPr>
              <a:t>Celková rozloha:</a:t>
            </a:r>
            <a:r>
              <a:rPr lang="cs-CZ" sz="1600" dirty="0">
                <a:solidFill>
                  <a:schemeClr val="bg1"/>
                </a:solidFill>
              </a:rPr>
              <a:t> 10 </a:t>
            </a:r>
            <a:r>
              <a:rPr lang="cs-CZ" sz="1600" dirty="0" smtClean="0">
                <a:solidFill>
                  <a:schemeClr val="bg1"/>
                </a:solidFill>
              </a:rPr>
              <a:t>ha; Hrdlořezy</a:t>
            </a:r>
            <a:r>
              <a:rPr lang="cs-CZ" sz="1600" dirty="0">
                <a:solidFill>
                  <a:schemeClr val="bg1"/>
                </a:solidFill>
              </a:rPr>
              <a:t/>
            </a:r>
            <a:br>
              <a:rPr lang="cs-CZ" sz="1600" dirty="0">
                <a:solidFill>
                  <a:schemeClr val="bg1"/>
                </a:solidFill>
              </a:rPr>
            </a:br>
            <a:r>
              <a:rPr lang="cs-CZ" sz="1600" b="1" dirty="0">
                <a:solidFill>
                  <a:schemeClr val="bg1"/>
                </a:solidFill>
              </a:rPr>
              <a:t>Počet nově vysazených stromů:</a:t>
            </a:r>
            <a:r>
              <a:rPr lang="cs-CZ" sz="1600" dirty="0">
                <a:solidFill>
                  <a:schemeClr val="bg1"/>
                </a:solidFill>
              </a:rPr>
              <a:t> </a:t>
            </a:r>
            <a:r>
              <a:rPr lang="cs-CZ" sz="1600" dirty="0" smtClean="0">
                <a:solidFill>
                  <a:schemeClr val="bg1"/>
                </a:solidFill>
              </a:rPr>
              <a:t>během revitalizace 2015-16: 420; </a:t>
            </a:r>
            <a:r>
              <a:rPr lang="cs-CZ" sz="1600" b="1" dirty="0" smtClean="0">
                <a:solidFill>
                  <a:schemeClr val="bg1"/>
                </a:solidFill>
              </a:rPr>
              <a:t>Celkový </a:t>
            </a:r>
            <a:r>
              <a:rPr lang="cs-CZ" sz="1600" b="1" dirty="0">
                <a:solidFill>
                  <a:schemeClr val="bg1"/>
                </a:solidFill>
              </a:rPr>
              <a:t>počet míst v sadu:</a:t>
            </a:r>
            <a:r>
              <a:rPr lang="cs-CZ" sz="1600" dirty="0">
                <a:solidFill>
                  <a:schemeClr val="bg1"/>
                </a:solidFill>
              </a:rPr>
              <a:t> cca 1500</a:t>
            </a:r>
            <a:br>
              <a:rPr lang="cs-CZ" sz="1600" dirty="0">
                <a:solidFill>
                  <a:schemeClr val="bg1"/>
                </a:solidFill>
              </a:rPr>
            </a:br>
            <a:r>
              <a:rPr lang="cs-CZ" sz="1600" b="1" dirty="0">
                <a:solidFill>
                  <a:schemeClr val="bg1"/>
                </a:solidFill>
              </a:rPr>
              <a:t>Odrůdy:</a:t>
            </a:r>
            <a:r>
              <a:rPr lang="cs-CZ" sz="1600" dirty="0">
                <a:solidFill>
                  <a:schemeClr val="bg1"/>
                </a:solidFill>
              </a:rPr>
              <a:t> nově jsou vysazeny odrůdy třešní jako např. Karešova, </a:t>
            </a:r>
            <a:r>
              <a:rPr lang="cs-CZ" sz="1600" dirty="0" err="1">
                <a:solidFill>
                  <a:schemeClr val="bg1"/>
                </a:solidFill>
              </a:rPr>
              <a:t>Kordia</a:t>
            </a:r>
            <a:r>
              <a:rPr lang="cs-CZ" sz="1600" dirty="0">
                <a:solidFill>
                  <a:schemeClr val="bg1"/>
                </a:solidFill>
              </a:rPr>
              <a:t>, </a:t>
            </a:r>
            <a:r>
              <a:rPr lang="cs-CZ" sz="1600" dirty="0" err="1">
                <a:solidFill>
                  <a:schemeClr val="bg1"/>
                </a:solidFill>
              </a:rPr>
              <a:t>Rychlice</a:t>
            </a:r>
            <a:r>
              <a:rPr lang="cs-CZ" sz="1600" dirty="0">
                <a:solidFill>
                  <a:schemeClr val="bg1"/>
                </a:solidFill>
              </a:rPr>
              <a:t> německá, </a:t>
            </a:r>
            <a:r>
              <a:rPr lang="cs-CZ" sz="1600" dirty="0" err="1">
                <a:solidFill>
                  <a:schemeClr val="bg1"/>
                </a:solidFill>
              </a:rPr>
              <a:t>Germersdorfská</a:t>
            </a:r>
            <a:r>
              <a:rPr lang="cs-CZ" sz="1600" dirty="0">
                <a:solidFill>
                  <a:schemeClr val="bg1"/>
                </a:solidFill>
              </a:rPr>
              <a:t>, </a:t>
            </a:r>
            <a:r>
              <a:rPr lang="cs-CZ" sz="1600" dirty="0" err="1">
                <a:solidFill>
                  <a:schemeClr val="bg1"/>
                </a:solidFill>
              </a:rPr>
              <a:t>Libějovická</a:t>
            </a:r>
            <a:r>
              <a:rPr lang="cs-CZ" sz="1600" dirty="0">
                <a:solidFill>
                  <a:schemeClr val="bg1"/>
                </a:solidFill>
              </a:rPr>
              <a:t>, Kaštánka, Granát, </a:t>
            </a:r>
            <a:r>
              <a:rPr lang="cs-CZ" sz="1600" dirty="0" err="1">
                <a:solidFill>
                  <a:schemeClr val="bg1"/>
                </a:solidFill>
              </a:rPr>
              <a:t>Tropichterova</a:t>
            </a:r>
            <a:r>
              <a:rPr lang="cs-CZ" sz="1600" dirty="0">
                <a:solidFill>
                  <a:schemeClr val="bg1"/>
                </a:solidFill>
              </a:rPr>
              <a:t>, Velká černá chrupka a další, pro zpestření je vysázeno v SZ cípu několik jabloní a hrušní</a:t>
            </a:r>
            <a:br>
              <a:rPr lang="cs-CZ" sz="1600" dirty="0">
                <a:solidFill>
                  <a:schemeClr val="bg1"/>
                </a:solidFill>
              </a:rPr>
            </a:br>
            <a:r>
              <a:rPr lang="cs-CZ" sz="1600" b="1" dirty="0" smtClean="0">
                <a:solidFill>
                  <a:schemeClr val="bg1"/>
                </a:solidFill>
              </a:rPr>
              <a:t>Ovoce:</a:t>
            </a:r>
            <a:r>
              <a:rPr lang="cs-CZ" sz="1600" dirty="0">
                <a:solidFill>
                  <a:schemeClr val="bg1"/>
                </a:solidFill>
              </a:rPr>
              <a:t> staré stromy </a:t>
            </a:r>
            <a:r>
              <a:rPr lang="cs-CZ" sz="1600" dirty="0" smtClean="0">
                <a:solidFill>
                  <a:schemeClr val="bg1"/>
                </a:solidFill>
              </a:rPr>
              <a:t>(vysázené ve 40. a 50. letech 20. století) stále </a:t>
            </a:r>
            <a:r>
              <a:rPr lang="cs-CZ" sz="1600" dirty="0">
                <a:solidFill>
                  <a:schemeClr val="bg1"/>
                </a:solidFill>
              </a:rPr>
              <a:t>ještě plodí, nové výsadby do plodnosti ještě nevstoupily</a:t>
            </a:r>
            <a:endParaRPr lang="cs-CZ" sz="1600" b="1" dirty="0" smtClean="0">
              <a:solidFill>
                <a:schemeClr val="bg1"/>
              </a:solidFill>
            </a:endParaRPr>
          </a:p>
        </p:txBody>
      </p:sp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6095967" y="-150274"/>
            <a:ext cx="65" cy="757748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238050" rIns="0" bIns="23805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altLang="cs-CZ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8" name="Rectangle 5"/>
          <p:cNvSpPr>
            <a:spLocks noChangeArrowheads="1"/>
          </p:cNvSpPr>
          <p:nvPr/>
        </p:nvSpPr>
        <p:spPr bwMode="auto">
          <a:xfrm>
            <a:off x="0" y="389467"/>
            <a:ext cx="12192000" cy="15875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prstDash val="solid"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38600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80321" y="649049"/>
            <a:ext cx="9613861" cy="687645"/>
          </a:xfrm>
        </p:spPr>
        <p:txBody>
          <a:bodyPr/>
          <a:lstStyle/>
          <a:p>
            <a:r>
              <a:rPr lang="cs-CZ" dirty="0"/>
              <a:t>8</a:t>
            </a:r>
            <a:r>
              <a:rPr lang="cs-CZ" dirty="0" smtClean="0"/>
              <a:t>. mapka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5780" y="1336694"/>
            <a:ext cx="9288177" cy="5521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7269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Na Pražačce a Žižkov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0" y="1979920"/>
            <a:ext cx="12192000" cy="4861147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cs-CZ" sz="1600" b="1" dirty="0" smtClean="0">
                <a:solidFill>
                  <a:schemeClr val="bg1"/>
                </a:solidFill>
              </a:rPr>
              <a:t>Na Pražačce: </a:t>
            </a:r>
          </a:p>
          <a:p>
            <a:r>
              <a:rPr lang="cs-CZ" sz="1600" dirty="0" smtClean="0">
                <a:solidFill>
                  <a:schemeClr val="bg1"/>
                </a:solidFill>
              </a:rPr>
              <a:t>Park pro rekreaci u stejnojmenného gymnázia</a:t>
            </a:r>
          </a:p>
          <a:p>
            <a:r>
              <a:rPr lang="cs-CZ" sz="1600" dirty="0" smtClean="0">
                <a:solidFill>
                  <a:schemeClr val="bg1"/>
                </a:solidFill>
              </a:rPr>
              <a:t>Koupaliště je venkovní; bazén atypický: 26 metrů délky a 14,5 metrů do šířky</a:t>
            </a:r>
          </a:p>
          <a:p>
            <a:r>
              <a:rPr lang="cs-CZ" sz="1600" dirty="0" smtClean="0">
                <a:solidFill>
                  <a:schemeClr val="bg1"/>
                </a:solidFill>
              </a:rPr>
              <a:t>Služby bazénu: </a:t>
            </a:r>
          </a:p>
          <a:p>
            <a:pPr lvl="1"/>
            <a:r>
              <a:rPr lang="cs-CZ" sz="1600" dirty="0" smtClean="0">
                <a:solidFill>
                  <a:schemeClr val="bg1"/>
                </a:solidFill>
              </a:rPr>
              <a:t>plavání: ve </a:t>
            </a:r>
            <a:r>
              <a:rPr lang="cs-CZ" sz="1600" dirty="0">
                <a:solidFill>
                  <a:schemeClr val="bg1"/>
                </a:solidFill>
              </a:rPr>
              <a:t>čtyřech drahách dlouhých 16,7 </a:t>
            </a:r>
            <a:r>
              <a:rPr lang="cs-CZ" sz="1600" dirty="0" smtClean="0">
                <a:solidFill>
                  <a:schemeClr val="bg1"/>
                </a:solidFill>
              </a:rPr>
              <a:t>metrů, od 6 do 8 h. a od 10 do 21.30 h</a:t>
            </a:r>
          </a:p>
          <a:p>
            <a:pPr lvl="1"/>
            <a:r>
              <a:rPr lang="cs-CZ" sz="1600" dirty="0" smtClean="0">
                <a:solidFill>
                  <a:schemeClr val="bg1"/>
                </a:solidFill>
              </a:rPr>
              <a:t>Relaxační zóna: </a:t>
            </a:r>
            <a:r>
              <a:rPr lang="cs-CZ" sz="1600" dirty="0">
                <a:solidFill>
                  <a:schemeClr val="bg1"/>
                </a:solidFill>
              </a:rPr>
              <a:t>vířivky a oddychová </a:t>
            </a:r>
            <a:r>
              <a:rPr lang="cs-CZ" sz="1600" dirty="0" smtClean="0">
                <a:solidFill>
                  <a:schemeClr val="bg1"/>
                </a:solidFill>
              </a:rPr>
              <a:t>zóna, vyvýšená </a:t>
            </a:r>
            <a:r>
              <a:rPr lang="cs-CZ" sz="1600" dirty="0">
                <a:solidFill>
                  <a:schemeClr val="bg1"/>
                </a:solidFill>
              </a:rPr>
              <a:t>terase s </a:t>
            </a:r>
            <a:r>
              <a:rPr lang="cs-CZ" sz="1600" dirty="0" smtClean="0">
                <a:solidFill>
                  <a:schemeClr val="bg1"/>
                </a:solidFill>
              </a:rPr>
              <a:t>výhledem na Prahu </a:t>
            </a:r>
          </a:p>
          <a:p>
            <a:pPr lvl="1"/>
            <a:r>
              <a:rPr lang="cs-CZ" sz="1600" dirty="0" smtClean="0">
                <a:solidFill>
                  <a:schemeClr val="bg1"/>
                </a:solidFill>
              </a:rPr>
              <a:t>Rodinná zóna s </a:t>
            </a:r>
            <a:r>
              <a:rPr lang="cs-CZ" sz="1600" dirty="0">
                <a:solidFill>
                  <a:schemeClr val="bg1"/>
                </a:solidFill>
              </a:rPr>
              <a:t>atrakcemi pro </a:t>
            </a:r>
            <a:r>
              <a:rPr lang="cs-CZ" sz="1600" dirty="0" smtClean="0">
                <a:solidFill>
                  <a:schemeClr val="bg1"/>
                </a:solidFill>
              </a:rPr>
              <a:t>děti: prostor ke cvičení, prolézačky a stroje, částečně s padáním do vody; </a:t>
            </a:r>
          </a:p>
          <a:p>
            <a:pPr lvl="1"/>
            <a:r>
              <a:rPr lang="cs-CZ" sz="1600" dirty="0" smtClean="0">
                <a:solidFill>
                  <a:schemeClr val="bg1"/>
                </a:solidFill>
              </a:rPr>
              <a:t>možnost teplého občerstvení</a:t>
            </a:r>
            <a:endParaRPr lang="cs-CZ" sz="16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cs-CZ" sz="1600" b="1" dirty="0" err="1" smtClean="0">
                <a:solidFill>
                  <a:schemeClr val="bg1"/>
                </a:solidFill>
              </a:rPr>
              <a:t>Žížkov</a:t>
            </a:r>
            <a:endParaRPr lang="cs-CZ" sz="1600" b="1" dirty="0" smtClean="0">
              <a:solidFill>
                <a:schemeClr val="bg1"/>
              </a:solidFill>
            </a:endParaRPr>
          </a:p>
          <a:p>
            <a:r>
              <a:rPr lang="cs-CZ" sz="1600" i="1" dirty="0" err="1">
                <a:solidFill>
                  <a:schemeClr val="bg1"/>
                </a:solidFill>
              </a:rPr>
              <a:t>Zischkaberg</a:t>
            </a:r>
            <a:r>
              <a:rPr lang="cs-CZ" sz="1600" dirty="0">
                <a:solidFill>
                  <a:schemeClr val="bg1"/>
                </a:solidFill>
              </a:rPr>
              <a:t>, </a:t>
            </a:r>
            <a:r>
              <a:rPr lang="cs-CZ" sz="1600" i="1" dirty="0" err="1">
                <a:solidFill>
                  <a:schemeClr val="bg1"/>
                </a:solidFill>
              </a:rPr>
              <a:t>Žižkow</a:t>
            </a:r>
            <a:r>
              <a:rPr lang="cs-CZ" sz="1600" dirty="0">
                <a:solidFill>
                  <a:schemeClr val="bg1"/>
                </a:solidFill>
              </a:rPr>
              <a:t>, </a:t>
            </a:r>
            <a:r>
              <a:rPr lang="cs-CZ" sz="1600" i="1" dirty="0" err="1">
                <a:solidFill>
                  <a:schemeClr val="bg1"/>
                </a:solidFill>
              </a:rPr>
              <a:t>Zizkow</a:t>
            </a:r>
            <a:r>
              <a:rPr lang="cs-CZ" sz="1600" dirty="0">
                <a:solidFill>
                  <a:schemeClr val="bg1"/>
                </a:solidFill>
              </a:rPr>
              <a:t>, v letech 1939-1945 </a:t>
            </a:r>
            <a:r>
              <a:rPr lang="cs-CZ" sz="1600" i="1" dirty="0" err="1">
                <a:solidFill>
                  <a:schemeClr val="bg1"/>
                </a:solidFill>
              </a:rPr>
              <a:t>Veitsberg</a:t>
            </a:r>
            <a:r>
              <a:rPr lang="cs-CZ" sz="1600" dirty="0">
                <a:solidFill>
                  <a:schemeClr val="bg1"/>
                </a:solidFill>
              </a:rPr>
              <a:t>, lidově dříve </a:t>
            </a:r>
            <a:r>
              <a:rPr lang="cs-CZ" sz="1600" i="1" dirty="0">
                <a:solidFill>
                  <a:schemeClr val="bg1"/>
                </a:solidFill>
              </a:rPr>
              <a:t>Žižkaperk</a:t>
            </a:r>
            <a:r>
              <a:rPr lang="cs-CZ" sz="1600" dirty="0">
                <a:solidFill>
                  <a:schemeClr val="bg1"/>
                </a:solidFill>
              </a:rPr>
              <a:t>) </a:t>
            </a:r>
            <a:r>
              <a:rPr lang="cs-CZ" sz="1600" dirty="0" smtClean="0">
                <a:solidFill>
                  <a:schemeClr val="bg1"/>
                </a:solidFill>
              </a:rPr>
              <a:t>Východní centrum Prahy, do r. 1877 součást </a:t>
            </a:r>
            <a:r>
              <a:rPr lang="cs-CZ" sz="1600" i="1" dirty="0" smtClean="0">
                <a:solidFill>
                  <a:schemeClr val="bg1"/>
                </a:solidFill>
              </a:rPr>
              <a:t>Královských Vinohrad</a:t>
            </a:r>
            <a:r>
              <a:rPr lang="cs-CZ" sz="1600" dirty="0" smtClean="0">
                <a:solidFill>
                  <a:schemeClr val="bg1"/>
                </a:solidFill>
              </a:rPr>
              <a:t>. Městem od r. 1881, </a:t>
            </a:r>
            <a:r>
              <a:rPr lang="cs-CZ" sz="1600" dirty="0" smtClean="0">
                <a:solidFill>
                  <a:schemeClr val="bg1"/>
                </a:solidFill>
                <a:hlinkClick r:id="rId2" tooltip="1922"/>
              </a:rPr>
              <a:t>1922</a:t>
            </a:r>
            <a:r>
              <a:rPr lang="cs-CZ" sz="1600" dirty="0" smtClean="0">
                <a:solidFill>
                  <a:schemeClr val="bg1"/>
                </a:solidFill>
              </a:rPr>
              <a:t> součást</a:t>
            </a:r>
            <a:r>
              <a:rPr lang="cs-CZ" sz="1600" dirty="0">
                <a:solidFill>
                  <a:schemeClr val="bg1"/>
                </a:solidFill>
              </a:rPr>
              <a:t> </a:t>
            </a:r>
            <a:r>
              <a:rPr lang="cs-CZ" sz="1600" dirty="0">
                <a:solidFill>
                  <a:schemeClr val="bg1"/>
                </a:solidFill>
                <a:hlinkClick r:id="rId3" tooltip="Velká Praha"/>
              </a:rPr>
              <a:t>Velké Prahy</a:t>
            </a:r>
            <a:r>
              <a:rPr lang="cs-CZ" sz="1600" dirty="0">
                <a:solidFill>
                  <a:schemeClr val="bg1"/>
                </a:solidFill>
              </a:rPr>
              <a:t>. Od roku 1960 </a:t>
            </a:r>
            <a:r>
              <a:rPr lang="cs-CZ" sz="1600" dirty="0" smtClean="0">
                <a:solidFill>
                  <a:schemeClr val="bg1"/>
                </a:solidFill>
              </a:rPr>
              <a:t>je částí</a:t>
            </a:r>
            <a:r>
              <a:rPr lang="cs-CZ" sz="1600" dirty="0">
                <a:solidFill>
                  <a:schemeClr val="bg1"/>
                </a:solidFill>
              </a:rPr>
              <a:t> </a:t>
            </a:r>
            <a:r>
              <a:rPr lang="cs-CZ" sz="1600" dirty="0">
                <a:solidFill>
                  <a:schemeClr val="bg1"/>
                </a:solidFill>
                <a:hlinkClick r:id="rId4" tooltip="Praha 3"/>
              </a:rPr>
              <a:t>Praha </a:t>
            </a:r>
            <a:r>
              <a:rPr lang="cs-CZ" sz="1600" dirty="0" smtClean="0">
                <a:solidFill>
                  <a:schemeClr val="bg1"/>
                </a:solidFill>
                <a:hlinkClick r:id="rId4" tooltip="Praha 3"/>
              </a:rPr>
              <a:t>3</a:t>
            </a:r>
            <a:r>
              <a:rPr lang="cs-CZ" sz="1600" dirty="0" smtClean="0">
                <a:solidFill>
                  <a:schemeClr val="bg1"/>
                </a:solidFill>
              </a:rPr>
              <a:t> (až na dvě malá okrajová území (Praha 8 a 10).</a:t>
            </a:r>
          </a:p>
          <a:p>
            <a:r>
              <a:rPr lang="cs-CZ" sz="1600" dirty="0" smtClean="0">
                <a:solidFill>
                  <a:schemeClr val="bg1"/>
                </a:solidFill>
              </a:rPr>
              <a:t>Žižkov obývá 57 500 obyvatel trvale, a množství cizinců; </a:t>
            </a:r>
            <a:r>
              <a:rPr lang="cs-CZ" sz="1600" dirty="0">
                <a:solidFill>
                  <a:schemeClr val="bg1"/>
                </a:solidFill>
              </a:rPr>
              <a:t>činžovní domy z přelomu </a:t>
            </a:r>
            <a:r>
              <a:rPr lang="cs-CZ" sz="1600" dirty="0">
                <a:solidFill>
                  <a:schemeClr val="bg1"/>
                </a:solidFill>
                <a:hlinkClick r:id="rId5" tooltip="19. století"/>
              </a:rPr>
              <a:t>19.</a:t>
            </a:r>
            <a:r>
              <a:rPr lang="cs-CZ" sz="1600" dirty="0">
                <a:solidFill>
                  <a:schemeClr val="bg1"/>
                </a:solidFill>
              </a:rPr>
              <a:t> a </a:t>
            </a:r>
            <a:r>
              <a:rPr lang="cs-CZ" sz="1600" dirty="0">
                <a:solidFill>
                  <a:schemeClr val="bg1"/>
                </a:solidFill>
                <a:hlinkClick r:id="rId6" tooltip="20. století"/>
              </a:rPr>
              <a:t>20. </a:t>
            </a:r>
            <a:r>
              <a:rPr lang="cs-CZ" sz="1600" dirty="0" smtClean="0">
                <a:solidFill>
                  <a:schemeClr val="bg1"/>
                </a:solidFill>
                <a:hlinkClick r:id="rId6" tooltip="20. století"/>
              </a:rPr>
              <a:t>století</a:t>
            </a:r>
            <a:r>
              <a:rPr lang="cs-CZ" sz="1600" dirty="0" smtClean="0">
                <a:solidFill>
                  <a:schemeClr val="bg1"/>
                </a:solidFill>
              </a:rPr>
              <a:t>, asanace panelovou výstavbou z 80 let; televizní věž, místní </a:t>
            </a:r>
            <a:r>
              <a:rPr lang="cs-CZ" sz="1600" dirty="0">
                <a:solidFill>
                  <a:schemeClr val="bg1"/>
                </a:solidFill>
              </a:rPr>
              <a:t>ulice úzké a strmé</a:t>
            </a:r>
            <a:r>
              <a:rPr lang="cs-CZ" sz="1600" dirty="0" smtClean="0">
                <a:solidFill>
                  <a:schemeClr val="bg1"/>
                </a:solidFill>
              </a:rPr>
              <a:t>. K </a:t>
            </a:r>
            <a:r>
              <a:rPr lang="cs-CZ" sz="1600" dirty="0">
                <a:solidFill>
                  <a:schemeClr val="bg1"/>
                </a:solidFill>
              </a:rPr>
              <a:t>Žižkovu patří i </a:t>
            </a:r>
            <a:r>
              <a:rPr lang="cs-CZ" sz="1600" dirty="0">
                <a:solidFill>
                  <a:schemeClr val="bg1"/>
                </a:solidFill>
                <a:hlinkClick r:id="rId7" tooltip="Vítkov (vrch)"/>
              </a:rPr>
              <a:t>vrch Vítkov</a:t>
            </a:r>
            <a:r>
              <a:rPr lang="cs-CZ" sz="1600" dirty="0">
                <a:solidFill>
                  <a:schemeClr val="bg1"/>
                </a:solidFill>
              </a:rPr>
              <a:t> a pás novější výstavby (z 20. století) směrem k </a:t>
            </a:r>
            <a:r>
              <a:rPr lang="cs-CZ" sz="1600" dirty="0">
                <a:solidFill>
                  <a:schemeClr val="bg1"/>
                </a:solidFill>
                <a:hlinkClick r:id="rId8" tooltip="Hrdlořezy (Praha)"/>
              </a:rPr>
              <a:t>Hrdlořezům</a:t>
            </a:r>
            <a:r>
              <a:rPr lang="cs-CZ" sz="1600" dirty="0">
                <a:solidFill>
                  <a:schemeClr val="bg1"/>
                </a:solidFill>
              </a:rPr>
              <a:t>.</a:t>
            </a:r>
          </a:p>
          <a:p>
            <a:r>
              <a:rPr lang="cs-CZ" sz="1600" dirty="0" smtClean="0">
                <a:solidFill>
                  <a:schemeClr val="bg1"/>
                </a:solidFill>
              </a:rPr>
              <a:t>projdeme jím a budeme se rozhlížet…</a:t>
            </a:r>
            <a:endParaRPr lang="cs-CZ" sz="1600" dirty="0">
              <a:solidFill>
                <a:schemeClr val="bg1"/>
              </a:solidFill>
            </a:endParaRPr>
          </a:p>
        </p:txBody>
      </p:sp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6095967" y="-150274"/>
            <a:ext cx="65" cy="757748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238050" rIns="0" bIns="23805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altLang="cs-CZ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8" name="Rectangle 5"/>
          <p:cNvSpPr>
            <a:spLocks noChangeArrowheads="1"/>
          </p:cNvSpPr>
          <p:nvPr/>
        </p:nvSpPr>
        <p:spPr bwMode="auto">
          <a:xfrm>
            <a:off x="0" y="389467"/>
            <a:ext cx="12192000" cy="15875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prstDash val="solid"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70726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80321" y="649049"/>
            <a:ext cx="9613861" cy="687645"/>
          </a:xfrm>
        </p:spPr>
        <p:txBody>
          <a:bodyPr/>
          <a:lstStyle/>
          <a:p>
            <a:r>
              <a:rPr lang="cs-CZ" dirty="0" smtClean="0"/>
              <a:t>9. mapka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7599" y="1336694"/>
            <a:ext cx="9185154" cy="5521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1906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Cíle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Poznat historické, architektonické a přírodní zázemí Prahy 9 a přilehlých </a:t>
            </a:r>
            <a:r>
              <a:rPr lang="cs-CZ" dirty="0" err="1" smtClean="0"/>
              <a:t>suburbánních</a:t>
            </a:r>
            <a:r>
              <a:rPr lang="cs-CZ" dirty="0" smtClean="0"/>
              <a:t> oblastí</a:t>
            </a:r>
          </a:p>
          <a:p>
            <a:r>
              <a:rPr lang="cs-CZ" dirty="0" smtClean="0"/>
              <a:t>Zakusit roli průvodce a dělit, jaké to je</a:t>
            </a:r>
          </a:p>
          <a:p>
            <a:r>
              <a:rPr lang="cs-CZ" dirty="0" smtClean="0"/>
              <a:t>Provádět místopisné prezentace před skupinou vrstevníků a dospělých</a:t>
            </a:r>
          </a:p>
          <a:p>
            <a:r>
              <a:rPr lang="cs-CZ" dirty="0" smtClean="0"/>
              <a:t>Popřemýšlet o jedné slavné bitvě</a:t>
            </a:r>
          </a:p>
          <a:p>
            <a:endParaRPr lang="cs-CZ" dirty="0"/>
          </a:p>
          <a:p>
            <a:pPr marL="0" indent="0">
              <a:buNone/>
            </a:pPr>
            <a:r>
              <a:rPr lang="cs-CZ" dirty="0" smtClean="0"/>
              <a:t>Krásné putování Vám přeje Petr Koubek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257520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Vítkov a bitva na Vítkově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0" y="1979920"/>
            <a:ext cx="12192000" cy="4861147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cs-CZ" sz="1600" b="1" dirty="0" smtClean="0">
                <a:solidFill>
                  <a:schemeClr val="bg1"/>
                </a:solidFill>
              </a:rPr>
              <a:t>Vrch Vítkov (271 m. n. m.): </a:t>
            </a:r>
            <a:r>
              <a:rPr lang="cs-CZ" sz="1600" dirty="0" smtClean="0">
                <a:solidFill>
                  <a:schemeClr val="bg1"/>
                </a:solidFill>
              </a:rPr>
              <a:t>podle statkáře a měšťana Vítka z Hory, který zde pěstoval víno</a:t>
            </a:r>
          </a:p>
          <a:p>
            <a:r>
              <a:rPr lang="cs-CZ" sz="1600" dirty="0" smtClean="0">
                <a:solidFill>
                  <a:schemeClr val="bg1"/>
                </a:solidFill>
              </a:rPr>
              <a:t>protáhlý </a:t>
            </a:r>
            <a:r>
              <a:rPr lang="cs-CZ" sz="1600" dirty="0" smtClean="0">
                <a:solidFill>
                  <a:schemeClr val="bg1"/>
                </a:solidFill>
                <a:hlinkClick r:id="rId2" tooltip="Kopec"/>
              </a:rPr>
              <a:t>vrch</a:t>
            </a:r>
            <a:r>
              <a:rPr lang="cs-CZ" sz="1600" dirty="0" smtClean="0">
                <a:solidFill>
                  <a:schemeClr val="bg1"/>
                </a:solidFill>
              </a:rPr>
              <a:t> v </a:t>
            </a:r>
            <a:r>
              <a:rPr lang="cs-CZ" sz="1600" dirty="0" smtClean="0">
                <a:solidFill>
                  <a:schemeClr val="bg1"/>
                </a:solidFill>
                <a:hlinkClick r:id="rId3" tooltip="Praha"/>
              </a:rPr>
              <a:t>Praze</a:t>
            </a:r>
            <a:r>
              <a:rPr lang="cs-CZ" sz="1600" dirty="0" smtClean="0">
                <a:solidFill>
                  <a:schemeClr val="bg1"/>
                </a:solidFill>
              </a:rPr>
              <a:t>. Odděluje čtvrti </a:t>
            </a:r>
            <a:r>
              <a:rPr lang="cs-CZ" sz="1600" dirty="0" smtClean="0">
                <a:solidFill>
                  <a:schemeClr val="bg1"/>
                </a:solidFill>
                <a:hlinkClick r:id="rId4" tooltip="Karlín"/>
              </a:rPr>
              <a:t>Karlín</a:t>
            </a:r>
            <a:r>
              <a:rPr lang="cs-CZ" sz="1600" dirty="0" smtClean="0">
                <a:solidFill>
                  <a:schemeClr val="bg1"/>
                </a:solidFill>
              </a:rPr>
              <a:t> a </a:t>
            </a:r>
            <a:r>
              <a:rPr lang="cs-CZ" sz="1600" dirty="0" smtClean="0">
                <a:solidFill>
                  <a:schemeClr val="bg1"/>
                </a:solidFill>
                <a:hlinkClick r:id="rId5" tooltip="Žižkov"/>
              </a:rPr>
              <a:t>Žižkov</a:t>
            </a:r>
            <a:r>
              <a:rPr lang="cs-CZ" sz="1600" dirty="0" smtClean="0">
                <a:solidFill>
                  <a:schemeClr val="bg1"/>
                </a:solidFill>
              </a:rPr>
              <a:t>, patří k Žižkovu. </a:t>
            </a:r>
          </a:p>
          <a:p>
            <a:r>
              <a:rPr lang="cs-CZ" sz="1600" dirty="0" smtClean="0">
                <a:solidFill>
                  <a:schemeClr val="bg1"/>
                </a:solidFill>
              </a:rPr>
              <a:t>Nachází se zde </a:t>
            </a:r>
            <a:r>
              <a:rPr lang="cs-CZ" sz="1600" dirty="0" smtClean="0">
                <a:solidFill>
                  <a:schemeClr val="bg1"/>
                </a:solidFill>
                <a:hlinkClick r:id="rId6" tooltip="Památník národního osvobození"/>
              </a:rPr>
              <a:t>Památník národního osvobození</a:t>
            </a:r>
            <a:r>
              <a:rPr lang="cs-CZ" sz="1600" dirty="0" smtClean="0">
                <a:solidFill>
                  <a:schemeClr val="bg1"/>
                </a:solidFill>
              </a:rPr>
              <a:t>. V prostoru před památníkem dosahuje vrch </a:t>
            </a:r>
            <a:r>
              <a:rPr lang="cs-CZ" sz="1600" dirty="0" smtClean="0">
                <a:solidFill>
                  <a:schemeClr val="bg1"/>
                </a:solidFill>
                <a:hlinkClick r:id="rId7" tooltip="Nadmořská výška"/>
              </a:rPr>
              <a:t>nadmořské výšky</a:t>
            </a:r>
            <a:r>
              <a:rPr lang="cs-CZ" sz="1600" dirty="0" smtClean="0">
                <a:solidFill>
                  <a:schemeClr val="bg1"/>
                </a:solidFill>
              </a:rPr>
              <a:t> 260,9 m, na severním konci pak 270,4 m. Kopec je zarostlý divoce rostoucím a jen velmi málo udržovaným </a:t>
            </a:r>
            <a:r>
              <a:rPr lang="cs-CZ" sz="1600" dirty="0" smtClean="0">
                <a:solidFill>
                  <a:schemeClr val="bg1"/>
                </a:solidFill>
                <a:hlinkClick r:id="rId8" tooltip="Les"/>
              </a:rPr>
              <a:t>lesním</a:t>
            </a:r>
            <a:r>
              <a:rPr lang="cs-CZ" sz="1600" dirty="0" smtClean="0">
                <a:solidFill>
                  <a:schemeClr val="bg1"/>
                </a:solidFill>
              </a:rPr>
              <a:t> porostem, který ve východní části postupně přechází v </a:t>
            </a:r>
            <a:r>
              <a:rPr lang="cs-CZ" sz="1600" dirty="0" smtClean="0">
                <a:solidFill>
                  <a:schemeClr val="bg1"/>
                </a:solidFill>
                <a:hlinkClick r:id="rId9" tooltip="Lesopark"/>
              </a:rPr>
              <a:t>lesopark</a:t>
            </a:r>
            <a:r>
              <a:rPr lang="cs-CZ" sz="1600" dirty="0" smtClean="0">
                <a:solidFill>
                  <a:schemeClr val="bg1"/>
                </a:solidFill>
              </a:rPr>
              <a:t> a poté i v </a:t>
            </a:r>
            <a:r>
              <a:rPr lang="cs-CZ" sz="1600" dirty="0" smtClean="0">
                <a:solidFill>
                  <a:schemeClr val="bg1"/>
                </a:solidFill>
                <a:hlinkClick r:id="rId10" tooltip="Park"/>
              </a:rPr>
              <a:t>park</a:t>
            </a:r>
            <a:r>
              <a:rPr lang="cs-CZ" sz="1600" dirty="0" smtClean="0">
                <a:solidFill>
                  <a:schemeClr val="bg1"/>
                </a:solidFill>
              </a:rPr>
              <a:t>.</a:t>
            </a:r>
          </a:p>
          <a:p>
            <a:r>
              <a:rPr lang="cs-CZ" sz="1600" dirty="0" smtClean="0">
                <a:solidFill>
                  <a:schemeClr val="bg1"/>
                </a:solidFill>
              </a:rPr>
              <a:t>Na Vítkově se nachází </a:t>
            </a:r>
            <a:r>
              <a:rPr lang="cs-CZ" sz="1600" dirty="0" smtClean="0">
                <a:solidFill>
                  <a:schemeClr val="bg1"/>
                </a:solidFill>
                <a:hlinkClick r:id="rId11" tooltip="Bronz"/>
              </a:rPr>
              <a:t>bronzová</a:t>
            </a:r>
            <a:r>
              <a:rPr lang="cs-CZ" sz="1600" dirty="0" smtClean="0">
                <a:solidFill>
                  <a:schemeClr val="bg1"/>
                </a:solidFill>
              </a:rPr>
              <a:t> jezdecká socha </a:t>
            </a:r>
            <a:r>
              <a:rPr lang="cs-CZ" sz="1600" dirty="0" smtClean="0">
                <a:solidFill>
                  <a:schemeClr val="bg1"/>
                </a:solidFill>
                <a:hlinkClick r:id="rId12" tooltip="Jan Žižka"/>
              </a:rPr>
              <a:t>Jana Žižky z Trocnova</a:t>
            </a:r>
            <a:r>
              <a:rPr lang="cs-CZ" sz="1600" dirty="0" smtClean="0">
                <a:solidFill>
                  <a:schemeClr val="bg1"/>
                </a:solidFill>
              </a:rPr>
              <a:t> s </a:t>
            </a:r>
            <a:r>
              <a:rPr lang="cs-CZ" sz="1600" dirty="0" smtClean="0">
                <a:solidFill>
                  <a:schemeClr val="bg1"/>
                </a:solidFill>
                <a:hlinkClick r:id="rId13" tooltip="Palcát"/>
              </a:rPr>
              <a:t>palcátem</a:t>
            </a:r>
            <a:r>
              <a:rPr lang="cs-CZ" sz="1600" dirty="0" smtClean="0">
                <a:solidFill>
                  <a:schemeClr val="bg1"/>
                </a:solidFill>
              </a:rPr>
              <a:t>, která patří do první desítky největších jezdeckých soch na světě, u níž je jedno z míst s pěkným rozhledem na Prahu.</a:t>
            </a:r>
          </a:p>
          <a:p>
            <a:r>
              <a:rPr lang="cs-CZ" sz="1600" dirty="0" smtClean="0">
                <a:solidFill>
                  <a:schemeClr val="bg1"/>
                </a:solidFill>
              </a:rPr>
              <a:t>Na úpatí Vítkova v ulici U Památníku se nachází </a:t>
            </a:r>
            <a:r>
              <a:rPr lang="cs-CZ" sz="1600" dirty="0" smtClean="0">
                <a:solidFill>
                  <a:schemeClr val="bg1"/>
                </a:solidFill>
                <a:hlinkClick r:id="rId14" tooltip="Armádní muzeum Žižkov"/>
              </a:rPr>
              <a:t>Armádní muzeum Žižkov</a:t>
            </a:r>
            <a:r>
              <a:rPr lang="cs-CZ" sz="1600" dirty="0" smtClean="0">
                <a:solidFill>
                  <a:schemeClr val="bg1"/>
                </a:solidFill>
              </a:rPr>
              <a:t>.</a:t>
            </a:r>
          </a:p>
          <a:p>
            <a:r>
              <a:rPr lang="cs-CZ" sz="1600" dirty="0" smtClean="0">
                <a:solidFill>
                  <a:schemeClr val="bg1"/>
                </a:solidFill>
              </a:rPr>
              <a:t>Pod Vítkovem je estakáda Praha hl. n. směr na sever a východ (2005); a starý tunel (1872) užívá jako cyklostezka</a:t>
            </a:r>
          </a:p>
          <a:p>
            <a:pPr marL="0" indent="0">
              <a:buNone/>
            </a:pPr>
            <a:r>
              <a:rPr lang="cs-CZ" sz="1600" b="1" dirty="0" smtClean="0">
                <a:solidFill>
                  <a:schemeClr val="bg1"/>
                </a:solidFill>
              </a:rPr>
              <a:t>Bitva na Vítkově:</a:t>
            </a:r>
          </a:p>
          <a:p>
            <a:pPr marL="0" indent="0">
              <a:buNone/>
            </a:pPr>
            <a:r>
              <a:rPr lang="cs-CZ" sz="1600" dirty="0" smtClean="0">
                <a:solidFill>
                  <a:schemeClr val="bg1"/>
                </a:solidFill>
              </a:rPr>
              <a:t>Vítkov je znám </a:t>
            </a:r>
            <a:r>
              <a:rPr lang="cs-CZ" sz="1600" dirty="0">
                <a:solidFill>
                  <a:schemeClr val="bg1"/>
                </a:solidFill>
              </a:rPr>
              <a:t>tím, že se zde </a:t>
            </a:r>
            <a:r>
              <a:rPr lang="cs-CZ" sz="1600" dirty="0">
                <a:solidFill>
                  <a:schemeClr val="bg1"/>
                </a:solidFill>
                <a:hlinkClick r:id="rId15" tooltip="14. červenec"/>
              </a:rPr>
              <a:t>14. července</a:t>
            </a:r>
            <a:r>
              <a:rPr lang="cs-CZ" sz="1600" dirty="0">
                <a:solidFill>
                  <a:schemeClr val="bg1"/>
                </a:solidFill>
              </a:rPr>
              <a:t> </a:t>
            </a:r>
            <a:r>
              <a:rPr lang="cs-CZ" sz="1600" dirty="0">
                <a:solidFill>
                  <a:schemeClr val="bg1"/>
                </a:solidFill>
                <a:hlinkClick r:id="rId16" tooltip="1420"/>
              </a:rPr>
              <a:t>1420</a:t>
            </a:r>
            <a:r>
              <a:rPr lang="cs-CZ" sz="1600" dirty="0">
                <a:solidFill>
                  <a:schemeClr val="bg1"/>
                </a:solidFill>
              </a:rPr>
              <a:t> odehrála jedna z hlavních bitev </a:t>
            </a:r>
            <a:r>
              <a:rPr lang="cs-CZ" sz="1600" dirty="0">
                <a:solidFill>
                  <a:schemeClr val="bg1"/>
                </a:solidFill>
                <a:hlinkClick r:id="rId17" tooltip="Husitství"/>
              </a:rPr>
              <a:t>husitských válek</a:t>
            </a:r>
            <a:r>
              <a:rPr lang="cs-CZ" sz="1600" dirty="0">
                <a:solidFill>
                  <a:schemeClr val="bg1"/>
                </a:solidFill>
              </a:rPr>
              <a:t> - </a:t>
            </a:r>
            <a:r>
              <a:rPr lang="cs-CZ" sz="1600" dirty="0">
                <a:solidFill>
                  <a:schemeClr val="bg1"/>
                </a:solidFill>
                <a:hlinkClick r:id="rId18" tooltip="Bitva na Vítkově"/>
              </a:rPr>
              <a:t>bitva na Vítkově</a:t>
            </a:r>
            <a:r>
              <a:rPr lang="cs-CZ" sz="1600" dirty="0" smtClean="0">
                <a:solidFill>
                  <a:schemeClr val="bg1"/>
                </a:solidFill>
              </a:rPr>
              <a:t>.</a:t>
            </a:r>
          </a:p>
          <a:p>
            <a:pPr marL="0" indent="0">
              <a:buNone/>
            </a:pPr>
            <a:r>
              <a:rPr lang="cs-CZ" sz="1600" dirty="0" smtClean="0">
                <a:solidFill>
                  <a:schemeClr val="bg1"/>
                </a:solidFill>
              </a:rPr>
              <a:t>Husitská </a:t>
            </a:r>
            <a:r>
              <a:rPr lang="cs-CZ" sz="1600" dirty="0">
                <a:solidFill>
                  <a:schemeClr val="bg1"/>
                </a:solidFill>
              </a:rPr>
              <a:t>posádka dvou opevněných </a:t>
            </a:r>
            <a:r>
              <a:rPr lang="cs-CZ" sz="1600" dirty="0" smtClean="0">
                <a:solidFill>
                  <a:schemeClr val="bg1"/>
                </a:solidFill>
              </a:rPr>
              <a:t>srubů (cca 150 mužů a žen), </a:t>
            </a:r>
            <a:r>
              <a:rPr lang="cs-CZ" sz="1600" dirty="0">
                <a:solidFill>
                  <a:schemeClr val="bg1"/>
                </a:solidFill>
              </a:rPr>
              <a:t>zde odrazila </a:t>
            </a:r>
            <a:r>
              <a:rPr lang="cs-CZ" sz="1600" dirty="0" smtClean="0">
                <a:solidFill>
                  <a:schemeClr val="bg1"/>
                </a:solidFill>
              </a:rPr>
              <a:t>útok asi 8000 </a:t>
            </a:r>
            <a:r>
              <a:rPr lang="cs-CZ" sz="1600" dirty="0">
                <a:solidFill>
                  <a:schemeClr val="bg1"/>
                </a:solidFill>
              </a:rPr>
              <a:t>rakouských a míšeňských křižáků, kterým připadl úkol tuto strategicky významnou pozici ovládnout. Střetnutí bylo součástí taktických operací probíhajících v rámci obležení Prahy </a:t>
            </a:r>
            <a:r>
              <a:rPr lang="cs-CZ" sz="1600" dirty="0" smtClean="0">
                <a:solidFill>
                  <a:schemeClr val="bg1"/>
                </a:solidFill>
              </a:rPr>
              <a:t>během křížové výpravy </a:t>
            </a:r>
            <a:r>
              <a:rPr lang="cs-CZ" sz="1600" dirty="0">
                <a:solidFill>
                  <a:schemeClr val="bg1"/>
                </a:solidFill>
              </a:rPr>
              <a:t>Zikmunda Lucemburského a stalo se jedním z faktorů, které římskoněmeckého a uherského krále přiměly výpravu rozpustit</a:t>
            </a:r>
            <a:r>
              <a:rPr lang="cs-CZ" sz="1600" dirty="0" smtClean="0">
                <a:solidFill>
                  <a:schemeClr val="bg1"/>
                </a:solidFill>
              </a:rPr>
              <a:t>.</a:t>
            </a:r>
          </a:p>
          <a:p>
            <a:pPr marL="0" indent="0">
              <a:buNone/>
            </a:pPr>
            <a:r>
              <a:rPr lang="cs-CZ" sz="1600" dirty="0" smtClean="0">
                <a:solidFill>
                  <a:schemeClr val="bg1"/>
                </a:solidFill>
              </a:rPr>
              <a:t>Jak bitva asi probíhala? Proč bylo těžké pro jízdu dobýt skvělé Žižkovo obranné stanoviště?</a:t>
            </a:r>
          </a:p>
        </p:txBody>
      </p:sp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6095967" y="-150274"/>
            <a:ext cx="65" cy="757748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238050" rIns="0" bIns="23805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altLang="cs-CZ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8" name="Rectangle 5"/>
          <p:cNvSpPr>
            <a:spLocks noChangeArrowheads="1"/>
          </p:cNvSpPr>
          <p:nvPr/>
        </p:nvSpPr>
        <p:spPr bwMode="auto">
          <a:xfrm>
            <a:off x="0" y="389467"/>
            <a:ext cx="12192000" cy="15875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prstDash val="solid"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05199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80321" y="649049"/>
            <a:ext cx="9613861" cy="687645"/>
          </a:xfrm>
        </p:spPr>
        <p:txBody>
          <a:bodyPr/>
          <a:lstStyle/>
          <a:p>
            <a:r>
              <a:rPr lang="cs-CZ" dirty="0" smtClean="0"/>
              <a:t>1. mapka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1336694"/>
            <a:ext cx="8906584" cy="5521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6271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Běchovice - nádraží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75490" y="2216800"/>
            <a:ext cx="11656291" cy="4294837"/>
          </a:xfrm>
        </p:spPr>
        <p:txBody>
          <a:bodyPr>
            <a:normAutofit fontScale="77500" lnSpcReduction="20000"/>
          </a:bodyPr>
          <a:lstStyle/>
          <a:p>
            <a:r>
              <a:rPr lang="cs-CZ" dirty="0" smtClean="0">
                <a:solidFill>
                  <a:schemeClr val="bg1"/>
                </a:solidFill>
                <a:hlinkClick r:id="rId2" tooltip="Železniční stanice"/>
              </a:rPr>
              <a:t>stanice</a:t>
            </a:r>
            <a:r>
              <a:rPr lang="cs-CZ" dirty="0">
                <a:solidFill>
                  <a:schemeClr val="bg1"/>
                </a:solidFill>
              </a:rPr>
              <a:t> na </a:t>
            </a:r>
            <a:r>
              <a:rPr lang="cs-CZ" dirty="0" smtClean="0">
                <a:solidFill>
                  <a:schemeClr val="bg1"/>
                </a:solidFill>
                <a:hlinkClick r:id="rId3" tooltip="Železniční trať Praha – Česká Třebová"/>
              </a:rPr>
              <a:t>trati </a:t>
            </a:r>
            <a:r>
              <a:rPr lang="cs-CZ" dirty="0">
                <a:solidFill>
                  <a:schemeClr val="bg1"/>
                </a:solidFill>
                <a:hlinkClick r:id="rId3" tooltip="Železniční trať Praha – Česká Třebová"/>
              </a:rPr>
              <a:t>z Prahy do Kolína a České </a:t>
            </a:r>
            <a:r>
              <a:rPr lang="cs-CZ" dirty="0" smtClean="0">
                <a:solidFill>
                  <a:schemeClr val="bg1"/>
                </a:solidFill>
                <a:hlinkClick r:id="rId3" tooltip="Železniční trať Praha – Česká Třebová"/>
              </a:rPr>
              <a:t>Třebové</a:t>
            </a:r>
            <a:endParaRPr lang="cs-CZ" dirty="0" smtClean="0">
              <a:solidFill>
                <a:schemeClr val="bg1"/>
              </a:solidFill>
            </a:endParaRPr>
          </a:p>
          <a:p>
            <a:r>
              <a:rPr lang="cs-CZ" dirty="0" smtClean="0">
                <a:solidFill>
                  <a:schemeClr val="bg1"/>
                </a:solidFill>
              </a:rPr>
              <a:t>V</a:t>
            </a:r>
            <a:r>
              <a:rPr lang="cs-CZ" dirty="0">
                <a:solidFill>
                  <a:schemeClr val="bg1"/>
                </a:solidFill>
              </a:rPr>
              <a:t> jízdním řádu pro cestující je uváděna </a:t>
            </a:r>
            <a:r>
              <a:rPr lang="cs-CZ" dirty="0" smtClean="0">
                <a:solidFill>
                  <a:schemeClr val="bg1"/>
                </a:solidFill>
              </a:rPr>
              <a:t>v </a:t>
            </a:r>
            <a:r>
              <a:rPr lang="cs-CZ" dirty="0">
                <a:solidFill>
                  <a:schemeClr val="bg1"/>
                </a:solidFill>
              </a:rPr>
              <a:t>tabulce </a:t>
            </a:r>
            <a:r>
              <a:rPr lang="cs-CZ" b="1" dirty="0" smtClean="0">
                <a:solidFill>
                  <a:schemeClr val="bg1"/>
                </a:solidFill>
              </a:rPr>
              <a:t>011</a:t>
            </a:r>
          </a:p>
          <a:p>
            <a:r>
              <a:rPr lang="cs-CZ" dirty="0" smtClean="0">
                <a:solidFill>
                  <a:schemeClr val="bg1"/>
                </a:solidFill>
              </a:rPr>
              <a:t>je </a:t>
            </a:r>
            <a:r>
              <a:rPr lang="cs-CZ" dirty="0">
                <a:solidFill>
                  <a:schemeClr val="bg1"/>
                </a:solidFill>
              </a:rPr>
              <a:t>součástí </a:t>
            </a:r>
            <a:r>
              <a:rPr lang="cs-CZ" dirty="0">
                <a:solidFill>
                  <a:schemeClr val="bg1"/>
                </a:solidFill>
                <a:hlinkClick r:id="rId4" tooltip="Pražská integrovaná doprava"/>
              </a:rPr>
              <a:t>Pražské integrované </a:t>
            </a:r>
            <a:r>
              <a:rPr lang="cs-CZ" dirty="0" smtClean="0">
                <a:solidFill>
                  <a:schemeClr val="bg1"/>
                </a:solidFill>
                <a:hlinkClick r:id="rId4" tooltip="Pražská integrovaná doprava"/>
              </a:rPr>
              <a:t>dopravy</a:t>
            </a:r>
            <a:endParaRPr lang="cs-CZ" dirty="0">
              <a:solidFill>
                <a:schemeClr val="bg1"/>
              </a:solidFill>
            </a:endParaRPr>
          </a:p>
          <a:p>
            <a:r>
              <a:rPr lang="cs-CZ" dirty="0" smtClean="0">
                <a:solidFill>
                  <a:schemeClr val="bg1"/>
                </a:solidFill>
              </a:rPr>
              <a:t>Leží na území městské části Praha – Běchovice; staniční budova:</a:t>
            </a:r>
            <a:r>
              <a:rPr lang="cs-CZ" dirty="0">
                <a:solidFill>
                  <a:schemeClr val="bg1"/>
                </a:solidFill>
              </a:rPr>
              <a:t> </a:t>
            </a:r>
            <a:r>
              <a:rPr lang="cs-CZ" dirty="0">
                <a:solidFill>
                  <a:schemeClr val="bg1"/>
                </a:solidFill>
                <a:hlinkClick r:id="rId5" tooltip="Českobrodská (Praha)"/>
              </a:rPr>
              <a:t>Českobrodská</a:t>
            </a:r>
            <a:r>
              <a:rPr lang="cs-CZ" dirty="0">
                <a:solidFill>
                  <a:schemeClr val="bg1"/>
                </a:solidFill>
              </a:rPr>
              <a:t> </a:t>
            </a:r>
            <a:r>
              <a:rPr lang="cs-CZ" dirty="0" smtClean="0">
                <a:solidFill>
                  <a:schemeClr val="bg1"/>
                </a:solidFill>
              </a:rPr>
              <a:t>54</a:t>
            </a:r>
            <a:endParaRPr lang="cs-CZ" dirty="0">
              <a:solidFill>
                <a:schemeClr val="bg1"/>
              </a:solidFill>
            </a:endParaRPr>
          </a:p>
          <a:p>
            <a:r>
              <a:rPr lang="cs-CZ" dirty="0" smtClean="0">
                <a:solidFill>
                  <a:schemeClr val="bg1"/>
                </a:solidFill>
              </a:rPr>
              <a:t>Stanice byla </a:t>
            </a:r>
            <a:r>
              <a:rPr lang="cs-CZ" dirty="0">
                <a:solidFill>
                  <a:schemeClr val="bg1"/>
                </a:solidFill>
              </a:rPr>
              <a:t>otevřena 1. září 1845 spolu s celou tratí z Olomouce do Prahy. Byla jednou ze dvou stanic (druhou je </a:t>
            </a:r>
            <a:r>
              <a:rPr lang="cs-CZ" dirty="0">
                <a:solidFill>
                  <a:schemeClr val="bg1"/>
                </a:solidFill>
                <a:hlinkClick r:id="rId6" tooltip="Praha Masarykovo nádraží"/>
              </a:rPr>
              <a:t>Masarykovo nádraží</a:t>
            </a:r>
            <a:r>
              <a:rPr lang="cs-CZ" dirty="0">
                <a:solidFill>
                  <a:schemeClr val="bg1"/>
                </a:solidFill>
              </a:rPr>
              <a:t>), které </a:t>
            </a:r>
            <a:r>
              <a:rPr lang="cs-CZ" dirty="0" smtClean="0">
                <a:solidFill>
                  <a:schemeClr val="bg1"/>
                </a:solidFill>
              </a:rPr>
              <a:t>na </a:t>
            </a:r>
            <a:r>
              <a:rPr lang="cs-CZ" dirty="0">
                <a:solidFill>
                  <a:schemeClr val="bg1"/>
                </a:solidFill>
              </a:rPr>
              <a:t>této trati </a:t>
            </a:r>
            <a:r>
              <a:rPr lang="cs-CZ" dirty="0" smtClean="0">
                <a:solidFill>
                  <a:schemeClr val="bg1"/>
                </a:solidFill>
              </a:rPr>
              <a:t>v (dnešní) Praze ležely</a:t>
            </a:r>
          </a:p>
          <a:p>
            <a:r>
              <a:rPr lang="cs-CZ" dirty="0" smtClean="0">
                <a:solidFill>
                  <a:schemeClr val="bg1"/>
                </a:solidFill>
              </a:rPr>
              <a:t>V </a:t>
            </a:r>
            <a:r>
              <a:rPr lang="cs-CZ" dirty="0">
                <a:solidFill>
                  <a:schemeClr val="bg1"/>
                </a:solidFill>
              </a:rPr>
              <a:t>době otevření byl úsek mezi Běchovicemi a Masarykovým nádražím dvoukolejný, zbylá trať </a:t>
            </a:r>
            <a:r>
              <a:rPr lang="cs-CZ" dirty="0" smtClean="0">
                <a:solidFill>
                  <a:schemeClr val="bg1"/>
                </a:solidFill>
              </a:rPr>
              <a:t>jednokolejná</a:t>
            </a:r>
          </a:p>
          <a:p>
            <a:r>
              <a:rPr lang="cs-CZ" dirty="0" smtClean="0">
                <a:solidFill>
                  <a:schemeClr val="bg1"/>
                </a:solidFill>
              </a:rPr>
              <a:t>Běchovická </a:t>
            </a:r>
            <a:r>
              <a:rPr lang="cs-CZ" dirty="0">
                <a:solidFill>
                  <a:schemeClr val="bg1"/>
                </a:solidFill>
              </a:rPr>
              <a:t>stanice měla v té době </a:t>
            </a:r>
            <a:r>
              <a:rPr lang="cs-CZ" dirty="0" smtClean="0">
                <a:solidFill>
                  <a:schemeClr val="bg1"/>
                </a:solidFill>
              </a:rPr>
              <a:t>3</a:t>
            </a:r>
            <a:r>
              <a:rPr lang="cs-CZ" dirty="0">
                <a:solidFill>
                  <a:schemeClr val="bg1"/>
                </a:solidFill>
              </a:rPr>
              <a:t> koleje a nástupiště </a:t>
            </a:r>
            <a:r>
              <a:rPr lang="cs-CZ" dirty="0" smtClean="0">
                <a:solidFill>
                  <a:schemeClr val="bg1"/>
                </a:solidFill>
              </a:rPr>
              <a:t>před stanicí; byla tam i čekárna </a:t>
            </a:r>
            <a:r>
              <a:rPr lang="cs-CZ" dirty="0">
                <a:solidFill>
                  <a:schemeClr val="bg1"/>
                </a:solidFill>
              </a:rPr>
              <a:t>a </a:t>
            </a:r>
            <a:r>
              <a:rPr lang="cs-CZ" dirty="0" smtClean="0">
                <a:solidFill>
                  <a:schemeClr val="bg1"/>
                </a:solidFill>
              </a:rPr>
              <a:t>výdejna jízdenek</a:t>
            </a:r>
            <a:endParaRPr lang="cs-CZ" dirty="0">
              <a:solidFill>
                <a:schemeClr val="bg1"/>
              </a:solidFill>
            </a:endParaRPr>
          </a:p>
          <a:p>
            <a:r>
              <a:rPr lang="cs-CZ" dirty="0" smtClean="0">
                <a:solidFill>
                  <a:schemeClr val="bg1"/>
                </a:solidFill>
              </a:rPr>
              <a:t>Nyní je trať až do Úval trojkolejná; od Libně se napojuje na estakádu na hlavní nádraží</a:t>
            </a:r>
            <a:endParaRPr lang="cs-CZ" dirty="0">
              <a:solidFill>
                <a:schemeClr val="bg1"/>
              </a:solidFill>
            </a:endParaRPr>
          </a:p>
          <a:p>
            <a:r>
              <a:rPr lang="cs-CZ" dirty="0">
                <a:solidFill>
                  <a:schemeClr val="bg1"/>
                </a:solidFill>
              </a:rPr>
              <a:t>V letech 2006-2011 proběhla velká modernizace celé </a:t>
            </a:r>
            <a:r>
              <a:rPr lang="cs-CZ" dirty="0" smtClean="0">
                <a:solidFill>
                  <a:schemeClr val="bg1"/>
                </a:solidFill>
              </a:rPr>
              <a:t>stanice</a:t>
            </a:r>
          </a:p>
          <a:p>
            <a:r>
              <a:rPr lang="cs-CZ" dirty="0" smtClean="0">
                <a:solidFill>
                  <a:schemeClr val="bg1"/>
                </a:solidFill>
              </a:rPr>
              <a:t>Co je zajímavé?</a:t>
            </a:r>
          </a:p>
          <a:p>
            <a:r>
              <a:rPr lang="cs-CZ" dirty="0" smtClean="0">
                <a:solidFill>
                  <a:schemeClr val="bg1"/>
                </a:solidFill>
              </a:rPr>
              <a:t>Otázky, čemu nerozumíme?</a:t>
            </a:r>
            <a:endParaRPr lang="cs-CZ" dirty="0">
              <a:solidFill>
                <a:schemeClr val="bg1"/>
              </a:solidFill>
            </a:endParaRPr>
          </a:p>
          <a:p>
            <a:pPr lvl="1"/>
            <a:endParaRPr lang="cs-CZ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1761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80321" y="649049"/>
            <a:ext cx="9613861" cy="687645"/>
          </a:xfrm>
        </p:spPr>
        <p:txBody>
          <a:bodyPr/>
          <a:lstStyle/>
          <a:p>
            <a:r>
              <a:rPr lang="cs-CZ" dirty="0"/>
              <a:t>2</a:t>
            </a:r>
            <a:r>
              <a:rPr lang="cs-CZ" dirty="0" smtClean="0"/>
              <a:t>. mapka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6905" y="1455327"/>
            <a:ext cx="9093151" cy="5402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6655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Přírodní památka Počernický rybník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75490" y="2114319"/>
            <a:ext cx="11656291" cy="4641200"/>
          </a:xfrm>
        </p:spPr>
        <p:txBody>
          <a:bodyPr>
            <a:normAutofit fontScale="62500" lnSpcReduction="20000"/>
          </a:bodyPr>
          <a:lstStyle/>
          <a:p>
            <a:pPr mar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cs-CZ" altLang="cs-CZ" sz="2200" b="1" dirty="0" smtClean="0">
                <a:solidFill>
                  <a:srgbClr val="2D2D2D"/>
                </a:solidFill>
                <a:latin typeface="Open Sans"/>
              </a:rPr>
              <a:t>Vodní </a:t>
            </a:r>
            <a:r>
              <a:rPr lang="cs-CZ" altLang="cs-CZ" sz="2200" b="1" dirty="0">
                <a:solidFill>
                  <a:srgbClr val="2D2D2D"/>
                </a:solidFill>
                <a:latin typeface="Open Sans"/>
              </a:rPr>
              <a:t>tok</a:t>
            </a:r>
            <a:r>
              <a:rPr lang="cs-CZ" altLang="cs-CZ" sz="2200" dirty="0">
                <a:solidFill>
                  <a:srgbClr val="2D2D2D"/>
                </a:solidFill>
                <a:latin typeface="Open Sans"/>
              </a:rPr>
              <a:t>: </a:t>
            </a:r>
            <a:r>
              <a:rPr lang="cs-CZ" altLang="cs-CZ" sz="2200" dirty="0" smtClean="0">
                <a:solidFill>
                  <a:srgbClr val="2D2D2D"/>
                </a:solidFill>
                <a:latin typeface="Open Sans"/>
              </a:rPr>
              <a:t>Rokytka; průtočná vodní nádrž</a:t>
            </a:r>
            <a:r>
              <a:rPr lang="cs-CZ" altLang="cs-CZ" sz="2200" dirty="0">
                <a:solidFill>
                  <a:srgbClr val="2D2D2D"/>
                </a:solidFill>
                <a:latin typeface="Open Sans"/>
              </a:rPr>
              <a:t/>
            </a:r>
            <a:br>
              <a:rPr lang="cs-CZ" altLang="cs-CZ" sz="2200" dirty="0">
                <a:solidFill>
                  <a:srgbClr val="2D2D2D"/>
                </a:solidFill>
                <a:latin typeface="Open Sans"/>
              </a:rPr>
            </a:br>
            <a:r>
              <a:rPr lang="cs-CZ" altLang="cs-CZ" sz="2200" b="1" dirty="0" smtClean="0">
                <a:solidFill>
                  <a:srgbClr val="2D2D2D"/>
                </a:solidFill>
                <a:latin typeface="Open Sans"/>
              </a:rPr>
              <a:t>Účel </a:t>
            </a:r>
            <a:r>
              <a:rPr lang="cs-CZ" altLang="cs-CZ" sz="2200" b="1" dirty="0">
                <a:solidFill>
                  <a:srgbClr val="2D2D2D"/>
                </a:solidFill>
                <a:latin typeface="Open Sans"/>
              </a:rPr>
              <a:t>nádrže</a:t>
            </a:r>
            <a:r>
              <a:rPr lang="cs-CZ" altLang="cs-CZ" sz="2200" dirty="0">
                <a:solidFill>
                  <a:srgbClr val="2D2D2D"/>
                </a:solidFill>
                <a:latin typeface="Open Sans"/>
              </a:rPr>
              <a:t>: krajinotvorný a ekologický, vodohospodářský, extenzivní chov ryb</a:t>
            </a:r>
            <a:br>
              <a:rPr lang="cs-CZ" altLang="cs-CZ" sz="2200" dirty="0">
                <a:solidFill>
                  <a:srgbClr val="2D2D2D"/>
                </a:solidFill>
                <a:latin typeface="Open Sans"/>
              </a:rPr>
            </a:br>
            <a:r>
              <a:rPr lang="cs-CZ" altLang="cs-CZ" sz="2200" b="1" dirty="0">
                <a:solidFill>
                  <a:srgbClr val="2D2D2D"/>
                </a:solidFill>
                <a:latin typeface="Open Sans"/>
              </a:rPr>
              <a:t>Plocha hladiny</a:t>
            </a:r>
            <a:r>
              <a:rPr lang="cs-CZ" altLang="cs-CZ" sz="2200" dirty="0">
                <a:solidFill>
                  <a:srgbClr val="2D2D2D"/>
                </a:solidFill>
                <a:latin typeface="Open Sans"/>
              </a:rPr>
              <a:t>: 194 000 </a:t>
            </a:r>
            <a:r>
              <a:rPr lang="cs-CZ" altLang="cs-CZ" sz="2200" dirty="0" smtClean="0">
                <a:solidFill>
                  <a:srgbClr val="2D2D2D"/>
                </a:solidFill>
                <a:latin typeface="Open Sans"/>
              </a:rPr>
              <a:t>m2 (19,5 hektarů). </a:t>
            </a:r>
            <a:r>
              <a:rPr lang="cs-CZ" altLang="cs-CZ" sz="2200" b="1" dirty="0" smtClean="0">
                <a:solidFill>
                  <a:srgbClr val="2D2D2D"/>
                </a:solidFill>
                <a:latin typeface="Open Sans"/>
              </a:rPr>
              <a:t>Vlastník</a:t>
            </a:r>
            <a:r>
              <a:rPr lang="cs-CZ" altLang="cs-CZ" sz="2200" dirty="0">
                <a:solidFill>
                  <a:srgbClr val="2D2D2D"/>
                </a:solidFill>
                <a:latin typeface="Open Sans"/>
              </a:rPr>
              <a:t>: Hlavní město </a:t>
            </a:r>
            <a:r>
              <a:rPr lang="cs-CZ" altLang="cs-CZ" sz="2200" dirty="0" smtClean="0">
                <a:solidFill>
                  <a:srgbClr val="2D2D2D"/>
                </a:solidFill>
                <a:latin typeface="Open Sans"/>
              </a:rPr>
              <a:t>Praha; správce: </a:t>
            </a:r>
            <a:r>
              <a:rPr lang="cs-CZ" altLang="cs-CZ" sz="2200" dirty="0">
                <a:solidFill>
                  <a:srgbClr val="2D2D2D"/>
                </a:solidFill>
                <a:latin typeface="Open Sans"/>
              </a:rPr>
              <a:t>Lesy hl. m. Prahy</a:t>
            </a:r>
            <a:endParaRPr lang="cs-CZ" altLang="cs-CZ" sz="2200" dirty="0">
              <a:latin typeface="Arial" panose="020B0604020202020204" pitchFamily="34" charset="0"/>
            </a:endParaRPr>
          </a:p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endParaRPr lang="cs-CZ" altLang="cs-CZ" sz="2200" dirty="0" smtClean="0">
              <a:solidFill>
                <a:srgbClr val="2D2D2D"/>
              </a:solidFill>
              <a:latin typeface="Open Sans"/>
            </a:endParaRPr>
          </a:p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cs-CZ" altLang="cs-CZ" sz="2200" dirty="0" smtClean="0">
                <a:solidFill>
                  <a:srgbClr val="2D2D2D"/>
                </a:solidFill>
                <a:latin typeface="Open Sans"/>
              </a:rPr>
              <a:t>Je </a:t>
            </a:r>
            <a:r>
              <a:rPr lang="cs-CZ" altLang="cs-CZ" sz="2200" dirty="0">
                <a:solidFill>
                  <a:srgbClr val="2D2D2D"/>
                </a:solidFill>
                <a:latin typeface="Open Sans"/>
              </a:rPr>
              <a:t>největším rybníkem </a:t>
            </a:r>
            <a:r>
              <a:rPr lang="cs-CZ" altLang="cs-CZ" sz="2200" dirty="0" smtClean="0">
                <a:solidFill>
                  <a:srgbClr val="2D2D2D"/>
                </a:solidFill>
                <a:latin typeface="Open Sans"/>
              </a:rPr>
              <a:t>v Praze, se </a:t>
            </a:r>
            <a:r>
              <a:rPr lang="cs-CZ" altLang="cs-CZ" sz="2200" dirty="0">
                <a:solidFill>
                  <a:srgbClr val="2D2D2D"/>
                </a:solidFill>
                <a:latin typeface="Open Sans"/>
              </a:rPr>
              <a:t>zámeckým parkem tvoří </a:t>
            </a:r>
            <a:r>
              <a:rPr lang="cs-CZ" altLang="cs-CZ" sz="2200" dirty="0" err="1" smtClean="0">
                <a:solidFill>
                  <a:srgbClr val="2D2D2D"/>
                </a:solidFill>
                <a:latin typeface="Open Sans"/>
              </a:rPr>
              <a:t>přír</a:t>
            </a:r>
            <a:r>
              <a:rPr lang="cs-CZ" altLang="cs-CZ" sz="2200" dirty="0" smtClean="0">
                <a:solidFill>
                  <a:srgbClr val="2D2D2D"/>
                </a:solidFill>
                <a:latin typeface="Open Sans"/>
              </a:rPr>
              <a:t>. památku </a:t>
            </a:r>
            <a:r>
              <a:rPr lang="cs-CZ" altLang="cs-CZ" sz="2200" dirty="0">
                <a:solidFill>
                  <a:srgbClr val="2D2D2D"/>
                </a:solidFill>
                <a:latin typeface="Open Sans"/>
              </a:rPr>
              <a:t>o rozloze přes 41 ha</a:t>
            </a:r>
            <a:r>
              <a:rPr lang="cs-CZ" altLang="cs-CZ" sz="2200" dirty="0" smtClean="0">
                <a:solidFill>
                  <a:srgbClr val="2D2D2D"/>
                </a:solidFill>
                <a:latin typeface="Open Sans"/>
              </a:rPr>
              <a:t>.; je </a:t>
            </a:r>
            <a:r>
              <a:rPr lang="cs-CZ" altLang="cs-CZ" sz="2200" dirty="0">
                <a:solidFill>
                  <a:srgbClr val="2D2D2D"/>
                </a:solidFill>
                <a:latin typeface="Open Sans"/>
              </a:rPr>
              <a:t>součástí Přírodního parku Klánovice – </a:t>
            </a:r>
            <a:r>
              <a:rPr lang="cs-CZ" altLang="cs-CZ" sz="2200" dirty="0" smtClean="0">
                <a:solidFill>
                  <a:srgbClr val="2D2D2D"/>
                </a:solidFill>
                <a:latin typeface="Open Sans"/>
              </a:rPr>
              <a:t>Čihadla</a:t>
            </a:r>
            <a:endParaRPr lang="cs-CZ" altLang="cs-CZ" sz="2200" dirty="0">
              <a:solidFill>
                <a:srgbClr val="2D2D2D"/>
              </a:solidFill>
              <a:latin typeface="Open Sans"/>
            </a:endParaRPr>
          </a:p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cs-CZ" altLang="cs-CZ" sz="2200" dirty="0">
                <a:solidFill>
                  <a:srgbClr val="2D2D2D"/>
                </a:solidFill>
                <a:latin typeface="Open Sans"/>
              </a:rPr>
              <a:t>Park byl založen po roce 1776 z původní </a:t>
            </a:r>
            <a:r>
              <a:rPr lang="cs-CZ" altLang="cs-CZ" sz="2200" dirty="0" smtClean="0">
                <a:solidFill>
                  <a:srgbClr val="2D2D2D"/>
                </a:solidFill>
                <a:latin typeface="Open Sans"/>
              </a:rPr>
              <a:t>zahrady </a:t>
            </a:r>
            <a:r>
              <a:rPr lang="cs-CZ" altLang="cs-CZ" sz="2200" dirty="0">
                <a:solidFill>
                  <a:srgbClr val="2D2D2D"/>
                </a:solidFill>
                <a:latin typeface="Open Sans"/>
              </a:rPr>
              <a:t>hrabaty </a:t>
            </a:r>
            <a:r>
              <a:rPr lang="cs-CZ" altLang="cs-CZ" sz="2200" dirty="0" err="1" smtClean="0">
                <a:solidFill>
                  <a:srgbClr val="2D2D2D"/>
                </a:solidFill>
                <a:latin typeface="Open Sans"/>
              </a:rPr>
              <a:t>Sweerts</a:t>
            </a:r>
            <a:r>
              <a:rPr lang="cs-CZ" altLang="cs-CZ" sz="2200" dirty="0" smtClean="0">
                <a:solidFill>
                  <a:srgbClr val="2D2D2D"/>
                </a:solidFill>
                <a:latin typeface="Open Sans"/>
              </a:rPr>
              <a:t>-Šporky (dnes 186 druhů rostlin a 639 živočichů; významné sídliště ptactva).</a:t>
            </a:r>
          </a:p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cs-CZ" altLang="cs-CZ" sz="2200" dirty="0" smtClean="0">
                <a:solidFill>
                  <a:srgbClr val="2D2D2D"/>
                </a:solidFill>
                <a:latin typeface="Open Sans"/>
              </a:rPr>
              <a:t>Rybník </a:t>
            </a:r>
            <a:r>
              <a:rPr lang="cs-CZ" altLang="cs-CZ" sz="2200" dirty="0">
                <a:solidFill>
                  <a:srgbClr val="2D2D2D"/>
                </a:solidFill>
                <a:latin typeface="Open Sans"/>
              </a:rPr>
              <a:t>byl zřízen </a:t>
            </a:r>
            <a:r>
              <a:rPr lang="cs-CZ" altLang="cs-CZ" sz="2200" dirty="0" smtClean="0">
                <a:solidFill>
                  <a:srgbClr val="2D2D2D"/>
                </a:solidFill>
                <a:latin typeface="Open Sans"/>
              </a:rPr>
              <a:t>kolem </a:t>
            </a:r>
            <a:r>
              <a:rPr lang="cs-CZ" altLang="cs-CZ" sz="2200" dirty="0">
                <a:solidFill>
                  <a:srgbClr val="2D2D2D"/>
                </a:solidFill>
                <a:latin typeface="Open Sans"/>
              </a:rPr>
              <a:t>roku </a:t>
            </a:r>
            <a:r>
              <a:rPr lang="cs-CZ" altLang="cs-CZ" sz="2200" dirty="0" smtClean="0">
                <a:solidFill>
                  <a:srgbClr val="2D2D2D"/>
                </a:solidFill>
                <a:latin typeface="Open Sans"/>
              </a:rPr>
              <a:t>1848. Byl větší (22 ha.), měl přítoky Rokytku a Říčanský potok, dnes spojeny. Napájel vodou mlýny, dodával ryby a v zimě led. </a:t>
            </a:r>
          </a:p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cs-CZ" altLang="cs-CZ" sz="2200" dirty="0" smtClean="0">
                <a:solidFill>
                  <a:srgbClr val="2D2D2D"/>
                </a:solidFill>
                <a:latin typeface="Open Sans"/>
              </a:rPr>
              <a:t>V </a:t>
            </a:r>
            <a:r>
              <a:rPr lang="cs-CZ" altLang="cs-CZ" sz="2200" dirty="0">
                <a:solidFill>
                  <a:srgbClr val="2D2D2D"/>
                </a:solidFill>
                <a:latin typeface="Open Sans"/>
              </a:rPr>
              <a:t>průběhu 20. </a:t>
            </a:r>
            <a:r>
              <a:rPr lang="cs-CZ" altLang="cs-CZ" sz="2200" dirty="0" smtClean="0">
                <a:solidFill>
                  <a:srgbClr val="2D2D2D"/>
                </a:solidFill>
                <a:latin typeface="Open Sans"/>
              </a:rPr>
              <a:t>století: chov malých ryb, velký </a:t>
            </a:r>
            <a:r>
              <a:rPr lang="cs-CZ" altLang="cs-CZ" sz="2200" dirty="0">
                <a:solidFill>
                  <a:srgbClr val="2D2D2D"/>
                </a:solidFill>
                <a:latin typeface="Open Sans"/>
              </a:rPr>
              <a:t>význam pro </a:t>
            </a:r>
            <a:r>
              <a:rPr lang="cs-CZ" altLang="cs-CZ" sz="2200" dirty="0" smtClean="0">
                <a:solidFill>
                  <a:srgbClr val="2D2D2D"/>
                </a:solidFill>
                <a:latin typeface="Open Sans"/>
              </a:rPr>
              <a:t>rekreaci; zejména za komunismu.</a:t>
            </a:r>
            <a:endParaRPr lang="cs-CZ" altLang="cs-CZ" sz="2200" dirty="0">
              <a:solidFill>
                <a:srgbClr val="2D2D2D"/>
              </a:solidFill>
              <a:latin typeface="Open Sans"/>
            </a:endParaRPr>
          </a:p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cs-CZ" altLang="cs-CZ" sz="2200" dirty="0" smtClean="0">
                <a:solidFill>
                  <a:srgbClr val="2D2D2D"/>
                </a:solidFill>
                <a:latin typeface="Open Sans"/>
              </a:rPr>
              <a:t>Je to první terénní hydrobiologická laboratoř na světě (1888): výzkum </a:t>
            </a:r>
            <a:r>
              <a:rPr lang="cs-CZ" altLang="cs-CZ" sz="2200" dirty="0">
                <a:solidFill>
                  <a:srgbClr val="2D2D2D"/>
                </a:solidFill>
                <a:latin typeface="Open Sans"/>
              </a:rPr>
              <a:t>sílu větru, teplotu </a:t>
            </a:r>
            <a:r>
              <a:rPr lang="cs-CZ" altLang="cs-CZ" sz="2200" dirty="0" smtClean="0">
                <a:solidFill>
                  <a:srgbClr val="2D2D2D"/>
                </a:solidFill>
                <a:latin typeface="Open Sans"/>
              </a:rPr>
              <a:t>vody, zkoumali </a:t>
            </a:r>
            <a:r>
              <a:rPr lang="cs-CZ" altLang="cs-CZ" sz="2200" dirty="0">
                <a:solidFill>
                  <a:srgbClr val="2D2D2D"/>
                </a:solidFill>
                <a:latin typeface="Open Sans"/>
              </a:rPr>
              <a:t>vzorky planktonních </a:t>
            </a:r>
            <a:r>
              <a:rPr lang="cs-CZ" altLang="cs-CZ" sz="2200" dirty="0" smtClean="0">
                <a:solidFill>
                  <a:srgbClr val="2D2D2D"/>
                </a:solidFill>
                <a:latin typeface="Open Sans"/>
              </a:rPr>
              <a:t>živočichů, </a:t>
            </a:r>
            <a:r>
              <a:rPr lang="cs-CZ" altLang="cs-CZ" sz="2200" dirty="0">
                <a:solidFill>
                  <a:srgbClr val="2D2D2D"/>
                </a:solidFill>
                <a:latin typeface="Open Sans"/>
              </a:rPr>
              <a:t>řas a rybniční </a:t>
            </a:r>
            <a:r>
              <a:rPr lang="cs-CZ" altLang="cs-CZ" sz="2200" dirty="0" smtClean="0">
                <a:solidFill>
                  <a:srgbClr val="2D2D2D"/>
                </a:solidFill>
                <a:latin typeface="Open Sans"/>
              </a:rPr>
              <a:t>dno.</a:t>
            </a:r>
            <a:endParaRPr lang="cs-CZ" altLang="cs-CZ" sz="2200" b="1" dirty="0">
              <a:solidFill>
                <a:srgbClr val="2D2D2D"/>
              </a:solidFill>
              <a:latin typeface="Open Sans"/>
            </a:endParaRPr>
          </a:p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endParaRPr lang="cs-CZ" altLang="cs-CZ" sz="2200" b="1" dirty="0" smtClean="0">
              <a:solidFill>
                <a:srgbClr val="2D2D2D"/>
              </a:solidFill>
              <a:latin typeface="Open Sans"/>
            </a:endParaRPr>
          </a:p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cs-CZ" altLang="cs-CZ" sz="2200" b="1" dirty="0" smtClean="0">
                <a:solidFill>
                  <a:srgbClr val="2D2D2D"/>
                </a:solidFill>
                <a:latin typeface="Open Sans"/>
              </a:rPr>
              <a:t>Rekonstrukce </a:t>
            </a:r>
            <a:r>
              <a:rPr lang="cs-CZ" altLang="cs-CZ" sz="2200" b="1" dirty="0">
                <a:solidFill>
                  <a:srgbClr val="2D2D2D"/>
                </a:solidFill>
                <a:latin typeface="Open Sans"/>
              </a:rPr>
              <a:t>Velkého Počernického </a:t>
            </a:r>
            <a:r>
              <a:rPr lang="cs-CZ" altLang="cs-CZ" sz="2200" b="1" dirty="0" smtClean="0">
                <a:solidFill>
                  <a:srgbClr val="2D2D2D"/>
                </a:solidFill>
                <a:latin typeface="Open Sans"/>
              </a:rPr>
              <a:t>rybníka a parku</a:t>
            </a:r>
            <a:r>
              <a:rPr lang="cs-CZ" altLang="cs-CZ" sz="2200" dirty="0" smtClean="0">
                <a:solidFill>
                  <a:srgbClr val="2D2D2D"/>
                </a:solidFill>
                <a:latin typeface="Open Sans"/>
              </a:rPr>
              <a:t> (2004 – 2006); financovala EU</a:t>
            </a:r>
          </a:p>
          <a:p>
            <a:pPr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cs-CZ" altLang="cs-CZ" sz="2200" dirty="0" smtClean="0">
                <a:solidFill>
                  <a:srgbClr val="2D2D2D"/>
                </a:solidFill>
                <a:latin typeface="Open Sans"/>
              </a:rPr>
              <a:t>Oprava hráze, </a:t>
            </a:r>
            <a:r>
              <a:rPr lang="cs-CZ" altLang="cs-CZ" sz="2200" dirty="0">
                <a:solidFill>
                  <a:srgbClr val="2D2D2D"/>
                </a:solidFill>
                <a:latin typeface="Open Sans"/>
              </a:rPr>
              <a:t>navíc vybudována nová štěrková </a:t>
            </a:r>
            <a:r>
              <a:rPr lang="cs-CZ" altLang="cs-CZ" sz="2200" dirty="0" smtClean="0">
                <a:solidFill>
                  <a:srgbClr val="2D2D2D"/>
                </a:solidFill>
                <a:latin typeface="Open Sans"/>
              </a:rPr>
              <a:t>cesta přes hráz (korunu). </a:t>
            </a:r>
          </a:p>
          <a:p>
            <a:pPr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cs-CZ" altLang="cs-CZ" sz="2200" dirty="0" smtClean="0">
                <a:solidFill>
                  <a:srgbClr val="2D2D2D"/>
                </a:solidFill>
                <a:latin typeface="Open Sans"/>
              </a:rPr>
              <a:t>Opraveny </a:t>
            </a:r>
            <a:r>
              <a:rPr lang="cs-CZ" altLang="cs-CZ" sz="2200" dirty="0">
                <a:solidFill>
                  <a:srgbClr val="2D2D2D"/>
                </a:solidFill>
                <a:latin typeface="Open Sans"/>
              </a:rPr>
              <a:t>byly také nábřežní zdi, stejně jako koryto pod přelivem. </a:t>
            </a:r>
            <a:endParaRPr lang="cs-CZ" altLang="cs-CZ" sz="2200" dirty="0" smtClean="0">
              <a:solidFill>
                <a:srgbClr val="2D2D2D"/>
              </a:solidFill>
              <a:latin typeface="Open Sans"/>
            </a:endParaRPr>
          </a:p>
          <a:p>
            <a:pPr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cs-CZ" altLang="cs-CZ" sz="2200" dirty="0" smtClean="0">
                <a:solidFill>
                  <a:srgbClr val="2D2D2D"/>
                </a:solidFill>
                <a:latin typeface="Open Sans"/>
              </a:rPr>
              <a:t>Historický </a:t>
            </a:r>
            <a:r>
              <a:rPr lang="cs-CZ" altLang="cs-CZ" sz="2200" dirty="0">
                <a:solidFill>
                  <a:srgbClr val="2D2D2D"/>
                </a:solidFill>
                <a:latin typeface="Open Sans"/>
              </a:rPr>
              <a:t>pískovcový most byl kompletně rozebrán a následně po zpevnění všech konstrukcí opět složen. </a:t>
            </a:r>
            <a:endParaRPr lang="cs-CZ" altLang="cs-CZ" sz="2200" dirty="0" smtClean="0">
              <a:solidFill>
                <a:srgbClr val="2D2D2D"/>
              </a:solidFill>
              <a:latin typeface="Open Sans"/>
            </a:endParaRPr>
          </a:p>
          <a:p>
            <a:pPr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cs-CZ" altLang="cs-CZ" sz="2200" dirty="0" smtClean="0">
                <a:solidFill>
                  <a:srgbClr val="2D2D2D"/>
                </a:solidFill>
                <a:latin typeface="Open Sans"/>
              </a:rPr>
              <a:t>Kompletní </a:t>
            </a:r>
            <a:r>
              <a:rPr lang="cs-CZ" altLang="cs-CZ" sz="2200" dirty="0">
                <a:solidFill>
                  <a:srgbClr val="2D2D2D"/>
                </a:solidFill>
                <a:latin typeface="Open Sans"/>
              </a:rPr>
              <a:t>rekonstrukce se nevyhnula ani stavidlu (požeráku</a:t>
            </a:r>
            <a:r>
              <a:rPr lang="cs-CZ" altLang="cs-CZ" sz="2200" dirty="0" smtClean="0">
                <a:solidFill>
                  <a:srgbClr val="2D2D2D"/>
                </a:solidFill>
                <a:latin typeface="Open Sans"/>
              </a:rPr>
              <a:t>) a spodní výpusti </a:t>
            </a:r>
            <a:r>
              <a:rPr lang="cs-CZ" altLang="cs-CZ" sz="2200" dirty="0">
                <a:solidFill>
                  <a:srgbClr val="2D2D2D"/>
                </a:solidFill>
                <a:latin typeface="Open Sans"/>
              </a:rPr>
              <a:t>(</a:t>
            </a:r>
            <a:r>
              <a:rPr lang="cs-CZ" altLang="cs-CZ" sz="2200" dirty="0" smtClean="0">
                <a:solidFill>
                  <a:srgbClr val="2D2D2D"/>
                </a:solidFill>
                <a:latin typeface="Open Sans"/>
              </a:rPr>
              <a:t>stavidlo).</a:t>
            </a:r>
          </a:p>
          <a:p>
            <a:pPr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cs-CZ" altLang="cs-CZ" sz="2200" dirty="0" smtClean="0">
                <a:solidFill>
                  <a:srgbClr val="2D2D2D"/>
                </a:solidFill>
                <a:latin typeface="Open Sans"/>
              </a:rPr>
              <a:t>Oprava </a:t>
            </a:r>
            <a:r>
              <a:rPr lang="cs-CZ" altLang="cs-CZ" sz="2200" dirty="0">
                <a:solidFill>
                  <a:srgbClr val="2D2D2D"/>
                </a:solidFill>
                <a:latin typeface="Open Sans"/>
              </a:rPr>
              <a:t>dělicí hrázky mezi rybníkem a obtokovou stokou, včetně opravy všech mostků a opevnění. </a:t>
            </a:r>
            <a:endParaRPr lang="cs-CZ" altLang="cs-CZ" sz="2200" dirty="0" smtClean="0">
              <a:solidFill>
                <a:srgbClr val="2D2D2D"/>
              </a:solidFill>
              <a:latin typeface="Open Sans"/>
            </a:endParaRPr>
          </a:p>
          <a:p>
            <a:pPr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cs-CZ" altLang="cs-CZ" sz="2200" dirty="0" smtClean="0">
                <a:solidFill>
                  <a:srgbClr val="2D2D2D"/>
                </a:solidFill>
                <a:latin typeface="Open Sans"/>
              </a:rPr>
              <a:t>Zbudovaná </a:t>
            </a:r>
            <a:r>
              <a:rPr lang="cs-CZ" altLang="cs-CZ" sz="2200" dirty="0">
                <a:solidFill>
                  <a:srgbClr val="2D2D2D"/>
                </a:solidFill>
                <a:latin typeface="Open Sans"/>
              </a:rPr>
              <a:t>naučná </a:t>
            </a:r>
            <a:r>
              <a:rPr lang="cs-CZ" altLang="cs-CZ" sz="2200" dirty="0" smtClean="0">
                <a:solidFill>
                  <a:srgbClr val="2D2D2D"/>
                </a:solidFill>
                <a:latin typeface="Open Sans"/>
              </a:rPr>
              <a:t>stezka od </a:t>
            </a:r>
            <a:r>
              <a:rPr lang="cs-CZ" altLang="cs-CZ" sz="2200" dirty="0">
                <a:solidFill>
                  <a:srgbClr val="2D2D2D"/>
                </a:solidFill>
                <a:latin typeface="Open Sans"/>
              </a:rPr>
              <a:t>hráze až k </a:t>
            </a:r>
            <a:r>
              <a:rPr lang="cs-CZ" altLang="cs-CZ" sz="2200" dirty="0" smtClean="0">
                <a:solidFill>
                  <a:srgbClr val="2D2D2D"/>
                </a:solidFill>
                <a:latin typeface="Open Sans"/>
              </a:rPr>
              <a:t>ostrovu a rákosinám (vysoká ochrana přírody)</a:t>
            </a:r>
          </a:p>
          <a:p>
            <a:pPr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cs-CZ" altLang="cs-CZ" sz="2200" dirty="0" smtClean="0">
                <a:solidFill>
                  <a:srgbClr val="2D2D2D"/>
                </a:solidFill>
                <a:latin typeface="Open Sans"/>
              </a:rPr>
              <a:t>Odbahnění </a:t>
            </a:r>
            <a:r>
              <a:rPr lang="cs-CZ" altLang="cs-CZ" sz="2200" dirty="0">
                <a:solidFill>
                  <a:srgbClr val="2D2D2D"/>
                </a:solidFill>
                <a:latin typeface="Open Sans"/>
              </a:rPr>
              <a:t>a výstavba </a:t>
            </a:r>
            <a:r>
              <a:rPr lang="cs-CZ" altLang="cs-CZ" sz="2200" dirty="0" smtClean="0">
                <a:solidFill>
                  <a:srgbClr val="2D2D2D"/>
                </a:solidFill>
                <a:latin typeface="Open Sans"/>
              </a:rPr>
              <a:t>ostrova (60 000 metrů krychlových bahna).</a:t>
            </a:r>
          </a:p>
          <a:p>
            <a:pPr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cs-CZ" altLang="cs-CZ" sz="2200" dirty="0" smtClean="0">
                <a:solidFill>
                  <a:srgbClr val="2D2D2D"/>
                </a:solidFill>
                <a:latin typeface="Open Sans"/>
              </a:rPr>
              <a:t>Na ostrově </a:t>
            </a:r>
            <a:r>
              <a:rPr lang="cs-CZ" altLang="cs-CZ" sz="2200" dirty="0">
                <a:solidFill>
                  <a:srgbClr val="2D2D2D"/>
                </a:solidFill>
                <a:latin typeface="Open Sans"/>
              </a:rPr>
              <a:t>i v okolí rybníka vyhloubeno několik tůní jako klidové místo pro rozvoj obojživelníků a bezobratlých živočichů.</a:t>
            </a:r>
          </a:p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endParaRPr lang="cs-CZ" altLang="cs-CZ" sz="2200" dirty="0">
              <a:solidFill>
                <a:srgbClr val="2D2D2D"/>
              </a:solidFill>
              <a:latin typeface="Open Sans"/>
            </a:endParaRPr>
          </a:p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cs-CZ" altLang="cs-CZ" sz="2200" dirty="0" smtClean="0">
                <a:solidFill>
                  <a:srgbClr val="2D2D2D"/>
                </a:solidFill>
                <a:latin typeface="Open Sans"/>
              </a:rPr>
              <a:t>Do </a:t>
            </a:r>
            <a:r>
              <a:rPr lang="cs-CZ" altLang="cs-CZ" sz="2200" dirty="0">
                <a:solidFill>
                  <a:srgbClr val="2D2D2D"/>
                </a:solidFill>
                <a:latin typeface="Open Sans"/>
              </a:rPr>
              <a:t>rybníka se vysazuje </a:t>
            </a:r>
            <a:r>
              <a:rPr lang="cs-CZ" altLang="cs-CZ" sz="2200" dirty="0" smtClean="0">
                <a:solidFill>
                  <a:srgbClr val="2D2D2D"/>
                </a:solidFill>
                <a:latin typeface="Open Sans"/>
              </a:rPr>
              <a:t>2-3000 </a:t>
            </a:r>
            <a:r>
              <a:rPr lang="cs-CZ" altLang="cs-CZ" sz="2200" dirty="0">
                <a:solidFill>
                  <a:srgbClr val="2D2D2D"/>
                </a:solidFill>
                <a:latin typeface="Open Sans"/>
              </a:rPr>
              <a:t>kusů kapra </a:t>
            </a:r>
            <a:r>
              <a:rPr lang="cs-CZ" altLang="cs-CZ" sz="2200" dirty="0" smtClean="0">
                <a:solidFill>
                  <a:srgbClr val="2D2D2D"/>
                </a:solidFill>
                <a:latin typeface="Open Sans"/>
              </a:rPr>
              <a:t>(podle velikosti): podzimní výlov je velká slavnost s programem pro děti: kapři se živí pouze </a:t>
            </a:r>
            <a:r>
              <a:rPr lang="cs-CZ" altLang="cs-CZ" sz="2200" dirty="0">
                <a:solidFill>
                  <a:srgbClr val="2D2D2D"/>
                </a:solidFill>
                <a:latin typeface="Open Sans"/>
              </a:rPr>
              <a:t>přirozenou </a:t>
            </a:r>
            <a:r>
              <a:rPr lang="cs-CZ" altLang="cs-CZ" sz="2200" dirty="0" smtClean="0">
                <a:solidFill>
                  <a:srgbClr val="2D2D2D"/>
                </a:solidFill>
                <a:latin typeface="Open Sans"/>
              </a:rPr>
              <a:t>potravou a jsou velice chutní.</a:t>
            </a:r>
          </a:p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endParaRPr lang="cs-CZ" altLang="cs-CZ" sz="2200" dirty="0">
              <a:solidFill>
                <a:srgbClr val="2D2D2D"/>
              </a:solidFill>
              <a:latin typeface="Open Sans"/>
            </a:endParaRPr>
          </a:p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cs-CZ" altLang="cs-CZ" sz="2200" dirty="0" smtClean="0">
                <a:solidFill>
                  <a:srgbClr val="2D2D2D"/>
                </a:solidFill>
                <a:latin typeface="Open Sans"/>
              </a:rPr>
              <a:t>Rybník je fotogenický; jak se líbí vám?</a:t>
            </a:r>
            <a:endParaRPr lang="cs-CZ" altLang="cs-CZ" sz="2200" dirty="0"/>
          </a:p>
        </p:txBody>
      </p:sp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6095967" y="-150274"/>
            <a:ext cx="65" cy="757748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238050" rIns="0" bIns="23805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altLang="cs-CZ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8" name="Rectangle 5"/>
          <p:cNvSpPr>
            <a:spLocks noChangeArrowheads="1"/>
          </p:cNvSpPr>
          <p:nvPr/>
        </p:nvSpPr>
        <p:spPr bwMode="auto">
          <a:xfrm>
            <a:off x="0" y="457200"/>
            <a:ext cx="12192000" cy="15875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prstDash val="solid"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78403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80321" y="649049"/>
            <a:ext cx="9613861" cy="687645"/>
          </a:xfrm>
        </p:spPr>
        <p:txBody>
          <a:bodyPr/>
          <a:lstStyle/>
          <a:p>
            <a:r>
              <a:rPr lang="cs-CZ" dirty="0" smtClean="0"/>
              <a:t>3. mapka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1630" y="1420088"/>
            <a:ext cx="8362404" cy="5437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6427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Dolní Počernice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93134" y="2114318"/>
            <a:ext cx="11929534" cy="4743681"/>
          </a:xfrm>
        </p:spPr>
        <p:txBody>
          <a:bodyPr>
            <a:normAutofit fontScale="77500" lnSpcReduction="20000"/>
          </a:bodyPr>
          <a:lstStyle/>
          <a:p>
            <a:r>
              <a:rPr lang="cs-CZ" b="1" dirty="0">
                <a:solidFill>
                  <a:schemeClr val="bg1"/>
                </a:solidFill>
              </a:rPr>
              <a:t>Dolní Počernice</a:t>
            </a:r>
            <a:r>
              <a:rPr lang="cs-CZ" dirty="0">
                <a:solidFill>
                  <a:schemeClr val="bg1"/>
                </a:solidFill>
              </a:rPr>
              <a:t> (</a:t>
            </a:r>
            <a:r>
              <a:rPr lang="cs-CZ" dirty="0">
                <a:solidFill>
                  <a:schemeClr val="bg1"/>
                </a:solidFill>
                <a:hlinkClick r:id="rId2" tooltip="Němčina"/>
              </a:rPr>
              <a:t>německy</a:t>
            </a:r>
            <a:r>
              <a:rPr lang="cs-CZ" dirty="0">
                <a:solidFill>
                  <a:schemeClr val="bg1"/>
                </a:solidFill>
              </a:rPr>
              <a:t> </a:t>
            </a:r>
            <a:r>
              <a:rPr lang="cs-CZ" i="1" dirty="0" err="1">
                <a:solidFill>
                  <a:schemeClr val="bg1"/>
                </a:solidFill>
              </a:rPr>
              <a:t>Unter</a:t>
            </a:r>
            <a:r>
              <a:rPr lang="cs-CZ" i="1" dirty="0">
                <a:solidFill>
                  <a:schemeClr val="bg1"/>
                </a:solidFill>
              </a:rPr>
              <a:t> </a:t>
            </a:r>
            <a:r>
              <a:rPr lang="cs-CZ" i="1" dirty="0" err="1" smtClean="0">
                <a:solidFill>
                  <a:schemeClr val="bg1"/>
                </a:solidFill>
              </a:rPr>
              <a:t>Potschernitz</a:t>
            </a:r>
            <a:r>
              <a:rPr lang="cs-CZ" dirty="0" smtClean="0">
                <a:solidFill>
                  <a:schemeClr val="bg1"/>
                </a:solidFill>
              </a:rPr>
              <a:t>),</a:t>
            </a:r>
            <a:r>
              <a:rPr lang="cs-CZ" dirty="0">
                <a:solidFill>
                  <a:schemeClr val="bg1"/>
                </a:solidFill>
              </a:rPr>
              <a:t> </a:t>
            </a:r>
            <a:r>
              <a:rPr lang="cs-CZ" dirty="0" smtClean="0">
                <a:solidFill>
                  <a:schemeClr val="bg1"/>
                </a:solidFill>
                <a:hlinkClick r:id="rId3" tooltip="Části Prahy"/>
              </a:rPr>
              <a:t>městská část</a:t>
            </a:r>
            <a:r>
              <a:rPr lang="cs-CZ" dirty="0">
                <a:solidFill>
                  <a:schemeClr val="bg1"/>
                </a:solidFill>
              </a:rPr>
              <a:t> </a:t>
            </a:r>
            <a:r>
              <a:rPr lang="cs-CZ" b="1" dirty="0">
                <a:solidFill>
                  <a:schemeClr val="bg1"/>
                </a:solidFill>
              </a:rPr>
              <a:t>Praha-Dolní </a:t>
            </a:r>
            <a:r>
              <a:rPr lang="cs-CZ" b="1" dirty="0" smtClean="0">
                <a:solidFill>
                  <a:schemeClr val="bg1"/>
                </a:solidFill>
              </a:rPr>
              <a:t>Počernice (</a:t>
            </a:r>
            <a:r>
              <a:rPr lang="cs-CZ" dirty="0" smtClean="0">
                <a:solidFill>
                  <a:schemeClr val="bg1"/>
                </a:solidFill>
                <a:hlinkClick r:id="rId4" tooltip="Praha 14"/>
              </a:rPr>
              <a:t>Praha 14</a:t>
            </a:r>
            <a:r>
              <a:rPr lang="cs-CZ" dirty="0" smtClean="0">
                <a:solidFill>
                  <a:schemeClr val="bg1"/>
                </a:solidFill>
              </a:rPr>
              <a:t>), 52 </a:t>
            </a:r>
            <a:r>
              <a:rPr lang="cs-CZ" dirty="0">
                <a:solidFill>
                  <a:schemeClr val="bg1"/>
                </a:solidFill>
              </a:rPr>
              <a:t>ulic a 864 </a:t>
            </a:r>
            <a:r>
              <a:rPr lang="cs-CZ" dirty="0" smtClean="0">
                <a:solidFill>
                  <a:schemeClr val="bg1"/>
                </a:solidFill>
              </a:rPr>
              <a:t>adres</a:t>
            </a:r>
            <a:endParaRPr lang="cs-CZ" dirty="0">
              <a:solidFill>
                <a:schemeClr val="bg1"/>
              </a:solidFill>
            </a:endParaRPr>
          </a:p>
          <a:p>
            <a:r>
              <a:rPr lang="cs-CZ" dirty="0" smtClean="0">
                <a:solidFill>
                  <a:schemeClr val="bg1"/>
                </a:solidFill>
              </a:rPr>
              <a:t>1</a:t>
            </a:r>
            <a:r>
              <a:rPr lang="cs-CZ" dirty="0">
                <a:solidFill>
                  <a:schemeClr val="bg1"/>
                </a:solidFill>
              </a:rPr>
              <a:t>. 1. 2016 zde </a:t>
            </a:r>
            <a:r>
              <a:rPr lang="cs-CZ" dirty="0" smtClean="0">
                <a:solidFill>
                  <a:schemeClr val="bg1"/>
                </a:solidFill>
              </a:rPr>
              <a:t>pobývalo </a:t>
            </a:r>
            <a:r>
              <a:rPr lang="cs-CZ" dirty="0">
                <a:solidFill>
                  <a:schemeClr val="bg1"/>
                </a:solidFill>
              </a:rPr>
              <a:t>2294 obyvatel, z </a:t>
            </a:r>
            <a:r>
              <a:rPr lang="cs-CZ" dirty="0" smtClean="0">
                <a:solidFill>
                  <a:schemeClr val="bg1"/>
                </a:solidFill>
              </a:rPr>
              <a:t>toho 1130 žen</a:t>
            </a:r>
          </a:p>
          <a:p>
            <a:r>
              <a:rPr lang="cs-CZ" dirty="0" smtClean="0">
                <a:solidFill>
                  <a:schemeClr val="bg1"/>
                </a:solidFill>
              </a:rPr>
              <a:t>Leží na trati Praha – Olomouc a na silnici I/12 do Kolína; právě silnice dělí obec na Horní a Dolní Počernice</a:t>
            </a:r>
          </a:p>
          <a:p>
            <a:r>
              <a:rPr lang="cs-CZ" b="1" dirty="0">
                <a:solidFill>
                  <a:schemeClr val="bg1"/>
                </a:solidFill>
              </a:rPr>
              <a:t>Kostel Nanebevzetí Panny Marie</a:t>
            </a:r>
            <a:r>
              <a:rPr lang="cs-CZ" dirty="0">
                <a:solidFill>
                  <a:schemeClr val="bg1"/>
                </a:solidFill>
              </a:rPr>
              <a:t>. </a:t>
            </a:r>
            <a:endParaRPr lang="cs-CZ" dirty="0" smtClean="0">
              <a:solidFill>
                <a:schemeClr val="bg1"/>
              </a:solidFill>
            </a:endParaRPr>
          </a:p>
          <a:p>
            <a:r>
              <a:rPr lang="cs-CZ" dirty="0" smtClean="0">
                <a:solidFill>
                  <a:schemeClr val="bg1"/>
                </a:solidFill>
              </a:rPr>
              <a:t>Původně </a:t>
            </a:r>
            <a:r>
              <a:rPr lang="cs-CZ" dirty="0">
                <a:solidFill>
                  <a:schemeClr val="bg1"/>
                </a:solidFill>
              </a:rPr>
              <a:t>románský kostel z počátku 13. století, první zmínka je z roku 1358. Při gotických úpravách loď prodloužena k </a:t>
            </a:r>
            <a:r>
              <a:rPr lang="cs-CZ" dirty="0" smtClean="0">
                <a:solidFill>
                  <a:schemeClr val="bg1"/>
                </a:solidFill>
              </a:rPr>
              <a:t>západu (kde je západ?)</a:t>
            </a:r>
          </a:p>
          <a:p>
            <a:r>
              <a:rPr lang="cs-CZ" dirty="0" smtClean="0">
                <a:solidFill>
                  <a:schemeClr val="bg1"/>
                </a:solidFill>
              </a:rPr>
              <a:t>V </a:t>
            </a:r>
            <a:r>
              <a:rPr lang="cs-CZ" dirty="0">
                <a:solidFill>
                  <a:schemeClr val="bg1"/>
                </a:solidFill>
              </a:rPr>
              <a:t>pozdní gotice přistavěna věž, v renesanci loď sklenuta. </a:t>
            </a:r>
            <a:endParaRPr lang="cs-CZ" dirty="0" smtClean="0">
              <a:solidFill>
                <a:schemeClr val="bg1"/>
              </a:solidFill>
            </a:endParaRPr>
          </a:p>
          <a:p>
            <a:r>
              <a:rPr lang="cs-CZ" dirty="0" smtClean="0">
                <a:solidFill>
                  <a:schemeClr val="bg1"/>
                </a:solidFill>
              </a:rPr>
              <a:t>Po </a:t>
            </a:r>
            <a:r>
              <a:rPr lang="cs-CZ" dirty="0">
                <a:solidFill>
                  <a:schemeClr val="bg1"/>
                </a:solidFill>
              </a:rPr>
              <a:t>roce 1890 provedena novorománská </a:t>
            </a:r>
            <a:r>
              <a:rPr lang="cs-CZ" dirty="0" smtClean="0">
                <a:solidFill>
                  <a:schemeClr val="bg1"/>
                </a:solidFill>
              </a:rPr>
              <a:t>úprava. </a:t>
            </a:r>
            <a:r>
              <a:rPr lang="cs-CZ" dirty="0">
                <a:solidFill>
                  <a:schemeClr val="bg1"/>
                </a:solidFill>
              </a:rPr>
              <a:t>Jednolodní stavba s pravoúhlým presbytářem </a:t>
            </a:r>
            <a:r>
              <a:rPr lang="cs-CZ" dirty="0" smtClean="0">
                <a:solidFill>
                  <a:schemeClr val="bg1"/>
                </a:solidFill>
              </a:rPr>
              <a:t>(co to je?) s </a:t>
            </a:r>
            <a:r>
              <a:rPr lang="cs-CZ" dirty="0">
                <a:solidFill>
                  <a:schemeClr val="bg1"/>
                </a:solidFill>
              </a:rPr>
              <a:t>valenou </a:t>
            </a:r>
            <a:r>
              <a:rPr lang="cs-CZ" dirty="0" smtClean="0">
                <a:solidFill>
                  <a:schemeClr val="bg1"/>
                </a:solidFill>
              </a:rPr>
              <a:t>klenbou (co to je?), </a:t>
            </a:r>
            <a:r>
              <a:rPr lang="cs-CZ" dirty="0">
                <a:solidFill>
                  <a:schemeClr val="bg1"/>
                </a:solidFill>
              </a:rPr>
              <a:t>na západní straně hranolová věž, na severní straně oratoř s apsidou. </a:t>
            </a:r>
            <a:endParaRPr lang="cs-CZ" dirty="0" smtClean="0">
              <a:solidFill>
                <a:schemeClr val="bg1"/>
              </a:solidFill>
            </a:endParaRPr>
          </a:p>
          <a:p>
            <a:r>
              <a:rPr lang="cs-CZ" dirty="0" smtClean="0">
                <a:solidFill>
                  <a:schemeClr val="bg1"/>
                </a:solidFill>
              </a:rPr>
              <a:t>Loď </a:t>
            </a:r>
            <a:r>
              <a:rPr lang="cs-CZ" dirty="0">
                <a:solidFill>
                  <a:schemeClr val="bg1"/>
                </a:solidFill>
              </a:rPr>
              <a:t>sklenuta třemi křížovými klenbami s hřebínky, triumfální oblouk je půlkruhový bez profilace. Do památkové ochrany spadají též:</a:t>
            </a:r>
          </a:p>
          <a:p>
            <a:pPr lvl="1"/>
            <a:r>
              <a:rPr lang="cs-CZ" dirty="0">
                <a:solidFill>
                  <a:schemeClr val="bg1"/>
                </a:solidFill>
              </a:rPr>
              <a:t>bývalý hřbitov kolem kostela,</a:t>
            </a:r>
          </a:p>
          <a:p>
            <a:pPr lvl="1"/>
            <a:r>
              <a:rPr lang="cs-CZ" dirty="0" smtClean="0">
                <a:solidFill>
                  <a:schemeClr val="bg1"/>
                </a:solidFill>
              </a:rPr>
              <a:t>kamenná </a:t>
            </a:r>
            <a:r>
              <a:rPr lang="cs-CZ" dirty="0">
                <a:solidFill>
                  <a:schemeClr val="bg1"/>
                </a:solidFill>
              </a:rPr>
              <a:t>socha sv. Jana Nepomuckého z konce 18. </a:t>
            </a:r>
            <a:r>
              <a:rPr lang="cs-CZ" dirty="0" smtClean="0">
                <a:solidFill>
                  <a:schemeClr val="bg1"/>
                </a:solidFill>
              </a:rPr>
              <a:t>století; </a:t>
            </a:r>
            <a:r>
              <a:rPr lang="cs-CZ" dirty="0">
                <a:solidFill>
                  <a:schemeClr val="bg1"/>
                </a:solidFill>
              </a:rPr>
              <a:t>na nádvoří pivovaru je kopie z roku </a:t>
            </a:r>
            <a:r>
              <a:rPr lang="cs-CZ" dirty="0" smtClean="0">
                <a:solidFill>
                  <a:schemeClr val="bg1"/>
                </a:solidFill>
              </a:rPr>
              <a:t>2010,</a:t>
            </a:r>
            <a:endParaRPr lang="cs-CZ" dirty="0">
              <a:solidFill>
                <a:schemeClr val="bg1"/>
              </a:solidFill>
            </a:endParaRPr>
          </a:p>
          <a:p>
            <a:pPr lvl="1"/>
            <a:r>
              <a:rPr lang="cs-CZ" dirty="0">
                <a:solidFill>
                  <a:schemeClr val="bg1"/>
                </a:solidFill>
              </a:rPr>
              <a:t>pozdně barokní drobná socha sv. Vavřince na sloupu hřbitovních vrat</a:t>
            </a:r>
            <a:r>
              <a:rPr lang="cs-CZ" dirty="0" smtClean="0">
                <a:solidFill>
                  <a:schemeClr val="bg1"/>
                </a:solidFill>
              </a:rPr>
              <a:t>.</a:t>
            </a:r>
            <a:endParaRPr lang="cs-CZ" dirty="0">
              <a:solidFill>
                <a:schemeClr val="bg1"/>
              </a:solidFill>
            </a:endParaRPr>
          </a:p>
          <a:p>
            <a:r>
              <a:rPr lang="cs-CZ" dirty="0">
                <a:solidFill>
                  <a:schemeClr val="bg1"/>
                </a:solidFill>
              </a:rPr>
              <a:t>Památkově chráněno </a:t>
            </a:r>
            <a:r>
              <a:rPr lang="cs-CZ" u="sng" dirty="0">
                <a:solidFill>
                  <a:schemeClr val="bg1"/>
                </a:solidFill>
              </a:rPr>
              <a:t>od roku 1964</a:t>
            </a:r>
            <a:r>
              <a:rPr lang="cs-CZ" dirty="0">
                <a:solidFill>
                  <a:schemeClr val="bg1"/>
                </a:solidFill>
              </a:rPr>
              <a:t>.</a:t>
            </a:r>
          </a:p>
          <a:p>
            <a:endParaRPr lang="cs-CZ" dirty="0" smtClean="0"/>
          </a:p>
          <a:p>
            <a:endParaRPr lang="cs-CZ" dirty="0"/>
          </a:p>
          <a:p>
            <a:pPr mar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endParaRPr lang="cs-CZ" altLang="cs-CZ" sz="2200" dirty="0"/>
          </a:p>
        </p:txBody>
      </p:sp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6095967" y="-150274"/>
            <a:ext cx="65" cy="757748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238050" rIns="0" bIns="23805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altLang="cs-CZ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8" name="Rectangle 5"/>
          <p:cNvSpPr>
            <a:spLocks noChangeArrowheads="1"/>
          </p:cNvSpPr>
          <p:nvPr/>
        </p:nvSpPr>
        <p:spPr bwMode="auto">
          <a:xfrm>
            <a:off x="0" y="457200"/>
            <a:ext cx="12192000" cy="15875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prstDash val="solid"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561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80321" y="649049"/>
            <a:ext cx="9613861" cy="687645"/>
          </a:xfrm>
        </p:spPr>
        <p:txBody>
          <a:bodyPr/>
          <a:lstStyle/>
          <a:p>
            <a:r>
              <a:rPr lang="cs-CZ" dirty="0"/>
              <a:t>4</a:t>
            </a:r>
            <a:r>
              <a:rPr lang="cs-CZ" dirty="0" smtClean="0"/>
              <a:t>. mapka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9867" y="1336694"/>
            <a:ext cx="9419050" cy="5521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3659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erlín">
  <a:themeElements>
    <a:clrScheme name="Berlin">
      <a:dk1>
        <a:sysClr val="windowText" lastClr="000000"/>
      </a:dk1>
      <a:lt1>
        <a:sysClr val="window" lastClr="FFFFFF"/>
      </a:lt1>
      <a:dk2>
        <a:srgbClr val="9D360E"/>
      </a:dk2>
      <a:lt2>
        <a:srgbClr val="E7E6E6"/>
      </a:lt2>
      <a:accent1>
        <a:srgbClr val="F09415"/>
      </a:accent1>
      <a:accent2>
        <a:srgbClr val="C1B56B"/>
      </a:accent2>
      <a:accent3>
        <a:srgbClr val="4BAF73"/>
      </a:accent3>
      <a:accent4>
        <a:srgbClr val="5AA6C0"/>
      </a:accent4>
      <a:accent5>
        <a:srgbClr val="D17DF9"/>
      </a:accent5>
      <a:accent6>
        <a:srgbClr val="FA7E5C"/>
      </a:accent6>
      <a:hlink>
        <a:srgbClr val="FFAE3E"/>
      </a:hlink>
      <a:folHlink>
        <a:srgbClr val="FCC77E"/>
      </a:folHlink>
    </a:clrScheme>
    <a:fontScheme name="Berlin">
      <a:maj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erli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0000"/>
                <a:lumMod val="11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phClr">
                <a:shade val="100000"/>
                <a:hueMod val="100000"/>
                <a:satMod val="110000"/>
                <a:lumMod val="130000"/>
              </a:schemeClr>
            </a:gs>
            <a:gs pos="100000">
              <a:schemeClr val="phClr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erlin" id="{7B5DBA9E-B069-418E-9360-A61BDD0615A4}" vid="{C0CBE056-4EF4-4D92-969E-947779DA7AA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TM04033917[[fn=Berlín]]</Template>
  <TotalTime>215</TotalTime>
  <Words>282</Words>
  <Application>Microsoft Office PowerPoint</Application>
  <PresentationFormat>Širokoúhlá obrazovka</PresentationFormat>
  <Paragraphs>130</Paragraphs>
  <Slides>20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20</vt:i4>
      </vt:variant>
    </vt:vector>
  </HeadingPairs>
  <TitlesOfParts>
    <vt:vector size="24" baseType="lpstr">
      <vt:lpstr>Arial</vt:lpstr>
      <vt:lpstr>Open Sans</vt:lpstr>
      <vt:lpstr>Trebuchet MS</vt:lpstr>
      <vt:lpstr>Berlín</vt:lpstr>
      <vt:lpstr>Běchovice – hlavní nádraží</vt:lpstr>
      <vt:lpstr>Cíle</vt:lpstr>
      <vt:lpstr>1. mapka</vt:lpstr>
      <vt:lpstr>Běchovice - nádraží</vt:lpstr>
      <vt:lpstr>2. mapka</vt:lpstr>
      <vt:lpstr>Přírodní památka Počernický rybník</vt:lpstr>
      <vt:lpstr>3. mapka</vt:lpstr>
      <vt:lpstr>Dolní Počernice</vt:lpstr>
      <vt:lpstr>4. mapka</vt:lpstr>
      <vt:lpstr>Přírodní památka v Pískovně a Rokytka</vt:lpstr>
      <vt:lpstr>5. mapka</vt:lpstr>
      <vt:lpstr>Kyjský rybník a Kyje</vt:lpstr>
      <vt:lpstr>6. mapka</vt:lpstr>
      <vt:lpstr>Přírodní park Smetanka a železniční most</vt:lpstr>
      <vt:lpstr>7. mapka</vt:lpstr>
      <vt:lpstr>Hrdlořezy a Třešňovka</vt:lpstr>
      <vt:lpstr>8. mapka</vt:lpstr>
      <vt:lpstr>Na Pražačce a Žižkov</vt:lpstr>
      <vt:lpstr>9. mapka</vt:lpstr>
      <vt:lpstr>Vítkov a bitva na Vítkově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Běchovice – hlavní nádraží</dc:title>
  <dc:creator>Koubek Petr</dc:creator>
  <cp:lastModifiedBy>Koubek Petr</cp:lastModifiedBy>
  <cp:revision>23</cp:revision>
  <cp:lastPrinted>2019-10-09T14:28:30Z</cp:lastPrinted>
  <dcterms:created xsi:type="dcterms:W3CDTF">2019-10-09T09:30:34Z</dcterms:created>
  <dcterms:modified xsi:type="dcterms:W3CDTF">2019-10-09T14:43:51Z</dcterms:modified>
</cp:coreProperties>
</file>