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6" r:id="rId10"/>
    <p:sldId id="271" r:id="rId11"/>
    <p:sldId id="274" r:id="rId12"/>
    <p:sldId id="272" r:id="rId13"/>
    <p:sldId id="275" r:id="rId14"/>
    <p:sldId id="273" r:id="rId15"/>
    <p:sldId id="276" r:id="rId16"/>
    <p:sldId id="277" r:id="rId17"/>
    <p:sldId id="278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160" autoAdjust="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FD0E38-AE3E-4F9E-8381-737E3843C248}" type="datetime1">
              <a:rPr lang="cs-CZ" smtClean="0"/>
              <a:t>25.6.2018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78BA50-858B-4E7A-B938-8225F50533B6}" type="datetime1">
              <a:rPr lang="cs-CZ" noProof="0" smtClean="0"/>
              <a:t>25.6.2018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Tuto otázku má váš experiment zodpovědět.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1113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Shrňte obsah výzkumu do tří až pěti bodů.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72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 descr="Detail zkumave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FE11FC-D3D0-4CE3-AFDB-482C5142C06D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7A0C1-3D11-4568-B290-534BF6766FE8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F3952D-BA00-4AD1-9C36-C36A9A14EF61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5F353-7BDC-4661-93E1-2BC14DE51512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4E273-B93B-4EA9-A93E-48F42E972C4B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B1FFF-4461-496E-971A-9AD48D3F5DBE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CBD836-BD2B-4393-AA47-1C90A29DE479}" type="datetime1">
              <a:rPr lang="cs-CZ" smtClean="0"/>
              <a:t>25.6.2018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  <a:endParaRPr lang="cs-CZ" noProof="0" dirty="0"/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744268F1-C84F-4483-8108-B5A716E5E013}" type="datetime1">
              <a:rPr lang="cs-CZ" noProof="0" smtClean="0"/>
              <a:t>25.6.2018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letohrad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200" dirty="0"/>
              <a:t>Rozvoj čtenářské a digitální gramotnosti ve výuce chemie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Martin Rusek | Univerzita Karlova, Pedagogická fakulta</a:t>
            </a: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0F88EE-7B25-4922-8905-0E2888D0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3102E714-89FF-4714-B315-CD713DFAA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9" y="127000"/>
            <a:ext cx="9032682" cy="6774512"/>
          </a:xfrm>
        </p:spPr>
      </p:pic>
    </p:spTree>
    <p:extLst>
      <p:ext uri="{BB962C8B-B14F-4D97-AF65-F5344CB8AC3E}">
        <p14:creationId xmlns:p14="http://schemas.microsoft.com/office/powerpoint/2010/main" val="19491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F1D40A-F603-496C-80FF-783046DB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B9D5DF2B-7829-45D8-BFEA-ABE7E5DF6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64" y="119657"/>
            <a:ext cx="5017273" cy="6689698"/>
          </a:xfrm>
        </p:spPr>
      </p:pic>
    </p:spTree>
    <p:extLst>
      <p:ext uri="{BB962C8B-B14F-4D97-AF65-F5344CB8AC3E}">
        <p14:creationId xmlns:p14="http://schemas.microsoft.com/office/powerpoint/2010/main" val="5969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72AB16-6131-4655-89CF-97985FCA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28C163EA-AF00-4EB7-B2F3-F5C2FD07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64" y="45443"/>
            <a:ext cx="5017273" cy="6689697"/>
          </a:xfrm>
        </p:spPr>
      </p:pic>
    </p:spTree>
    <p:extLst>
      <p:ext uri="{BB962C8B-B14F-4D97-AF65-F5344CB8AC3E}">
        <p14:creationId xmlns:p14="http://schemas.microsoft.com/office/powerpoint/2010/main" val="2529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954187-9B95-49F2-ACB0-6C58A2DF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44AE7EF-2CDB-4E1A-ABCC-64A55C457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79" y="242017"/>
            <a:ext cx="8484042" cy="6363032"/>
          </a:xfrm>
        </p:spPr>
      </p:pic>
    </p:spTree>
    <p:extLst>
      <p:ext uri="{BB962C8B-B14F-4D97-AF65-F5344CB8AC3E}">
        <p14:creationId xmlns:p14="http://schemas.microsoft.com/office/powerpoint/2010/main" val="25126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AD8484-C8F5-4269-BB2C-F2604508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CE6AFF4-8E46-48C9-BC80-AE4E1026F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36" y="127000"/>
            <a:ext cx="4872328" cy="6496437"/>
          </a:xfrm>
        </p:spPr>
      </p:pic>
    </p:spTree>
    <p:extLst>
      <p:ext uri="{BB962C8B-B14F-4D97-AF65-F5344CB8AC3E}">
        <p14:creationId xmlns:p14="http://schemas.microsoft.com/office/powerpoint/2010/main" val="19492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934FB4-A15E-4821-A417-40FCC35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D7832893-16D9-4497-B68C-13ED263BD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8" y="109055"/>
            <a:ext cx="4969565" cy="6626086"/>
          </a:xfrm>
        </p:spPr>
      </p:pic>
    </p:spTree>
    <p:extLst>
      <p:ext uri="{BB962C8B-B14F-4D97-AF65-F5344CB8AC3E}">
        <p14:creationId xmlns:p14="http://schemas.microsoft.com/office/powerpoint/2010/main" val="39447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C1DF46-29B3-48B1-95B5-B54E4BF7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experimentu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C2EF4D2-E11E-49D9-A309-2C2F9A14C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Analýza grafu</a:t>
            </a:r>
          </a:p>
          <a:p>
            <a:r>
              <a:rPr lang="cs-CZ" dirty="0"/>
              <a:t>Analýza </a:t>
            </a:r>
            <a:r>
              <a:rPr lang="cs-CZ" dirty="0" err="1"/>
              <a:t>tabelizovaných</a:t>
            </a:r>
            <a:r>
              <a:rPr lang="cs-CZ" dirty="0"/>
              <a:t> dat</a:t>
            </a:r>
          </a:p>
          <a:p>
            <a:r>
              <a:rPr lang="cs-CZ" dirty="0"/>
              <a:t>Zpracování výsledků</a:t>
            </a:r>
          </a:p>
          <a:p>
            <a:endParaRPr lang="cs-CZ" dirty="0"/>
          </a:p>
          <a:p>
            <a:r>
              <a:rPr lang="cs-CZ" dirty="0"/>
              <a:t>Původní předpoklad (poučka) se nezakládá na pravdě. Hypotéza byla vyvrácena.</a:t>
            </a:r>
          </a:p>
          <a:p>
            <a:pPr marL="0" indent="0">
              <a:buNone/>
            </a:pPr>
            <a:r>
              <a:rPr lang="cs-CZ" dirty="0"/>
              <a:t>=</a:t>
            </a:r>
            <a:r>
              <a:rPr lang="en-GB" dirty="0"/>
              <a:t>&gt;</a:t>
            </a:r>
            <a:r>
              <a:rPr lang="cs-CZ" dirty="0"/>
              <a:t> Potřeba upřesnit původní informaci</a:t>
            </a:r>
          </a:p>
          <a:p>
            <a:pPr lvl="1"/>
            <a:r>
              <a:rPr lang="cs-CZ" dirty="0"/>
              <a:t>	Studium literatury?</a:t>
            </a:r>
          </a:p>
          <a:p>
            <a:pPr lvl="1"/>
            <a:r>
              <a:rPr lang="cs-CZ" dirty="0"/>
              <a:t>	Další pokusy?</a:t>
            </a:r>
          </a:p>
        </p:txBody>
      </p:sp>
    </p:spTree>
    <p:extLst>
      <p:ext uri="{BB962C8B-B14F-4D97-AF65-F5344CB8AC3E}">
        <p14:creationId xmlns:p14="http://schemas.microsoft.com/office/powerpoint/2010/main" val="38585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ABB231-B948-42E4-B1A7-52FD4DAB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36" y="3228009"/>
            <a:ext cx="10058400" cy="1097280"/>
          </a:xfrm>
        </p:spPr>
        <p:txBody>
          <a:bodyPr>
            <a:normAutofit/>
          </a:bodyPr>
          <a:lstStyle/>
          <a:p>
            <a:r>
              <a:rPr lang="cs-CZ" dirty="0"/>
              <a:t>Děkuji za pozornost.</a:t>
            </a:r>
            <a:br>
              <a:rPr lang="cs-CZ" dirty="0"/>
            </a:br>
            <a:r>
              <a:rPr lang="cs-CZ" dirty="0"/>
              <a:t>						</a:t>
            </a:r>
            <a:r>
              <a:rPr lang="cs-CZ" sz="2700" dirty="0"/>
              <a:t>martin.rusek@pedf.cuni.cz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0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400" dirty="0"/>
              <a:t>Jaký je cíl přírodovědného vzdělávání?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6D7F22F0-AA4D-404B-85CC-64566D268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Volba tématu – dovednosti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Pěstování kritického postoje ke čteným informacím</a:t>
            </a:r>
          </a:p>
          <a:p>
            <a:pPr rtl="0"/>
            <a:r>
              <a:rPr lang="cs-CZ" dirty="0"/>
              <a:t>Čtení s porozuměním</a:t>
            </a:r>
          </a:p>
          <a:p>
            <a:pPr rtl="0"/>
            <a:r>
              <a:rPr lang="cs-CZ" dirty="0"/>
              <a:t>Kladení relevantních otázek</a:t>
            </a:r>
          </a:p>
          <a:p>
            <a:pPr rtl="0"/>
            <a:r>
              <a:rPr lang="cs-CZ" dirty="0"/>
              <a:t>Formulování hypotézy</a:t>
            </a:r>
          </a:p>
          <a:p>
            <a:pPr rtl="0"/>
            <a:r>
              <a:rPr lang="cs-CZ" dirty="0"/>
              <a:t>Návrh způsobů jejího ověření</a:t>
            </a:r>
          </a:p>
          <a:p>
            <a:pPr rtl="0"/>
            <a:r>
              <a:rPr lang="cs-CZ" dirty="0"/>
              <a:t>Plánování a provedení experimentu</a:t>
            </a:r>
          </a:p>
          <a:p>
            <a:pPr rtl="0"/>
            <a:r>
              <a:rPr lang="cs-CZ" dirty="0"/>
              <a:t>Vyhodnocení výsledků</a:t>
            </a:r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Problém: 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Podmínky hoření</a:t>
            </a:r>
          </a:p>
          <a:p>
            <a:pPr lvl="1"/>
            <a:r>
              <a:rPr lang="cs-CZ" dirty="0"/>
              <a:t>Brainstorming žáků</a:t>
            </a:r>
          </a:p>
          <a:p>
            <a:pPr lvl="1"/>
            <a:r>
              <a:rPr lang="cs-CZ" sz="1800" dirty="0"/>
              <a:t>„Hoření je fyzikálně-chemická oxidační reakce, při které hořlavá látka reaguje vysokou rychlostí s oxidačním prostředkem za vzniku tepla a světla.“</a:t>
            </a:r>
          </a:p>
        </p:txBody>
      </p:sp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FD9883-FD0E-4393-8CD9-8102E4B4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„Utopená svíčka“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068B5E9C-C5D1-40E3-95B7-D0FBC0FE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6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93A614-81BC-4F70-A09A-0BD64DC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Důkaz kyslíku ve vzduchu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88C5FFA-1A3B-4B47-B500-29D5929B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3" y="1475961"/>
            <a:ext cx="6858000" cy="44577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10A60E3-BD0A-4531-8205-8DDEDA0C96D9}"/>
              </a:ext>
            </a:extLst>
          </p:cNvPr>
          <p:cNvSpPr txBox="1"/>
          <p:nvPr/>
        </p:nvSpPr>
        <p:spPr>
          <a:xfrm>
            <a:off x="7370859" y="1598212"/>
            <a:ext cx="43175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Vysvětlení:</a:t>
            </a:r>
          </a:p>
          <a:p>
            <a:endParaRPr lang="cs-CZ" dirty="0"/>
          </a:p>
          <a:p>
            <a:r>
              <a:rPr lang="cs-CZ" dirty="0"/>
              <a:t>Po přiklopení hořící svíčky válcovou skleničkou se kyslík spotřebuje a zbývají složky vzduchu, které jsou nehořlavé (dusík, vzácné plyny). Svíčka zhasne. Vzniká podtlak, a proto se do válce nasaje voda. Kyslík, který se při hoření spotřeboval, je ve vzduchu obsažen v objemu 21%, což je přibližně pětina. Proto se "uvolněný objem" po spotřebovaném kyslíku zaplní vodou.</a:t>
            </a:r>
          </a:p>
          <a:p>
            <a:endParaRPr lang="cs-CZ" dirty="0"/>
          </a:p>
          <a:p>
            <a:r>
              <a:rPr lang="cs-CZ" sz="1400" dirty="0"/>
              <a:t>Zdroj: Projekt EU - Moderně nejen v přírodních vědách</a:t>
            </a:r>
            <a:br>
              <a:rPr lang="cs-CZ" sz="1400" dirty="0"/>
            </a:br>
            <a:r>
              <a:rPr lang="cs-CZ" sz="1400" dirty="0">
                <a:hlinkClick r:id="rId3"/>
              </a:rPr>
              <a:t>Základní škola Letohrad, Komenského 269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104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855B70-BDD6-4862-B019-C8136C7D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čtenářské gramotnosti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ADD59B-27C7-4149-81B7-C37053F8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textu </a:t>
            </a:r>
            <a:r>
              <a:rPr lang="cs-CZ" b="1" i="1" dirty="0"/>
              <a:t>v učebnicích</a:t>
            </a:r>
          </a:p>
          <a:p>
            <a:r>
              <a:rPr lang="cs-CZ" dirty="0"/>
              <a:t>Analýza elektronických zdrojů</a:t>
            </a:r>
          </a:p>
        </p:txBody>
      </p:sp>
    </p:spTree>
    <p:extLst>
      <p:ext uri="{BB962C8B-B14F-4D97-AF65-F5344CB8AC3E}">
        <p14:creationId xmlns:p14="http://schemas.microsoft.com/office/powerpoint/2010/main" val="34079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6C9AE7-75D6-4F64-BDE9-8E8F05FF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Badatelská aktivita s využitím ICT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94A8F97-376F-435F-8F73-F46699B2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Kyslík představuje cca 20 % vzduchu.</a:t>
            </a:r>
          </a:p>
          <a:p>
            <a:pPr marL="0" indent="0">
              <a:buNone/>
            </a:pPr>
            <a:r>
              <a:rPr lang="cs-CZ" dirty="0"/>
              <a:t>Svíčka hoří, dokud je v nádobě kyslík.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dirty="0"/>
              <a:t> Svíčka zhasla, když už v nádobě nebyl žádný kyslík.</a:t>
            </a:r>
          </a:p>
          <a:p>
            <a:pPr>
              <a:buFont typeface="Symbol" panose="05050102010706020507" pitchFamily="18" charset="2"/>
              <a:buChar char="Þ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Pomůcky:</a:t>
            </a:r>
          </a:p>
          <a:p>
            <a:r>
              <a:rPr lang="cs-CZ" dirty="0"/>
              <a:t>Vana, svíčka, zápalky, špejle, korek/polystyren, skleněný válec</a:t>
            </a:r>
          </a:p>
          <a:p>
            <a:r>
              <a:rPr lang="cs-CZ" dirty="0"/>
              <a:t>Čidlo plynného kyslíku, teploměr</a:t>
            </a:r>
          </a:p>
        </p:txBody>
      </p:sp>
    </p:spTree>
    <p:extLst>
      <p:ext uri="{BB962C8B-B14F-4D97-AF65-F5344CB8AC3E}">
        <p14:creationId xmlns:p14="http://schemas.microsoft.com/office/powerpoint/2010/main" val="14897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0BA4D67F-D6EC-49D4-9336-7C89955B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60CF34D7-3B49-49C9-BA43-CB38EB966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24" y="127000"/>
            <a:ext cx="8867987" cy="6650990"/>
          </a:xfrm>
        </p:spPr>
      </p:pic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ědecký projekt 16: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2995_TF02922647_TF02922647" id="{D6A0CEE6-452A-4B93-B0AE-A2A49AF7893C}" vid="{327E40BC-3BE1-4415-AD3E-22A46B74DDCA}"/>
    </a:ext>
  </a:extLst>
</a:theme>
</file>

<file path=ppt/theme/theme2.xml><?xml version="1.0" encoding="utf-8"?>
<a:theme xmlns:a="http://schemas.openxmlformats.org/drawingml/2006/main" name="Motiv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vědeckého projektu (širokoúhlá)</Template>
  <TotalTime>98</TotalTime>
  <Words>287</Words>
  <Application>Microsoft Office PowerPoint</Application>
  <PresentationFormat>Širokoúhlá obrazovka</PresentationFormat>
  <Paragraphs>50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Symbol</vt:lpstr>
      <vt:lpstr>Vědecký projekt 16:9</vt:lpstr>
      <vt:lpstr>Rozvoj čtenářské a digitální gramotnosti ve výuce chemie</vt:lpstr>
      <vt:lpstr>Jaký je cíl přírodovědného vzdělávání?</vt:lpstr>
      <vt:lpstr>Volba tématu – dovednosti žáků</vt:lpstr>
      <vt:lpstr>Problém: Hoření</vt:lpstr>
      <vt:lpstr>„Utopená svíčka“</vt:lpstr>
      <vt:lpstr>Důkaz kyslíku ve vzduchu</vt:lpstr>
      <vt:lpstr>Rozvoj čtenářské gramotnosti</vt:lpstr>
      <vt:lpstr>Badatelská aktivita s využitím ICT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Vyhodnocení experimentu</vt:lpstr>
      <vt:lpstr>Děkuji za pozornost.       martin.rusek@pedf.cuni.cz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čtenářské a digitální gramotnosti ve výuce chemie</dc:title>
  <dc:creator>Martin Rusek</dc:creator>
  <cp:lastModifiedBy>Černá Martina</cp:lastModifiedBy>
  <cp:revision>8</cp:revision>
  <dcterms:created xsi:type="dcterms:W3CDTF">2018-06-07T06:21:47Z</dcterms:created>
  <dcterms:modified xsi:type="dcterms:W3CDTF">2018-06-25T12:49:53Z</dcterms:modified>
</cp:coreProperties>
</file>