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5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746557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30966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57293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66348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55119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83784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852034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16483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36840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87015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30210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3976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5797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3963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0434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2252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449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2992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7899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6559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5177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4" name="Shape 24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" name="Shape 31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Shape 43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44" name="Shape 44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300">
                <a:solidFill>
                  <a:srgbClr val="FFFFFF"/>
                </a:solidFill>
              </a:rPr>
              <a:t>‹#›</a:t>
            </a:fld>
            <a:r>
              <a:rPr lang="cs-CZ" sz="1300">
                <a:solidFill>
                  <a:srgbClr val="FFFFFF"/>
                </a:solidFill>
              </a:rPr>
              <a:t> z </a:t>
            </a:r>
            <a:r>
              <a:rPr lang="cs-CZ">
                <a:solidFill>
                  <a:srgbClr val="FFFFFF"/>
                </a:solidFill>
              </a:rPr>
              <a:t>20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cs-CZ"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cs-CZ" sz="13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397060" y="2259864"/>
            <a:ext cx="8572500" cy="2923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3600" b="1" i="0" u="none" strike="noStrike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Elementaristika</a:t>
            </a:r>
            <a:r>
              <a:rPr lang="cs-CZ" sz="36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elektronických informací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90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VIII. </a:t>
            </a:r>
            <a:r>
              <a:rPr lang="cs-CZ" sz="290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Tabulkový procesor</a:t>
            </a:r>
            <a:r>
              <a:rPr lang="cs-CZ" sz="2900" b="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2900" b="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900" b="0" i="1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logické funkce, podmíněné formátování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1330511" y="5379350"/>
            <a:ext cx="6705599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Jiří </a:t>
            </a:r>
            <a:r>
              <a:rPr lang="cs-CZ" sz="2600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Leipert</a:t>
            </a:r>
            <a:endParaRPr lang="cs-CZ" sz="260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713" y="135391"/>
            <a:ext cx="5209462" cy="127245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/>
        </p:nvSpPr>
        <p:spPr>
          <a:xfrm>
            <a:off x="936446" y="3861389"/>
            <a:ext cx="7413599" cy="736499"/>
          </a:xfrm>
          <a:prstGeom prst="wedgeRoundRectCallout">
            <a:avLst>
              <a:gd name="adj1" fmla="val 29874"/>
              <a:gd name="adj2" fmla="val -111414"/>
              <a:gd name="adj3" fmla="val 16667"/>
            </a:avLst>
          </a:prstGeom>
          <a:solidFill>
            <a:srgbClr val="FFFF99"/>
          </a:solidFill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KDYŽ(B4&lt;100;“dvouciferné“;“víceciferné“)</a:t>
            </a:r>
          </a:p>
        </p:txBody>
      </p:sp>
      <p:sp>
        <p:nvSpPr>
          <p:cNvPr id="143" name="Shape 143"/>
          <p:cNvSpPr/>
          <p:nvPr/>
        </p:nvSpPr>
        <p:spPr>
          <a:xfrm>
            <a:off x="441789" y="4880225"/>
            <a:ext cx="8301599" cy="667799"/>
          </a:xfrm>
          <a:prstGeom prst="wedgeRoundRectCallout">
            <a:avLst>
              <a:gd name="adj1" fmla="val -1649"/>
              <a:gd name="adj2" fmla="val -106106"/>
              <a:gd name="adj3" fmla="val 16667"/>
            </a:avLst>
          </a:prstGeom>
          <a:solidFill>
            <a:srgbClr val="FFFF99"/>
          </a:solidFill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319087" lvl="0" algn="ctr" rtl="0">
              <a:spcBef>
                <a:spcPts val="700"/>
              </a:spcBef>
              <a:buNone/>
            </a:pPr>
            <a:r>
              <a:rPr lang="cs-CZ" sz="1800" b="1">
                <a:solidFill>
                  <a:schemeClr val="dk1"/>
                </a:solidFill>
              </a:rPr>
              <a:t>=KDYŽ(B4&lt;10;“jednociferné“;</a:t>
            </a:r>
            <a:r>
              <a:rPr lang="cs-CZ" sz="1800" b="1">
                <a:solidFill>
                  <a:srgbClr val="FF0000"/>
                </a:solidFill>
              </a:rPr>
              <a:t>KDYŽ(B4&lt;100;“dvouciferné“;“víceciferné“)</a:t>
            </a:r>
            <a:r>
              <a:rPr lang="cs-CZ" sz="1800" b="1">
                <a:solidFill>
                  <a:schemeClr val="dk1"/>
                </a:solidFill>
              </a:rPr>
              <a:t>)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další funkci KDYŽ vnořujeme do stávajícího argumentu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Ano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nebo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</a:t>
            </a: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(lze větvit do obou argumentů zároveň)</a:t>
            </a: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KDYŽ(B4&lt;10;“jednociferné“;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“víceciferné“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7" marR="0" lvl="0" indent="-319087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800" b="1" i="1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7" marR="0" lvl="0" indent="-319087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400" b="1" i="1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(podmínky jsou uvažovány v oboru přirozených čísel)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Vnořování 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10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Vnořování 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54" name="Shape 1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0683" y="1862137"/>
            <a:ext cx="6953251" cy="3971925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11</a:t>
            </a:fld>
            <a:r>
              <a:rPr lang="cs-CZ"/>
              <a:t> z 20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Vnořování 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variabilita zápisu algoritmu…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(C3="muž";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(D3&gt;=65;"důchod_M";"aktivní_M");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(D3&gt;=62;"důchod_Ž";"aktivní_Ž"))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(C3="muž";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(D3&gt;=65;"důchod_M";"aktivní_M");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(C3="žena";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(D3&gt;=62;"důchod_Ž";"aktivní_Ž");"třetí_pohlaví?"))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(C3="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muž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";D3&gt;=65);"důchod_M";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(C3="žena";D3&gt;=62);"důchod_Ž";"aktivní_věk"))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NEBO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(C3="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muž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";D3&gt;=65);</a:t>
            </a: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(C3="žena";D3&gt;=62));"důchod";"aktivní_věk")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12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NEBO</a:t>
            </a:r>
          </a:p>
        </p:txBody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výhodné je využití těchto funkcí jakožto argumentu podmínky ve funkci KDYŽ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umožňují zadat více podmínek (až 255)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vrátí hodnotu PRAVDA, pouze jsou-li všechny podmínky pravdivé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NEBO</a:t>
            </a: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vrátí hodnotu PRAVDA, je-li alespoň jedna z podmínek pravdivá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4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A(5&lt;6;C2=D$6;7=&gt;8;C3&lt;-12)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Shape 171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sp>
        <p:nvSpPr>
          <p:cNvPr id="172" name="Shape 172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13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RANK</a:t>
            </a:r>
          </a:p>
        </p:txBody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vyhodnocuje pořadí hodnoty v daném rozmezí hodnot (sestupně či vzestupně) 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RANK(B3;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3: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9;</a:t>
            </a:r>
            <a:r>
              <a:rPr lang="cs-CZ" sz="26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</p:txBody>
      </p:sp>
      <p:sp>
        <p:nvSpPr>
          <p:cNvPr id="179" name="Shape 17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80" name="Shape 1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1475" y="2567063"/>
            <a:ext cx="8401050" cy="4152900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Shape 181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14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COUNTIF</a:t>
            </a:r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COUNTIF(C2:C14;"&lt;=35")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vrátí počet buněk 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v oblasti, které splňují požadované kritérium</a:t>
            </a:r>
          </a:p>
        </p:txBody>
      </p:sp>
      <p:sp>
        <p:nvSpPr>
          <p:cNvPr id="188" name="Shape 188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89" name="Shape 1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38225" y="3037188"/>
            <a:ext cx="6867525" cy="340995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Shape 190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15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Tabulky - funkce</a:t>
            </a:r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vložení funkce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výběrem pod ikonou sumy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zápisem </a:t>
            </a:r>
            <a:r>
              <a:rPr lang="cs-CZ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 a začátkem názvu funkce</a:t>
            </a:r>
          </a:p>
          <a:p>
            <a:pPr marL="45720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Shape 197"/>
          <p:cNvSpPr txBox="1">
            <a:spLocks noGrp="1"/>
          </p:cNvSpPr>
          <p:nvPr>
            <p:ph type="ftr" idx="11"/>
          </p:nvPr>
        </p:nvSpPr>
        <p:spPr>
          <a:xfrm>
            <a:off x="612775" y="6308675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98" name="Shape 1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22875" y="455723"/>
            <a:ext cx="1500523" cy="16857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Shape 19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4449" y="3073325"/>
            <a:ext cx="8058150" cy="337185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Shape 200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16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Tabulky - funkce</a:t>
            </a:r>
          </a:p>
        </p:txBody>
      </p:sp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SUM, MAX, MIN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COUNT, AVERAGE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POWER, SQRT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IF, AND, OR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COUNTIF, SUMIF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RANK, LOOKUP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ROUND, ROUNDUP, ROUNDDOWN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RAND, RANDBETWEEN</a:t>
            </a:r>
          </a:p>
          <a:p>
            <a:pPr marL="45720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7" name="Shape 20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22875" y="455723"/>
            <a:ext cx="1500523" cy="1685708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Shape 208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17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Tabulky - LIVE funkce</a:t>
            </a:r>
          </a:p>
        </p:txBody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NOW, TODAY, IMAGE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IMPORTRANGE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IMPORTHTML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IMPORTXML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GOOGLEFINANCE CURRENCY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SPARKLINE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1100"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cs-CZ" sz="1400"/>
              <a:t>SPARKLINE(GoogleFinance("CURRENCY:CZKUSD";"price";TODAY()-14;TODAY()))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1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Shape 215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cs-CZ"/>
              <a:t>18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3400" b="0">
                <a:latin typeface="Arial"/>
                <a:ea typeface="Arial"/>
                <a:cs typeface="Arial"/>
                <a:sym typeface="Arial"/>
              </a:rPr>
              <a:t>Google Tabulky - podmíněné formátování</a:t>
            </a:r>
          </a:p>
        </p:txBody>
      </p:sp>
      <p:sp>
        <p:nvSpPr>
          <p:cNvPr id="221" name="Shape 221"/>
          <p:cNvSpPr txBox="1">
            <a:spLocks noGrp="1"/>
          </p:cNvSpPr>
          <p:nvPr>
            <p:ph type="ftr" idx="11"/>
          </p:nvPr>
        </p:nvSpPr>
        <p:spPr>
          <a:xfrm>
            <a:off x="612775" y="6308675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222" name="Shape 2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51075" y="1790250"/>
            <a:ext cx="5429250" cy="411480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19</a:t>
            </a:fld>
            <a:r>
              <a:rPr lang="cs-CZ"/>
              <a:t> z 20</a:t>
            </a:r>
          </a:p>
        </p:txBody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Podmíněné formátování (.xls)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formátuje buňku dle splnění podmínky na její obsah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 nastavení více pravidel které se realizují 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 zadaném pořadí (možno změnit ve Správě prav.)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jednotlivé podmínky se nesmí logicky překrývat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podmiňovat lze pouze danou buňku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17662" y="4826000"/>
            <a:ext cx="5867400" cy="185737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2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title"/>
          </p:nvPr>
        </p:nvSpPr>
        <p:spPr>
          <a:xfrm>
            <a:off x="184875" y="228600"/>
            <a:ext cx="87860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3400">
                <a:latin typeface="Arial"/>
                <a:ea typeface="Arial"/>
                <a:cs typeface="Arial"/>
                <a:sym typeface="Arial"/>
              </a:rPr>
              <a:t>Google Tabulky - podmíněné formátování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3400" b="0">
                <a:latin typeface="Arial"/>
                <a:ea typeface="Arial"/>
                <a:cs typeface="Arial"/>
                <a:sym typeface="Arial"/>
              </a:rPr>
              <a:t>vlastní vzorec - podmínění více buněk řádku</a:t>
            </a:r>
          </a:p>
        </p:txBody>
      </p:sp>
      <p:sp>
        <p:nvSpPr>
          <p:cNvPr id="230" name="Shape 230"/>
          <p:cNvSpPr txBox="1">
            <a:spLocks noGrp="1"/>
          </p:cNvSpPr>
          <p:nvPr>
            <p:ph type="ftr" idx="11"/>
          </p:nvPr>
        </p:nvSpPr>
        <p:spPr>
          <a:xfrm>
            <a:off x="612775" y="6308675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cs-CZ"/>
              <a:t>20</a:t>
            </a:fld>
            <a:r>
              <a:rPr lang="cs-CZ"/>
              <a:t> z 20</a:t>
            </a:r>
          </a:p>
        </p:txBody>
      </p:sp>
      <p:pic>
        <p:nvPicPr>
          <p:cNvPr id="232" name="Shape 2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8225" y="1643062"/>
            <a:ext cx="7067550" cy="463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Podmíněné formátování </a:t>
            </a:r>
            <a:r>
              <a:rPr lang="cs-CZ" b="0">
                <a:latin typeface="Arial"/>
                <a:ea typeface="Arial"/>
                <a:cs typeface="Arial"/>
                <a:sym typeface="Arial"/>
              </a:rPr>
              <a:t>(.xls)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AutoNum type="arabicPeriod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Označení oblasti buněk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AutoNum type="arabicPeriod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Výběr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Nové pravidlo…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AutoNum type="arabicPeriod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Volba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Formátovat pouze buňky obsahující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AutoNum type="arabicPeriod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Definovat podmínku a vlastní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Formát…</a:t>
            </a:r>
          </a:p>
        </p:txBody>
      </p:sp>
      <p:pic>
        <p:nvPicPr>
          <p:cNvPr id="77" name="Shape 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8013" y="3929062"/>
            <a:ext cx="5113336" cy="2722562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3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Podmíněné formátování </a:t>
            </a:r>
            <a:r>
              <a:rPr lang="cs-CZ" b="0">
                <a:latin typeface="Arial"/>
                <a:ea typeface="Arial"/>
                <a:cs typeface="Arial"/>
                <a:sym typeface="Arial"/>
              </a:rPr>
              <a:t>(.xls)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85" name="Shape 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0075" y="1865313"/>
            <a:ext cx="7873999" cy="4191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Shape 86"/>
          <p:cNvSpPr/>
          <p:nvPr/>
        </p:nvSpPr>
        <p:spPr>
          <a:xfrm>
            <a:off x="806450" y="2724150"/>
            <a:ext cx="2555875" cy="234949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/>
          <p:nvPr/>
        </p:nvSpPr>
        <p:spPr>
          <a:xfrm rot="-1991262">
            <a:off x="4068762" y="3817938"/>
            <a:ext cx="1785936" cy="285750"/>
          </a:xfrm>
          <a:prstGeom prst="rightArrow">
            <a:avLst>
              <a:gd name="adj1" fmla="val 50000"/>
              <a:gd name="adj2" fmla="val 105411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88" name="Shape 8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59450" y="2840038"/>
            <a:ext cx="1400175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/>
          <p:nvPr/>
        </p:nvSpPr>
        <p:spPr>
          <a:xfrm rot="10800000">
            <a:off x="4662488" y="5070475"/>
            <a:ext cx="804861" cy="495299"/>
          </a:xfrm>
          <a:prstGeom prst="rightArrow">
            <a:avLst>
              <a:gd name="adj1" fmla="val 53979"/>
              <a:gd name="adj2" fmla="val 79543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4</a:t>
            </a:fld>
            <a:r>
              <a:rPr lang="cs-CZ"/>
              <a:t> z 20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Podmíněné formátování - přehled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cs-CZ"/>
              <a:t>5</a:t>
            </a:fld>
            <a:r>
              <a:rPr lang="cs-CZ"/>
              <a:t> z 20</a:t>
            </a:r>
          </a:p>
        </p:txBody>
      </p:sp>
      <p:pic>
        <p:nvPicPr>
          <p:cNvPr id="98" name="Shape 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2937" y="1609725"/>
            <a:ext cx="5964236" cy="4949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Shape 9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46888" y="1609725"/>
            <a:ext cx="1563686" cy="2587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Shape 10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46888" y="4421187"/>
            <a:ext cx="1563687" cy="2138362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Podmíněné formátování - zadání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n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ové pravidlo cílené na obsah buňky (hodnotu)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9295" y="2548130"/>
            <a:ext cx="3028950" cy="3476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Shape 1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45987" y="2500505"/>
            <a:ext cx="3590925" cy="357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6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Podmíněné formátování - Správce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změna pořadí pravidel, úpravy, odstranění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zobrazení pravidel pro oblast buněk či celý list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19" name="Shape 1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57" y="3063286"/>
            <a:ext cx="6810375" cy="291465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7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Mocniny, odmocniny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=A3*A3	(druhá mocnina obsahu buňky A3)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=A3^2	(stříška - caret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AltGr+š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=POWER(A3;2)	(druhá mocnina funkcí POWER)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40384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=ODMOCNINA(A3)	(druhá odmocnina buňky A3)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=A3^(1/2)	(druhá odmocnina buňky A3)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=A3^0,5	(druhá odmocnina buňky A3)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=A3^(1/3)	(třetí odmocnina buňky A3)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=POWER(A3;1/3)	(třetí odmocnina buňky A3)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40384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Shape 127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8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logická funkce s kořenem dle splnění podmínky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38287" y="2311400"/>
            <a:ext cx="6067425" cy="429577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 txBox="1">
            <a:spLocks noGrp="1"/>
          </p:cNvSpPr>
          <p:nvPr>
            <p:ph type="sldNum" idx="12"/>
          </p:nvPr>
        </p:nvSpPr>
        <p:spPr>
          <a:xfrm>
            <a:off x="8012750" y="6613500"/>
            <a:ext cx="11312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9</a:t>
            </a:fld>
            <a:r>
              <a:rPr lang="cs-CZ"/>
              <a:t> z 20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508</Words>
  <Application>Microsoft Office PowerPoint</Application>
  <PresentationFormat>Předvádění na obrazovce (4:3)</PresentationFormat>
  <Paragraphs>123</Paragraphs>
  <Slides>20</Slides>
  <Notes>20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Courier New</vt:lpstr>
      <vt:lpstr>Trebuchet MS</vt:lpstr>
      <vt:lpstr>Verdana</vt:lpstr>
      <vt:lpstr>Wingdings</vt:lpstr>
      <vt:lpstr>Custom Theme</vt:lpstr>
      <vt:lpstr>Elementaristika elektronických informací  VIII. Tabulkový procesor    logické funkce, podmíněné formátování</vt:lpstr>
      <vt:lpstr>Podmíněné formátování (.xls)</vt:lpstr>
      <vt:lpstr>Podmíněné formátování (.xls)</vt:lpstr>
      <vt:lpstr>Podmíněné formátování (.xls)</vt:lpstr>
      <vt:lpstr>Podmíněné formátování - přehled</vt:lpstr>
      <vt:lpstr>Podmíněné formátování - zadání</vt:lpstr>
      <vt:lpstr>Podmíněné formátování - Správce</vt:lpstr>
      <vt:lpstr>Mocniny, odmocniny</vt:lpstr>
      <vt:lpstr>Funkce KDYŽ</vt:lpstr>
      <vt:lpstr>Vnořování funkce KDYŽ</vt:lpstr>
      <vt:lpstr>Vnořování funkce KDYŽ</vt:lpstr>
      <vt:lpstr>Vnořování funkce KDYŽ</vt:lpstr>
      <vt:lpstr>Funkce A a NEBO</vt:lpstr>
      <vt:lpstr>Funkce RANK</vt:lpstr>
      <vt:lpstr>Funkce COUNTIF</vt:lpstr>
      <vt:lpstr>Google Tabulky - funkce</vt:lpstr>
      <vt:lpstr>Google Tabulky - funkce</vt:lpstr>
      <vt:lpstr>Google Tabulky - LIVE funkce</vt:lpstr>
      <vt:lpstr>Google Tabulky - podmíněné formátování</vt:lpstr>
      <vt:lpstr>Google Tabulky - podmíněné formátování vlastní vzorec - podmínění více buněk řádku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Elementaristika elektronických informací  VIII. Tabulkový procesor    logické funkce, podmíněné formátování</dc:title>
  <cp:lastModifiedBy>Katka Ostřížková</cp:lastModifiedBy>
  <cp:revision>1</cp:revision>
  <dcterms:modified xsi:type="dcterms:W3CDTF">2016-01-13T09:49:07Z</dcterms:modified>
</cp:coreProperties>
</file>