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3"/>
  </p:notesMasterIdLst>
  <p:sldIdLst>
    <p:sldId id="292" r:id="rId3"/>
    <p:sldId id="293" r:id="rId4"/>
    <p:sldId id="29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5" r:id="rId42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4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6A14B-DD4B-454C-8F53-C192FA7CB51B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4087C-3E45-46BE-A995-B1BB5EB1E0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879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638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772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72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30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2920" y="4370400"/>
            <a:ext cx="90630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2920" y="437040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46920" y="437040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67240" y="176832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1920" y="176832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2920" y="437040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67240" y="437040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1920" y="437040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ZDNA">
  <p:cSld name="PRAZDN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20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EK">
  <p:cSld name="OBRAZ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-2625" y="0"/>
            <a:ext cx="10080625" cy="755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8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EA98-C77C-4FF1-B152-12201A65CDED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CAAF-49B1-4D6B-ACAB-E9E77A07BD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787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63000" cy="49816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/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30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63000" cy="49816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/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02920" y="301680"/>
            <a:ext cx="9063000" cy="58150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/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02920" y="437040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46920" y="437040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2920" y="4370400"/>
            <a:ext cx="90630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30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2920" y="4370400"/>
            <a:ext cx="90630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2920" y="437040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146920" y="437040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67240" y="176832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631920" y="176832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02920" y="437040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567240" y="437040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631920" y="4370400"/>
            <a:ext cx="291816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30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2920" y="301680"/>
            <a:ext cx="9063000" cy="58150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/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2920" y="437040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46920" y="437040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46920" y="1768320"/>
            <a:ext cx="44226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2920" y="4370400"/>
            <a:ext cx="9063000" cy="237600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301680"/>
            <a:ext cx="9063000" cy="125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" sz="44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3000" cy="4981680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pPr marL="342720" indent="-342720">
              <a:spcAft>
                <a:spcPts val="1412"/>
              </a:spcAft>
            </a:pPr>
            <a:r>
              <a:rPr lang="cs" sz="32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342720" lvl="1" indent="-342720">
              <a:spcAft>
                <a:spcPts val="1412"/>
              </a:spcAft>
              <a:buClr>
                <a:srgbClr val="000000"/>
              </a:buClr>
              <a:buFont typeface="Times New Roman"/>
              <a:buChar char="–"/>
            </a:pPr>
            <a:r>
              <a:rPr lang="cs" sz="32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342720" lvl="2" indent="-342720">
              <a:spcAft>
                <a:spcPts val="1412"/>
              </a:spcAft>
              <a:buClr>
                <a:srgbClr val="000000"/>
              </a:buClr>
              <a:buFont typeface="Times New Roman"/>
              <a:buChar char="•"/>
            </a:pPr>
            <a:r>
              <a:rPr lang="cs" sz="32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342720" lvl="3" indent="-342720">
              <a:spcAft>
                <a:spcPts val="1412"/>
              </a:spcAft>
              <a:buClr>
                <a:srgbClr val="000000"/>
              </a:buClr>
              <a:buFont typeface="Times New Roman"/>
              <a:buChar char="–"/>
            </a:pPr>
            <a:r>
              <a:rPr lang="cs" sz="32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342720" lvl="4" indent="-342720">
              <a:spcAft>
                <a:spcPts val="1412"/>
              </a:spcAft>
              <a:buClr>
                <a:srgbClr val="000000"/>
              </a:buClr>
              <a:buFont typeface="Times New Roman"/>
              <a:buChar char="»"/>
            </a:pPr>
            <a:r>
              <a:rPr lang="cs" sz="32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342720" lvl="5" indent="-342720">
              <a:spcAft>
                <a:spcPts val="1412"/>
              </a:spcAft>
              <a:buClr>
                <a:srgbClr val="000000"/>
              </a:buClr>
              <a:buFont typeface="Times New Roman"/>
              <a:buChar char="»"/>
            </a:pPr>
            <a:r>
              <a:rPr lang="cs" sz="32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42720" lvl="6" indent="-342720">
              <a:spcAft>
                <a:spcPts val="1412"/>
              </a:spcAft>
              <a:buClr>
                <a:srgbClr val="000000"/>
              </a:buClr>
              <a:buFont typeface="Times New Roman"/>
              <a:buChar char="»"/>
            </a:pPr>
            <a:r>
              <a:rPr lang="cs" sz="32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3280" y="6886080"/>
            <a:ext cx="2340000" cy="513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&lt;datum/čas&gt;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720" y="6886080"/>
            <a:ext cx="3187800" cy="513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&lt;zápatí&gt;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720" y="6886080"/>
            <a:ext cx="2340000" cy="513000"/>
          </a:xfrm>
          <a:prstGeom prst="rect">
            <a:avLst/>
          </a:prstGeom>
        </p:spPr>
        <p:txBody>
          <a:bodyPr lIns="0" tIns="0" rIns="0" bIns="0"/>
          <a:lstStyle/>
          <a:p>
            <a:fld id="{032D9890-658C-41A7-9A23-949CFA68CC47}" type="slidenum">
              <a:rPr lang="cs-CZ" sz="18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c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61560" cy="12492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cs" sz="3100" b="0" strike="noStrike" spc="-1">
                <a:solidFill>
                  <a:srgbClr val="394561"/>
                </a:solidFill>
                <a:latin typeface="Calibri"/>
              </a:rPr>
              <a:t>Klikněte pro úpravu formátu textu nadpisu</a:t>
            </a:r>
          </a:p>
        </p:txBody>
      </p:sp>
      <p:sp>
        <p:nvSpPr>
          <p:cNvPr id="42" name="CustomShape 2"/>
          <p:cNvSpPr/>
          <p:nvPr/>
        </p:nvSpPr>
        <p:spPr>
          <a:xfrm>
            <a:off x="503280" y="6885000"/>
            <a:ext cx="2349360" cy="52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503280" y="6885000"/>
            <a:ext cx="2349360" cy="52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3443400" y="6885000"/>
            <a:ext cx="3189240" cy="52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222680" y="6884640"/>
            <a:ext cx="2341800" cy="5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1610AA06-0474-42A6-8D4B-36F11A5FBED7}" type="slidenum">
              <a:rPr lang="cs-CZ" sz="1800" b="0" strike="noStrike" spc="-1">
                <a:solidFill>
                  <a:srgbClr val="000000"/>
                </a:solidFill>
                <a:latin typeface="Calibri"/>
                <a:ea typeface="Lucida Sans Unicode"/>
              </a:rPr>
              <a:t>‹#›</a:t>
            </a:fld>
            <a:endParaRPr lang="c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3000" cy="4981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42720" indent="-342720">
              <a:spcAft>
                <a:spcPts val="1562"/>
              </a:spcAft>
            </a:pPr>
            <a:r>
              <a:rPr lang="cs" sz="3500" b="0" strike="noStrike" spc="-1">
                <a:solidFill>
                  <a:srgbClr val="394561"/>
                </a:solidFill>
                <a:latin typeface="Calibri"/>
              </a:rPr>
              <a:t>Klikněte pro úpravu formátu textu osnovy</a:t>
            </a:r>
          </a:p>
          <a:p>
            <a:pPr marL="342720" lvl="1" indent="-342720">
              <a:spcAft>
                <a:spcPts val="1562"/>
              </a:spcAft>
              <a:buClr>
                <a:srgbClr val="000000"/>
              </a:buClr>
              <a:buFont typeface="Times New Roman"/>
              <a:buChar char="–"/>
            </a:pPr>
            <a:r>
              <a:rPr lang="cs" sz="3500" b="0" strike="noStrike" spc="-1">
                <a:solidFill>
                  <a:srgbClr val="394561"/>
                </a:solidFill>
                <a:latin typeface="Calibri"/>
              </a:rPr>
              <a:t>Druhá úroveň</a:t>
            </a:r>
          </a:p>
          <a:p>
            <a:pPr marL="342720" lvl="2" indent="-342720">
              <a:spcAft>
                <a:spcPts val="1562"/>
              </a:spcAft>
              <a:buClr>
                <a:srgbClr val="000000"/>
              </a:buClr>
              <a:buFont typeface="Times New Roman"/>
              <a:buChar char="•"/>
            </a:pPr>
            <a:r>
              <a:rPr lang="cs" sz="3500" b="0" strike="noStrike" spc="-1">
                <a:solidFill>
                  <a:srgbClr val="394561"/>
                </a:solidFill>
                <a:latin typeface="Calibri"/>
              </a:rPr>
              <a:t>Třetí úroveň</a:t>
            </a:r>
          </a:p>
          <a:p>
            <a:pPr marL="342720" lvl="3" indent="-342720">
              <a:spcAft>
                <a:spcPts val="1562"/>
              </a:spcAft>
              <a:buClr>
                <a:srgbClr val="000000"/>
              </a:buClr>
              <a:buFont typeface="Times New Roman"/>
              <a:buChar char="–"/>
            </a:pPr>
            <a:r>
              <a:rPr lang="cs" sz="3500" b="0" strike="noStrike" spc="-1">
                <a:solidFill>
                  <a:srgbClr val="394561"/>
                </a:solidFill>
                <a:latin typeface="Calibri"/>
              </a:rPr>
              <a:t>Čtvrtá úroveň osnovy</a:t>
            </a:r>
          </a:p>
          <a:p>
            <a:pPr marL="342720" lvl="4" indent="-342720">
              <a:spcAft>
                <a:spcPts val="1562"/>
              </a:spcAft>
              <a:buClr>
                <a:srgbClr val="000000"/>
              </a:buClr>
              <a:buFont typeface="Times New Roman"/>
              <a:buChar char="»"/>
            </a:pPr>
            <a:r>
              <a:rPr lang="cs" sz="3500" b="0" strike="noStrike" spc="-1">
                <a:solidFill>
                  <a:srgbClr val="394561"/>
                </a:solidFill>
                <a:latin typeface="Calibri"/>
              </a:rPr>
              <a:t>Pátá úroveň osnovy</a:t>
            </a:r>
          </a:p>
          <a:p>
            <a:pPr marL="342720" lvl="5" indent="-342720">
              <a:spcAft>
                <a:spcPts val="1562"/>
              </a:spcAft>
              <a:buClr>
                <a:srgbClr val="000000"/>
              </a:buClr>
              <a:buFont typeface="Times New Roman"/>
              <a:buChar char="»"/>
            </a:pPr>
            <a:r>
              <a:rPr lang="cs" sz="3500" b="0" strike="noStrike" spc="-1">
                <a:solidFill>
                  <a:srgbClr val="394561"/>
                </a:solidFill>
                <a:latin typeface="Calibri"/>
              </a:rPr>
              <a:t>Šestá úroveň</a:t>
            </a:r>
          </a:p>
          <a:p>
            <a:pPr marL="342720" lvl="6" indent="-342720">
              <a:spcAft>
                <a:spcPts val="1562"/>
              </a:spcAft>
              <a:buClr>
                <a:srgbClr val="000000"/>
              </a:buClr>
              <a:buFont typeface="Times New Roman"/>
              <a:buChar char="»"/>
            </a:pPr>
            <a:r>
              <a:rPr lang="cs" sz="3500" b="0" strike="noStrike" spc="-1">
                <a:solidFill>
                  <a:srgbClr val="394561"/>
                </a:solidFill>
                <a:latin typeface="Calibri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1363841" y="3149798"/>
            <a:ext cx="7489557" cy="1001955"/>
            <a:chOff x="4205" y="3032"/>
            <a:chExt cx="3132" cy="419"/>
          </a:xfrm>
        </p:grpSpPr>
        <p:sp>
          <p:nvSpPr>
            <p:cNvPr id="9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3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Výživové údaje – tabulka nutričních hodnot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Obrázek 102"/>
          <p:cNvPicPr/>
          <p:nvPr/>
        </p:nvPicPr>
        <p:blipFill>
          <a:blip r:embed="rId2"/>
          <a:stretch/>
        </p:blipFill>
        <p:spPr>
          <a:xfrm>
            <a:off x="2008080" y="1839960"/>
            <a:ext cx="6061320" cy="484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Základní živiny  - Tuky</a:t>
            </a:r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503280" y="1767960"/>
            <a:ext cx="4425840" cy="5432760"/>
          </a:xfrm>
          <a:prstGeom prst="rect">
            <a:avLst/>
          </a:prstGeom>
          <a:noFill/>
          <a:ln>
            <a:noFill/>
          </a:ln>
        </p:spPr>
        <p:txBody>
          <a:bodyPr lIns="0" tIns="19440" rIns="0" bIns="0">
            <a:normAutofit lnSpcReduction="10000"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Přirozená složka potravy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Skládají se z mastných kyselin a glycerolu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Dodávají tělu nezbytné živiny (mastné kyseliny)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Umožňují vstřebávaní vitaminů rozpustných v tucích (A,D,E,K)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 Denní potřeba tuků max.30-35% celkového en.příjmu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Měly by převažovat tuky „dobré“(obsahující esenciální mastné kyseliny, které si tělo neumí samo vyrobit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1g tuku-9kcal-38kJ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Obrázek 105"/>
          <p:cNvPicPr/>
          <p:nvPr/>
        </p:nvPicPr>
        <p:blipFill>
          <a:blip r:embed="rId2"/>
          <a:stretch/>
        </p:blipFill>
        <p:spPr>
          <a:xfrm>
            <a:off x="5494320" y="1768320"/>
            <a:ext cx="3741840" cy="498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Rozdělení tuků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502920" y="1767960"/>
            <a:ext cx="9070920" cy="5642280"/>
          </a:xfrm>
          <a:prstGeom prst="rect">
            <a:avLst/>
          </a:prstGeom>
          <a:noFill/>
          <a:ln>
            <a:noFill/>
          </a:ln>
        </p:spPr>
        <p:txBody>
          <a:bodyPr lIns="0" tIns="230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1" strike="noStrike" spc="-1">
                <a:solidFill>
                  <a:srgbClr val="FF0000"/>
                </a:solidFill>
                <a:latin typeface="Arial"/>
              </a:rPr>
              <a:t>Nasycené mastné kyseliny SAFA 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převažují v tucích živočišného původu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zvyšují hladinu cholesterolu a tím i riziko srdečně-cévních chorob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1" strike="noStrike" spc="-1">
                <a:solidFill>
                  <a:srgbClr val="006600"/>
                </a:solidFill>
                <a:latin typeface="Arial"/>
              </a:rPr>
              <a:t>Mononenasycené mastné kyseliny MUFA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velký podíl těchto kyselin je v rostlinných olejích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1" strike="noStrike" spc="-1">
                <a:solidFill>
                  <a:srgbClr val="006600"/>
                </a:solidFill>
                <a:latin typeface="Arial"/>
              </a:rPr>
              <a:t>Vícenenasycené mastné kyseliny PUFA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Nejvíce obsaženy v rostlinných olejích, rybím tuku, listové zelenině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Snižují hladinu cholesterolu, patří sem omega 6 a omega 3 MK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1" strike="noStrike" spc="-1">
                <a:solidFill>
                  <a:srgbClr val="FF0000"/>
                </a:solidFill>
                <a:latin typeface="Arial"/>
              </a:rPr>
              <a:t>Transmatné kyseliny TFA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Zdrojem jsou některé druhy sladkého pečiva a zákusků (ztužené tuky) fast food a živočišné tuky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Zvyšují hladinu cholesterolu, mají negativní vliv na srdečně-cévní systém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6600"/>
                </a:solidFill>
                <a:latin typeface="Arial"/>
              </a:rPr>
              <a:t>„dobré“</a:t>
            </a: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 versus </a:t>
            </a:r>
            <a:r>
              <a:rPr lang="cs-CZ" sz="4000" b="0" strike="noStrike" spc="-1">
                <a:solidFill>
                  <a:srgbClr val="FF0000"/>
                </a:solidFill>
                <a:latin typeface="Arial"/>
              </a:rPr>
              <a:t>„špatné“</a:t>
            </a: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 tuky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503280" y="1768320"/>
            <a:ext cx="4425840" cy="23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7640" rIns="0" bIns="0"/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Rostlinné oleje a tuky z nich vyrobené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Ořecha a semena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Ryby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5151600" y="1768320"/>
            <a:ext cx="4425840" cy="282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7640" rIns="0" bIns="0"/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Sádlo, máslo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Výrobky ze ztužených rostlinných tuků (dorty, trvanlivé pečivo) palmový, palmovo-jádrový a kokosový tuk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Tučné maso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Plnotučné a smetanové mléčné výrobky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Obrázek 111"/>
          <p:cNvPicPr/>
          <p:nvPr/>
        </p:nvPicPr>
        <p:blipFill>
          <a:blip r:embed="rId2"/>
          <a:stretch/>
        </p:blipFill>
        <p:spPr>
          <a:xfrm>
            <a:off x="5568840" y="4680000"/>
            <a:ext cx="3592800" cy="2087640"/>
          </a:xfrm>
          <a:prstGeom prst="rect">
            <a:avLst/>
          </a:prstGeom>
          <a:ln>
            <a:noFill/>
          </a:ln>
        </p:spPr>
      </p:pic>
      <p:pic>
        <p:nvPicPr>
          <p:cNvPr id="113" name="Obrázek 112"/>
          <p:cNvPicPr/>
          <p:nvPr/>
        </p:nvPicPr>
        <p:blipFill>
          <a:blip r:embed="rId3"/>
          <a:stretch/>
        </p:blipFill>
        <p:spPr>
          <a:xfrm>
            <a:off x="503280" y="3754440"/>
            <a:ext cx="4425840" cy="263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6600"/>
                </a:solidFill>
                <a:latin typeface="Arial"/>
              </a:rPr>
              <a:t>„rostlinné“</a:t>
            </a: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 versus </a:t>
            </a:r>
            <a:r>
              <a:rPr lang="cs-CZ" sz="4000" b="0" strike="noStrike" spc="-1">
                <a:solidFill>
                  <a:srgbClr val="FF0000"/>
                </a:solidFill>
                <a:latin typeface="Arial"/>
              </a:rPr>
              <a:t>„živočišné“</a:t>
            </a: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 tuky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503280" y="1768320"/>
            <a:ext cx="4425840" cy="23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1240" rIns="0" bIns="0"/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Měly by tvořit 2/3 přijatých tuků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0000"/>
                </a:solidFill>
                <a:latin typeface="Arial"/>
              </a:rPr>
              <a:t>Pozor na palmový, palmovo-jádrový a kokosový tuk - SAFA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5151600" y="1768320"/>
            <a:ext cx="4425840" cy="23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1240" rIns="0" bIns="0"/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Měly by tvořit 1/3 přijatých tuků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6600"/>
                </a:solidFill>
                <a:latin typeface="Arial"/>
              </a:rPr>
              <a:t>Ryby – omega 6 a omega 3 MK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Obrázek 116"/>
          <p:cNvPicPr/>
          <p:nvPr/>
        </p:nvPicPr>
        <p:blipFill>
          <a:blip r:embed="rId2"/>
          <a:stretch/>
        </p:blipFill>
        <p:spPr>
          <a:xfrm>
            <a:off x="5318280" y="4032360"/>
            <a:ext cx="4093920" cy="2682720"/>
          </a:xfrm>
          <a:prstGeom prst="rect">
            <a:avLst/>
          </a:prstGeom>
          <a:ln>
            <a:noFill/>
          </a:ln>
        </p:spPr>
      </p:pic>
      <p:pic>
        <p:nvPicPr>
          <p:cNvPr id="118" name="Obrázek 117"/>
          <p:cNvPicPr/>
          <p:nvPr/>
        </p:nvPicPr>
        <p:blipFill>
          <a:blip r:embed="rId3"/>
          <a:stretch/>
        </p:blipFill>
        <p:spPr>
          <a:xfrm>
            <a:off x="714240" y="4148280"/>
            <a:ext cx="4003920" cy="2417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Nadměrná konzumace nasycených MK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502920" y="1768320"/>
            <a:ext cx="9070920" cy="4989600"/>
          </a:xfrm>
          <a:prstGeom prst="rect">
            <a:avLst/>
          </a:prstGeom>
          <a:noFill/>
          <a:ln>
            <a:noFill/>
          </a:ln>
        </p:spPr>
        <p:txBody>
          <a:bodyPr lIns="0" tIns="15840" rIns="0" bIns="0">
            <a:normAutofit/>
          </a:bodyPr>
          <a:lstStyle/>
          <a:p>
            <a:pPr algn="ctr">
              <a:lnSpc>
                <a:spcPct val="95000"/>
              </a:lnSpc>
              <a:spcAft>
                <a:spcPts val="1412"/>
              </a:spcAft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Microsoft YaHei"/>
              </a:rPr>
              <a:t>Doporučený denní příjem nasycených MK = 20 g </a:t>
            </a:r>
            <a:endParaRPr lang="cs" sz="25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spcAft>
                <a:spcPts val="1412"/>
              </a:spcAft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(pro ženu se sedavým zaměstnáním)</a:t>
            </a:r>
            <a:endParaRPr lang="cs" sz="25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spcAft>
                <a:spcPts val="1412"/>
              </a:spcAft>
            </a:pPr>
            <a:endParaRPr lang="cs" sz="2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100 g klobásy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200 g tučného masa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35 g másla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100 g hermelínu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100 g sušenek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2 croissanty 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100 g čokolády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Obrázek 120"/>
          <p:cNvPicPr/>
          <p:nvPr/>
        </p:nvPicPr>
        <p:blipFill>
          <a:blip r:embed="rId2"/>
          <a:stretch/>
        </p:blipFill>
        <p:spPr>
          <a:xfrm>
            <a:off x="7848720" y="5759280"/>
            <a:ext cx="1436400" cy="981360"/>
          </a:xfrm>
          <a:prstGeom prst="rect">
            <a:avLst/>
          </a:prstGeom>
          <a:ln>
            <a:noFill/>
          </a:ln>
        </p:spPr>
      </p:pic>
      <p:pic>
        <p:nvPicPr>
          <p:cNvPr id="122" name="Obrázek 121"/>
          <p:cNvPicPr/>
          <p:nvPr/>
        </p:nvPicPr>
        <p:blipFill>
          <a:blip r:embed="rId3"/>
          <a:stretch/>
        </p:blipFill>
        <p:spPr>
          <a:xfrm>
            <a:off x="5832360" y="4392720"/>
            <a:ext cx="1111320" cy="792000"/>
          </a:xfrm>
          <a:prstGeom prst="rect">
            <a:avLst/>
          </a:prstGeom>
          <a:ln>
            <a:noFill/>
          </a:ln>
        </p:spPr>
      </p:pic>
      <p:pic>
        <p:nvPicPr>
          <p:cNvPr id="123" name="Obrázek 122"/>
          <p:cNvPicPr/>
          <p:nvPr/>
        </p:nvPicPr>
        <p:blipFill>
          <a:blip r:embed="rId4"/>
          <a:stretch/>
        </p:blipFill>
        <p:spPr>
          <a:xfrm>
            <a:off x="4176720" y="3124080"/>
            <a:ext cx="981000" cy="979560"/>
          </a:xfrm>
          <a:prstGeom prst="rect">
            <a:avLst/>
          </a:prstGeom>
          <a:ln>
            <a:noFill/>
          </a:ln>
        </p:spPr>
      </p:pic>
      <p:pic>
        <p:nvPicPr>
          <p:cNvPr id="124" name="Obrázek 123"/>
          <p:cNvPicPr/>
          <p:nvPr/>
        </p:nvPicPr>
        <p:blipFill>
          <a:blip r:embed="rId5"/>
          <a:srcRect t="29963" b="30853"/>
          <a:stretch/>
        </p:blipFill>
        <p:spPr>
          <a:xfrm>
            <a:off x="6551640" y="3095640"/>
            <a:ext cx="2311200" cy="906480"/>
          </a:xfrm>
          <a:prstGeom prst="rect">
            <a:avLst/>
          </a:prstGeom>
          <a:ln>
            <a:noFill/>
          </a:ln>
        </p:spPr>
      </p:pic>
      <p:pic>
        <p:nvPicPr>
          <p:cNvPr id="125" name="Obrázek 124"/>
          <p:cNvPicPr/>
          <p:nvPr/>
        </p:nvPicPr>
        <p:blipFill>
          <a:blip r:embed="rId6"/>
          <a:stretch/>
        </p:blipFill>
        <p:spPr>
          <a:xfrm>
            <a:off x="5472000" y="5688000"/>
            <a:ext cx="1322640" cy="880920"/>
          </a:xfrm>
          <a:prstGeom prst="rect">
            <a:avLst/>
          </a:prstGeom>
          <a:ln>
            <a:noFill/>
          </a:ln>
        </p:spPr>
      </p:pic>
      <p:pic>
        <p:nvPicPr>
          <p:cNvPr id="126" name="Obrázek 125"/>
          <p:cNvPicPr/>
          <p:nvPr/>
        </p:nvPicPr>
        <p:blipFill>
          <a:blip r:embed="rId6"/>
          <a:stretch/>
        </p:blipFill>
        <p:spPr>
          <a:xfrm>
            <a:off x="4114800" y="4997520"/>
            <a:ext cx="1324080" cy="88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Tuky v kuchyni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503280" y="1767960"/>
            <a:ext cx="4424400" cy="49863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342720" indent="-338040"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Nepostradatelné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Pozor na nadměrnou konzumaci!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FF0000"/>
                </a:solidFill>
                <a:latin typeface="Arial"/>
              </a:rPr>
              <a:t>Zjevné</a:t>
            </a: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 – olej, máslo...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FF0000"/>
                </a:solidFill>
                <a:latin typeface="Arial"/>
              </a:rPr>
              <a:t>Skryté</a:t>
            </a: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 – tučné maso, uzeniny, sýry, sladkosti, tučné ml.výrobky, hotová jídla... 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Máslo – nejméně 80% mléčného tuku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Máslíčko, Máslová pochoutka apod.je část mléčného tuku nahrazena rostlinným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29" name="Table 3"/>
          <p:cNvGraphicFramePr/>
          <p:nvPr/>
        </p:nvGraphicFramePr>
        <p:xfrm>
          <a:off x="5149800" y="1768320"/>
          <a:ext cx="4427280" cy="5000400"/>
        </p:xfrm>
        <a:graphic>
          <a:graphicData uri="http://schemas.openxmlformats.org/drawingml/2006/table">
            <a:tbl>
              <a:tblPr/>
              <a:tblGrid>
                <a:gridCol w="2213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6760">
                <a:tc>
                  <a:txBody>
                    <a:bodyPr/>
                    <a:lstStyle/>
                    <a:p>
                      <a:pPr algn="ctr"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Způsob použití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Druh tuku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8960">
                <a:tc>
                  <a:txBody>
                    <a:bodyPr/>
                    <a:lstStyle/>
                    <a:p>
                      <a:pPr algn="ctr"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Studená kuchyně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Rostlinné oleje(panenské), margaríny, občas máslo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960">
                <a:tc>
                  <a:txBody>
                    <a:bodyPr/>
                    <a:lstStyle/>
                    <a:p>
                      <a:pPr algn="ctr"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Smažení krátké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Oleje, tekuté margaríny, pokrmové tuky, sádlo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760">
                <a:tc>
                  <a:txBody>
                    <a:bodyPr/>
                    <a:lstStyle/>
                    <a:p>
                      <a:pPr algn="ctr"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Smažení dlouhé, fritování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Pokrmové tuky, fritovací oleje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8960">
                <a:tc>
                  <a:txBody>
                    <a:bodyPr/>
                    <a:lstStyle/>
                    <a:p>
                      <a:pPr algn="ctr"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Pečení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1000"/>
                        </a:lnSpc>
                      </a:pPr>
                      <a:r>
                        <a:rPr lang="cs-CZ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Margaríny a roztíratelné tuky „v kostkách“, máslo, oleje, sádlo</a:t>
                      </a:r>
                      <a:endParaRPr lang="c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Základní živiny - Sacharidy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502920" y="1767960"/>
            <a:ext cx="9070920" cy="538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lnSpc>
                <a:spcPct val="93000"/>
              </a:lnSpc>
              <a:spcAft>
                <a:spcPts val="1412"/>
              </a:spcAft>
            </a:pPr>
            <a:r>
              <a:rPr lang="cs-CZ" sz="2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zdroj energie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pro všechny základní životní funkce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3000"/>
              </a:lnSpc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obsaženy téměř ve všech potravinách - obiloviny, luštěniny, slazené výrobky, ovoce, brambory aj.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8000"/>
              </a:lnSpc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cs-CZ" sz="2000" b="0" strike="noStrike" spc="-1">
                <a:solidFill>
                  <a:srgbClr val="FF0000"/>
                </a:solidFill>
                <a:latin typeface="Arial"/>
                <a:ea typeface="Microsoft YaHei"/>
              </a:rPr>
              <a:t>-  </a:t>
            </a:r>
            <a:r>
              <a:rPr lang="cs-CZ" sz="2000" b="1" strike="noStrike" spc="-1">
                <a:solidFill>
                  <a:srgbClr val="FF0000"/>
                </a:solidFill>
                <a:latin typeface="Arial"/>
                <a:ea typeface="Microsoft YaHei"/>
              </a:rPr>
              <a:t>jednoduché cukry  - „prázdné kalorie“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8000"/>
              </a:lnSpc>
              <a:spcAft>
                <a:spcPts val="1412"/>
              </a:spcAft>
            </a:pPr>
            <a:r>
              <a:rPr lang="cs-CZ" sz="2000" b="0" i="1" strike="noStrike" spc="-1">
                <a:solidFill>
                  <a:srgbClr val="FF0000"/>
                </a:solidFill>
                <a:latin typeface="Arial"/>
                <a:ea typeface="Microsoft YaHei"/>
              </a:rPr>
              <a:t> glukóza, fruktóza, sacharóza, maltóza, laktóza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8000"/>
              </a:lnSpc>
              <a:spcAft>
                <a:spcPts val="1412"/>
              </a:spcAft>
            </a:pPr>
            <a:r>
              <a:rPr lang="cs-CZ" sz="2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cs-CZ" sz="2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přijímáme jich velký nadbytek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8000"/>
              </a:lnSpc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objevují se všude, kde je cukr, dále v ovoci, medu, džusech, mléku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Aft>
                <a:spcPts val="1412"/>
              </a:spcAft>
            </a:pPr>
            <a:r>
              <a:rPr lang="cs-CZ" sz="2000" b="1" strike="noStrike" spc="-1">
                <a:solidFill>
                  <a:srgbClr val="006600"/>
                </a:solidFill>
                <a:latin typeface="Arial"/>
                <a:ea typeface="Microsoft YaHei"/>
              </a:rPr>
              <a:t> - polysacharidy - prospěšnější, déle se štěpí, lépe sytí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8000"/>
              </a:lnSpc>
              <a:spcAft>
                <a:spcPts val="1412"/>
              </a:spcAft>
            </a:pPr>
            <a:r>
              <a:rPr lang="cs-CZ" sz="2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cs-CZ" sz="2000" b="0" i="1" strike="noStrike" spc="-1">
                <a:solidFill>
                  <a:srgbClr val="006600"/>
                </a:solidFill>
                <a:latin typeface="Arial"/>
                <a:ea typeface="Microsoft YaHei"/>
              </a:rPr>
              <a:t>škroby</a:t>
            </a:r>
            <a:r>
              <a:rPr lang="cs-CZ" sz="2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 –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stravitelné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8000"/>
              </a:lnSpc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obsaženy v pečivu, bramborách, těstovinách, rýži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8000"/>
              </a:lnSpc>
              <a:spcAft>
                <a:spcPts val="1412"/>
              </a:spcAft>
            </a:pPr>
            <a:r>
              <a:rPr lang="cs-CZ" sz="2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cs-CZ" sz="2000" b="0" i="1" strike="noStrike" spc="-1">
                <a:solidFill>
                  <a:srgbClr val="006600"/>
                </a:solidFill>
                <a:latin typeface="Arial"/>
                <a:ea typeface="Microsoft YaHei"/>
              </a:rPr>
              <a:t>vláknina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– jen částečně stravitelná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8000"/>
              </a:lnSpc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obsažena v obilovinách, luštěninách, ovoci, zelenině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Obrázek 131"/>
          <p:cNvPicPr/>
          <p:nvPr/>
        </p:nvPicPr>
        <p:blipFill>
          <a:blip r:embed="rId2"/>
          <a:stretch/>
        </p:blipFill>
        <p:spPr>
          <a:xfrm>
            <a:off x="6480000" y="2952720"/>
            <a:ext cx="2519640" cy="1152720"/>
          </a:xfrm>
          <a:prstGeom prst="rect">
            <a:avLst/>
          </a:prstGeom>
          <a:ln>
            <a:noFill/>
          </a:ln>
        </p:spPr>
      </p:pic>
      <p:pic>
        <p:nvPicPr>
          <p:cNvPr id="133" name="Obrázek 132"/>
          <p:cNvPicPr/>
          <p:nvPr/>
        </p:nvPicPr>
        <p:blipFill>
          <a:blip r:embed="rId3"/>
          <a:stretch/>
        </p:blipFill>
        <p:spPr>
          <a:xfrm>
            <a:off x="6335640" y="5256360"/>
            <a:ext cx="3168720" cy="14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Základní živiny - Sacharidy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503280" y="1768320"/>
            <a:ext cx="4425840" cy="4989600"/>
          </a:xfrm>
          <a:prstGeom prst="rect">
            <a:avLst/>
          </a:prstGeom>
          <a:noFill/>
          <a:ln>
            <a:noFill/>
          </a:ln>
        </p:spPr>
        <p:txBody>
          <a:bodyPr lIns="0" tIns="212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1g sacharidů – 4kcal – 17kJ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Denní příjem 40 – 55% z celkového energetického příjmu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Denní příjem jednoduhcých cukrů max.10% z celkového en.příjmu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Denní příjem vlákniny min.30g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Nadbytečné sacharidy se v těle přeměňují na tukové zásoby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Obrázek 135"/>
          <p:cNvPicPr/>
          <p:nvPr/>
        </p:nvPicPr>
        <p:blipFill>
          <a:blip r:embed="rId2"/>
          <a:stretch/>
        </p:blipFill>
        <p:spPr>
          <a:xfrm>
            <a:off x="5151600" y="2016000"/>
            <a:ext cx="4425840" cy="43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Nadměrná konzumace cukru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502920" y="1768320"/>
            <a:ext cx="9070920" cy="4989600"/>
          </a:xfrm>
          <a:prstGeom prst="rect">
            <a:avLst/>
          </a:prstGeom>
          <a:noFill/>
          <a:ln>
            <a:noFill/>
          </a:ln>
        </p:spPr>
        <p:txBody>
          <a:bodyPr lIns="0" tIns="15840" rIns="0" bIns="0">
            <a:normAutofit/>
          </a:bodyPr>
          <a:lstStyle/>
          <a:p>
            <a:pPr algn="ctr">
              <a:lnSpc>
                <a:spcPct val="95000"/>
              </a:lnSpc>
              <a:spcAft>
                <a:spcPts val="1412"/>
              </a:spcAft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Microsoft YaHei"/>
              </a:rPr>
              <a:t>Doporučený denní příjem přidaných cukrů </a:t>
            </a:r>
            <a:endParaRPr lang="cs" sz="25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spcAft>
                <a:spcPts val="1412"/>
              </a:spcAft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Microsoft YaHei"/>
              </a:rPr>
              <a:t>= 50 g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(pro ženu se sedavým zaměstnáním)</a:t>
            </a:r>
            <a:endParaRPr lang="cs" sz="2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endParaRPr lang="cs" sz="2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100 g mléčné čokolády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0,5 litru Coca Coly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2 čokoládové tyčinky 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200 g sušenek 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100 g bonbonů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500 g ovocného jogurtu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= 600 g ochuceného kysaného nápoje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Obrázek 138"/>
          <p:cNvPicPr/>
          <p:nvPr/>
        </p:nvPicPr>
        <p:blipFill>
          <a:blip r:embed="rId2"/>
          <a:srcRect t="25348" b="23939"/>
          <a:stretch/>
        </p:blipFill>
        <p:spPr>
          <a:xfrm>
            <a:off x="4319640" y="3394080"/>
            <a:ext cx="1828800" cy="927000"/>
          </a:xfrm>
          <a:prstGeom prst="rect">
            <a:avLst/>
          </a:prstGeom>
          <a:ln>
            <a:noFill/>
          </a:ln>
        </p:spPr>
      </p:pic>
      <p:pic>
        <p:nvPicPr>
          <p:cNvPr id="140" name="Obrázek 139"/>
          <p:cNvPicPr/>
          <p:nvPr/>
        </p:nvPicPr>
        <p:blipFill>
          <a:blip r:embed="rId3"/>
          <a:srcRect l="29963" r="30853"/>
          <a:stretch/>
        </p:blipFill>
        <p:spPr>
          <a:xfrm>
            <a:off x="8352000" y="2160720"/>
            <a:ext cx="701640" cy="1788840"/>
          </a:xfrm>
          <a:prstGeom prst="rect">
            <a:avLst/>
          </a:prstGeom>
          <a:ln>
            <a:noFill/>
          </a:ln>
        </p:spPr>
      </p:pic>
      <p:pic>
        <p:nvPicPr>
          <p:cNvPr id="141" name="Obrázek 140"/>
          <p:cNvPicPr/>
          <p:nvPr/>
        </p:nvPicPr>
        <p:blipFill>
          <a:blip r:embed="rId4"/>
          <a:stretch/>
        </p:blipFill>
        <p:spPr>
          <a:xfrm>
            <a:off x="6620040" y="3743280"/>
            <a:ext cx="1373040" cy="1373400"/>
          </a:xfrm>
          <a:prstGeom prst="rect">
            <a:avLst/>
          </a:prstGeom>
          <a:ln>
            <a:noFill/>
          </a:ln>
        </p:spPr>
      </p:pic>
      <p:pic>
        <p:nvPicPr>
          <p:cNvPr id="142" name="Obrázek 141"/>
          <p:cNvPicPr/>
          <p:nvPr/>
        </p:nvPicPr>
        <p:blipFill>
          <a:blip r:embed="rId5"/>
          <a:srcRect t="25348" b="23939"/>
          <a:stretch/>
        </p:blipFill>
        <p:spPr>
          <a:xfrm>
            <a:off x="3968640" y="4673520"/>
            <a:ext cx="1287720" cy="65412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5"/>
          <a:srcRect t="25348" b="23939"/>
          <a:stretch/>
        </p:blipFill>
        <p:spPr>
          <a:xfrm>
            <a:off x="4824360" y="5400720"/>
            <a:ext cx="1287360" cy="654120"/>
          </a:xfrm>
          <a:prstGeom prst="rect">
            <a:avLst/>
          </a:prstGeom>
          <a:ln>
            <a:noFill/>
          </a:ln>
        </p:spPr>
      </p:pic>
      <p:pic>
        <p:nvPicPr>
          <p:cNvPr id="144" name="Obrázek 143"/>
          <p:cNvPicPr/>
          <p:nvPr/>
        </p:nvPicPr>
        <p:blipFill>
          <a:blip r:embed="rId6"/>
          <a:srcRect l="29963" r="30853"/>
          <a:stretch/>
        </p:blipFill>
        <p:spPr>
          <a:xfrm>
            <a:off x="7775640" y="5327640"/>
            <a:ext cx="652320" cy="1665360"/>
          </a:xfrm>
          <a:prstGeom prst="rect">
            <a:avLst/>
          </a:prstGeom>
          <a:ln>
            <a:noFill/>
          </a:ln>
        </p:spPr>
      </p:pic>
      <p:pic>
        <p:nvPicPr>
          <p:cNvPr id="145" name="Obrázek 144"/>
          <p:cNvPicPr/>
          <p:nvPr/>
        </p:nvPicPr>
        <p:blipFill>
          <a:blip r:embed="rId6"/>
          <a:srcRect l="29963" r="30853"/>
          <a:stretch/>
        </p:blipFill>
        <p:spPr>
          <a:xfrm>
            <a:off x="8567640" y="5040360"/>
            <a:ext cx="652680" cy="166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4891394" y="959662"/>
            <a:ext cx="5189232" cy="5655351"/>
            <a:chOff x="-654094" y="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654094" y="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50395" tIns="25197" rIns="50395" bIns="25197" anchor="ctr" anchorCtr="0">
              <a:noAutofit/>
            </a:bodyPr>
            <a:lstStyle/>
            <a:p>
              <a:pPr algn="ctr"/>
              <a:endParaRPr sz="154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807244" y="649418"/>
              <a:ext cx="4731789" cy="2385517"/>
              <a:chOff x="6750844" y="3074840"/>
              <a:chExt cx="4731789" cy="2385517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921519" y="3284776"/>
                <a:ext cx="4561114" cy="217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92" tIns="37786" rIns="75592" bIns="37786" anchor="t" anchorCtr="0">
                <a:noAutofit/>
              </a:bodyPr>
              <a:lstStyle/>
              <a:p>
                <a:pPr algn="ctr"/>
                <a:r>
                  <a:rPr lang="cs-CZ" sz="3638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Podpora práce učitelů</a:t>
                </a:r>
                <a:endParaRPr sz="3638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529999" y="4650345"/>
                <a:ext cx="685801" cy="716559"/>
                <a:chOff x="6684850" y="4577195"/>
                <a:chExt cx="685801" cy="716559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684850" y="4607954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684851" y="4577195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807244" y="3753314"/>
              <a:ext cx="4864100" cy="458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92" tIns="37786" rIns="75592" bIns="37786" anchor="t" anchorCtr="0">
              <a:noAutofit/>
            </a:bodyPr>
            <a:lstStyle/>
            <a:p>
              <a:pPr algn="ctr"/>
              <a:r>
                <a:rPr lang="cs-CZ" sz="2646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Podpora budování kapacit pro rozvoj základních </a:t>
              </a:r>
              <a:r>
                <a:rPr lang="cs-CZ" sz="2646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</a:t>
              </a:r>
              <a:r>
                <a:rPr lang="cs-CZ" sz="2646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/gramotností </a:t>
              </a:r>
              <a:br>
                <a:rPr lang="cs-CZ" sz="2646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2646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 předškolním </a:t>
              </a:r>
              <a:br>
                <a:rPr lang="cs-CZ" sz="2646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2646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 základním vzdělávání</a:t>
              </a:r>
              <a:endParaRPr sz="2646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r"/>
              <a:endParaRPr sz="2646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9614" y="959662"/>
            <a:ext cx="5019030" cy="5655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955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Základní živiny - Bílkoviny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503280" y="1768320"/>
            <a:ext cx="4425840" cy="5351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lnSpc>
                <a:spcPct val="93000"/>
              </a:lnSpc>
              <a:spcAft>
                <a:spcPts val="1412"/>
              </a:spcAft>
            </a:pPr>
            <a:r>
              <a:rPr lang="cs-CZ" sz="22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nepostradatelné</a:t>
            </a: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pro organismus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2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- stavební materiál v lidském těle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2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- nutné pro chod všech metabolických pochodů v těle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2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obsaženy zejména </a:t>
            </a:r>
            <a:r>
              <a:rPr lang="cs-CZ" sz="22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v mase, mléčných výrobcích,  sýrech, vejcích, obilovinách, luštěninách 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2000"/>
              </a:lnSpc>
              <a:spcAft>
                <a:spcPts val="1412"/>
              </a:spcAft>
            </a:pPr>
            <a:r>
              <a:rPr lang="cs-CZ" sz="2200" b="1" strike="noStrike" spc="-1">
                <a:solidFill>
                  <a:srgbClr val="FF0000"/>
                </a:solidFill>
                <a:latin typeface="Arial"/>
                <a:ea typeface="Microsoft YaHei"/>
              </a:rPr>
              <a:t>živočišného původu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2000"/>
              </a:lnSpc>
              <a:spcAft>
                <a:spcPts val="1412"/>
              </a:spcAft>
            </a:pPr>
            <a:r>
              <a:rPr lang="cs-CZ" sz="22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plnohodnotné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2000"/>
              </a:lnSpc>
              <a:spcAft>
                <a:spcPts val="1412"/>
              </a:spcAft>
            </a:pPr>
            <a:r>
              <a:rPr lang="cs-CZ" sz="2200" b="1" strike="noStrike" spc="-1">
                <a:solidFill>
                  <a:srgbClr val="006600"/>
                </a:solidFill>
                <a:latin typeface="Arial"/>
                <a:ea typeface="Microsoft YaHei"/>
              </a:rPr>
              <a:t>rostlinného původu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2000"/>
              </a:lnSpc>
              <a:spcAft>
                <a:spcPts val="1412"/>
              </a:spcAft>
            </a:pPr>
            <a:r>
              <a:rPr lang="cs-CZ" sz="22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neplnohodnotné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Obrázek 147"/>
          <p:cNvPicPr/>
          <p:nvPr/>
        </p:nvPicPr>
        <p:blipFill>
          <a:blip r:embed="rId2"/>
          <a:stretch/>
        </p:blipFill>
        <p:spPr>
          <a:xfrm>
            <a:off x="5151600" y="2049480"/>
            <a:ext cx="4425840" cy="442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Základní živiny - Bílkoviny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503280" y="1768320"/>
            <a:ext cx="4425840" cy="4989600"/>
          </a:xfrm>
          <a:prstGeom prst="rect">
            <a:avLst/>
          </a:prstGeom>
          <a:noFill/>
          <a:ln>
            <a:noFill/>
          </a:ln>
        </p:spPr>
        <p:txBody>
          <a:bodyPr lIns="0" tIns="230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1g – 4 kcal – 17 kJ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Denní příjem 15 – 30% z celkového en.příjmu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Denní příjem 0,8 – 2 gramy na 1 kg tělesné hmotnosti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Poměr rostlinných a živočišných 1:1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Nejvyšší sytící schopnost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Obrázek 150"/>
          <p:cNvPicPr/>
          <p:nvPr/>
        </p:nvPicPr>
        <p:blipFill>
          <a:blip r:embed="rId2"/>
          <a:stretch/>
        </p:blipFill>
        <p:spPr>
          <a:xfrm>
            <a:off x="4930920" y="2376360"/>
            <a:ext cx="4647960" cy="334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Jaké potraviny kupovat?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541440" y="1440000"/>
            <a:ext cx="4425840" cy="5743440"/>
          </a:xfrm>
          <a:prstGeom prst="rect">
            <a:avLst/>
          </a:prstGeom>
          <a:noFill/>
          <a:ln>
            <a:noFill/>
          </a:ln>
        </p:spPr>
        <p:txBody>
          <a:bodyPr lIns="0" tIns="19440" rIns="0" bIns="0">
            <a:normAutofit lnSpcReduction="10000"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Vybírejte potraviny, které mají co nejnižší obsah cukru a soli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Obsah sodíku se vyjadřuje vždy ve formě soli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Sledujte složení tuků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Vybírejte potraviny s nižším obsahem NMK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Obsah transmastných kyselin se již nesmí uvádět – pozor na výrobky se s částečně ztuženým tukem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Zařazujte potraviny, které obsahují vlákninu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Vybírejte potraviny s vyšším obsahem bílkovin 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Obrázek 153"/>
          <p:cNvPicPr/>
          <p:nvPr/>
        </p:nvPicPr>
        <p:blipFill>
          <a:blip r:embed="rId2"/>
          <a:stretch/>
        </p:blipFill>
        <p:spPr>
          <a:xfrm>
            <a:off x="5151600" y="2098800"/>
            <a:ext cx="4425840" cy="432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Maso a masné výrobky</a:t>
            </a:r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503280" y="1439640"/>
            <a:ext cx="4425840" cy="5763960"/>
          </a:xfrm>
          <a:prstGeom prst="rect">
            <a:avLst/>
          </a:prstGeom>
          <a:noFill/>
          <a:ln>
            <a:noFill/>
          </a:ln>
        </p:spPr>
        <p:txBody>
          <a:bodyPr lIns="0" tIns="158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Významný zdroj bílkovin, vitaminů a minerálních látek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Pozor na vysoký příjem tuku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Dávejte přednost libovému masu (vepřové, hovězí), drůbeži a rybám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Uzeniny bývají velkým zdrojem tuku a soli, sledujte obsah masa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Dejte přednost kvalitní šunce před tvrdými salámy typu vysočina nebo salámy typu gothaj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Nepleťte si obsah mas s obsahem čisté svalové bílkoviny. Maso (svalovina) obsahuje v průměru 20% svalových bílkovin. Zbytek tvoří hlavně voda a tuk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Dětská šunka je marketingový tah – složení se nemusí lišit od šunky klasické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Obrázek 156"/>
          <p:cNvPicPr/>
          <p:nvPr/>
        </p:nvPicPr>
        <p:blipFill>
          <a:blip r:embed="rId2"/>
          <a:stretch/>
        </p:blipFill>
        <p:spPr>
          <a:xfrm>
            <a:off x="5151600" y="2049480"/>
            <a:ext cx="4425840" cy="442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Vejce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503280" y="1768320"/>
            <a:ext cx="4425840" cy="4989600"/>
          </a:xfrm>
          <a:prstGeom prst="rect">
            <a:avLst/>
          </a:prstGeom>
          <a:noFill/>
          <a:ln>
            <a:noFill/>
          </a:ln>
        </p:spPr>
        <p:txBody>
          <a:bodyPr lIns="0" tIns="194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Zdroj hodnotných bílkovin, vitaminů a minerálních látek, žloutek má významný podíl tuku s vhodným složením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Dříve kritizovaný vysoký obsah cholesterolu ve žloutku se již nepovažuje za prokázaný rizikový faktor. Zdravý člověk může sníst 1-2 vejce denně.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Bílek je zdroj nejkvalitnější bílkoviny, neobsahuje tuk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Obrázek 159"/>
          <p:cNvPicPr/>
          <p:nvPr/>
        </p:nvPicPr>
        <p:blipFill>
          <a:blip r:embed="rId2"/>
          <a:stretch/>
        </p:blipFill>
        <p:spPr>
          <a:xfrm>
            <a:off x="4930920" y="1587600"/>
            <a:ext cx="4647960" cy="474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Mléko a mléčné výrobky – jogurty, kefíry, tvarohy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503280" y="1767960"/>
            <a:ext cx="4425840" cy="5564520"/>
          </a:xfrm>
          <a:prstGeom prst="rect">
            <a:avLst/>
          </a:prstGeom>
          <a:noFill/>
          <a:ln>
            <a:noFill/>
          </a:ln>
        </p:spPr>
        <p:txBody>
          <a:bodyPr lIns="0" tIns="194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Jsou zdrojem bílkovin, vápníku a kysané ml.výrobky i příznivých bakterií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Je třeba vybírat výrobky s nižším množstvím tuku (polotučné)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Sledujte obsah přidaného cukru, zvláště u ochucených výrobků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Dejte přednost neochuceným, případně ochuťte čerstvým ovocem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Minimálně jeden zakysaný mléčný výrobek denně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Tvaroh má nejvyšší obsah bílkovin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Na vaření použijte méně tučnou smetanu</a:t>
            </a: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(10-12 %)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19320">
              <a:lnSpc>
                <a:spcPct val="93000"/>
              </a:lnSpc>
              <a:spcAft>
                <a:spcPts val="1412"/>
              </a:spcAft>
            </a:pP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Shape 3"/>
          <p:cNvSpPr txBox="1"/>
          <p:nvPr/>
        </p:nvSpPr>
        <p:spPr>
          <a:xfrm>
            <a:off x="5151600" y="1768320"/>
            <a:ext cx="4425840" cy="4989600"/>
          </a:xfrm>
          <a:prstGeom prst="rect">
            <a:avLst/>
          </a:prstGeom>
          <a:blipFill rotWithShape="0">
            <a:blip r:embed="rId2"/>
            <a:tile/>
          </a:blipFill>
          <a:ln>
            <a:noFill/>
          </a:ln>
        </p:spPr>
        <p:txBody>
          <a:bodyPr lIns="0" tIns="19440" rIns="0" bIns="0">
            <a:normAutofit/>
          </a:bodyPr>
          <a:lstStyle/>
          <a:p>
            <a:pPr marL="426960" indent="-320760">
              <a:lnSpc>
                <a:spcPct val="93000"/>
              </a:lnSpc>
              <a:spcAft>
                <a:spcPts val="1412"/>
              </a:spcAft>
            </a:pPr>
            <a:endParaRPr lang="c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19320">
              <a:lnSpc>
                <a:spcPct val="93000"/>
              </a:lnSpc>
              <a:spcAft>
                <a:spcPts val="1412"/>
              </a:spcAft>
            </a:pPr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Sýry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503280" y="1368000"/>
            <a:ext cx="4425840" cy="6048360"/>
          </a:xfrm>
          <a:prstGeom prst="rect">
            <a:avLst/>
          </a:prstGeom>
          <a:noFill/>
          <a:ln>
            <a:noFill/>
          </a:ln>
        </p:spPr>
        <p:txBody>
          <a:bodyPr lIns="0" tIns="176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Jsou zdrojem bílkovin a vápníku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Nevhodný může být vysoký obsah tuku a soli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Pozor na výrobky s názvem „tavený výrobek“ apod. Část mléčného tuku je nahrazena rostlinným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Množství tuku se pohybuje od 1g (syrečky) přes 10-26g (eidam) až k 50g (mascarpone) na 100g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Ideálně vybírejte sýry do 30%t.v s. Nebo snižte množství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Omezte tavené sýry – vyšší podíl fosforu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Plísňové sýry – vyšší obsah tuku velmi vhodné jsou čerstvé sýry typu cottage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Obrázek 165"/>
          <p:cNvPicPr/>
          <p:nvPr/>
        </p:nvPicPr>
        <p:blipFill>
          <a:blip r:embed="rId2"/>
          <a:stretch/>
        </p:blipFill>
        <p:spPr>
          <a:xfrm>
            <a:off x="5151600" y="3016080"/>
            <a:ext cx="4425840" cy="249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Chléb a pečivo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502920" y="1768320"/>
            <a:ext cx="9070920" cy="49896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 lnSpcReduction="10000"/>
          </a:bodyPr>
          <a:lstStyle/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Pečivo do jídelníčku patří, ale pozor na množství (1 až 2 ks denně)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Nejíst samotné, vždy doplnit zdrojem bílkovin a zeleninou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6600"/>
                </a:solidFill>
                <a:latin typeface="Arial"/>
              </a:rPr>
              <a:t>Celozrnné pečivo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musí obsahovat min.80% celozrnných mouk (zdroj vlákniny)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950E"/>
                </a:solidFill>
                <a:latin typeface="Arial"/>
              </a:rPr>
              <a:t>Vícezrnné  nebo speciální pečivo 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– do těsta jsou přidány jiné obiloviny než pšenice a žito a to v celkovém množství min.5% - není to celozrnné pečivo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Tmavé pečivo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nejčastěji běžné bílé pečivo jen obarvené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Bílé pečivo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vyrobeno z běžné bílé mouky – zanedbatelné množství vlákniny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6600"/>
                </a:solidFill>
                <a:latin typeface="Arial"/>
              </a:rPr>
              <a:t>Knackebroty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,</a:t>
            </a:r>
            <a:r>
              <a:rPr lang="cs-CZ" sz="2000" b="0" strike="noStrike" spc="-1">
                <a:solidFill>
                  <a:srgbClr val="FF9900"/>
                </a:solidFill>
                <a:latin typeface="Arial"/>
              </a:rPr>
              <a:t> Křehké chleby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, </a:t>
            </a: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Pufované chleby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více energie na 100g, ale jsou lehké, „polystyreny“- nevhodné – vysoký glykemický index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Sladké pečivo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(croissant, kobliha, koláč...) - velké množství tuku a cukru – raději vybírejte pečivo s tvarohem, případně s mákem a ořechy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Ořechy a semena</a:t>
            </a:r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503280" y="1767960"/>
            <a:ext cx="4424400" cy="49863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Zdroj vitaminů, minerálních látek a nenasycených mastných kyselin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Vysoká energetická hodnota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Pozor na plísně a škůdce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Denně 10-20g ořechů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Lze přidat i místo oleje do salátu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Obrázek 170"/>
          <p:cNvPicPr/>
          <p:nvPr/>
        </p:nvPicPr>
        <p:blipFill>
          <a:blip r:embed="rId2"/>
          <a:stretch/>
        </p:blipFill>
        <p:spPr>
          <a:xfrm>
            <a:off x="5149800" y="2786040"/>
            <a:ext cx="4424400" cy="294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Zelenina 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503280" y="1560600"/>
            <a:ext cx="4424400" cy="599904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Malé množství energie – značnou část tvoří voda – jíst téměř neomezeně- min.300-500g denně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Zdroj vlákniny, vitaminů, min.látek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Ideálně součást každého jídla – čerstvá, tepelně upravená, kysaná nebo sterilovaná, zmrazená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Upřednostňovat sezónní druhy a lokálně pěstované - pestrost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Nahnilé kusy raději vyhodit, neokrajovat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Pozor na zeleninové chipsy – vybírejte s menším množstvím tuku, jinak mají stejnou en.hodnotu jako klasické bramborové chipsy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Obrázek 173"/>
          <p:cNvPicPr/>
          <p:nvPr/>
        </p:nvPicPr>
        <p:blipFill>
          <a:blip r:embed="rId2"/>
          <a:stretch/>
        </p:blipFill>
        <p:spPr>
          <a:xfrm>
            <a:off x="5149800" y="2600280"/>
            <a:ext cx="4424400" cy="332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9024" y="2466947"/>
            <a:ext cx="8567632" cy="1947894"/>
          </a:xfrm>
        </p:spPr>
        <p:txBody>
          <a:bodyPr>
            <a:normAutofit/>
          </a:bodyPr>
          <a:lstStyle/>
          <a:p>
            <a:r>
              <a:rPr lang="cs-CZ" dirty="0" smtClean="0"/>
              <a:t>On-line setkání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Společenství praxe </a:t>
            </a:r>
            <a:br>
              <a:rPr lang="cs-CZ" dirty="0" smtClean="0"/>
            </a:br>
            <a:r>
              <a:rPr lang="cs-CZ" dirty="0" smtClean="0"/>
              <a:t>VO Člověk a zdraví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464" y="4732343"/>
            <a:ext cx="7055697" cy="1483389"/>
          </a:xfrm>
        </p:spPr>
        <p:txBody>
          <a:bodyPr/>
          <a:lstStyle/>
          <a:p>
            <a:r>
              <a:rPr lang="cs-CZ" dirty="0"/>
              <a:t>Marek Šnajdr </a:t>
            </a:r>
          </a:p>
          <a:p>
            <a:r>
              <a:rPr lang="cs-CZ" dirty="0"/>
              <a:t>Helena </a:t>
            </a:r>
            <a:r>
              <a:rPr lang="cs-CZ" dirty="0" err="1"/>
              <a:t>Takačová</a:t>
            </a:r>
            <a:r>
              <a:rPr lang="cs-CZ" dirty="0"/>
              <a:t>-Šnajdrová</a:t>
            </a:r>
          </a:p>
        </p:txBody>
      </p:sp>
      <p:grpSp>
        <p:nvGrpSpPr>
          <p:cNvPr id="4" name="Google Shape;96;p16"/>
          <p:cNvGrpSpPr/>
          <p:nvPr/>
        </p:nvGrpSpPr>
        <p:grpSpPr>
          <a:xfrm>
            <a:off x="756496" y="715938"/>
            <a:ext cx="8567632" cy="1079512"/>
            <a:chOff x="4205" y="3032"/>
            <a:chExt cx="3132" cy="419"/>
          </a:xfrm>
        </p:grpSpPr>
        <p:sp>
          <p:nvSpPr>
            <p:cNvPr id="5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7186" tIns="33593" rIns="67186" bIns="33593" anchor="t" anchorCtr="0">
              <a:noAutofit/>
            </a:bodyPr>
            <a:lstStyle/>
            <a:p>
              <a:endParaRPr sz="132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265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Ovoce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503280" y="1767960"/>
            <a:ext cx="4424400" cy="49863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Vyšší obsah cukru oproti zelenině- hlídat množství – 150-200g denně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Zdroj vitaminů a min.látek – rozpustná vláknina pektin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Vhodná svačina před i po fyzické aktivite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Nejvhodnější konzumovat čerstvé – kompotované a sušené obsahuje velké množství cukru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Ostatní doporučení stejná jako u zeleniny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Obrázek 176"/>
          <p:cNvPicPr/>
          <p:nvPr/>
        </p:nvPicPr>
        <p:blipFill>
          <a:blip r:embed="rId2"/>
          <a:stretch/>
        </p:blipFill>
        <p:spPr>
          <a:xfrm>
            <a:off x="5149800" y="2048040"/>
            <a:ext cx="4424400" cy="442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Snídaňové cereálie, kaše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503280" y="1767960"/>
            <a:ext cx="4424400" cy="49863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 lnSpcReduction="10000"/>
          </a:bodyPr>
          <a:lstStyle/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Nejvhodnější variantou jsou ovesné vločky doplněné oříšky či ovocem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Sledujte pečlivě složení a dejte přednost výrobkům s nižším obsahem cukru ( do 20g na 100g) a tuku, a naopak co nejvíce vlákniny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Raději se vyhněte zapékaným musli a dětským cereáliím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Kombinujte s jogurtem, tvarohem, mlékem a doplňte čerstvým ovocem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Instantní kaše mají často vysoký obsah cukru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5149800" y="1768320"/>
            <a:ext cx="4424400" cy="2378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342720" indent="-338040">
              <a:spcAft>
                <a:spcPts val="1412"/>
              </a:spcAft>
            </a:pPr>
            <a:r>
              <a:rPr lang="cs-CZ" sz="2600" b="0" strike="noStrike" spc="-1">
                <a:solidFill>
                  <a:srgbClr val="FF0000"/>
                </a:solidFill>
                <a:latin typeface="Arial"/>
              </a:rPr>
              <a:t>Cereálie jsou obiloviny 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600" b="0" strike="noStrike" spc="-1">
                <a:solidFill>
                  <a:srgbClr val="FF0000"/>
                </a:solidFill>
                <a:latin typeface="Arial"/>
              </a:rPr>
              <a:t>Cereální nemusí se rovnat celozrnný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600" b="0" strike="noStrike" spc="-1">
                <a:solidFill>
                  <a:srgbClr val="FF0000"/>
                </a:solidFill>
                <a:latin typeface="Arial"/>
              </a:rPr>
              <a:t>Cukry by neměly přesáhnout 1/3 z celkového množství sacharidů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Obrázek 180"/>
          <p:cNvPicPr/>
          <p:nvPr/>
        </p:nvPicPr>
        <p:blipFill>
          <a:blip r:embed="rId2"/>
          <a:stretch/>
        </p:blipFill>
        <p:spPr>
          <a:xfrm>
            <a:off x="5544000" y="4608000"/>
            <a:ext cx="3238200" cy="215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Sladkosti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488520" y="1223640"/>
            <a:ext cx="9068040" cy="702468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 lnSpcReduction="10000"/>
          </a:bodyPr>
          <a:lstStyle/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Obecně nemají vhodné složení – spousta sacharidů, hlavně cukrů, tuku, tedy i energie, a naopak málo bílkovin a vlákniny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Omezovat množství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1" strike="noStrike" spc="-1">
                <a:solidFill>
                  <a:srgbClr val="000000"/>
                </a:solidFill>
                <a:latin typeface="Arial"/>
              </a:rPr>
              <a:t>Vybírat kvalitní výrobky v menším balení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, které dodají alespoň některé vhodné živiny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CC"/>
                </a:solidFill>
                <a:latin typeface="Arial"/>
              </a:rPr>
              <a:t>Čokoláda 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– vybírat hořkou s vyšším % kakaa (kakaová složky vždy na 1.místě), vyhnout se levným náhražkám typu čokoládová pochoutka či cukrovinka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99"/>
                </a:solidFill>
                <a:latin typeface="Arial"/>
              </a:rPr>
              <a:t>Sušenky, Tyčinky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nejlépe celozrnné bez náplně a polevy-velice často vyrobené z palmového tuku, musli tyčinky z ovoce a kvalitních cereálií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99"/>
                </a:solidFill>
                <a:latin typeface="Arial"/>
              </a:rPr>
              <a:t>Bonbony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pouze zdroj energie v podobě cukru, to platí i pro želatinové bonbony- zanedbatelné množství želetiny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99"/>
                </a:solidFill>
                <a:latin typeface="Arial"/>
              </a:rPr>
              <a:t>Zmrzliny 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– vhodnější tvarohové, hlídat množství. Pozor na smetanové a vodové-zdroj tuku a cukru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99"/>
                </a:solidFill>
                <a:latin typeface="Arial"/>
              </a:rPr>
              <a:t>Náhradní sladidla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nízkokalorická – zanedbatelná en.hodnota, některá sladidla (sorbit, fruktóza)-stejně energie jako cukr. Celkově snížit sladkou chuť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Přílohy, luštěniny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503280" y="1582560"/>
            <a:ext cx="4424400" cy="561672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 fontScale="92500" lnSpcReduction="10000"/>
          </a:bodyPr>
          <a:lstStyle/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1" strike="noStrike" spc="-1">
                <a:solidFill>
                  <a:srgbClr val="000099"/>
                </a:solidFill>
                <a:latin typeface="Arial"/>
              </a:rPr>
              <a:t>Přílohy</a:t>
            </a: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 nevylučovat z jídelníčku – snížit či upravit množství, část nahradit zeleninou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Vyhnou se smaženým přílohám(hranolky, krokety, bramboráky)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Nejméně kalorickou přílohou jsou vařené brambory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Rýže basmati, parboiled nebo natural má nižší glyk.index než např.jasmínová, předvařená...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Těstoviny a kuskus-celozrnné nebo ze semoliny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Knedlíky – menší množství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1800" b="0" strike="noStrike" spc="-1">
                <a:solidFill>
                  <a:srgbClr val="FF0000"/>
                </a:solidFill>
                <a:latin typeface="Arial"/>
              </a:rPr>
              <a:t>Pozor na smetanové omáčky, máslo, zapékání se smetanou a tučným sýrem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Z</a:t>
            </a:r>
            <a:r>
              <a:rPr lang="cs-CZ" sz="1800" b="0" strike="noStrike" spc="-1">
                <a:solidFill>
                  <a:srgbClr val="006600"/>
                </a:solidFill>
                <a:latin typeface="Arial"/>
              </a:rPr>
              <a:t>ařazovat i méně obvyklé přílohy – pohanka, bulgur, quinoa... 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5149800" y="1644480"/>
            <a:ext cx="4424400" cy="253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342720" indent="-338040">
              <a:spcAft>
                <a:spcPts val="1412"/>
              </a:spcAft>
            </a:pPr>
            <a:r>
              <a:rPr lang="cs-CZ" sz="1800" b="1" strike="noStrike" spc="-1">
                <a:solidFill>
                  <a:srgbClr val="000099"/>
                </a:solidFill>
                <a:latin typeface="Arial"/>
              </a:rPr>
              <a:t>Luštěniny</a:t>
            </a: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 – více bílkovin, vlákniny, vit.a min.látek oproti obilným přílohám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Pravidelně zařazovat – saláty, polévky, pomazánky, naklíčené luštěniny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Nevařit ve vodě, ve které se namáčely</a:t>
            </a: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endParaRPr lang="c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Obrázek 186"/>
          <p:cNvPicPr/>
          <p:nvPr/>
        </p:nvPicPr>
        <p:blipFill>
          <a:blip r:embed="rId2"/>
          <a:stretch/>
        </p:blipFill>
        <p:spPr>
          <a:xfrm>
            <a:off x="5151600" y="4071960"/>
            <a:ext cx="4424040" cy="265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Slané výrobky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503280" y="1767960"/>
            <a:ext cx="4424400" cy="49863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Slané „zobání v podobě chipsů, popcornu apod. je vhodné co nejvíce omezovat – zdroj tuku a soli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Vybírejte výrobky nesmažené, alespoň částečně vyrobené z celozrnných obilovin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Jako u sladkostí i zde platí vybírat co nejmenší balení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Sušené maso – zdravá pochoutka i zdroj bílkovin, pro vyšší obsah soli je ideální doplnit zeleninou nebo si koupit variantu natural s nižším obsahem soli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Obrázek 189"/>
          <p:cNvPicPr/>
          <p:nvPr/>
        </p:nvPicPr>
        <p:blipFill>
          <a:blip r:embed="rId2"/>
          <a:stretch/>
        </p:blipFill>
        <p:spPr>
          <a:xfrm>
            <a:off x="5149800" y="2936880"/>
            <a:ext cx="4424400" cy="264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Nápoje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Obrázek 191"/>
          <p:cNvPicPr/>
          <p:nvPr/>
        </p:nvPicPr>
        <p:blipFill>
          <a:blip r:embed="rId2"/>
          <a:stretch/>
        </p:blipFill>
        <p:spPr>
          <a:xfrm>
            <a:off x="503280" y="1790640"/>
            <a:ext cx="4424400" cy="2333520"/>
          </a:xfrm>
          <a:prstGeom prst="rect">
            <a:avLst/>
          </a:prstGeom>
          <a:ln>
            <a:noFill/>
          </a:ln>
        </p:spPr>
      </p:pic>
      <p:pic>
        <p:nvPicPr>
          <p:cNvPr id="193" name="Obrázek 192"/>
          <p:cNvPicPr/>
          <p:nvPr/>
        </p:nvPicPr>
        <p:blipFill>
          <a:blip r:embed="rId3"/>
          <a:stretch/>
        </p:blipFill>
        <p:spPr>
          <a:xfrm>
            <a:off x="5699160" y="1768320"/>
            <a:ext cx="3324240" cy="2378160"/>
          </a:xfrm>
          <a:prstGeom prst="rect">
            <a:avLst/>
          </a:prstGeom>
          <a:ln>
            <a:noFill/>
          </a:ln>
        </p:spPr>
      </p:pic>
      <p:sp>
        <p:nvSpPr>
          <p:cNvPr id="194" name="TextShape 2"/>
          <p:cNvSpPr txBox="1"/>
          <p:nvPr/>
        </p:nvSpPr>
        <p:spPr>
          <a:xfrm>
            <a:off x="503280" y="4371480"/>
            <a:ext cx="9067680" cy="24447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 lnSpcReduction="10000"/>
          </a:bodyPr>
          <a:lstStyle/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Denně vypít 30ml tekutin na 1kg tělesné hmotnosti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Nejvhodnější čistá voda, případně ochucená citronem, mátou..., neslazené čaje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Minerálky střídat, vybírat ty, co mají nižší množství sodíku (do 200mg na litr)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Vyhněte se slazeným nápojům a ochuceným vodám – spousta cukru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555480" indent="-55548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Džusy ředit vodou nebo zařadit zeleninové šťávy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Naučte se číst obaly – vyplatí se vám to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503280" y="1767960"/>
            <a:ext cx="9067680" cy="49863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Neblouděte v reklamní džungli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nedávejte do košíku potraviny bezmyšlenkovitě, nepodléhejte všeobecnému dojmu „zdravosti“ a „dietnosti“, ale zaměřte se na informace o složení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Čtěte tabulky výživových hodnot a složení potravin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 – budete tak vědět, co si dáte na talíř. Čím více „položek“ najdete ve složení, tím je potravina více „upravovaná“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FF0000"/>
                </a:solidFill>
                <a:latin typeface="Arial"/>
              </a:rPr>
              <a:t>Nenechte se zmást značením light </a:t>
            </a: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(o 30% méně tuku, cukru oproti běžnému výrobku) – pokud je řepný cukr nahrazen jiným sladidlem typu sorbit, fruktóza, glukózový sirup..., má výrobek stejně vydatnou en.hodnotu. Výrobky „bez cukru“ mohou obsahovat cukr ve formě laktózy, fruktózy a v případě většího množství dodávají do těla také dost energie. 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Mnoho reklamou doporučovaných výrobků má sice méně tuku (např.jogurty), ale naopak mají podstatně více sacharidů (škrob na zahuštění)</a:t>
            </a:r>
            <a:endParaRPr lang="cs" sz="20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endParaRPr lang="c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Obrázek 196"/>
          <p:cNvPicPr/>
          <p:nvPr/>
        </p:nvPicPr>
        <p:blipFill>
          <a:blip r:embed="rId2"/>
          <a:srcRect r="28723" b="9902"/>
          <a:stretch/>
        </p:blipFill>
        <p:spPr>
          <a:xfrm rot="5432400">
            <a:off x="2295000" y="-1104480"/>
            <a:ext cx="5393160" cy="964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Obrázek 197"/>
          <p:cNvPicPr/>
          <p:nvPr/>
        </p:nvPicPr>
        <p:blipFill>
          <a:blip r:embed="rId2"/>
          <a:srcRect r="27518" b="10064"/>
          <a:stretch/>
        </p:blipFill>
        <p:spPr>
          <a:xfrm rot="5425200">
            <a:off x="2359440" y="-899640"/>
            <a:ext cx="5432760" cy="953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...tak šťastnou cestu.</a:t>
            </a:r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503280" y="1767960"/>
            <a:ext cx="4425840" cy="2379960"/>
          </a:xfrm>
          <a:prstGeom prst="rect">
            <a:avLst/>
          </a:prstGeom>
          <a:noFill/>
          <a:ln>
            <a:noFill/>
          </a:ln>
        </p:spPr>
        <p:txBody>
          <a:bodyPr lIns="0" tIns="21240" rIns="0" bIns="0">
            <a:normAutofit/>
          </a:bodyPr>
          <a:lstStyle/>
          <a:p>
            <a:pPr marL="431640" indent="-318960">
              <a:lnSpc>
                <a:spcPct val="93000"/>
              </a:lnSpc>
              <a:spcAft>
                <a:spcPts val="1412"/>
              </a:spcAft>
            </a:pPr>
            <a:endParaRPr lang="cs" sz="3200" b="0" strike="noStrike" spc="-1">
              <a:solidFill>
                <a:srgbClr val="000000"/>
              </a:solidFill>
              <a:latin typeface="Arial"/>
            </a:endParaRPr>
          </a:p>
          <a:p>
            <a:pPr marL="426960" indent="-3222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Helena Takačová Šnajdrová </a:t>
            </a:r>
            <a:r>
              <a:rPr lang="cs-CZ" sz="2400" b="0" i="1" strike="noStrike" spc="-1">
                <a:solidFill>
                  <a:srgbClr val="000000"/>
                </a:solidFill>
                <a:latin typeface="Arial"/>
              </a:rPr>
              <a:t>kouč a specialista na zdravý životní styl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503280" y="4375080"/>
            <a:ext cx="4425840" cy="241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1240" rIns="0" bIns="0"/>
          <a:lstStyle/>
          <a:p>
            <a:pPr marL="431640" indent="-318960">
              <a:lnSpc>
                <a:spcPct val="93000"/>
              </a:lnSpc>
              <a:spcAft>
                <a:spcPts val="1412"/>
              </a:spcAft>
            </a:pP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31640" indent="-318960">
              <a:lnSpc>
                <a:spcPct val="93000"/>
              </a:lnSpc>
              <a:spcAft>
                <a:spcPts val="1412"/>
              </a:spcAft>
            </a:pP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31640" indent="-318960">
              <a:lnSpc>
                <a:spcPct val="93000"/>
              </a:lnSpc>
              <a:spcAft>
                <a:spcPts val="1412"/>
              </a:spcAft>
            </a:pP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31640" indent="-318960">
              <a:lnSpc>
                <a:spcPct val="93000"/>
              </a:lnSpc>
              <a:spcAft>
                <a:spcPts val="1412"/>
              </a:spcAft>
            </a:pP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 marL="431640" indent="-318960">
              <a:lnSpc>
                <a:spcPct val="93000"/>
              </a:lnSpc>
              <a:spcAft>
                <a:spcPts val="1412"/>
              </a:spcAft>
            </a:pP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www.nutricniporadenstvi.cz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2" name="Obrázek 201"/>
          <p:cNvPicPr/>
          <p:nvPr/>
        </p:nvPicPr>
        <p:blipFill>
          <a:blip r:embed="rId2"/>
          <a:stretch/>
        </p:blipFill>
        <p:spPr>
          <a:xfrm>
            <a:off x="5700600" y="1768320"/>
            <a:ext cx="3330720" cy="498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Tak která (potravina) je ta pravá?</a:t>
            </a:r>
            <a:r>
              <a:t/>
            </a:r>
            <a:br/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Aneb jak nakupovat.</a:t>
            </a:r>
            <a:endParaRPr lang="c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Obrázek 83"/>
          <p:cNvPicPr/>
          <p:nvPr/>
        </p:nvPicPr>
        <p:blipFill>
          <a:blip r:embed="rId2"/>
          <a:stretch/>
        </p:blipFill>
        <p:spPr>
          <a:xfrm>
            <a:off x="1297080" y="1768320"/>
            <a:ext cx="7483320" cy="498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1363841" y="3149798"/>
            <a:ext cx="7489557" cy="1001955"/>
            <a:chOff x="4205" y="3032"/>
            <a:chExt cx="3132" cy="419"/>
          </a:xfrm>
        </p:grpSpPr>
        <p:sp>
          <p:nvSpPr>
            <p:cNvPr id="9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50395" tIns="25197" rIns="50395" bIns="25197" anchor="t" anchorCtr="0">
              <a:noAutofit/>
            </a:bodyPr>
            <a:lstStyle/>
            <a:p>
              <a:endParaRPr sz="9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41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Výživa-pilíř zdraví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502920" y="1767960"/>
            <a:ext cx="4753080" cy="49863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426960" indent="-320760">
              <a:lnSpc>
                <a:spcPct val="93000"/>
              </a:lnSpc>
              <a:spcAft>
                <a:spcPts val="1412"/>
              </a:spcAft>
            </a:pPr>
            <a:r>
              <a:rPr lang="cs-CZ" sz="2200" b="1" strike="noStrike" spc="-1">
                <a:solidFill>
                  <a:srgbClr val="000000"/>
                </a:solidFill>
                <a:latin typeface="Arial"/>
              </a:rPr>
              <a:t>Výživa nás ovlivňuje až ze 40%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lnSpc>
                <a:spcPct val="93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    Může to být faktor pozitivní i    negativní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lnSpc>
                <a:spcPct val="93000"/>
              </a:lnSpc>
              <a:spcAft>
                <a:spcPts val="1412"/>
              </a:spcAft>
            </a:pP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lnSpc>
                <a:spcPct val="93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</a:rPr>
              <a:t>    Lidská výživa je závislá na příjmu výživových látek z potravy. Výživové látky, které potřebuje lidský organismus k získání energie, růstu a obnově buněk, tkání a orgánů, a které přijímá v potravinách, musí obsahovat bílkoviny, sacharidy, tuky, vitaminy, minerální látky, vlákninu a vodu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19320">
              <a:lnSpc>
                <a:spcPct val="93000"/>
              </a:lnSpc>
              <a:spcAft>
                <a:spcPts val="1412"/>
              </a:spcAft>
            </a:pP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325440" y="3384720"/>
            <a:ext cx="4425840" cy="2379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426960" indent="-320760">
              <a:lnSpc>
                <a:spcPct val="93000"/>
              </a:lnSpc>
              <a:spcAft>
                <a:spcPts val="1412"/>
              </a:spcAft>
            </a:pPr>
            <a:endParaRPr lang="c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Aft>
                <a:spcPts val="1412"/>
              </a:spcAft>
            </a:pPr>
            <a:endParaRPr lang="c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Obrázek 87"/>
          <p:cNvPicPr/>
          <p:nvPr/>
        </p:nvPicPr>
        <p:blipFill>
          <a:blip r:embed="rId2"/>
          <a:stretch/>
        </p:blipFill>
        <p:spPr>
          <a:xfrm>
            <a:off x="5149800" y="2940120"/>
            <a:ext cx="4424400" cy="264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Jak na zdravý nákup?</a:t>
            </a:r>
            <a:r>
              <a:t/>
            </a:r>
            <a:br/>
            <a:r>
              <a:rPr lang="cs-CZ" sz="3200" b="0" strike="noStrike" spc="-1">
                <a:solidFill>
                  <a:srgbClr val="000000"/>
                </a:solidFill>
                <a:latin typeface="Arial"/>
              </a:rPr>
              <a:t>Aneb co doma nemáte, nemůžete sníst.</a:t>
            </a:r>
            <a:endParaRPr lang="c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03280" y="1768320"/>
            <a:ext cx="4425840" cy="4989600"/>
          </a:xfrm>
          <a:prstGeom prst="rect">
            <a:avLst/>
          </a:prstGeom>
          <a:noFill/>
          <a:ln>
            <a:noFill/>
          </a:ln>
        </p:spPr>
        <p:txBody>
          <a:bodyPr lIns="0" tIns="230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Nakupujte podle seznamu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Nekupujte zbytečně potraviny v akci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Nenechte se zlákat reklamou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Zaměřte se na kvalitu ne na kvantitu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Naučte se číst informace na obalech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Obrázek 90"/>
          <p:cNvPicPr/>
          <p:nvPr/>
        </p:nvPicPr>
        <p:blipFill>
          <a:blip r:embed="rId2"/>
          <a:stretch/>
        </p:blipFill>
        <p:spPr>
          <a:xfrm>
            <a:off x="5151600" y="2419200"/>
            <a:ext cx="4425840" cy="368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Jaké údaje jsou nejdůležitější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503280" y="1768320"/>
            <a:ext cx="4425840" cy="4989600"/>
          </a:xfrm>
          <a:prstGeom prst="rect">
            <a:avLst/>
          </a:prstGeom>
          <a:noFill/>
          <a:ln>
            <a:noFill/>
          </a:ln>
        </p:spPr>
        <p:txBody>
          <a:bodyPr lIns="0" tIns="230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Datum použitelnosti nebo datum minimální trvanlivosti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19320">
              <a:lnSpc>
                <a:spcPct val="93000"/>
              </a:lnSpc>
              <a:spcAft>
                <a:spcPts val="1412"/>
              </a:spcAft>
            </a:pP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Složení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19320">
              <a:lnSpc>
                <a:spcPct val="93000"/>
              </a:lnSpc>
              <a:spcAft>
                <a:spcPts val="1412"/>
              </a:spcAft>
            </a:pP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212400" indent="-212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Výživové údaje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19320">
              <a:lnSpc>
                <a:spcPct val="93000"/>
              </a:lnSpc>
              <a:spcAft>
                <a:spcPts val="1412"/>
              </a:spcAft>
            </a:pP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Přítomnost alergenů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Obrázek 93"/>
          <p:cNvPicPr/>
          <p:nvPr/>
        </p:nvPicPr>
        <p:blipFill>
          <a:blip r:embed="rId2"/>
          <a:stretch/>
        </p:blipFill>
        <p:spPr>
          <a:xfrm>
            <a:off x="5151600" y="2473200"/>
            <a:ext cx="4425840" cy="357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Datum použitelnosti a datum minimální trvanlivosti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503280" y="1767960"/>
            <a:ext cx="4424400" cy="49863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342720" indent="-338040">
              <a:spcAft>
                <a:spcPts val="1412"/>
              </a:spcAft>
            </a:pPr>
            <a:r>
              <a:rPr lang="cs-CZ" sz="2400" b="0" strike="noStrike" spc="-1">
                <a:solidFill>
                  <a:srgbClr val="000099"/>
                </a:solidFill>
                <a:latin typeface="Arial"/>
              </a:rPr>
              <a:t>Datum použitelnosti</a:t>
            </a:r>
            <a:r>
              <a:rPr lang="cs-CZ" sz="2400" b="0" strike="noStrike" spc="-1">
                <a:solidFill>
                  <a:srgbClr val="000000"/>
                </a:solidFill>
                <a:latin typeface="Arial"/>
              </a:rPr>
              <a:t> se uvádí jako „spotřebujte do...“ potraviny s kratší trvanlivostí náchylné ke zkažení – maso, masné výrobky, mlého a mléčné výrobky, pomazánky...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spcAft>
                <a:spcPts val="1412"/>
              </a:spcAft>
            </a:pPr>
            <a:r>
              <a:rPr lang="cs-CZ" sz="2400" b="0" strike="noStrike" spc="-1">
                <a:solidFill>
                  <a:srgbClr val="FF0000"/>
                </a:solidFill>
                <a:latin typeface="Arial"/>
              </a:rPr>
              <a:t>Po uplynutí uvedeného data se výrobky nesmí prodávat ani nabízet zdarma</a:t>
            </a:r>
            <a:endParaRPr lang="c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Shape 3"/>
          <p:cNvSpPr txBox="1"/>
          <p:nvPr/>
        </p:nvSpPr>
        <p:spPr>
          <a:xfrm>
            <a:off x="5149800" y="1768320"/>
            <a:ext cx="4424400" cy="54165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>
            <a:normAutofit/>
          </a:bodyPr>
          <a:lstStyle/>
          <a:p>
            <a:pPr marL="342720" indent="-338040">
              <a:lnSpc>
                <a:spcPct val="93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99"/>
                </a:solidFill>
                <a:latin typeface="Arial"/>
                <a:ea typeface="Microsoft YaHei"/>
              </a:rPr>
              <a:t>DMT</a:t>
            </a: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se uvádí jako „minimální trvanlivost do...“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lnSpc>
                <a:spcPct val="93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Po uplynutí této doby se potraviny mohou prodávat, ale musí být nabízeny odděleně a s jasným označením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lnSpc>
                <a:spcPct val="93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Na některých potravinách se nemusí datum vůbec uvádět čerstvé ovoce a zelenina, sůl, cukr, lihoviny, čerstvé pečivo...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lnSpc>
                <a:spcPct val="93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Po mírném překročení DMT jsou při správném skladování potraviny zdravotně nezávadné a není nutné je vyhazovat.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38040">
              <a:lnSpc>
                <a:spcPct val="93000"/>
              </a:lnSpc>
              <a:spcAft>
                <a:spcPts val="1412"/>
              </a:spcAft>
            </a:pPr>
            <a:r>
              <a:rPr lang="cs-CZ" sz="2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c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/>
          <a:lstStyle/>
          <a:p>
            <a:pPr algn="ctr">
              <a:lnSpc>
                <a:spcPct val="93000"/>
              </a:lnSpc>
            </a:pPr>
            <a:r>
              <a:rPr lang="cs-CZ" sz="4000" b="0" strike="noStrike" spc="-1">
                <a:solidFill>
                  <a:srgbClr val="000000"/>
                </a:solidFill>
                <a:latin typeface="Arial"/>
              </a:rPr>
              <a:t>Složení – co daná potravina obsahuje?</a:t>
            </a:r>
            <a:endParaRPr lang="c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503280" y="1768320"/>
            <a:ext cx="4425840" cy="4989600"/>
          </a:xfrm>
          <a:prstGeom prst="rect">
            <a:avLst/>
          </a:prstGeom>
          <a:noFill/>
          <a:ln>
            <a:noFill/>
          </a:ln>
        </p:spPr>
        <p:txBody>
          <a:bodyPr lIns="0" tIns="230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Ingredience jsou řazeny podle množství sestupnou řadou  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Arial"/>
              </a:rPr>
              <a:t>Podle toho lze odhadnout kvalitu některých potravin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Shape 3"/>
          <p:cNvSpPr txBox="1"/>
          <p:nvPr/>
        </p:nvSpPr>
        <p:spPr>
          <a:xfrm>
            <a:off x="503280" y="3960000"/>
            <a:ext cx="4425840" cy="3312000"/>
          </a:xfrm>
          <a:prstGeom prst="rect">
            <a:avLst/>
          </a:prstGeom>
          <a:noFill/>
          <a:ln>
            <a:noFill/>
          </a:ln>
        </p:spPr>
        <p:txBody>
          <a:bodyPr lIns="0" tIns="23040" rIns="0" bIns="0">
            <a:normAutofit/>
          </a:bodyPr>
          <a:lstStyle/>
          <a:p>
            <a:pPr marL="425160" indent="-32040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FF0000"/>
                </a:solidFill>
                <a:latin typeface="Arial"/>
                <a:ea typeface="Microsoft YaHei"/>
              </a:rPr>
              <a:t>Vyhýbejte se potravinám, kde je ve složení na jednom z prvních míst cukr (glukózový sirup, glukózo-fruktózový sirup, dextróza, glukóza, hroznový cukr, fruktóza, invertní cukr, kukuřičný sirup...)</a:t>
            </a:r>
            <a:endParaRPr lang="c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Obrázek 100"/>
          <p:cNvPicPr/>
          <p:nvPr/>
        </p:nvPicPr>
        <p:blipFill>
          <a:blip r:embed="rId2"/>
          <a:stretch/>
        </p:blipFill>
        <p:spPr>
          <a:xfrm>
            <a:off x="5423040" y="1365120"/>
            <a:ext cx="4008960" cy="590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34456</TotalTime>
  <Words>2283</Words>
  <Application>Microsoft Office PowerPoint</Application>
  <PresentationFormat>Vlastní</PresentationFormat>
  <Paragraphs>262</Paragraphs>
  <Slides>40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9" baseType="lpstr">
      <vt:lpstr>Microsoft YaHei</vt:lpstr>
      <vt:lpstr>Arial</vt:lpstr>
      <vt:lpstr>Calibri</vt:lpstr>
      <vt:lpstr>DejaVu Sans</vt:lpstr>
      <vt:lpstr>Lucida Sans Unicode</vt:lpstr>
      <vt:lpstr>Times New Roman</vt:lpstr>
      <vt:lpstr>Wingdings</vt:lpstr>
      <vt:lpstr>Office Theme</vt:lpstr>
      <vt:lpstr>Office Theme</vt:lpstr>
      <vt:lpstr>Prezentace aplikace PowerPoint</vt:lpstr>
      <vt:lpstr>Prezentace aplikace PowerPoint</vt:lpstr>
      <vt:lpstr>On-line setkání Společenství praxe  VO Člověk a zdraví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/>
  <dc:description/>
  <cp:lastModifiedBy>Adéla Zehringerová</cp:lastModifiedBy>
  <cp:revision>5</cp:revision>
  <dcterms:created xsi:type="dcterms:W3CDTF">2020-11-09T09:32:35Z</dcterms:created>
  <dcterms:modified xsi:type="dcterms:W3CDTF">2020-11-20T15:11:57Z</dcterms:modified>
  <dc:language>cs</dc:language>
</cp:coreProperties>
</file>