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4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8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9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0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11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1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3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4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5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16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7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8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19.xml" ContentType="application/vnd.openxmlformats-officedocument.presentationml.notesSlid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9" r:id="rId2"/>
    <p:sldId id="294" r:id="rId3"/>
    <p:sldId id="351" r:id="rId4"/>
    <p:sldId id="269" r:id="rId5"/>
    <p:sldId id="357" r:id="rId6"/>
    <p:sldId id="347" r:id="rId7"/>
    <p:sldId id="354" r:id="rId8"/>
    <p:sldId id="334" r:id="rId9"/>
    <p:sldId id="345" r:id="rId10"/>
    <p:sldId id="346" r:id="rId11"/>
    <p:sldId id="355" r:id="rId12"/>
    <p:sldId id="350" r:id="rId13"/>
    <p:sldId id="261" r:id="rId14"/>
    <p:sldId id="326" r:id="rId15"/>
    <p:sldId id="299" r:id="rId16"/>
    <p:sldId id="327" r:id="rId17"/>
    <p:sldId id="341" r:id="rId18"/>
    <p:sldId id="340" r:id="rId19"/>
    <p:sldId id="339" r:id="rId20"/>
    <p:sldId id="292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cs-CZ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79CC93D-E52E-4D84-901B-11D7331DD495}">
          <p14:sldIdLst>
            <p14:sldId id="259"/>
          </p14:sldIdLst>
        </p14:section>
        <p14:section name="Přehled a cíle" id="{ABA716BF-3A5C-4ADB-94C9-CFEF84EBA240}">
          <p14:sldIdLst>
            <p14:sldId id="294"/>
            <p14:sldId id="351"/>
            <p14:sldId id="269"/>
            <p14:sldId id="357"/>
            <p14:sldId id="347"/>
            <p14:sldId id="354"/>
            <p14:sldId id="334"/>
            <p14:sldId id="345"/>
            <p14:sldId id="346"/>
            <p14:sldId id="355"/>
            <p14:sldId id="350"/>
            <p14:sldId id="261"/>
            <p14:sldId id="326"/>
            <p14:sldId id="299"/>
            <p14:sldId id="327"/>
            <p14:sldId id="341"/>
            <p14:sldId id="340"/>
            <p14:sldId id="339"/>
            <p14:sldId id="292"/>
            <p14:sldId id="27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83977" autoAdjust="0"/>
  </p:normalViewPr>
  <p:slideViewPr>
    <p:cSldViewPr>
      <p:cViewPr>
        <p:scale>
          <a:sx n="104" d="100"/>
          <a:sy n="104" d="100"/>
        </p:scale>
        <p:origin x="-474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D83FDC75-7F73-4A4A-A77C-09AADF00E0EA}" type="datetimeFigureOut">
              <a:rPr lang="cs-CZ" smtClean="0"/>
              <a:pPr/>
              <a:t>8.1.2016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459226BF-1F13-42D3-80DC-373E7ADD1EB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1527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cs-CZ"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cs-CZ" sz="1200"/>
            </a:lvl1pPr>
          </a:lstStyle>
          <a:p>
            <a:fld id="{48AEF76B-3757-4A0B-AF93-28494465C1DD}" type="datetimeFigureOut">
              <a:pPr/>
              <a:t>8.1.2016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cs-CZ"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cs-CZ" sz="1200"/>
            </a:lvl1pPr>
          </a:lstStyle>
          <a:p>
            <a:fld id="{75693FD4-8F83-4EF7-AC3F-0DC0388986B0}" type="slidenum"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30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cs-CZ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cs-CZ"/>
            </a:pPr>
            <a:r>
              <a:rPr lang="cs-CZ" dirty="0" smtClean="0"/>
              <a:t>Tuto šablonu lze použít jako počáteční soubor pro prezentaci výukových materiálů při práci ve skupině.</a:t>
            </a:r>
          </a:p>
          <a:p>
            <a:endParaRPr lang="cs-CZ" dirty="0" smtClean="0"/>
          </a:p>
          <a:p>
            <a:pPr lvl="0"/>
            <a:r>
              <a:rPr lang="cs-CZ" sz="1200" b="1" dirty="0" smtClean="0"/>
              <a:t>Oddíly</a:t>
            </a:r>
            <a:endParaRPr lang="cs-CZ" sz="1200" b="0" dirty="0" smtClean="0"/>
          </a:p>
          <a:p>
            <a:pPr lvl="0"/>
            <a:r>
              <a:rPr lang="cs-CZ" sz="1200" b="0" dirty="0" smtClean="0"/>
              <a:t>Po kliknutí na snímek pravým tlačítkem myši lze přidat oddíly.</a:t>
            </a:r>
            <a:r>
              <a:rPr lang="cs-CZ" sz="1200" b="0" baseline="0" dirty="0" smtClean="0"/>
              <a:t> Oddíly mohou pomoci uspořádat snímky nebo usnadnit spolupráci mezi více autory.</a:t>
            </a:r>
            <a:endParaRPr lang="cs-CZ" sz="1200" b="0" dirty="0" smtClean="0"/>
          </a:p>
          <a:p>
            <a:pPr lvl="0"/>
            <a:endParaRPr lang="cs-CZ" sz="1200" b="1" dirty="0" smtClean="0"/>
          </a:p>
          <a:p>
            <a:pPr lvl="0"/>
            <a:r>
              <a:rPr lang="cs-CZ" sz="1200" b="1" dirty="0" smtClean="0"/>
              <a:t>Poznámky</a:t>
            </a:r>
          </a:p>
          <a:p>
            <a:pPr lvl="0"/>
            <a:r>
              <a:rPr lang="cs-CZ" sz="1200" dirty="0" smtClean="0"/>
              <a:t>Oddíl Poznámky použijte k zadání poznámek k doručení nebo dalších podrobností pro posluchače.</a:t>
            </a:r>
            <a:r>
              <a:rPr lang="cs-CZ" sz="1200" baseline="0" dirty="0" smtClean="0"/>
              <a:t> Tyto poznámky lze zobrazit během prezentace. </a:t>
            </a:r>
          </a:p>
          <a:p>
            <a:pPr lvl="0">
              <a:buFontTx/>
              <a:buNone/>
            </a:pPr>
            <a:r>
              <a:rPr lang="cs-CZ" sz="1200" dirty="0" smtClean="0"/>
              <a:t>Vezměte v úvahu velikost písma (důležité pro usnadnění, viditelnost, pořízení videozáznamu a online provoz).</a:t>
            </a:r>
          </a:p>
          <a:p>
            <a:pPr lvl="0"/>
            <a:endParaRPr lang="cs-CZ" sz="1200" dirty="0" smtClean="0"/>
          </a:p>
          <a:p>
            <a:pPr lvl="0">
              <a:buFontTx/>
              <a:buNone/>
            </a:pPr>
            <a:r>
              <a:rPr lang="cs-CZ" sz="1200" b="1" dirty="0" smtClean="0"/>
              <a:t>Sladěné barvy </a:t>
            </a:r>
          </a:p>
          <a:p>
            <a:pPr lvl="0">
              <a:buFontTx/>
              <a:buNone/>
            </a:pPr>
            <a:r>
              <a:rPr lang="cs-CZ" sz="1200" dirty="0" smtClean="0"/>
              <a:t>Věnujte zvláštní pozornost obrázkům, grafům a textovým polím.</a:t>
            </a:r>
            <a:r>
              <a:rPr lang="cs-CZ" sz="1200" baseline="0" dirty="0" smtClean="0"/>
              <a:t> </a:t>
            </a:r>
            <a:endParaRPr lang="cs-CZ" sz="1200" dirty="0" smtClean="0"/>
          </a:p>
          <a:p>
            <a:pPr lvl="0"/>
            <a:r>
              <a:rPr lang="cs-CZ" sz="1200" dirty="0" smtClean="0"/>
              <a:t>Zvažte, zda účastníci budou tisknout černobíle nebo ve </a:t>
            </a:r>
            <a:r>
              <a:rPr lang="cs-CZ" sz="1200" dirty="0" err="1" smtClean="0"/>
              <a:t>stupních šedé</a:t>
            </a:r>
            <a:r>
              <a:rPr lang="cs-CZ" sz="1200" dirty="0" smtClean="0"/>
              <a:t>. Provedením zkušebního tisku ověřte, zda barvy fungují správně při vytištění černobíle i ve </a:t>
            </a:r>
            <a:r>
              <a:rPr lang="cs-CZ" sz="1200" dirty="0" err="1" smtClean="0"/>
              <a:t>stupních šedé</a:t>
            </a:r>
            <a:r>
              <a:rPr lang="cs-CZ" sz="1200" dirty="0" smtClean="0"/>
              <a:t>.</a:t>
            </a:r>
          </a:p>
          <a:p>
            <a:pPr lvl="0">
              <a:buFontTx/>
              <a:buNone/>
            </a:pPr>
            <a:endParaRPr lang="cs-CZ" sz="1200" dirty="0" smtClean="0"/>
          </a:p>
          <a:p>
            <a:pPr lvl="0">
              <a:buFontTx/>
              <a:buNone/>
            </a:pPr>
            <a:r>
              <a:rPr lang="cs-CZ" sz="1200" b="1" dirty="0" smtClean="0"/>
              <a:t>Obrázky, tabulky a grafy</a:t>
            </a:r>
          </a:p>
          <a:p>
            <a:pPr lvl="0"/>
            <a:r>
              <a:rPr lang="cs-CZ" sz="1200" dirty="0" smtClean="0"/>
              <a:t>Vsaďte na jednoduchost: pokud je to možné, použijte konzistentní a nerušivé styly a barvy.</a:t>
            </a:r>
          </a:p>
          <a:p>
            <a:pPr lvl="0"/>
            <a:r>
              <a:rPr lang="cs-CZ" sz="1200" dirty="0" smtClean="0"/>
              <a:t>Označte popisky všechny grafy a tabulky.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761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81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6733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083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403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6828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5551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1169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943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0708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216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6733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cs-CZ" dirty="0" smtClean="0"/>
              <a:t>Microsoft </a:t>
            </a:r>
            <a:r>
              <a:rPr lang="cs-CZ" b="1" dirty="0" smtClean="0"/>
              <a:t>Konstrukční dokonalost</a:t>
            </a:r>
            <a:endParaRPr lang="cs-CZ" dirty="0" smtClean="0"/>
          </a:p>
        </p:txBody>
      </p:sp>
      <p:sp>
        <p:nvSpPr>
          <p:cNvPr id="40963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cs-CZ" dirty="0" smtClean="0"/>
              <a:t>Důvěrné informace společnosti Microsoft</a:t>
            </a:r>
          </a:p>
        </p:txBody>
      </p:sp>
      <p:sp>
        <p:nvSpPr>
          <p:cNvPr id="40964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CEDE57-F8FE-4B43-B511-2E9F76624F74}" type="slidenum">
              <a:rPr lang="cs-CZ" smtClean="0"/>
              <a:pPr/>
              <a:t>21</a:t>
            </a:fld>
            <a:endParaRPr lang="cs-CZ" dirty="0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7288" y="449263"/>
            <a:ext cx="4541837" cy="3408362"/>
          </a:xfrm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9472"/>
            <a:ext cx="6261652" cy="4593861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9261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673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cs-CZ" smtClean="0"/>
              <a:t>Microsoft </a:t>
            </a:r>
            <a:r>
              <a:rPr lang="cs-CZ" b="1" smtClean="0"/>
              <a:t>Konstrukční dokonalost</a:t>
            </a:r>
            <a:endParaRPr lang="cs-CZ" smtClean="0"/>
          </a:p>
        </p:txBody>
      </p:sp>
      <p:sp>
        <p:nvSpPr>
          <p:cNvPr id="46083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cs-CZ" smtClean="0"/>
              <a:t>Důvěrné informace společnosti Microsoft</a:t>
            </a:r>
          </a:p>
        </p:txBody>
      </p:sp>
      <p:sp>
        <p:nvSpPr>
          <p:cNvPr id="46084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C51ECC-86A3-4073-ADEB-F5E3C216F85C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3"/>
            <a:ext cx="6261652" cy="4593861"/>
          </a:xfrm>
          <a:noFill/>
          <a:ln/>
        </p:spPr>
        <p:txBody>
          <a:bodyPr/>
          <a:lstStyle/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55979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81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581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806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857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dirty="0" smtClean="0"/>
              <a:t>Sdělte stručný přehled prezentace.</a:t>
            </a:r>
            <a:r>
              <a:rPr lang="cs-CZ" baseline="0" dirty="0" smtClean="0"/>
              <a:t> P</a:t>
            </a:r>
            <a:r>
              <a:rPr lang="cs-CZ" dirty="0" smtClean="0"/>
              <a:t>opište hlavní záměr prezentace a v čem spočívá její důležitost.</a:t>
            </a:r>
          </a:p>
          <a:p>
            <a:pPr>
              <a:lnSpc>
                <a:spcPct val="80000"/>
              </a:lnSpc>
            </a:pPr>
            <a:r>
              <a:rPr lang="cs-CZ" dirty="0" smtClean="0"/>
              <a:t>Uveďte každé z hlavních témat.</a:t>
            </a:r>
          </a:p>
          <a:p>
            <a:r>
              <a:rPr lang="cs-CZ" dirty="0" smtClean="0"/>
              <a:t>Aby se posluchači dokázali v prezentaci orientovat,</a:t>
            </a:r>
            <a:r>
              <a:rPr lang="cs-CZ" baseline="0" dirty="0" smtClean="0"/>
              <a:t> můžete </a:t>
            </a:r>
            <a:r>
              <a:rPr lang="cs-CZ" dirty="0" smtClean="0"/>
              <a:t>tento snímek s přehledem opakovat během celé prezentace vždy se zdůrazněním konkrétního tématu, které se chystáte probírat jako další.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69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cs-CZ" smtClean="0"/>
              <a:t>Kliknutím lze upravit styl předlohy.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cs-CZ" sz="2000" baseline="0"/>
            </a:lvl1pPr>
          </a:lstStyle>
          <a:p>
            <a:r>
              <a:rPr kumimoji="0"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cs-CZ" sz="3500"/>
              <a:t>Po kliknutí lze upravit styl předlohy nadpisů.</a:t>
            </a:r>
            <a:endParaRPr kumimoji="0"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cs-CZ" sz="1800"/>
            </a:lvl1pPr>
          </a:lstStyle>
          <a:p>
            <a:r>
              <a:rPr kumimoji="0"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cs-CZ"/>
            </a:lvl1pPr>
          </a:lstStyle>
          <a:p>
            <a:r>
              <a:rPr kumimoji="0" lang="cs-CZ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cs-CZ" sz="3200">
                <a:latin typeface="+mn-lt"/>
              </a:defRPr>
            </a:lvl1pPr>
            <a:lvl2pPr eaLnBrk="1" latinLnBrk="0" hangingPunct="1">
              <a:defRPr kumimoji="0" lang="cs-CZ" sz="2800">
                <a:latin typeface="+mn-lt"/>
              </a:defRPr>
            </a:lvl2pPr>
            <a:lvl3pPr eaLnBrk="1" latinLnBrk="0" hangingPunct="1">
              <a:defRPr kumimoji="0" lang="cs-CZ" sz="2400">
                <a:latin typeface="+mn-lt"/>
              </a:defRPr>
            </a:lvl3pPr>
            <a:lvl4pPr eaLnBrk="1" latinLnBrk="0" hangingPunct="1">
              <a:defRPr kumimoji="0" lang="cs-CZ" sz="2400">
                <a:latin typeface="+mn-lt"/>
              </a:defRPr>
            </a:lvl4pPr>
            <a:lvl5pPr eaLnBrk="1" latinLnBrk="0" hangingPunct="1">
              <a:defRPr kumimoji="0" lang="cs-CZ" sz="2400">
                <a:latin typeface="+mn-lt"/>
              </a:defRPr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cs-CZ" sz="2800"/>
            </a:lvl1pPr>
            <a:lvl2pPr eaLnBrk="1" latinLnBrk="0" hangingPunct="1">
              <a:defRPr kumimoji="0" lang="cs-CZ" sz="2400"/>
            </a:lvl2pPr>
            <a:lvl3pPr eaLnBrk="1" latinLnBrk="0" hangingPunct="1">
              <a:defRPr kumimoji="0" lang="cs-CZ" sz="2000"/>
            </a:lvl3pPr>
            <a:lvl4pPr eaLnBrk="1" latinLnBrk="0" hangingPunct="1">
              <a:defRPr kumimoji="0" lang="cs-CZ" sz="1800"/>
            </a:lvl4pPr>
            <a:lvl5pPr eaLnBrk="1" latinLnBrk="0" hangingPunct="1">
              <a:defRPr kumimoji="0" lang="cs-CZ" sz="1800"/>
            </a:lvl5pPr>
            <a:lvl6pPr eaLnBrk="1" latinLnBrk="0" hangingPunct="1">
              <a:defRPr kumimoji="0" lang="cs-CZ" sz="1800"/>
            </a:lvl6pPr>
            <a:lvl7pPr eaLnBrk="1" latinLnBrk="0" hangingPunct="1">
              <a:defRPr kumimoji="0" lang="cs-CZ" sz="1800"/>
            </a:lvl7pPr>
            <a:lvl8pPr eaLnBrk="1" latinLnBrk="0" hangingPunct="1">
              <a:defRPr kumimoji="0" lang="cs-CZ" sz="1800"/>
            </a:lvl8pPr>
            <a:lvl9pPr eaLnBrk="1" latinLnBrk="0" hangingPunct="1">
              <a:defRPr kumimoji="0" lang="cs-CZ"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cs-CZ" sz="2800"/>
            </a:lvl1pPr>
            <a:lvl2pPr eaLnBrk="1" latinLnBrk="0" hangingPunct="1">
              <a:defRPr kumimoji="0" lang="cs-CZ" sz="2400"/>
            </a:lvl2pPr>
            <a:lvl3pPr eaLnBrk="1" latinLnBrk="0" hangingPunct="1">
              <a:defRPr kumimoji="0" lang="cs-CZ" sz="2000"/>
            </a:lvl3pPr>
            <a:lvl4pPr eaLnBrk="1" latinLnBrk="0" hangingPunct="1">
              <a:defRPr kumimoji="0" lang="cs-CZ" sz="1800"/>
            </a:lvl4pPr>
            <a:lvl5pPr eaLnBrk="1" latinLnBrk="0" hangingPunct="1">
              <a:defRPr kumimoji="0" lang="cs-CZ" sz="1800"/>
            </a:lvl5pPr>
            <a:lvl6pPr eaLnBrk="1" latinLnBrk="0" hangingPunct="1">
              <a:defRPr kumimoji="0" lang="cs-CZ" sz="1800"/>
            </a:lvl6pPr>
            <a:lvl7pPr eaLnBrk="1" latinLnBrk="0" hangingPunct="1">
              <a:defRPr kumimoji="0" lang="cs-CZ" sz="1800"/>
            </a:lvl7pPr>
            <a:lvl8pPr eaLnBrk="1" latinLnBrk="0" hangingPunct="1">
              <a:defRPr kumimoji="0" lang="cs-CZ" sz="1800"/>
            </a:lvl8pPr>
            <a:lvl9pPr eaLnBrk="1" latinLnBrk="0" hangingPunct="1">
              <a:defRPr kumimoji="0" lang="cs-CZ"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cs-CZ"/>
            </a:lvl1pPr>
          </a:lstStyle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cs-CZ" sz="2400" b="1"/>
            </a:lvl1pPr>
            <a:lvl2pPr marL="457200" indent="0" eaLnBrk="1" latinLnBrk="0" hangingPunct="1">
              <a:buNone/>
              <a:defRPr kumimoji="0" lang="cs-CZ" sz="2000" b="1"/>
            </a:lvl2pPr>
            <a:lvl3pPr marL="914400" indent="0" eaLnBrk="1" latinLnBrk="0" hangingPunct="1">
              <a:buNone/>
              <a:defRPr kumimoji="0" lang="cs-CZ" sz="1800" b="1"/>
            </a:lvl3pPr>
            <a:lvl4pPr marL="1371600" indent="0" eaLnBrk="1" latinLnBrk="0" hangingPunct="1">
              <a:buNone/>
              <a:defRPr kumimoji="0" lang="cs-CZ" sz="1600" b="1"/>
            </a:lvl4pPr>
            <a:lvl5pPr marL="1828800" indent="0" eaLnBrk="1" latinLnBrk="0" hangingPunct="1">
              <a:buNone/>
              <a:defRPr kumimoji="0" lang="cs-CZ" sz="1600" b="1"/>
            </a:lvl5pPr>
            <a:lvl6pPr marL="2286000" indent="0" eaLnBrk="1" latinLnBrk="0" hangingPunct="1">
              <a:buNone/>
              <a:defRPr kumimoji="0" lang="cs-CZ" sz="1600" b="1"/>
            </a:lvl6pPr>
            <a:lvl7pPr marL="2743200" indent="0" eaLnBrk="1" latinLnBrk="0" hangingPunct="1">
              <a:buNone/>
              <a:defRPr kumimoji="0" lang="cs-CZ" sz="1600" b="1"/>
            </a:lvl7pPr>
            <a:lvl8pPr marL="3200400" indent="0" eaLnBrk="1" latinLnBrk="0" hangingPunct="1">
              <a:buNone/>
              <a:defRPr kumimoji="0" lang="cs-CZ" sz="1600" b="1"/>
            </a:lvl8pPr>
            <a:lvl9pPr marL="3657600" indent="0" eaLnBrk="1" latinLnBrk="0" hangingPunct="1">
              <a:buNone/>
              <a:defRPr kumimoji="0" lang="cs-CZ"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cs-CZ" sz="2400"/>
            </a:lvl1pPr>
            <a:lvl2pPr eaLnBrk="1" latinLnBrk="0" hangingPunct="1">
              <a:defRPr kumimoji="0" lang="cs-CZ" sz="2000"/>
            </a:lvl2pPr>
            <a:lvl3pPr eaLnBrk="1" latinLnBrk="0" hangingPunct="1">
              <a:defRPr kumimoji="0" lang="cs-CZ" sz="1800"/>
            </a:lvl3pPr>
            <a:lvl4pPr eaLnBrk="1" latinLnBrk="0" hangingPunct="1">
              <a:defRPr kumimoji="0" lang="cs-CZ" sz="1600"/>
            </a:lvl4pPr>
            <a:lvl5pPr eaLnBrk="1" latinLnBrk="0" hangingPunct="1">
              <a:defRPr kumimoji="0" lang="cs-CZ" sz="1600"/>
            </a:lvl5pPr>
            <a:lvl6pPr eaLnBrk="1" latinLnBrk="0" hangingPunct="1">
              <a:defRPr kumimoji="0" lang="cs-CZ" sz="1600"/>
            </a:lvl6pPr>
            <a:lvl7pPr eaLnBrk="1" latinLnBrk="0" hangingPunct="1">
              <a:defRPr kumimoji="0" lang="cs-CZ" sz="1600"/>
            </a:lvl7pPr>
            <a:lvl8pPr eaLnBrk="1" latinLnBrk="0" hangingPunct="1">
              <a:defRPr kumimoji="0" lang="cs-CZ" sz="1600"/>
            </a:lvl8pPr>
            <a:lvl9pPr eaLnBrk="1" latinLnBrk="0" hangingPunct="1">
              <a:defRPr kumimoji="0" lang="cs-CZ"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cs-CZ" sz="2400" b="1"/>
            </a:lvl1pPr>
            <a:lvl2pPr marL="457200" indent="0" eaLnBrk="1" latinLnBrk="0" hangingPunct="1">
              <a:buNone/>
              <a:defRPr kumimoji="0" lang="cs-CZ" sz="2000" b="1"/>
            </a:lvl2pPr>
            <a:lvl3pPr marL="914400" indent="0" eaLnBrk="1" latinLnBrk="0" hangingPunct="1">
              <a:buNone/>
              <a:defRPr kumimoji="0" lang="cs-CZ" sz="1800" b="1"/>
            </a:lvl3pPr>
            <a:lvl4pPr marL="1371600" indent="0" eaLnBrk="1" latinLnBrk="0" hangingPunct="1">
              <a:buNone/>
              <a:defRPr kumimoji="0" lang="cs-CZ" sz="1600" b="1"/>
            </a:lvl4pPr>
            <a:lvl5pPr marL="1828800" indent="0" eaLnBrk="1" latinLnBrk="0" hangingPunct="1">
              <a:buNone/>
              <a:defRPr kumimoji="0" lang="cs-CZ" sz="1600" b="1"/>
            </a:lvl5pPr>
            <a:lvl6pPr marL="2286000" indent="0" eaLnBrk="1" latinLnBrk="0" hangingPunct="1">
              <a:buNone/>
              <a:defRPr kumimoji="0" lang="cs-CZ" sz="1600" b="1"/>
            </a:lvl6pPr>
            <a:lvl7pPr marL="2743200" indent="0" eaLnBrk="1" latinLnBrk="0" hangingPunct="1">
              <a:buNone/>
              <a:defRPr kumimoji="0" lang="cs-CZ" sz="1600" b="1"/>
            </a:lvl7pPr>
            <a:lvl8pPr marL="3200400" indent="0" eaLnBrk="1" latinLnBrk="0" hangingPunct="1">
              <a:buNone/>
              <a:defRPr kumimoji="0" lang="cs-CZ" sz="1600" b="1"/>
            </a:lvl8pPr>
            <a:lvl9pPr marL="3657600" indent="0" eaLnBrk="1" latinLnBrk="0" hangingPunct="1">
              <a:buNone/>
              <a:defRPr kumimoji="0" lang="cs-CZ"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cs-CZ" sz="2400"/>
            </a:lvl1pPr>
            <a:lvl2pPr eaLnBrk="1" latinLnBrk="0" hangingPunct="1">
              <a:defRPr kumimoji="0" lang="cs-CZ" sz="2000"/>
            </a:lvl2pPr>
            <a:lvl3pPr eaLnBrk="1" latinLnBrk="0" hangingPunct="1">
              <a:defRPr kumimoji="0" lang="cs-CZ" sz="1800"/>
            </a:lvl3pPr>
            <a:lvl4pPr eaLnBrk="1" latinLnBrk="0" hangingPunct="1">
              <a:defRPr kumimoji="0" lang="cs-CZ" sz="1600"/>
            </a:lvl4pPr>
            <a:lvl5pPr eaLnBrk="1" latinLnBrk="0" hangingPunct="1">
              <a:defRPr kumimoji="0" lang="cs-CZ" sz="1600"/>
            </a:lvl5pPr>
            <a:lvl6pPr eaLnBrk="1" latinLnBrk="0" hangingPunct="1">
              <a:defRPr kumimoji="0" lang="cs-CZ" sz="1600"/>
            </a:lvl6pPr>
            <a:lvl7pPr eaLnBrk="1" latinLnBrk="0" hangingPunct="1">
              <a:defRPr kumimoji="0" lang="cs-CZ" sz="1600"/>
            </a:lvl7pPr>
            <a:lvl8pPr eaLnBrk="1" latinLnBrk="0" hangingPunct="1">
              <a:defRPr kumimoji="0" lang="cs-CZ" sz="1600"/>
            </a:lvl8pPr>
            <a:lvl9pPr eaLnBrk="1" latinLnBrk="0" hangingPunct="1">
              <a:defRPr kumimoji="0" lang="cs-CZ"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cs-CZ" sz="2000" b="1"/>
            </a:lvl1pPr>
          </a:lstStyle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cs-CZ" sz="3200"/>
            </a:lvl1pPr>
            <a:lvl2pPr eaLnBrk="1" latinLnBrk="0" hangingPunct="1">
              <a:defRPr kumimoji="0" lang="cs-CZ" sz="2800"/>
            </a:lvl2pPr>
            <a:lvl3pPr eaLnBrk="1" latinLnBrk="0" hangingPunct="1">
              <a:defRPr kumimoji="0" lang="cs-CZ" sz="2400"/>
            </a:lvl3pPr>
            <a:lvl4pPr eaLnBrk="1" latinLnBrk="0" hangingPunct="1">
              <a:defRPr kumimoji="0" lang="cs-CZ" sz="2000"/>
            </a:lvl4pPr>
            <a:lvl5pPr eaLnBrk="1" latinLnBrk="0" hangingPunct="1">
              <a:defRPr kumimoji="0" lang="cs-CZ" sz="2000"/>
            </a:lvl5pPr>
            <a:lvl6pPr eaLnBrk="1" latinLnBrk="0" hangingPunct="1">
              <a:defRPr kumimoji="0" lang="cs-CZ" sz="2000"/>
            </a:lvl6pPr>
            <a:lvl7pPr eaLnBrk="1" latinLnBrk="0" hangingPunct="1">
              <a:defRPr kumimoji="0" lang="cs-CZ" sz="2000"/>
            </a:lvl7pPr>
            <a:lvl8pPr eaLnBrk="1" latinLnBrk="0" hangingPunct="1">
              <a:defRPr kumimoji="0" lang="cs-CZ" sz="2000"/>
            </a:lvl8pPr>
            <a:lvl9pPr eaLnBrk="1" latinLnBrk="0" hangingPunct="1">
              <a:defRPr kumimoji="0" lang="cs-CZ" sz="2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cs-CZ" sz="1400"/>
            </a:lvl1pPr>
            <a:lvl2pPr marL="457200" indent="0" eaLnBrk="1" latinLnBrk="0" hangingPunct="1">
              <a:buNone/>
              <a:defRPr kumimoji="0" lang="cs-CZ" sz="1200"/>
            </a:lvl2pPr>
            <a:lvl3pPr marL="914400" indent="0" eaLnBrk="1" latinLnBrk="0" hangingPunct="1">
              <a:buNone/>
              <a:defRPr kumimoji="0" lang="cs-CZ" sz="1000"/>
            </a:lvl3pPr>
            <a:lvl4pPr marL="1371600" indent="0" eaLnBrk="1" latinLnBrk="0" hangingPunct="1">
              <a:buNone/>
              <a:defRPr kumimoji="0" lang="cs-CZ" sz="900"/>
            </a:lvl4pPr>
            <a:lvl5pPr marL="1828800" indent="0" eaLnBrk="1" latinLnBrk="0" hangingPunct="1">
              <a:buNone/>
              <a:defRPr kumimoji="0" lang="cs-CZ" sz="900"/>
            </a:lvl5pPr>
            <a:lvl6pPr marL="2286000" indent="0" eaLnBrk="1" latinLnBrk="0" hangingPunct="1">
              <a:buNone/>
              <a:defRPr kumimoji="0" lang="cs-CZ" sz="900"/>
            </a:lvl6pPr>
            <a:lvl7pPr marL="2743200" indent="0" eaLnBrk="1" latinLnBrk="0" hangingPunct="1">
              <a:buNone/>
              <a:defRPr kumimoji="0" lang="cs-CZ" sz="900"/>
            </a:lvl7pPr>
            <a:lvl8pPr marL="3200400" indent="0" eaLnBrk="1" latinLnBrk="0" hangingPunct="1">
              <a:buNone/>
              <a:defRPr kumimoji="0" lang="cs-CZ" sz="900"/>
            </a:lvl8pPr>
            <a:lvl9pPr marL="3657600" indent="0" eaLnBrk="1" latinLnBrk="0" hangingPunct="1">
              <a:buNone/>
              <a:defRPr kumimoji="0" lang="cs-CZ"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cs-CZ" sz="2000" b="1"/>
            </a:lvl1pPr>
          </a:lstStyle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cs-CZ" sz="3200"/>
            </a:lvl1pPr>
            <a:lvl2pPr marL="457200" indent="0" eaLnBrk="1" latinLnBrk="0" hangingPunct="1">
              <a:buNone/>
              <a:defRPr kumimoji="0" lang="cs-CZ" sz="2800"/>
            </a:lvl2pPr>
            <a:lvl3pPr marL="914400" indent="0" eaLnBrk="1" latinLnBrk="0" hangingPunct="1">
              <a:buNone/>
              <a:defRPr kumimoji="0" lang="cs-CZ" sz="2400"/>
            </a:lvl3pPr>
            <a:lvl4pPr marL="1371600" indent="0" eaLnBrk="1" latinLnBrk="0" hangingPunct="1">
              <a:buNone/>
              <a:defRPr kumimoji="0" lang="cs-CZ" sz="2000"/>
            </a:lvl4pPr>
            <a:lvl5pPr marL="1828800" indent="0" eaLnBrk="1" latinLnBrk="0" hangingPunct="1">
              <a:buNone/>
              <a:defRPr kumimoji="0" lang="cs-CZ" sz="2000"/>
            </a:lvl5pPr>
            <a:lvl6pPr marL="2286000" indent="0" eaLnBrk="1" latinLnBrk="0" hangingPunct="1">
              <a:buNone/>
              <a:defRPr kumimoji="0" lang="cs-CZ" sz="2000"/>
            </a:lvl6pPr>
            <a:lvl7pPr marL="2743200" indent="0" eaLnBrk="1" latinLnBrk="0" hangingPunct="1">
              <a:buNone/>
              <a:defRPr kumimoji="0" lang="cs-CZ" sz="2000"/>
            </a:lvl7pPr>
            <a:lvl8pPr marL="3200400" indent="0" eaLnBrk="1" latinLnBrk="0" hangingPunct="1">
              <a:buNone/>
              <a:defRPr kumimoji="0" lang="cs-CZ" sz="2000"/>
            </a:lvl8pPr>
            <a:lvl9pPr marL="3657600" indent="0" eaLnBrk="1" latinLnBrk="0" hangingPunct="1">
              <a:buNone/>
              <a:defRPr kumimoji="0" lang="cs-CZ" sz="2000"/>
            </a:lvl9pPr>
          </a:lstStyle>
          <a:p>
            <a:pPr eaLnBrk="1" latinLnBrk="0" hangingPunct="1"/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cs-CZ" sz="1400"/>
            </a:lvl1pPr>
            <a:lvl2pPr marL="457200" indent="0" eaLnBrk="1" latinLnBrk="0" hangingPunct="1">
              <a:buNone/>
              <a:defRPr kumimoji="0" lang="cs-CZ" sz="1200"/>
            </a:lvl2pPr>
            <a:lvl3pPr marL="914400" indent="0" eaLnBrk="1" latinLnBrk="0" hangingPunct="1">
              <a:buNone/>
              <a:defRPr kumimoji="0" lang="cs-CZ" sz="1000"/>
            </a:lvl3pPr>
            <a:lvl4pPr marL="1371600" indent="0" eaLnBrk="1" latinLnBrk="0" hangingPunct="1">
              <a:buNone/>
              <a:defRPr kumimoji="0" lang="cs-CZ" sz="900"/>
            </a:lvl4pPr>
            <a:lvl5pPr marL="1828800" indent="0" eaLnBrk="1" latinLnBrk="0" hangingPunct="1">
              <a:buNone/>
              <a:defRPr kumimoji="0" lang="cs-CZ" sz="900"/>
            </a:lvl5pPr>
            <a:lvl6pPr marL="2286000" indent="0" eaLnBrk="1" latinLnBrk="0" hangingPunct="1">
              <a:buNone/>
              <a:defRPr kumimoji="0" lang="cs-CZ" sz="900"/>
            </a:lvl6pPr>
            <a:lvl7pPr marL="2743200" indent="0" eaLnBrk="1" latinLnBrk="0" hangingPunct="1">
              <a:buNone/>
              <a:defRPr kumimoji="0" lang="cs-CZ" sz="900"/>
            </a:lvl7pPr>
            <a:lvl8pPr marL="3200400" indent="0" eaLnBrk="1" latinLnBrk="0" hangingPunct="1">
              <a:buNone/>
              <a:defRPr kumimoji="0" lang="cs-CZ" sz="900"/>
            </a:lvl8pPr>
            <a:lvl9pPr marL="3657600" indent="0" eaLnBrk="1" latinLnBrk="0" hangingPunct="1">
              <a:buNone/>
              <a:defRPr kumimoji="0" lang="cs-CZ"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cs-CZ" smtClean="0"/>
              <a:t>Kliknutím lze upravit styl.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8.1.2016</a:t>
            </a:fld>
            <a:endParaRPr kumimoji="0"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cs-CZ"/>
      </a:defPPr>
      <a:lvl1pPr marL="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image" Target="../media/image6.png"/><Relationship Id="rId3" Type="http://schemas.openxmlformats.org/officeDocument/2006/relationships/tags" Target="../tags/tag11.xml"/><Relationship Id="rId7" Type="http://schemas.openxmlformats.org/officeDocument/2006/relationships/tags" Target="../tags/tag15.xml"/><Relationship Id="rId12" Type="http://schemas.openxmlformats.org/officeDocument/2006/relationships/notesSlide" Target="../notesSlides/notesSlide4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tags" Target="../tags/tag14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13.xml"/><Relationship Id="rId10" Type="http://schemas.openxmlformats.org/officeDocument/2006/relationships/tags" Target="../tags/tag18.xml"/><Relationship Id="rId4" Type="http://schemas.openxmlformats.org/officeDocument/2006/relationships/tags" Target="../tags/tag12.xml"/><Relationship Id="rId9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771800" y="2564904"/>
            <a:ext cx="5876727" cy="302433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KA6 - Vzdělávání pedagogických pracovníků k integraci ICT do výuky - "Oborové </a:t>
            </a:r>
            <a:r>
              <a:rPr lang="cs-CZ" dirty="0" smtClean="0"/>
              <a:t>didaktiky SŠ„ Odborné předměty</a:t>
            </a:r>
            <a:endParaRPr lang="cs-CZ" sz="2700" dirty="0"/>
          </a:p>
        </p:txBody>
      </p:sp>
      <p:pic>
        <p:nvPicPr>
          <p:cNvPr id="5" name="Picture 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75248" y="45638"/>
            <a:ext cx="6768752" cy="143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2771800" y="1844824"/>
            <a:ext cx="5778264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kumimoji="0" lang="cs-CZ" sz="4400" b="1" kern="1200" cap="small" baseline="0">
                <a:solidFill>
                  <a:srgbClr val="0033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100" dirty="0" smtClean="0"/>
              <a:t>Pedagog a tablety ve výuce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838906" y="6012805"/>
            <a:ext cx="2671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003300"/>
                </a:solidFill>
                <a:latin typeface="+mj-lt"/>
              </a:rPr>
              <a:t>Dr. Michal Sedláček</a:t>
            </a:r>
            <a:endParaRPr lang="cs-CZ" sz="2400" b="1" dirty="0">
              <a:solidFill>
                <a:srgbClr val="003300"/>
              </a:solidFill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/>
              <a:t>Motivace ve výuce s tablety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Vnitřní a vnější motivace</a:t>
            </a:r>
          </a:p>
          <a:p>
            <a:pPr marL="0" indent="0">
              <a:buNone/>
            </a:pPr>
            <a:endParaRPr lang="cs-CZ" sz="2800" dirty="0"/>
          </a:p>
          <a:p>
            <a:pPr>
              <a:buFont typeface="Wingdings" pitchFamily="2" charset="2"/>
              <a:buChar char="v"/>
            </a:pPr>
            <a:r>
              <a:rPr lang="cs-CZ" sz="2800" b="1" dirty="0"/>
              <a:t>vnitřní motivace</a:t>
            </a:r>
            <a:r>
              <a:rPr lang="cs-CZ" sz="2800" dirty="0"/>
              <a:t> - výsledek potřeb a zájmů člověka (potřeba poznávací, seberealizace, kulturní potřeby)</a:t>
            </a:r>
          </a:p>
          <a:p>
            <a:pPr>
              <a:buFont typeface="Wingdings" pitchFamily="2" charset="2"/>
              <a:buChar char="v"/>
            </a:pPr>
            <a:r>
              <a:rPr lang="cs-CZ" sz="2800" b="1" dirty="0"/>
              <a:t>vnější motivace</a:t>
            </a:r>
            <a:r>
              <a:rPr lang="cs-CZ" sz="2800" dirty="0"/>
              <a:t> - je určena působením vnějších podnětů (hrozba trestu, možnost </a:t>
            </a:r>
            <a:r>
              <a:rPr lang="cs-CZ" sz="2800" dirty="0" smtClean="0"/>
              <a:t>odměny)</a:t>
            </a:r>
            <a:endParaRPr lang="cs-CZ" sz="2800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269780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/>
          </a:bodyPr>
          <a:lstStyle/>
          <a:p>
            <a:pPr>
              <a:spcAft>
                <a:spcPct val="30000"/>
              </a:spcAft>
            </a:pPr>
            <a:r>
              <a:rPr lang="cs-CZ" b="1" dirty="0" smtClean="0"/>
              <a:t>Formy výuky s tablety</a:t>
            </a:r>
            <a:endParaRPr lang="cs-CZ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1600" dirty="0"/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b="1" dirty="0" smtClean="0"/>
              <a:t>Individuální práce žáků</a:t>
            </a:r>
          </a:p>
          <a:p>
            <a:pPr marL="0" indent="0">
              <a:spcAft>
                <a:spcPct val="30000"/>
              </a:spcAft>
              <a:buNone/>
            </a:pPr>
            <a:r>
              <a:rPr lang="cs-CZ" dirty="0" smtClean="0"/>
              <a:t>Řešení úkolů připravených učitelem v </a:t>
            </a:r>
            <a:r>
              <a:rPr lang="cs-CZ" dirty="0" err="1" smtClean="0"/>
              <a:t>Classroom</a:t>
            </a:r>
            <a:r>
              <a:rPr lang="cs-CZ" dirty="0" smtClean="0"/>
              <a:t> Managementu.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b="1" dirty="0" smtClean="0"/>
              <a:t>Skupinová práce žáků</a:t>
            </a:r>
          </a:p>
          <a:p>
            <a:pPr marL="0" indent="0">
              <a:spcAft>
                <a:spcPct val="30000"/>
              </a:spcAft>
              <a:buNone/>
            </a:pPr>
            <a:r>
              <a:rPr lang="cs-CZ" dirty="0" smtClean="0"/>
              <a:t>Řešení úkolů v týmech s danou hierarchií, dělení rolí ve skupině, zodpovědnost – využití projektové metody.</a:t>
            </a:r>
            <a:endParaRPr lang="cs-CZ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7657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 smtClean="0"/>
              <a:t>Projekt ve výuce s tablety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„</a:t>
            </a:r>
            <a:r>
              <a:rPr lang="cs-CZ" sz="2800" dirty="0"/>
              <a:t>Projekt je cílená a organizovaná učební činnost, intelektová </a:t>
            </a:r>
            <a:r>
              <a:rPr lang="cs-CZ" sz="2800" dirty="0" smtClean="0"/>
              <a:t>i </a:t>
            </a:r>
            <a:r>
              <a:rPr lang="cs-CZ" sz="2800" dirty="0"/>
              <a:t>praktická, která je koncentrována na ústřední myšlenku </a:t>
            </a:r>
            <a:r>
              <a:rPr lang="cs-CZ" sz="2800" dirty="0" smtClean="0"/>
              <a:t>a </a:t>
            </a:r>
            <a:r>
              <a:rPr lang="cs-CZ" sz="2800" dirty="0"/>
              <a:t>směřuje ke konkrétnímu cíli</a:t>
            </a:r>
            <a:r>
              <a:rPr lang="cs-CZ" sz="2800" dirty="0" smtClean="0"/>
              <a:t>.“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dirty="0" smtClean="0"/>
              <a:t>Pomocí </a:t>
            </a:r>
            <a:r>
              <a:rPr lang="cs-CZ" sz="2800" dirty="0"/>
              <a:t>projektu se snažíme vzdělávat i </a:t>
            </a:r>
            <a:r>
              <a:rPr lang="cs-CZ" sz="2800" dirty="0" smtClean="0"/>
              <a:t>vychovávat.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dirty="0" smtClean="0"/>
              <a:t>Podněty</a:t>
            </a:r>
            <a:r>
              <a:rPr lang="cs-CZ" sz="2800" dirty="0"/>
              <a:t>: </a:t>
            </a:r>
            <a:r>
              <a:rPr lang="cs-CZ" sz="2800" dirty="0">
                <a:cs typeface="Times New Roman" pitchFamily="18" charset="0"/>
              </a:rPr>
              <a:t>rychlý socioekonomický vývoj</a:t>
            </a:r>
            <a:r>
              <a:rPr lang="cs-CZ" sz="2800" dirty="0"/>
              <a:t> ve světě</a:t>
            </a:r>
            <a:r>
              <a:rPr lang="cs-CZ" sz="2800" dirty="0">
                <a:cs typeface="Times New Roman" pitchFamily="18" charset="0"/>
              </a:rPr>
              <a:t>, zm</a:t>
            </a:r>
            <a:r>
              <a:rPr lang="cs-CZ" sz="2800" dirty="0"/>
              <a:t>ě</a:t>
            </a:r>
            <a:r>
              <a:rPr lang="cs-CZ" sz="2800" dirty="0">
                <a:cs typeface="Times New Roman" pitchFamily="18" charset="0"/>
              </a:rPr>
              <a:t>ny charakteru práce a v</a:t>
            </a:r>
            <a:r>
              <a:rPr lang="cs-CZ" sz="2800" dirty="0"/>
              <a:t>ě</a:t>
            </a:r>
            <a:r>
              <a:rPr lang="cs-CZ" sz="2800" dirty="0">
                <a:cs typeface="Times New Roman" pitchFamily="18" charset="0"/>
              </a:rPr>
              <a:t>dy, snadná dostupnost informací, globalizace, m</a:t>
            </a:r>
            <a:r>
              <a:rPr lang="cs-CZ" sz="2800" dirty="0"/>
              <a:t>ě</a:t>
            </a:r>
            <a:r>
              <a:rPr lang="cs-CZ" sz="2800" dirty="0">
                <a:cs typeface="Times New Roman" pitchFamily="18" charset="0"/>
              </a:rPr>
              <a:t>nící se situace d</a:t>
            </a:r>
            <a:r>
              <a:rPr lang="cs-CZ" sz="2800" dirty="0"/>
              <a:t>ě</a:t>
            </a:r>
            <a:r>
              <a:rPr lang="cs-CZ" sz="2800" dirty="0">
                <a:cs typeface="Times New Roman" pitchFamily="18" charset="0"/>
              </a:rPr>
              <a:t>tí a </a:t>
            </a:r>
            <a:r>
              <a:rPr lang="cs-CZ" sz="2800" dirty="0" smtClean="0">
                <a:cs typeface="Times New Roman" pitchFamily="18" charset="0"/>
              </a:rPr>
              <a:t>mláde</a:t>
            </a:r>
            <a:r>
              <a:rPr lang="cs-CZ" sz="2800" dirty="0" smtClean="0"/>
              <a:t>ž</a:t>
            </a:r>
            <a:r>
              <a:rPr lang="cs-CZ" sz="2800" dirty="0" smtClean="0">
                <a:cs typeface="Times New Roman" pitchFamily="18" charset="0"/>
              </a:rPr>
              <a:t>e.</a:t>
            </a:r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48507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/>
              <a:t>Projektové </a:t>
            </a:r>
            <a:r>
              <a:rPr lang="cs-CZ" b="1" dirty="0" smtClean="0"/>
              <a:t>vyučování s tablety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endParaRPr lang="cs-CZ" sz="1600" b="1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b="1" dirty="0"/>
              <a:t>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Poskytuje </a:t>
            </a:r>
            <a:r>
              <a:rPr lang="cs-CZ" b="1" dirty="0" smtClean="0">
                <a:ea typeface="Arial Unicode MS" pitchFamily="34" charset="-128"/>
                <a:cs typeface="Arial Unicode MS" pitchFamily="34" charset="-128"/>
              </a:rPr>
              <a:t>nenásilný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zp</a:t>
            </a:r>
            <a:r>
              <a:rPr lang="cs-CZ" dirty="0"/>
              <a:t>ů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sob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poznávání.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/>
              <a:t>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P</a:t>
            </a:r>
            <a:r>
              <a:rPr lang="cs-CZ" dirty="0" smtClean="0"/>
              <a:t>ř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ibli</a:t>
            </a:r>
            <a:r>
              <a:rPr lang="cs-CZ" dirty="0" smtClean="0"/>
              <a:t>ž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uje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se myšlence J. A. Komenského “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škola hrou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”. 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/>
              <a:t>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U</a:t>
            </a:r>
            <a:r>
              <a:rPr lang="cs-CZ" dirty="0" smtClean="0"/>
              <a:t>čí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d</a:t>
            </a:r>
            <a:r>
              <a:rPr lang="cs-CZ" dirty="0"/>
              <a:t>ě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ti 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spolupracovat a </a:t>
            </a:r>
            <a:r>
              <a:rPr lang="cs-CZ" b="1" dirty="0" smtClean="0">
                <a:ea typeface="Arial Unicode MS" pitchFamily="34" charset="-128"/>
                <a:cs typeface="Arial Unicode MS" pitchFamily="34" charset="-128"/>
              </a:rPr>
              <a:t>komunikovat.</a:t>
            </a:r>
            <a:endParaRPr lang="cs-CZ" b="1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/>
              <a:t>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Poznání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je spojeno s 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intenzivním pro</a:t>
            </a:r>
            <a:r>
              <a:rPr lang="cs-CZ" b="1" dirty="0"/>
              <a:t>ž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itkem </a:t>
            </a:r>
            <a:r>
              <a:rPr lang="cs-CZ" b="1" dirty="0" smtClean="0">
                <a:ea typeface="Arial Unicode MS" pitchFamily="34" charset="-128"/>
                <a:cs typeface="Arial Unicode MS" pitchFamily="34" charset="-128"/>
              </a:rPr>
              <a:t>(audiovizuálním)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ukládá se do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pam</a:t>
            </a:r>
            <a:r>
              <a:rPr lang="cs-CZ" dirty="0" smtClean="0"/>
              <a:t>ě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ti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pevn</a:t>
            </a:r>
            <a:r>
              <a:rPr lang="cs-CZ" dirty="0"/>
              <a:t>ě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ji ne</a:t>
            </a:r>
            <a:r>
              <a:rPr lang="cs-CZ" dirty="0"/>
              <a:t>ž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poznatky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zprost</a:t>
            </a:r>
            <a:r>
              <a:rPr lang="cs-CZ" dirty="0" smtClean="0"/>
              <a:t>ř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edkované.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endParaRPr lang="cs-CZ" b="1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/>
              <a:t>Projektové vyučování s tablety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cs-CZ" sz="1600" b="1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b="1" dirty="0" smtClean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Žáci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mají 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v</a:t>
            </a:r>
            <a:r>
              <a:rPr lang="cs-CZ" b="1" dirty="0"/>
              <a:t>ě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tší prostor k vlastnímu vyjad</a:t>
            </a:r>
            <a:r>
              <a:rPr lang="cs-CZ" b="1" dirty="0"/>
              <a:t>ř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ování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a 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formulování svých myšlenek.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b="1" dirty="0" smtClean="0">
                <a:ea typeface="Arial Unicode MS" pitchFamily="34" charset="-128"/>
                <a:cs typeface="Arial Unicode MS" pitchFamily="34" charset="-128"/>
              </a:rPr>
              <a:t>Chyba </a:t>
            </a:r>
            <a:r>
              <a:rPr lang="cs-CZ" b="1" dirty="0">
                <a:ea typeface="Arial Unicode MS" pitchFamily="34" charset="-128"/>
                <a:cs typeface="Arial Unicode MS" pitchFamily="34" charset="-128"/>
              </a:rPr>
              <a:t>je východiskem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pro hledání dalšího </a:t>
            </a:r>
            <a:r>
              <a:rPr lang="cs-CZ" dirty="0" smtClean="0"/>
              <a:t>ř</a:t>
            </a:r>
            <a:r>
              <a:rPr lang="cs-CZ" dirty="0" smtClean="0">
                <a:ea typeface="Arial Unicode MS" pitchFamily="34" charset="-128"/>
                <a:cs typeface="Arial Unicode MS" pitchFamily="34" charset="-128"/>
              </a:rPr>
              <a:t>ešení. 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/>
              <a:t> </a:t>
            </a:r>
            <a:r>
              <a:rPr lang="cs-CZ" dirty="0" smtClean="0"/>
              <a:t>Zajišťuje </a:t>
            </a:r>
            <a:r>
              <a:rPr lang="cs-CZ" b="1" dirty="0" err="1"/>
              <a:t>multioborovost</a:t>
            </a:r>
            <a:r>
              <a:rPr lang="cs-CZ" dirty="0"/>
              <a:t> – propojení </a:t>
            </a:r>
            <a:r>
              <a:rPr lang="cs-CZ" dirty="0" smtClean="0"/>
              <a:t>oborů.</a:t>
            </a:r>
            <a:endParaRPr lang="cs-CZ" dirty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/>
              <a:t> </a:t>
            </a:r>
            <a:r>
              <a:rPr lang="cs-CZ" dirty="0" smtClean="0"/>
              <a:t>Zprostředkuje </a:t>
            </a:r>
            <a:r>
              <a:rPr lang="cs-CZ" b="1" dirty="0"/>
              <a:t>napojení na </a:t>
            </a:r>
            <a:r>
              <a:rPr lang="cs-CZ" b="1" dirty="0" smtClean="0"/>
              <a:t>současnost.</a:t>
            </a:r>
            <a:endParaRPr lang="cs-CZ" b="1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19412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Projektová metoda ve výuce s tablety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endParaRPr lang="cs-CZ" sz="1600" b="1" dirty="0">
              <a:latin typeface="Monotype Corsiva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Projekt </a:t>
            </a:r>
            <a:r>
              <a:rPr lang="cs-CZ" dirty="0"/>
              <a:t>musí být </a:t>
            </a:r>
            <a:r>
              <a:rPr lang="cs-CZ" b="1" dirty="0"/>
              <a:t>co nejblíže reálnému </a:t>
            </a:r>
            <a:r>
              <a:rPr lang="cs-CZ" b="1" dirty="0" smtClean="0"/>
              <a:t>životu.</a:t>
            </a: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Žáci </a:t>
            </a:r>
            <a:r>
              <a:rPr lang="cs-CZ" dirty="0"/>
              <a:t>jsou nejprve </a:t>
            </a:r>
            <a:r>
              <a:rPr lang="cs-CZ" b="1" dirty="0"/>
              <a:t>vrženi do nové situace, ve které se musí zorientovat a za pomoci studia se se situací vypořádat</a:t>
            </a:r>
            <a:r>
              <a:rPr lang="cs-CZ" dirty="0"/>
              <a:t> – čím větší námaha, tím lepší zapamatování.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Ideální </a:t>
            </a:r>
            <a:r>
              <a:rPr lang="cs-CZ" dirty="0"/>
              <a:t>projekt </a:t>
            </a:r>
            <a:r>
              <a:rPr lang="cs-CZ" b="1" dirty="0"/>
              <a:t>vychází z potřeb a zájmů žáků</a:t>
            </a:r>
            <a:r>
              <a:rPr lang="cs-CZ" dirty="0"/>
              <a:t> - iniciátory projektu by tedy měli být sami žáci. Učitel může původní nápad žáků rozšířit o další činnosti, pomocí nichž si osvojí důležité kompetence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Rozvíjí </a:t>
            </a:r>
            <a:r>
              <a:rPr lang="cs-CZ" b="1" dirty="0" smtClean="0"/>
              <a:t>podnikavost</a:t>
            </a:r>
            <a:r>
              <a:rPr lang="cs-CZ" b="1" dirty="0"/>
              <a:t>, aktivita </a:t>
            </a:r>
            <a:r>
              <a:rPr lang="cs-CZ" dirty="0"/>
              <a:t>a</a:t>
            </a:r>
            <a:r>
              <a:rPr lang="cs-CZ" b="1" dirty="0"/>
              <a:t> spoluzodpovědnost </a:t>
            </a:r>
            <a:r>
              <a:rPr lang="cs-CZ" b="1" dirty="0" smtClean="0"/>
              <a:t>žáků.</a:t>
            </a:r>
            <a:endParaRPr lang="cs-CZ" dirty="0"/>
          </a:p>
          <a:p>
            <a:pPr>
              <a:buFont typeface="Wingdings" pitchFamily="2" charset="2"/>
              <a:buChar char="v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37376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Projektová metoda ve výuce s tablety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55576" y="1484784"/>
            <a:ext cx="8077200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1600" b="1" dirty="0">
              <a:latin typeface="Monotype Corsiva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Výhodou </a:t>
            </a:r>
            <a:r>
              <a:rPr lang="cs-CZ" dirty="0"/>
              <a:t>výstupu z projektu je jeho </a:t>
            </a:r>
            <a:r>
              <a:rPr lang="cs-CZ" b="1" dirty="0" smtClean="0"/>
              <a:t>hmatatelnost</a:t>
            </a:r>
            <a:r>
              <a:rPr lang="cs-CZ" dirty="0" smtClean="0"/>
              <a:t> (audiovizuální) - žáci </a:t>
            </a:r>
            <a:r>
              <a:rPr lang="cs-CZ" dirty="0"/>
              <a:t>vidí, že něco konkrétního </a:t>
            </a:r>
            <a:r>
              <a:rPr lang="cs-CZ" dirty="0" smtClean="0"/>
              <a:t>vytvořili – efektivní motivace k práci, </a:t>
            </a:r>
            <a:r>
              <a:rPr lang="cs-CZ" dirty="0"/>
              <a:t>vidí smysl své </a:t>
            </a:r>
            <a:r>
              <a:rPr lang="cs-CZ" dirty="0" smtClean="0"/>
              <a:t>práce.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Závěrečnou </a:t>
            </a:r>
            <a:r>
              <a:rPr lang="cs-CZ" dirty="0"/>
              <a:t>fází projektového vyučování by měla být vždy </a:t>
            </a:r>
            <a:r>
              <a:rPr lang="cs-CZ" b="1" dirty="0" smtClean="0"/>
              <a:t>reflexe</a:t>
            </a:r>
            <a:r>
              <a:rPr lang="cs-CZ" dirty="0"/>
              <a:t> </a:t>
            </a:r>
            <a:r>
              <a:rPr lang="cs-CZ" dirty="0" smtClean="0"/>
              <a:t>- cílem </a:t>
            </a:r>
            <a:r>
              <a:rPr lang="cs-CZ" dirty="0"/>
              <a:t>je </a:t>
            </a:r>
            <a:r>
              <a:rPr lang="cs-CZ" b="1" dirty="0"/>
              <a:t>shrnou</a:t>
            </a:r>
            <a:r>
              <a:rPr lang="cs-CZ" dirty="0"/>
              <a:t>t, </a:t>
            </a:r>
            <a:r>
              <a:rPr lang="cs-CZ" b="1" dirty="0"/>
              <a:t>co se </a:t>
            </a:r>
            <a:r>
              <a:rPr lang="cs-CZ" dirty="0"/>
              <a:t>žáci během práce na projektu </a:t>
            </a:r>
            <a:r>
              <a:rPr lang="cs-CZ" b="1" dirty="0"/>
              <a:t>naučili</a:t>
            </a:r>
            <a:r>
              <a:rPr lang="cs-CZ" dirty="0"/>
              <a:t>, </a:t>
            </a:r>
            <a:r>
              <a:rPr lang="cs-CZ" b="1" dirty="0"/>
              <a:t>co se </a:t>
            </a:r>
            <a:r>
              <a:rPr lang="cs-CZ" dirty="0"/>
              <a:t>jim </a:t>
            </a:r>
            <a:r>
              <a:rPr lang="cs-CZ" b="1" dirty="0"/>
              <a:t>povedlo</a:t>
            </a:r>
            <a:r>
              <a:rPr lang="cs-CZ" dirty="0"/>
              <a:t>, co ne a proč, </a:t>
            </a:r>
            <a:r>
              <a:rPr lang="cs-CZ" b="1" dirty="0"/>
              <a:t>jak práci prožívali</a:t>
            </a:r>
            <a:r>
              <a:rPr lang="cs-CZ" dirty="0"/>
              <a:t>, </a:t>
            </a:r>
            <a:r>
              <a:rPr lang="cs-CZ" dirty="0" smtClean="0"/>
              <a:t>jak </a:t>
            </a:r>
            <a:r>
              <a:rPr lang="cs-CZ" dirty="0"/>
              <a:t>vidí práci svou a </a:t>
            </a:r>
            <a:r>
              <a:rPr lang="cs-CZ" dirty="0" smtClean="0"/>
              <a:t>ostatních.</a:t>
            </a:r>
            <a:endParaRPr lang="cs-CZ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35564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 smtClean="0"/>
              <a:t>Druhy projektů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Dle </a:t>
            </a:r>
            <a:r>
              <a:rPr lang="cs-CZ" sz="2800" b="1" dirty="0"/>
              <a:t>místa </a:t>
            </a:r>
            <a:r>
              <a:rPr lang="cs-CZ" sz="2800" b="1" dirty="0" smtClean="0"/>
              <a:t>realizace projektu</a:t>
            </a:r>
          </a:p>
          <a:p>
            <a:pPr marL="0" indent="0">
              <a:buNone/>
            </a:pPr>
            <a:endParaRPr lang="cs-CZ" sz="2800" b="1" dirty="0" smtClean="0"/>
          </a:p>
          <a:p>
            <a:pPr>
              <a:buFont typeface="Wingdings" pitchFamily="2" charset="2"/>
              <a:buChar char="v"/>
            </a:pPr>
            <a:r>
              <a:rPr lang="cs-CZ" sz="2800" b="1" dirty="0" smtClean="0"/>
              <a:t>školní</a:t>
            </a:r>
            <a:r>
              <a:rPr lang="cs-CZ" sz="2800" dirty="0" smtClean="0"/>
              <a:t> </a:t>
            </a:r>
            <a:r>
              <a:rPr lang="cs-CZ" sz="2800" b="1" dirty="0" smtClean="0"/>
              <a:t>projekt</a:t>
            </a:r>
            <a:r>
              <a:rPr lang="cs-CZ" sz="2800" dirty="0" smtClean="0"/>
              <a:t> (celý realizujeme </a:t>
            </a:r>
            <a:r>
              <a:rPr lang="cs-CZ" sz="2800" dirty="0"/>
              <a:t>v rámci </a:t>
            </a:r>
            <a:r>
              <a:rPr lang="cs-CZ" sz="2800" dirty="0" smtClean="0"/>
              <a:t>výuky)</a:t>
            </a:r>
          </a:p>
          <a:p>
            <a:pPr>
              <a:buFont typeface="Wingdings" pitchFamily="2" charset="2"/>
              <a:buChar char="v"/>
            </a:pPr>
            <a:r>
              <a:rPr lang="cs-CZ" sz="2800" b="1" dirty="0" smtClean="0"/>
              <a:t>domácí projekt </a:t>
            </a:r>
            <a:r>
              <a:rPr lang="cs-CZ" sz="2800" dirty="0" smtClean="0"/>
              <a:t>(celý realizujeme </a:t>
            </a:r>
            <a:r>
              <a:rPr lang="cs-CZ" sz="2800" dirty="0"/>
              <a:t>mimo výuku)</a:t>
            </a:r>
          </a:p>
          <a:p>
            <a:pPr>
              <a:buFont typeface="Wingdings" pitchFamily="2" charset="2"/>
              <a:buChar char="v"/>
            </a:pPr>
            <a:r>
              <a:rPr lang="cs-CZ" sz="2800" b="1" dirty="0"/>
              <a:t>kombinované </a:t>
            </a:r>
            <a:r>
              <a:rPr lang="cs-CZ" sz="2800" b="1" dirty="0" smtClean="0"/>
              <a:t>projekty </a:t>
            </a:r>
            <a:r>
              <a:rPr lang="cs-CZ" sz="2800" dirty="0" smtClean="0"/>
              <a:t>(realizace v </a:t>
            </a:r>
            <a:r>
              <a:rPr lang="cs-CZ" sz="2800" dirty="0"/>
              <a:t>rámci </a:t>
            </a:r>
            <a:r>
              <a:rPr lang="cs-CZ" sz="2800" dirty="0" smtClean="0"/>
              <a:t>výuky a z části </a:t>
            </a:r>
            <a:r>
              <a:rPr lang="cs-CZ" sz="2800" dirty="0"/>
              <a:t>mimo ni)</a:t>
            </a:r>
          </a:p>
          <a:p>
            <a:pPr marL="0" indent="0">
              <a:buNone/>
            </a:pPr>
            <a:endParaRPr lang="cs-CZ" sz="1600" b="1" dirty="0">
              <a:latin typeface="Monotype Corsiva" pitchFamily="66" charset="0"/>
            </a:endParaRPr>
          </a:p>
          <a:p>
            <a:pPr marL="0" indent="0">
              <a:spcAft>
                <a:spcPct val="15000"/>
              </a:spcAft>
              <a:buNone/>
            </a:pPr>
            <a:endParaRPr lang="cs-CZ" b="1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912470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 smtClean="0"/>
              <a:t>Druhy projektů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/>
              <a:t>Dle </a:t>
            </a:r>
            <a:r>
              <a:rPr lang="cs-CZ" sz="2800" b="1" dirty="0"/>
              <a:t>počtu </a:t>
            </a:r>
            <a:r>
              <a:rPr lang="cs-CZ" sz="2800" b="1" dirty="0" smtClean="0"/>
              <a:t>žáků účastnících se projektu</a:t>
            </a:r>
          </a:p>
          <a:p>
            <a:pPr marL="0" indent="0">
              <a:buNone/>
            </a:pPr>
            <a:endParaRPr lang="cs-CZ" sz="2800" b="1" dirty="0" smtClean="0"/>
          </a:p>
          <a:p>
            <a:pPr>
              <a:buFont typeface="Wingdings" pitchFamily="2" charset="2"/>
              <a:buChar char="v"/>
            </a:pPr>
            <a:r>
              <a:rPr lang="cs-CZ" sz="2800" b="1" dirty="0" smtClean="0"/>
              <a:t>samostatný projekt </a:t>
            </a:r>
            <a:r>
              <a:rPr lang="cs-CZ" sz="2800" dirty="0" smtClean="0"/>
              <a:t>(řeší ho jednotlivec</a:t>
            </a:r>
            <a:r>
              <a:rPr lang="cs-CZ" sz="2800" dirty="0"/>
              <a:t>)</a:t>
            </a:r>
          </a:p>
          <a:p>
            <a:pPr>
              <a:buFont typeface="Wingdings" pitchFamily="2" charset="2"/>
              <a:buChar char="v"/>
            </a:pPr>
            <a:r>
              <a:rPr lang="cs-CZ" sz="2800" b="1" dirty="0"/>
              <a:t>skupinový </a:t>
            </a:r>
            <a:r>
              <a:rPr lang="cs-CZ" sz="2800" b="1" dirty="0" smtClean="0"/>
              <a:t>projekt </a:t>
            </a:r>
            <a:r>
              <a:rPr lang="cs-CZ" sz="2800" dirty="0" smtClean="0"/>
              <a:t>(řeší ho 2 </a:t>
            </a:r>
            <a:r>
              <a:rPr lang="cs-CZ" sz="2800" dirty="0"/>
              <a:t>a více </a:t>
            </a:r>
            <a:r>
              <a:rPr lang="cs-CZ" sz="2800" dirty="0" smtClean="0"/>
              <a:t>žáků)</a:t>
            </a:r>
            <a:endParaRPr lang="cs-CZ" sz="2800" dirty="0"/>
          </a:p>
          <a:p>
            <a:pPr>
              <a:buFont typeface="Wingdings" pitchFamily="2" charset="2"/>
              <a:buChar char="v"/>
            </a:pPr>
            <a:r>
              <a:rPr lang="cs-CZ" sz="2800" b="1" dirty="0" smtClean="0"/>
              <a:t>třídní projekt </a:t>
            </a:r>
            <a:r>
              <a:rPr lang="cs-CZ" sz="2800" dirty="0" smtClean="0"/>
              <a:t>(řeší ho celá </a:t>
            </a:r>
            <a:r>
              <a:rPr lang="cs-CZ" sz="2800" dirty="0"/>
              <a:t>třída)</a:t>
            </a:r>
          </a:p>
          <a:p>
            <a:pPr>
              <a:buFont typeface="Wingdings" pitchFamily="2" charset="2"/>
              <a:buChar char="v"/>
            </a:pPr>
            <a:r>
              <a:rPr lang="cs-CZ" sz="2800" b="1" dirty="0" smtClean="0"/>
              <a:t>celoškolní projekt</a:t>
            </a:r>
            <a:endParaRPr lang="cs-CZ" sz="2800" b="1" dirty="0"/>
          </a:p>
          <a:p>
            <a:pPr marL="0" indent="0">
              <a:buNone/>
            </a:pPr>
            <a:endParaRPr lang="cs-CZ" sz="1600" b="1" dirty="0">
              <a:latin typeface="Monotype Corsiva" pitchFamily="66" charset="0"/>
            </a:endParaRPr>
          </a:p>
          <a:p>
            <a:pPr marL="0" indent="0">
              <a:spcAft>
                <a:spcPct val="15000"/>
              </a:spcAft>
              <a:buNone/>
            </a:pPr>
            <a:endParaRPr lang="cs-CZ" b="1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88492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 smtClean="0"/>
              <a:t>Druhy projektů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cs-CZ" b="1" dirty="0"/>
              <a:t>dle času </a:t>
            </a:r>
            <a:r>
              <a:rPr lang="cs-CZ" b="1" dirty="0" smtClean="0"/>
              <a:t>potřebného na realizaci projektu</a:t>
            </a:r>
            <a:endParaRPr lang="cs-CZ" b="1" dirty="0"/>
          </a:p>
          <a:p>
            <a:pPr lvl="1">
              <a:buFont typeface="Wingdings" pitchFamily="2" charset="2"/>
              <a:buChar char="v"/>
            </a:pPr>
            <a:r>
              <a:rPr lang="cs-CZ" dirty="0" smtClean="0"/>
              <a:t>dlouhodobé projekty</a:t>
            </a:r>
            <a:endParaRPr lang="cs-CZ" dirty="0"/>
          </a:p>
          <a:p>
            <a:pPr lvl="1">
              <a:buFont typeface="Wingdings" pitchFamily="2" charset="2"/>
              <a:buChar char="v"/>
            </a:pPr>
            <a:r>
              <a:rPr lang="cs-CZ" dirty="0" smtClean="0"/>
              <a:t>krátkodobé projekty</a:t>
            </a:r>
            <a:endParaRPr lang="cs-CZ" dirty="0"/>
          </a:p>
          <a:p>
            <a:pPr>
              <a:buFont typeface="Wingdings" pitchFamily="2" charset="2"/>
              <a:buChar char="v"/>
            </a:pPr>
            <a:r>
              <a:rPr lang="cs-CZ" b="1" dirty="0"/>
              <a:t>dle </a:t>
            </a:r>
            <a:r>
              <a:rPr lang="cs-CZ" b="1" dirty="0" smtClean="0"/>
              <a:t>předmětu ve kterém se projekt realizuje</a:t>
            </a:r>
            <a:endParaRPr lang="cs-CZ" b="1" dirty="0"/>
          </a:p>
          <a:p>
            <a:pPr lvl="1">
              <a:buFont typeface="Wingdings" pitchFamily="2" charset="2"/>
              <a:buChar char="v"/>
            </a:pPr>
            <a:r>
              <a:rPr lang="cs-CZ" dirty="0"/>
              <a:t>jednopředmětové</a:t>
            </a:r>
          </a:p>
          <a:p>
            <a:pPr lvl="1">
              <a:buFont typeface="Wingdings" pitchFamily="2" charset="2"/>
              <a:buChar char="v"/>
            </a:pPr>
            <a:r>
              <a:rPr lang="cs-CZ" dirty="0"/>
              <a:t>mezipředmětové</a:t>
            </a:r>
          </a:p>
          <a:p>
            <a:pPr lvl="1">
              <a:buFont typeface="Wingdings" pitchFamily="2" charset="2"/>
              <a:buChar char="v"/>
            </a:pPr>
            <a:r>
              <a:rPr lang="cs-CZ" dirty="0" smtClean="0"/>
              <a:t>všechny předměty</a:t>
            </a:r>
            <a:endParaRPr lang="cs-CZ" dirty="0"/>
          </a:p>
          <a:p>
            <a:pPr>
              <a:buFont typeface="Wingdings" pitchFamily="2" charset="2"/>
              <a:buChar char="v"/>
            </a:pPr>
            <a:r>
              <a:rPr lang="cs-CZ" b="1" dirty="0"/>
              <a:t>dle cíle </a:t>
            </a:r>
            <a:r>
              <a:rPr lang="cs-CZ" b="1" dirty="0" smtClean="0"/>
              <a:t>zadání a realizace projektu</a:t>
            </a:r>
            <a:endParaRPr lang="cs-CZ" b="1" dirty="0"/>
          </a:p>
          <a:p>
            <a:pPr lvl="1">
              <a:buFont typeface="Wingdings" pitchFamily="2" charset="2"/>
              <a:buChar char="v"/>
            </a:pPr>
            <a:r>
              <a:rPr lang="cs-CZ" dirty="0"/>
              <a:t>pro získání poznatků</a:t>
            </a:r>
          </a:p>
          <a:p>
            <a:pPr lvl="1">
              <a:buFont typeface="Wingdings" pitchFamily="2" charset="2"/>
              <a:buChar char="v"/>
            </a:pPr>
            <a:r>
              <a:rPr lang="cs-CZ" dirty="0"/>
              <a:t>pro </a:t>
            </a:r>
            <a:r>
              <a:rPr lang="cs-CZ" dirty="0" smtClean="0"/>
              <a:t>opakování nabytých znalostí, dovedností, …</a:t>
            </a:r>
            <a:endParaRPr lang="cs-CZ" dirty="0"/>
          </a:p>
          <a:p>
            <a:pPr lvl="1">
              <a:buFont typeface="Wingdings" pitchFamily="2" charset="2"/>
              <a:buChar char="v"/>
            </a:pPr>
            <a:r>
              <a:rPr lang="cs-CZ" dirty="0"/>
              <a:t>pro </a:t>
            </a:r>
            <a:r>
              <a:rPr lang="cs-CZ" dirty="0" smtClean="0"/>
              <a:t>aplikaci nabytých znalostí, dovedností a schopností (návyků, postojů) v praxi</a:t>
            </a:r>
            <a:endParaRPr lang="cs-CZ" dirty="0"/>
          </a:p>
          <a:p>
            <a:pPr marL="0" indent="0">
              <a:buNone/>
            </a:pPr>
            <a:endParaRPr lang="cs-CZ" sz="1600" b="1" dirty="0">
              <a:latin typeface="Monotype Corsiva" pitchFamily="66" charset="0"/>
            </a:endParaRPr>
          </a:p>
          <a:p>
            <a:pPr marL="0" indent="0">
              <a:spcAft>
                <a:spcPct val="15000"/>
              </a:spcAft>
              <a:buNone/>
            </a:pPr>
            <a:endParaRPr lang="cs-CZ" b="1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26907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Oborová didaktika – KA6 projektu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Obecná didaktika </a:t>
            </a:r>
            <a:r>
              <a:rPr lang="cs-CZ" sz="2800" dirty="0" smtClean="0"/>
              <a:t>se zabývá teorií </a:t>
            </a:r>
            <a:r>
              <a:rPr lang="cs-CZ" sz="2800" dirty="0"/>
              <a:t>vzdělávání a </a:t>
            </a:r>
            <a:r>
              <a:rPr lang="cs-CZ" sz="2800" dirty="0" smtClean="0"/>
              <a:t>vyučování - problematikou </a:t>
            </a:r>
            <a:r>
              <a:rPr lang="cs-CZ" sz="2800" dirty="0"/>
              <a:t>obsahů </a:t>
            </a:r>
            <a:r>
              <a:rPr lang="cs-CZ" sz="2800" dirty="0" smtClean="0"/>
              <a:t>vyučovacího procesu a procesů vyučování i učení.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Oborové didaktiky </a:t>
            </a:r>
            <a:r>
              <a:rPr lang="cs-CZ" sz="2800" dirty="0"/>
              <a:t>se zabývají procesy vyučování a učení s ohledem na jejich </a:t>
            </a:r>
            <a:r>
              <a:rPr lang="cs-CZ" sz="2800" b="1" dirty="0"/>
              <a:t>oborovou příslušnost a specifičnost</a:t>
            </a:r>
            <a:r>
              <a:rPr lang="cs-CZ" sz="2800" dirty="0" smtClean="0"/>
              <a:t>.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dirty="0" smtClean="0"/>
              <a:t>Oborové </a:t>
            </a:r>
            <a:r>
              <a:rPr lang="cs-CZ" sz="2800" dirty="0"/>
              <a:t>didaktiky </a:t>
            </a:r>
            <a:r>
              <a:rPr lang="cs-CZ" sz="2800" dirty="0" smtClean="0"/>
              <a:t>mají </a:t>
            </a:r>
            <a:r>
              <a:rPr lang="cs-CZ" sz="2800" b="1" dirty="0" smtClean="0"/>
              <a:t>interdisciplinární </a:t>
            </a:r>
            <a:r>
              <a:rPr lang="cs-CZ" sz="2800" b="1" dirty="0"/>
              <a:t>charakter</a:t>
            </a:r>
            <a:r>
              <a:rPr lang="cs-CZ" sz="2800" dirty="0"/>
              <a:t>.</a:t>
            </a:r>
            <a:endParaRPr lang="cs-CZ" sz="2800" dirty="0" smtClean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551643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27584" y="1196752"/>
            <a:ext cx="8077200" cy="45365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sz="1600" dirty="0"/>
          </a:p>
          <a:p>
            <a:pPr marL="0" indent="0">
              <a:spcAft>
                <a:spcPct val="15000"/>
              </a:spcAft>
              <a:buNone/>
            </a:pPr>
            <a:r>
              <a:rPr lang="cs-CZ" b="1" dirty="0" smtClean="0">
                <a:cs typeface="Times New Roman" pitchFamily="18" charset="0"/>
              </a:rPr>
              <a:t>P</a:t>
            </a:r>
            <a:r>
              <a:rPr lang="cs-CZ" b="1" dirty="0" smtClean="0"/>
              <a:t>ř</a:t>
            </a:r>
            <a:r>
              <a:rPr lang="cs-CZ" b="1" dirty="0" smtClean="0">
                <a:cs typeface="Times New Roman" pitchFamily="18" charset="0"/>
              </a:rPr>
              <a:t>ednosti</a:t>
            </a:r>
            <a:endParaRPr lang="cs-CZ" b="1" dirty="0" smtClean="0"/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 smtClean="0"/>
              <a:t>Ucelená motivace pro žáky, široké edukační možnosti.</a:t>
            </a:r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 smtClean="0"/>
              <a:t>Možnost </a:t>
            </a:r>
            <a:r>
              <a:rPr lang="cs-CZ" dirty="0"/>
              <a:t>integrace žáka a </a:t>
            </a:r>
            <a:r>
              <a:rPr lang="cs-CZ" dirty="0" smtClean="0"/>
              <a:t>předmětu.</a:t>
            </a:r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 smtClean="0"/>
              <a:t>U</a:t>
            </a:r>
            <a:r>
              <a:rPr lang="nb-NO" dirty="0" smtClean="0"/>
              <a:t>čí </a:t>
            </a:r>
            <a:r>
              <a:rPr lang="nb-NO" dirty="0"/>
              <a:t>se </a:t>
            </a:r>
            <a:r>
              <a:rPr lang="cs-CZ" dirty="0" smtClean="0"/>
              <a:t>aktivně zapojovat do řešení problémů</a:t>
            </a:r>
            <a:r>
              <a:rPr lang="nb-NO" dirty="0" smtClean="0"/>
              <a:t>, argumentovat, </a:t>
            </a:r>
            <a:r>
              <a:rPr lang="nb-NO" dirty="0"/>
              <a:t>zpracovávat </a:t>
            </a:r>
            <a:r>
              <a:rPr lang="nb-NO" dirty="0" smtClean="0"/>
              <a:t>informace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spcAft>
                <a:spcPct val="15000"/>
              </a:spcAft>
              <a:buNone/>
            </a:pPr>
            <a:endParaRPr lang="cs-CZ" sz="1400" dirty="0"/>
          </a:p>
          <a:p>
            <a:pPr marL="0" indent="0">
              <a:spcAft>
                <a:spcPct val="15000"/>
              </a:spcAft>
              <a:buNone/>
            </a:pPr>
            <a:r>
              <a:rPr lang="cs-CZ" b="1" dirty="0" smtClean="0">
                <a:cs typeface="Times New Roman" pitchFamily="18" charset="0"/>
              </a:rPr>
              <a:t>Zápory</a:t>
            </a:r>
            <a:endParaRPr lang="cs-CZ" b="1" dirty="0">
              <a:ea typeface="Arial Unicode MS" pitchFamily="34" charset="-128"/>
              <a:cs typeface="Arial Unicode MS" pitchFamily="34" charset="-128"/>
            </a:endParaRPr>
          </a:p>
          <a:p>
            <a:pPr>
              <a:spcAft>
                <a:spcPct val="15000"/>
              </a:spcAft>
              <a:buFont typeface="Wingdings" pitchFamily="2" charset="2"/>
              <a:buChar char="v"/>
            </a:pPr>
            <a:r>
              <a:rPr lang="cs-CZ" dirty="0" smtClean="0"/>
              <a:t>Tablet může odvádět pozornost od výuky</a:t>
            </a:r>
            <a:r>
              <a:rPr lang="cs-CZ" dirty="0" smtClean="0">
                <a:cs typeface="Times New Roman" pitchFamily="18" charset="0"/>
              </a:rPr>
              <a:t>, nutné </a:t>
            </a:r>
            <a:r>
              <a:rPr lang="cs-CZ" dirty="0">
                <a:cs typeface="Times New Roman" pitchFamily="18" charset="0"/>
              </a:rPr>
              <a:t>zkušenosti a schopnosti u</a:t>
            </a:r>
            <a:r>
              <a:rPr lang="cs-CZ" dirty="0"/>
              <a:t>č</a:t>
            </a:r>
            <a:r>
              <a:rPr lang="cs-CZ" dirty="0">
                <a:cs typeface="Times New Roman" pitchFamily="18" charset="0"/>
              </a:rPr>
              <a:t>itele </a:t>
            </a:r>
            <a:r>
              <a:rPr lang="cs-CZ" dirty="0" smtClean="0">
                <a:cs typeface="Times New Roman" pitchFamily="18" charset="0"/>
              </a:rPr>
              <a:t>v práci </a:t>
            </a:r>
            <a:r>
              <a:rPr lang="cs-CZ" smtClean="0">
                <a:cs typeface="Times New Roman" pitchFamily="18" charset="0"/>
              </a:rPr>
              <a:t>s tablety.</a:t>
            </a:r>
            <a:endParaRPr lang="cs-CZ" dirty="0">
              <a:cs typeface="Times New Roman" pitchFamily="18" charset="0"/>
            </a:endParaRPr>
          </a:p>
          <a:p>
            <a:pPr marL="0" indent="0">
              <a:spcAft>
                <a:spcPct val="15000"/>
              </a:spcAft>
              <a:buNone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827584" y="404663"/>
            <a:ext cx="72327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>
                <a:latin typeface="+mj-lt"/>
              </a:rPr>
              <a:t>Klady a zápory výuky s tablety</a:t>
            </a:r>
            <a:endParaRPr lang="cs-CZ" sz="4400" b="1" dirty="0">
              <a:latin typeface="+mj-lt"/>
            </a:endParaRPr>
          </a:p>
        </p:txBody>
      </p:sp>
      <p:pic>
        <p:nvPicPr>
          <p:cNvPr id="4" name="Picture 4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76922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>
              <a:defRPr lang="cs-CZ"/>
            </a:pPr>
            <a:r>
              <a:rPr lang="cs-CZ" dirty="0" smtClean="0"/>
              <a:t>Studijní materiály</a:t>
            </a:r>
            <a:endParaRPr lang="cs-CZ" dirty="0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Coufalová</a:t>
            </a:r>
            <a:r>
              <a:rPr lang="cs-CZ" dirty="0"/>
              <a:t>, Jana: Projektové vyučování pro první stupeň základní školy, Fortuna, Praha </a:t>
            </a:r>
            <a:r>
              <a:rPr lang="cs-CZ" dirty="0" smtClean="0"/>
              <a:t>2006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Černá</a:t>
            </a:r>
            <a:r>
              <a:rPr lang="cs-CZ" dirty="0"/>
              <a:t>, Karla: Rok s Robinsonem, IMC, Žďár nad Sázavou </a:t>
            </a:r>
            <a:r>
              <a:rPr lang="cs-CZ" dirty="0" smtClean="0"/>
              <a:t>1997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Houška</a:t>
            </a:r>
            <a:r>
              <a:rPr lang="cs-CZ" dirty="0"/>
              <a:t>, Tomáš: Škola je hra, vlastním nákladem, Praha </a:t>
            </a:r>
            <a:r>
              <a:rPr lang="cs-CZ" dirty="0" smtClean="0"/>
              <a:t>1993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Kašová</a:t>
            </a:r>
            <a:r>
              <a:rPr lang="cs-CZ" dirty="0"/>
              <a:t>, J.: Škola trochu jinak, Projektové vyučování v teorii i praxi, </a:t>
            </a:r>
            <a:r>
              <a:rPr lang="cs-CZ" dirty="0" err="1"/>
              <a:t>Iuventa</a:t>
            </a:r>
            <a:r>
              <a:rPr lang="cs-CZ" dirty="0"/>
              <a:t>, Kroměříž </a:t>
            </a:r>
            <a:r>
              <a:rPr lang="cs-CZ" dirty="0" smtClean="0"/>
              <a:t>1995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Kratochvílová</a:t>
            </a:r>
            <a:r>
              <a:rPr lang="cs-CZ" dirty="0"/>
              <a:t>, Jana: Teorie a praxe projektové výuky, Masarykova univerzita, Brno </a:t>
            </a:r>
            <a:r>
              <a:rPr lang="cs-CZ" dirty="0" smtClean="0"/>
              <a:t>2006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Spilková</a:t>
            </a:r>
            <a:r>
              <a:rPr lang="cs-CZ" dirty="0"/>
              <a:t>, Vladimíra a kol.: Proměny primárního vzdělávání v ČR, Portál, Praha </a:t>
            </a:r>
            <a:r>
              <a:rPr lang="cs-CZ" dirty="0" smtClean="0"/>
              <a:t>2005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smtClean="0"/>
              <a:t>Valenta</a:t>
            </a:r>
            <a:r>
              <a:rPr lang="cs-CZ" dirty="0"/>
              <a:t>, J. a kol.: Pohledy – projektová metoda ve škole a za školou, IPOS ARTAMA, Praha </a:t>
            </a:r>
            <a:r>
              <a:rPr lang="cs-CZ" dirty="0" smtClean="0"/>
              <a:t>1993</a:t>
            </a:r>
          </a:p>
          <a:p>
            <a:pPr>
              <a:buFont typeface="Wingdings" pitchFamily="2" charset="2"/>
              <a:buChar char="v"/>
              <a:defRPr lang="cs-CZ"/>
            </a:pPr>
            <a:r>
              <a:rPr lang="cs-CZ" dirty="0" err="1" smtClean="0"/>
              <a:t>Žanta</a:t>
            </a:r>
            <a:r>
              <a:rPr lang="cs-CZ" dirty="0"/>
              <a:t>, R.: Projektová metoda, Praha 1934</a:t>
            </a:r>
            <a:br>
              <a:rPr lang="cs-CZ" dirty="0"/>
            </a:br>
            <a:endParaRPr lang="cs-CZ" u="sng" dirty="0">
              <a:solidFill>
                <a:schemeClr val="tx2"/>
              </a:solidFill>
            </a:endParaRPr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/>
          </a:bodyPr>
          <a:lstStyle/>
          <a:p>
            <a:r>
              <a:rPr lang="cs-CZ" b="1" dirty="0"/>
              <a:t>Oborová didaktika – KA6 projektu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dirty="0"/>
              <a:t>Předmětové </a:t>
            </a:r>
            <a:r>
              <a:rPr lang="cs-CZ" sz="2800" dirty="0" smtClean="0"/>
              <a:t>didaktiky </a:t>
            </a:r>
            <a:r>
              <a:rPr lang="cs-CZ" sz="2800" dirty="0"/>
              <a:t>se zabývají problémy výuky v konkrétních vyučovacích </a:t>
            </a:r>
            <a:r>
              <a:rPr lang="cs-CZ" sz="2800" dirty="0" smtClean="0"/>
              <a:t>předmětech.</a:t>
            </a:r>
            <a:r>
              <a:rPr lang="cs-CZ" sz="2800" b="1" dirty="0" smtClean="0"/>
              <a:t> </a:t>
            </a:r>
          </a:p>
          <a:p>
            <a:pPr marL="0" indent="0">
              <a:spcAft>
                <a:spcPct val="20000"/>
              </a:spcAft>
              <a:buNone/>
            </a:pPr>
            <a:endParaRPr lang="cs-CZ" sz="2800" dirty="0" smtClean="0"/>
          </a:p>
          <a:p>
            <a:pPr marL="0" indent="0">
              <a:spcAft>
                <a:spcPct val="20000"/>
              </a:spcAft>
              <a:buNone/>
            </a:pPr>
            <a:r>
              <a:rPr lang="cs-CZ" sz="2800" dirty="0" smtClean="0"/>
              <a:t>Rozdělení do vzdělávacích oblastí na SŠ: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Humanitní předměty 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Přírodovědné předměty</a:t>
            </a:r>
          </a:p>
          <a:p>
            <a:pPr>
              <a:spcAft>
                <a:spcPct val="20000"/>
              </a:spcAft>
              <a:buFont typeface="Wingdings" pitchFamily="2" charset="2"/>
              <a:buChar char="v"/>
            </a:pPr>
            <a:r>
              <a:rPr lang="cs-CZ" sz="2800" b="1" dirty="0" smtClean="0"/>
              <a:t>Odborné předměty</a:t>
            </a:r>
            <a:endParaRPr lang="cs-CZ" sz="2800" dirty="0" smtClean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156454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Line 2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258865" y="5799138"/>
            <a:ext cx="7208837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 lang="cs-CZ"/>
            </a:pPr>
            <a:endParaRPr lang="cs-CZ"/>
          </a:p>
        </p:txBody>
      </p:sp>
      <p:sp>
        <p:nvSpPr>
          <p:cNvPr id="627715" name="Line 3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1242990" y="1898319"/>
            <a:ext cx="15875" cy="3916363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>
              <a:defRPr lang="cs-CZ"/>
            </a:pPr>
            <a:endParaRPr lang="cs-CZ"/>
          </a:p>
        </p:txBody>
      </p:sp>
      <p:sp>
        <p:nvSpPr>
          <p:cNvPr id="22532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447800" y="5862638"/>
            <a:ext cx="6781800" cy="36933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/>
            <a:r>
              <a:rPr lang="cs-CZ" dirty="0" smtClean="0"/>
              <a:t>Čas</a:t>
            </a:r>
            <a:endParaRPr lang="cs-CZ" dirty="0">
              <a:effectLst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rot="-5400000">
            <a:off x="-908003" y="3759802"/>
            <a:ext cx="3709340" cy="36933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/>
            <a:r>
              <a:rPr lang="cs-CZ" dirty="0" smtClean="0">
                <a:effectLst/>
              </a:rPr>
              <a:t>Náročnost</a:t>
            </a:r>
            <a:endParaRPr lang="cs-CZ" dirty="0">
              <a:effectLst/>
            </a:endParaRPr>
          </a:p>
        </p:txBody>
      </p:sp>
      <p:sp>
        <p:nvSpPr>
          <p:cNvPr id="627722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invGray">
          <a:xfrm>
            <a:off x="1756484" y="4329094"/>
            <a:ext cx="1753651" cy="122215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 lang="cs-CZ"/>
            </a:pPr>
            <a:r>
              <a:rPr lang="cs-CZ" sz="2000" dirty="0" smtClean="0">
                <a:latin typeface="Segoe Semibold" pitchFamily="34" charset="0"/>
              </a:rPr>
              <a:t>znalosti</a:t>
            </a:r>
            <a:endParaRPr lang="cs-CZ" sz="2000" dirty="0"/>
          </a:p>
        </p:txBody>
      </p:sp>
      <p:sp>
        <p:nvSpPr>
          <p:cNvPr id="627725" name="AutoShape 13"/>
          <p:cNvSpPr>
            <a:spLocks noChangeArrowheads="1"/>
          </p:cNvSpPr>
          <p:nvPr>
            <p:custDataLst>
              <p:tags r:id="rId7"/>
            </p:custDataLst>
          </p:nvPr>
        </p:nvSpPr>
        <p:spPr bwMode="invGray">
          <a:xfrm>
            <a:off x="6335671" y="2089798"/>
            <a:ext cx="1743878" cy="1212785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 lang="cs-CZ"/>
            </a:pPr>
            <a:r>
              <a:rPr lang="cs-CZ" sz="2000" dirty="0" smtClean="0">
                <a:latin typeface="Segoe Semibold" pitchFamily="34" charset="0"/>
              </a:rPr>
              <a:t>schopnosti</a:t>
            </a:r>
            <a:endParaRPr lang="cs-CZ" sz="2000" dirty="0"/>
          </a:p>
        </p:txBody>
      </p:sp>
      <p:sp>
        <p:nvSpPr>
          <p:cNvPr id="627728" name="Rectangle 16"/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>
          <a:xfrm>
            <a:off x="711907" y="288080"/>
            <a:ext cx="8302752" cy="1186335"/>
          </a:xfrm>
        </p:spPr>
        <p:txBody>
          <a:bodyPr>
            <a:noAutofit/>
          </a:bodyPr>
          <a:lstStyle/>
          <a:p>
            <a:pPr>
              <a:defRPr lang="cs-CZ"/>
            </a:pPr>
            <a:r>
              <a:rPr lang="cs-CZ" sz="4000" b="1" dirty="0" smtClean="0"/>
              <a:t>Rozvíjení klíčových kompetencí u žáků</a:t>
            </a:r>
            <a:endParaRPr lang="cs-CZ" sz="4000" b="1" dirty="0"/>
          </a:p>
        </p:txBody>
      </p:sp>
      <p:sp>
        <p:nvSpPr>
          <p:cNvPr id="17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4191000" y="3276600"/>
            <a:ext cx="1753651" cy="122215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45720" rIns="45720" anchor="ctr">
            <a:noAutofit/>
          </a:bodyPr>
          <a:lstStyle/>
          <a:p>
            <a:pPr algn="ctr">
              <a:defRPr lang="cs-CZ"/>
            </a:pPr>
            <a:r>
              <a:rPr lang="cs-CZ" sz="2000" dirty="0" smtClean="0">
                <a:latin typeface="Segoe Semibold" pitchFamily="34" charset="0"/>
              </a:rPr>
              <a:t>dovednosti</a:t>
            </a:r>
            <a:endParaRPr lang="cs-CZ" sz="2000" dirty="0"/>
          </a:p>
        </p:txBody>
      </p:sp>
      <p:sp>
        <p:nvSpPr>
          <p:cNvPr id="11" name="Freeform 15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21240482">
            <a:off x="2519412" y="1676400"/>
            <a:ext cx="3728988" cy="2313711"/>
          </a:xfrm>
          <a:custGeom>
            <a:avLst/>
            <a:gdLst/>
            <a:ahLst/>
            <a:cxnLst>
              <a:cxn ang="0">
                <a:pos x="0" y="1390"/>
              </a:cxn>
              <a:cxn ang="0">
                <a:pos x="1529" y="158"/>
              </a:cxn>
              <a:cxn ang="0">
                <a:pos x="1529" y="0"/>
              </a:cxn>
              <a:cxn ang="0">
                <a:pos x="2030" y="360"/>
              </a:cxn>
              <a:cxn ang="0">
                <a:pos x="1523" y="714"/>
              </a:cxn>
              <a:cxn ang="0">
                <a:pos x="1520" y="543"/>
              </a:cxn>
              <a:cxn ang="0">
                <a:pos x="0" y="1390"/>
              </a:cxn>
            </a:cxnLst>
            <a:rect l="0" t="0" r="r" b="b"/>
            <a:pathLst>
              <a:path w="2030" h="1390">
                <a:moveTo>
                  <a:pt x="0" y="1390"/>
                </a:moveTo>
                <a:cubicBezTo>
                  <a:pt x="131" y="796"/>
                  <a:pt x="676" y="220"/>
                  <a:pt x="1529" y="158"/>
                </a:cubicBezTo>
                <a:lnTo>
                  <a:pt x="1529" y="0"/>
                </a:lnTo>
                <a:lnTo>
                  <a:pt x="2030" y="360"/>
                </a:lnTo>
                <a:lnTo>
                  <a:pt x="1523" y="714"/>
                </a:lnTo>
                <a:lnTo>
                  <a:pt x="1520" y="543"/>
                </a:lnTo>
                <a:cubicBezTo>
                  <a:pt x="803" y="447"/>
                  <a:pt x="109" y="1123"/>
                  <a:pt x="0" y="1390"/>
                </a:cubicBezTo>
                <a:close/>
              </a:path>
            </a:pathLst>
          </a:custGeom>
          <a:gradFill rotWithShape="1">
            <a:gsLst>
              <a:gs pos="0">
                <a:schemeClr val="accent5"/>
              </a:gs>
              <a:gs pos="100000">
                <a:schemeClr val="accent4"/>
              </a:gs>
            </a:gsLst>
            <a:lin ang="18900000" scaled="1"/>
          </a:gradFill>
          <a:ln w="317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pPr>
              <a:defRPr lang="cs-CZ"/>
            </a:pPr>
            <a:endParaRPr lang="cs-CZ"/>
          </a:p>
        </p:txBody>
      </p:sp>
      <p:pic>
        <p:nvPicPr>
          <p:cNvPr id="12" name="Picture 4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71802" y="5886313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25" grpId="0" animBg="1"/>
      <p:bldP spid="1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/>
          </a:bodyPr>
          <a:lstStyle/>
          <a:p>
            <a:pPr>
              <a:spcAft>
                <a:spcPct val="30000"/>
              </a:spcAft>
            </a:pPr>
            <a:r>
              <a:rPr lang="cs-CZ" b="1" dirty="0" smtClean="0"/>
              <a:t>Tablety ve vyučovacím procesu</a:t>
            </a:r>
            <a:endParaRPr lang="cs-CZ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1600" dirty="0"/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Práce v prostředí OS.</a:t>
            </a:r>
            <a:endParaRPr lang="cs-CZ" dirty="0"/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Využití výukového software.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Využití interaktivních výukových materiálů.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Využití vzdálených úložišť.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Řízená výuky v </a:t>
            </a:r>
            <a:r>
              <a:rPr lang="cs-CZ" dirty="0" err="1" smtClean="0"/>
              <a:t>Classroom</a:t>
            </a:r>
            <a:r>
              <a:rPr lang="cs-CZ" dirty="0" smtClean="0"/>
              <a:t> Managementu.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Intuitivní práce na dotykové obrazovce.</a:t>
            </a:r>
          </a:p>
          <a:p>
            <a:pPr marL="0" indent="0">
              <a:spcAft>
                <a:spcPct val="15000"/>
              </a:spcAft>
              <a:buNone/>
            </a:pPr>
            <a:endParaRPr lang="cs-CZ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26247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>
            <a:normAutofit/>
          </a:bodyPr>
          <a:lstStyle/>
          <a:p>
            <a:pPr>
              <a:spcAft>
                <a:spcPct val="30000"/>
              </a:spcAft>
            </a:pPr>
            <a:r>
              <a:rPr lang="cs-CZ" b="1" dirty="0" smtClean="0"/>
              <a:t>Tablety ve vyučovacím procesu</a:t>
            </a:r>
            <a:endParaRPr lang="cs-CZ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600" dirty="0"/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/>
              <a:t>Ž</a:t>
            </a:r>
            <a:r>
              <a:rPr lang="cs-CZ" dirty="0" smtClean="0"/>
              <a:t>áci pracují na praktickém úkolu.</a:t>
            </a:r>
            <a:endParaRPr lang="cs-CZ" dirty="0"/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Řeší úlohy připravené učitelem.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Narážejí na obtíže, které překonávají.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Zapojují více smyslů při řešení úkolů.</a:t>
            </a:r>
          </a:p>
          <a:p>
            <a:pPr>
              <a:spcAft>
                <a:spcPct val="30000"/>
              </a:spcAft>
              <a:buFont typeface="Wingdings" pitchFamily="2" charset="2"/>
              <a:buChar char="v"/>
            </a:pPr>
            <a:r>
              <a:rPr lang="cs-CZ" dirty="0" smtClean="0"/>
              <a:t>Získávají zpětnou vazbu od učitele.</a:t>
            </a:r>
            <a:endParaRPr lang="cs-CZ" dirty="0"/>
          </a:p>
          <a:p>
            <a:pPr marL="0" indent="0">
              <a:spcAft>
                <a:spcPct val="15000"/>
              </a:spcAft>
              <a:buNone/>
            </a:pPr>
            <a:endParaRPr lang="cs-CZ" dirty="0"/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91667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Tablety ve výuce z pohledu žáka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484784"/>
            <a:ext cx="8077200" cy="37444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Informační gramotnost</a:t>
            </a:r>
            <a:r>
              <a:rPr lang="cs-CZ" dirty="0" smtClean="0"/>
              <a:t> žáků - nezbytné </a:t>
            </a:r>
            <a:r>
              <a:rPr lang="cs-CZ" dirty="0"/>
              <a:t>s využíváním ICT začít již u </a:t>
            </a:r>
            <a:r>
              <a:rPr lang="cs-CZ" dirty="0" smtClean="0"/>
              <a:t>vzdělávání.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Využití </a:t>
            </a:r>
            <a:r>
              <a:rPr lang="cs-CZ" b="1" dirty="0" smtClean="0"/>
              <a:t>aktivizačních metod </a:t>
            </a:r>
            <a:r>
              <a:rPr lang="cs-CZ" dirty="0" smtClean="0"/>
              <a:t>ve výuce.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Motivace žáků </a:t>
            </a:r>
            <a:r>
              <a:rPr lang="cs-CZ" dirty="0" smtClean="0"/>
              <a:t>ve výuce. 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Tablet – atraktivní zařízení pro žáky.</a:t>
            </a:r>
          </a:p>
        </p:txBody>
      </p:sp>
      <p:pic>
        <p:nvPicPr>
          <p:cNvPr id="4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056867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Tablety ve výuce z pohledu učitele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628800"/>
            <a:ext cx="8077200" cy="40324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Potřeba pedagogů</a:t>
            </a:r>
            <a:r>
              <a:rPr lang="cs-CZ" dirty="0"/>
              <a:t> zařadit do výuky dotyková </a:t>
            </a:r>
            <a:r>
              <a:rPr lang="cs-CZ" dirty="0" smtClean="0"/>
              <a:t>zařízení – reagovat na soudobé trendy výuky.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pl-PL" b="1" dirty="0" smtClean="0"/>
              <a:t>Důraz </a:t>
            </a:r>
            <a:r>
              <a:rPr lang="pl-PL" b="1" dirty="0"/>
              <a:t>na maximalizaci znalostí</a:t>
            </a:r>
            <a:r>
              <a:rPr lang="pl-PL" dirty="0"/>
              <a:t> pedagoga </a:t>
            </a:r>
            <a:r>
              <a:rPr lang="pl-PL" dirty="0" smtClean="0"/>
              <a:t>s </a:t>
            </a:r>
            <a:r>
              <a:rPr lang="pl-PL" dirty="0"/>
              <a:t>prací na dotykovém zařízení jak z hlediska </a:t>
            </a:r>
            <a:r>
              <a:rPr lang="pl-PL" dirty="0" smtClean="0"/>
              <a:t>HW tak SW.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/>
              <a:t>Tablet </a:t>
            </a:r>
            <a:r>
              <a:rPr lang="cs-CZ" b="1" dirty="0"/>
              <a:t>– materiálně didaktický prostředek pro učitele. </a:t>
            </a:r>
          </a:p>
          <a:p>
            <a:endParaRPr lang="cs-CZ" dirty="0" smtClean="0"/>
          </a:p>
        </p:txBody>
      </p:sp>
      <p:pic>
        <p:nvPicPr>
          <p:cNvPr id="4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188521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5576" y="332656"/>
            <a:ext cx="8077200" cy="1143000"/>
          </a:xfrm>
        </p:spPr>
        <p:txBody>
          <a:bodyPr/>
          <a:lstStyle/>
          <a:p>
            <a:r>
              <a:rPr lang="cs-CZ" b="1" dirty="0" smtClean="0"/>
              <a:t>Motivace ve výuce s tablety</a:t>
            </a:r>
            <a:endParaRPr lang="cs-CZ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spcAft>
                <a:spcPct val="20000"/>
              </a:spcAft>
              <a:buFont typeface="Wingdings" panose="05000000000000000000" pitchFamily="2" charset="2"/>
              <a:buChar char="v"/>
            </a:pPr>
            <a:r>
              <a:rPr lang="cs-CZ" sz="2800" dirty="0" smtClean="0"/>
              <a:t>Motivace </a:t>
            </a:r>
            <a:r>
              <a:rPr lang="cs-CZ" sz="2800" dirty="0"/>
              <a:t>je vnitřní nebo vnější </a:t>
            </a:r>
            <a:r>
              <a:rPr lang="cs-CZ" sz="2800" dirty="0" smtClean="0"/>
              <a:t>faktor, nebo </a:t>
            </a:r>
            <a:r>
              <a:rPr lang="cs-CZ" sz="2800" dirty="0"/>
              <a:t>soubor </a:t>
            </a:r>
            <a:r>
              <a:rPr lang="cs-CZ" sz="2800" dirty="0" smtClean="0"/>
              <a:t>faktorů, </a:t>
            </a:r>
            <a:r>
              <a:rPr lang="cs-CZ" sz="2800" dirty="0"/>
              <a:t>vedoucí k </a:t>
            </a:r>
            <a:r>
              <a:rPr lang="cs-CZ" sz="2800" dirty="0" smtClean="0"/>
              <a:t>aktivitě </a:t>
            </a:r>
            <a:r>
              <a:rPr lang="cs-CZ" sz="2800" dirty="0"/>
              <a:t>organismu. </a:t>
            </a:r>
            <a:endParaRPr lang="cs-CZ" sz="2800" dirty="0" smtClean="0"/>
          </a:p>
          <a:p>
            <a:pPr>
              <a:spcAft>
                <a:spcPct val="20000"/>
              </a:spcAft>
              <a:buFont typeface="Wingdings" panose="05000000000000000000" pitchFamily="2" charset="2"/>
              <a:buChar char="v"/>
            </a:pPr>
            <a:r>
              <a:rPr lang="cs-CZ" sz="2800" dirty="0" smtClean="0"/>
              <a:t>Motivace </a:t>
            </a:r>
            <a:r>
              <a:rPr lang="cs-CZ" sz="2800" dirty="0"/>
              <a:t>usměrňuje naše </a:t>
            </a:r>
            <a:r>
              <a:rPr lang="cs-CZ" sz="2800" dirty="0" smtClean="0"/>
              <a:t>chování a jednání pro </a:t>
            </a:r>
            <a:r>
              <a:rPr lang="cs-CZ" sz="2800" dirty="0"/>
              <a:t>dosažení určitého </a:t>
            </a:r>
            <a:r>
              <a:rPr lang="cs-CZ" sz="2800" dirty="0" smtClean="0"/>
              <a:t>cíle. </a:t>
            </a:r>
          </a:p>
          <a:p>
            <a:pPr>
              <a:spcAft>
                <a:spcPct val="20000"/>
              </a:spcAft>
              <a:buFont typeface="Wingdings" panose="05000000000000000000" pitchFamily="2" charset="2"/>
              <a:buChar char="v"/>
            </a:pPr>
            <a:r>
              <a:rPr lang="cs-CZ" sz="2800" dirty="0" smtClean="0"/>
              <a:t>Motivace vyjadřuje </a:t>
            </a:r>
            <a:r>
              <a:rPr lang="cs-CZ" sz="2800" dirty="0"/>
              <a:t>souhrn všech skutečností – </a:t>
            </a:r>
            <a:r>
              <a:rPr lang="cs-CZ" sz="2800" dirty="0" smtClean="0"/>
              <a:t>radost, </a:t>
            </a:r>
            <a:r>
              <a:rPr lang="cs-CZ" sz="2800" b="1" dirty="0"/>
              <a:t>zvídavost, pozitivní pocity, radostné očekávání</a:t>
            </a:r>
            <a:r>
              <a:rPr lang="cs-CZ" sz="2800" dirty="0"/>
              <a:t>, které podporují nebo tlumí jedince, aby něco konal nebo nekonal.</a:t>
            </a:r>
            <a:endParaRPr lang="cs-CZ" sz="2800" dirty="0" smtClean="0">
              <a:cs typeface="Times New Roman" pitchFamily="18" charset="0"/>
            </a:endParaRPr>
          </a:p>
        </p:txBody>
      </p:sp>
      <p:pic>
        <p:nvPicPr>
          <p:cNvPr id="4" name="Picture 4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6000768"/>
            <a:ext cx="3143272" cy="714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48672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97Sh4Wf3q9VkhYZEnvoz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7YHL0AN4yxWP6rbpeJii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QIQoYhKAdhY0TAjVFglB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sRxtYgFhsQbQR2acPMN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x8rhPVNC2ZkJsgYQvjtV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8O3IgLtryNrFUJ6b9lRE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NleKja73hohXWjuz775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SbIsX2HQuOqjOBqXA0jc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Q6pMcljtk1MJ0De6E19B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OKFAmQ6LnTdkKqqzhwoax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PQogmzKvTp1YV9ymQ2Z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8Cm1higbyIl35Abad2Rjv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7wNinuYvMzfZ5U1vBqhNhA"/>
</p:tagLst>
</file>

<file path=ppt/theme/theme1.xml><?xml version="1.0" encoding="utf-8"?>
<a:theme xmlns:a="http://schemas.openxmlformats.org/drawingml/2006/main" name="Školení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2000</Words>
  <Application>Microsoft Office PowerPoint</Application>
  <PresentationFormat>Předvádění na obrazovce (4:3)</PresentationFormat>
  <Paragraphs>218</Paragraphs>
  <Slides>21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Školení</vt:lpstr>
      <vt:lpstr>KA6 - Vzdělávání pedagogických pracovníků k integraci ICT do výuky - "Oborové didaktiky SŠ„ Odborné předměty</vt:lpstr>
      <vt:lpstr>Oborová didaktika – KA6 projektu</vt:lpstr>
      <vt:lpstr>Oborová didaktika – KA6 projektu</vt:lpstr>
      <vt:lpstr>Rozvíjení klíčových kompetencí u žáků</vt:lpstr>
      <vt:lpstr>Tablety ve vyučovacím procesu</vt:lpstr>
      <vt:lpstr>Tablety ve vyučovacím procesu</vt:lpstr>
      <vt:lpstr>Tablety ve výuce z pohledu žáka</vt:lpstr>
      <vt:lpstr>Tablety ve výuce z pohledu učitele</vt:lpstr>
      <vt:lpstr>Motivace ve výuce s tablety</vt:lpstr>
      <vt:lpstr>Motivace ve výuce s tablety</vt:lpstr>
      <vt:lpstr>Formy výuky s tablety</vt:lpstr>
      <vt:lpstr>Projekt ve výuce s tablety</vt:lpstr>
      <vt:lpstr>Projektové vyučování s tablety</vt:lpstr>
      <vt:lpstr>Projektové vyučování s tablety</vt:lpstr>
      <vt:lpstr>Projektová metoda ve výuce s tablety</vt:lpstr>
      <vt:lpstr>Projektová metoda ve výuce s tablety</vt:lpstr>
      <vt:lpstr>Druhy projektů</vt:lpstr>
      <vt:lpstr>Druhy projektů</vt:lpstr>
      <vt:lpstr>Druhy projektů</vt:lpstr>
      <vt:lpstr>Prezentace aplikace PowerPoint</vt:lpstr>
      <vt:lpstr>Studijní materiály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2013-09-09T12:16:37Z</dcterms:created>
  <dcterms:modified xsi:type="dcterms:W3CDTF">2016-01-08T15:39:21Z</dcterms:modified>
</cp:coreProperties>
</file>