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81" r:id="rId6"/>
    <p:sldId id="270" r:id="rId7"/>
    <p:sldId id="271" r:id="rId8"/>
    <p:sldId id="282" r:id="rId9"/>
    <p:sldId id="272" r:id="rId10"/>
    <p:sldId id="283" r:id="rId11"/>
    <p:sldId id="284" r:id="rId12"/>
    <p:sldId id="285" r:id="rId13"/>
    <p:sldId id="286" r:id="rId14"/>
    <p:sldId id="287" r:id="rId15"/>
    <p:sldId id="269"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03" autoAdjust="0"/>
    <p:restoredTop sz="94660"/>
  </p:normalViewPr>
  <p:slideViewPr>
    <p:cSldViewPr snapToGrid="0">
      <p:cViewPr varScale="1">
        <p:scale>
          <a:sx n="92" d="100"/>
          <a:sy n="92" d="100"/>
        </p:scale>
        <p:origin x="11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AF4E9A94-9005-48A9-9AC7-43039EE5D958}" type="datetimeFigureOut">
              <a:rPr lang="cs-CZ" smtClean="0"/>
              <a:t>16. 5. 2016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E0E5B4B-7CB4-47C3-8B6D-91D20538C25C}" type="slidenum">
              <a:rPr lang="cs-CZ" smtClean="0"/>
              <a:t>‹#›</a:t>
            </a:fld>
            <a:endParaRPr lang="cs-CZ"/>
          </a:p>
        </p:txBody>
      </p:sp>
    </p:spTree>
    <p:extLst>
      <p:ext uri="{BB962C8B-B14F-4D97-AF65-F5344CB8AC3E}">
        <p14:creationId xmlns:p14="http://schemas.microsoft.com/office/powerpoint/2010/main" val="210450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F4E9A94-9005-48A9-9AC7-43039EE5D958}" type="datetimeFigureOut">
              <a:rPr lang="cs-CZ" smtClean="0"/>
              <a:t>16. 5. 2016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E0E5B4B-7CB4-47C3-8B6D-91D20538C25C}" type="slidenum">
              <a:rPr lang="cs-CZ" smtClean="0"/>
              <a:t>‹#›</a:t>
            </a:fld>
            <a:endParaRPr lang="cs-CZ"/>
          </a:p>
        </p:txBody>
      </p:sp>
    </p:spTree>
    <p:extLst>
      <p:ext uri="{BB962C8B-B14F-4D97-AF65-F5344CB8AC3E}">
        <p14:creationId xmlns:p14="http://schemas.microsoft.com/office/powerpoint/2010/main" val="413335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F4E9A94-9005-48A9-9AC7-43039EE5D958}" type="datetimeFigureOut">
              <a:rPr lang="cs-CZ" smtClean="0"/>
              <a:t>16. 5. 2016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E0E5B4B-7CB4-47C3-8B6D-91D20538C25C}" type="slidenum">
              <a:rPr lang="cs-CZ" smtClean="0"/>
              <a:t>‹#›</a:t>
            </a:fld>
            <a:endParaRPr lang="cs-CZ"/>
          </a:p>
        </p:txBody>
      </p:sp>
    </p:spTree>
    <p:extLst>
      <p:ext uri="{BB962C8B-B14F-4D97-AF65-F5344CB8AC3E}">
        <p14:creationId xmlns:p14="http://schemas.microsoft.com/office/powerpoint/2010/main" val="82544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F4E9A94-9005-48A9-9AC7-43039EE5D958}" type="datetimeFigureOut">
              <a:rPr lang="cs-CZ" smtClean="0"/>
              <a:t>16. 5. 2016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E0E5B4B-7CB4-47C3-8B6D-91D20538C25C}" type="slidenum">
              <a:rPr lang="cs-CZ" smtClean="0"/>
              <a:t>‹#›</a:t>
            </a:fld>
            <a:endParaRPr lang="cs-CZ"/>
          </a:p>
        </p:txBody>
      </p:sp>
    </p:spTree>
    <p:extLst>
      <p:ext uri="{BB962C8B-B14F-4D97-AF65-F5344CB8AC3E}">
        <p14:creationId xmlns:p14="http://schemas.microsoft.com/office/powerpoint/2010/main" val="14102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AF4E9A94-9005-48A9-9AC7-43039EE5D958}" type="datetimeFigureOut">
              <a:rPr lang="cs-CZ" smtClean="0"/>
              <a:t>16. 5. 2016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E0E5B4B-7CB4-47C3-8B6D-91D20538C25C}" type="slidenum">
              <a:rPr lang="cs-CZ" smtClean="0"/>
              <a:t>‹#›</a:t>
            </a:fld>
            <a:endParaRPr lang="cs-CZ"/>
          </a:p>
        </p:txBody>
      </p:sp>
    </p:spTree>
    <p:extLst>
      <p:ext uri="{BB962C8B-B14F-4D97-AF65-F5344CB8AC3E}">
        <p14:creationId xmlns:p14="http://schemas.microsoft.com/office/powerpoint/2010/main" val="310472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AF4E9A94-9005-48A9-9AC7-43039EE5D958}" type="datetimeFigureOut">
              <a:rPr lang="cs-CZ" smtClean="0"/>
              <a:t>16. 5. 2016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E0E5B4B-7CB4-47C3-8B6D-91D20538C25C}" type="slidenum">
              <a:rPr lang="cs-CZ" smtClean="0"/>
              <a:t>‹#›</a:t>
            </a:fld>
            <a:endParaRPr lang="cs-CZ"/>
          </a:p>
        </p:txBody>
      </p:sp>
    </p:spTree>
    <p:extLst>
      <p:ext uri="{BB962C8B-B14F-4D97-AF65-F5344CB8AC3E}">
        <p14:creationId xmlns:p14="http://schemas.microsoft.com/office/powerpoint/2010/main" val="73308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AF4E9A94-9005-48A9-9AC7-43039EE5D958}" type="datetimeFigureOut">
              <a:rPr lang="cs-CZ" smtClean="0"/>
              <a:t>16. 5. 2016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E0E5B4B-7CB4-47C3-8B6D-91D20538C25C}" type="slidenum">
              <a:rPr lang="cs-CZ" smtClean="0"/>
              <a:t>‹#›</a:t>
            </a:fld>
            <a:endParaRPr lang="cs-CZ"/>
          </a:p>
        </p:txBody>
      </p:sp>
    </p:spTree>
    <p:extLst>
      <p:ext uri="{BB962C8B-B14F-4D97-AF65-F5344CB8AC3E}">
        <p14:creationId xmlns:p14="http://schemas.microsoft.com/office/powerpoint/2010/main" val="65274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AF4E9A94-9005-48A9-9AC7-43039EE5D958}" type="datetimeFigureOut">
              <a:rPr lang="cs-CZ" smtClean="0"/>
              <a:t>16. 5. 2016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E0E5B4B-7CB4-47C3-8B6D-91D20538C25C}" type="slidenum">
              <a:rPr lang="cs-CZ" smtClean="0"/>
              <a:t>‹#›</a:t>
            </a:fld>
            <a:endParaRPr lang="cs-CZ"/>
          </a:p>
        </p:txBody>
      </p:sp>
    </p:spTree>
    <p:extLst>
      <p:ext uri="{BB962C8B-B14F-4D97-AF65-F5344CB8AC3E}">
        <p14:creationId xmlns:p14="http://schemas.microsoft.com/office/powerpoint/2010/main" val="152430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E9A94-9005-48A9-9AC7-43039EE5D958}" type="datetimeFigureOut">
              <a:rPr lang="cs-CZ" smtClean="0"/>
              <a:t>16. 5. 2016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E0E5B4B-7CB4-47C3-8B6D-91D20538C25C}" type="slidenum">
              <a:rPr lang="cs-CZ" smtClean="0"/>
              <a:t>‹#›</a:t>
            </a:fld>
            <a:endParaRPr lang="cs-CZ"/>
          </a:p>
        </p:txBody>
      </p:sp>
    </p:spTree>
    <p:extLst>
      <p:ext uri="{BB962C8B-B14F-4D97-AF65-F5344CB8AC3E}">
        <p14:creationId xmlns:p14="http://schemas.microsoft.com/office/powerpoint/2010/main" val="144216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AF4E9A94-9005-48A9-9AC7-43039EE5D958}" type="datetimeFigureOut">
              <a:rPr lang="cs-CZ" smtClean="0"/>
              <a:t>16. 5. 2016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E0E5B4B-7CB4-47C3-8B6D-91D20538C25C}" type="slidenum">
              <a:rPr lang="cs-CZ" smtClean="0"/>
              <a:t>‹#›</a:t>
            </a:fld>
            <a:endParaRPr lang="cs-CZ"/>
          </a:p>
        </p:txBody>
      </p:sp>
    </p:spTree>
    <p:extLst>
      <p:ext uri="{BB962C8B-B14F-4D97-AF65-F5344CB8AC3E}">
        <p14:creationId xmlns:p14="http://schemas.microsoft.com/office/powerpoint/2010/main" val="101039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AF4E9A94-9005-48A9-9AC7-43039EE5D958}" type="datetimeFigureOut">
              <a:rPr lang="cs-CZ" smtClean="0"/>
              <a:t>16. 5. 2016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E0E5B4B-7CB4-47C3-8B6D-91D20538C25C}" type="slidenum">
              <a:rPr lang="cs-CZ" smtClean="0"/>
              <a:t>‹#›</a:t>
            </a:fld>
            <a:endParaRPr lang="cs-CZ"/>
          </a:p>
        </p:txBody>
      </p:sp>
    </p:spTree>
    <p:extLst>
      <p:ext uri="{BB962C8B-B14F-4D97-AF65-F5344CB8AC3E}">
        <p14:creationId xmlns:p14="http://schemas.microsoft.com/office/powerpoint/2010/main" val="317562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E9A94-9005-48A9-9AC7-43039EE5D958}" type="datetimeFigureOut">
              <a:rPr lang="cs-CZ" smtClean="0"/>
              <a:t>16. 5. 2016</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E5B4B-7CB4-47C3-8B6D-91D20538C25C}" type="slidenum">
              <a:rPr lang="cs-CZ" smtClean="0"/>
              <a:t>‹#›</a:t>
            </a:fld>
            <a:endParaRPr lang="cs-CZ"/>
          </a:p>
        </p:txBody>
      </p:sp>
    </p:spTree>
    <p:extLst>
      <p:ext uri="{BB962C8B-B14F-4D97-AF65-F5344CB8AC3E}">
        <p14:creationId xmlns:p14="http://schemas.microsoft.com/office/powerpoint/2010/main" val="3647692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ugler@toulcuvdvur.cz"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vaclavkugler.cz/" TargetMode="External"/><Relationship Id="rId4" Type="http://schemas.openxmlformats.org/officeDocument/2006/relationships/hyperlink" Target="mailto:info@vaclavkugler.cz"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96540" y="2487077"/>
            <a:ext cx="4206533" cy="2156604"/>
          </a:xfrm>
        </p:spPr>
        <p:txBody>
          <a:bodyPr>
            <a:noAutofit/>
          </a:bodyPr>
          <a:lstStyle/>
          <a:p>
            <a:r>
              <a:rPr lang="cs-CZ" sz="1800" b="1" dirty="0"/>
              <a:t>Ing. Václav Kugler</a:t>
            </a:r>
            <a:r>
              <a:rPr lang="cs-CZ" sz="1800" dirty="0"/>
              <a:t/>
            </a:r>
            <a:br>
              <a:rPr lang="cs-CZ" sz="1800" dirty="0"/>
            </a:br>
            <a:r>
              <a:rPr lang="cs-CZ" sz="1800" dirty="0" smtClean="0"/>
              <a:t/>
            </a:r>
            <a:br>
              <a:rPr lang="cs-CZ" sz="1800" dirty="0" smtClean="0"/>
            </a:br>
            <a:r>
              <a:rPr lang="cs-CZ" sz="1800" dirty="0" smtClean="0"/>
              <a:t>lesní </a:t>
            </a:r>
            <a:r>
              <a:rPr lang="cs-CZ" sz="1800" dirty="0"/>
              <a:t>inženýr se zálibou v botanice</a:t>
            </a:r>
            <a:br>
              <a:rPr lang="cs-CZ" sz="1800" dirty="0"/>
            </a:br>
            <a:r>
              <a:rPr lang="cs-CZ" sz="1800" dirty="0"/>
              <a:t>předseda Správní rady, ENVIRA, o.p.s.</a:t>
            </a:r>
            <a:br>
              <a:rPr lang="cs-CZ" sz="1800" dirty="0"/>
            </a:br>
            <a:r>
              <a:rPr lang="cs-CZ" sz="1800" dirty="0" smtClean="0"/>
              <a:t/>
            </a:r>
            <a:br>
              <a:rPr lang="cs-CZ" sz="1800" dirty="0" smtClean="0"/>
            </a:br>
            <a:r>
              <a:rPr lang="cs-CZ" sz="1800" dirty="0" smtClean="0"/>
              <a:t>fundraiser</a:t>
            </a:r>
            <a:r>
              <a:rPr lang="cs-CZ" sz="1800" dirty="0"/>
              <a:t>, poradce a projektový </a:t>
            </a:r>
            <a:r>
              <a:rPr lang="cs-CZ" sz="1800" dirty="0" smtClean="0"/>
              <a:t>konzultant</a:t>
            </a:r>
            <a:br>
              <a:rPr lang="cs-CZ" sz="1800" dirty="0" smtClean="0"/>
            </a:br>
            <a:r>
              <a:rPr lang="cs-CZ" sz="1800" dirty="0"/>
              <a:t/>
            </a:r>
            <a:br>
              <a:rPr lang="cs-CZ" sz="1800" dirty="0"/>
            </a:br>
            <a:r>
              <a:rPr lang="cs-CZ" sz="1800" dirty="0" smtClean="0"/>
              <a:t>rád se dozvídám nové věci a sdílím je</a:t>
            </a:r>
            <a:endParaRPr lang="cs-CZ" sz="18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7129" y="2458356"/>
            <a:ext cx="3299411" cy="2185325"/>
          </a:xfrm>
        </p:spPr>
      </p:pic>
      <p:sp>
        <p:nvSpPr>
          <p:cNvPr id="5" name="TextovéPole 4"/>
          <p:cNvSpPr txBox="1"/>
          <p:nvPr/>
        </p:nvSpPr>
        <p:spPr>
          <a:xfrm>
            <a:off x="1103201" y="1699618"/>
            <a:ext cx="7599872" cy="461665"/>
          </a:xfrm>
          <a:prstGeom prst="rect">
            <a:avLst/>
          </a:prstGeom>
          <a:noFill/>
        </p:spPr>
        <p:txBody>
          <a:bodyPr wrap="square" rtlCol="0">
            <a:spAutoFit/>
          </a:bodyPr>
          <a:lstStyle/>
          <a:p>
            <a:r>
              <a:rPr lang="cs-CZ" sz="2400" b="1">
                <a:latin typeface="+mj-lt"/>
              </a:rPr>
              <a:t>Logické rámce nejen pro psaní projektových žádostí</a:t>
            </a:r>
            <a:endParaRPr lang="cs-CZ" sz="2400" b="1" dirty="0">
              <a:latin typeface="+mj-lt"/>
            </a:endParaRPr>
          </a:p>
        </p:txBody>
      </p:sp>
      <p:sp>
        <p:nvSpPr>
          <p:cNvPr id="6" name="TextovéPole 5"/>
          <p:cNvSpPr txBox="1"/>
          <p:nvPr/>
        </p:nvSpPr>
        <p:spPr>
          <a:xfrm>
            <a:off x="1103201" y="4643681"/>
            <a:ext cx="6721154" cy="584775"/>
          </a:xfrm>
          <a:prstGeom prst="rect">
            <a:avLst/>
          </a:prstGeom>
          <a:noFill/>
        </p:spPr>
        <p:txBody>
          <a:bodyPr wrap="square" rtlCol="0">
            <a:spAutoFit/>
          </a:bodyPr>
          <a:lstStyle/>
          <a:p>
            <a:endParaRPr lang="cs-CZ" sz="1600" dirty="0" smtClean="0">
              <a:hlinkClick r:id="rId3"/>
            </a:endParaRPr>
          </a:p>
          <a:p>
            <a:r>
              <a:rPr lang="cs-CZ" sz="1600" dirty="0" smtClean="0">
                <a:latin typeface="+mj-lt"/>
                <a:hlinkClick r:id="rId4"/>
              </a:rPr>
              <a:t>info@vaclavkugler.cz</a:t>
            </a:r>
            <a:r>
              <a:rPr lang="cs-CZ" sz="1600" dirty="0" smtClean="0">
                <a:latin typeface="+mj-lt"/>
              </a:rPr>
              <a:t>; </a:t>
            </a:r>
            <a:r>
              <a:rPr lang="cs-CZ" sz="1600" dirty="0" smtClean="0">
                <a:latin typeface="+mj-lt"/>
                <a:hlinkClick r:id="rId5"/>
              </a:rPr>
              <a:t>www.vaclavkugler.cz</a:t>
            </a:r>
            <a:r>
              <a:rPr lang="cs-CZ" sz="1600" dirty="0" smtClean="0">
                <a:latin typeface="+mj-lt"/>
              </a:rPr>
              <a:t>; </a:t>
            </a:r>
            <a:r>
              <a:rPr lang="cs-CZ" sz="1600" dirty="0">
                <a:latin typeface="+mj-lt"/>
              </a:rPr>
              <a:t>608 658 320</a:t>
            </a:r>
          </a:p>
        </p:txBody>
      </p:sp>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361" y="1586540"/>
            <a:ext cx="585840" cy="574743"/>
          </a:xfrm>
          <a:prstGeom prst="rect">
            <a:avLst/>
          </a:prstGeom>
        </p:spPr>
      </p:pic>
    </p:spTree>
    <p:extLst>
      <p:ext uri="{BB962C8B-B14F-4D97-AF65-F5344CB8AC3E}">
        <p14:creationId xmlns:p14="http://schemas.microsoft.com/office/powerpoint/2010/main" val="4056008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061712" y="1041920"/>
            <a:ext cx="5374257" cy="369332"/>
          </a:xfrm>
          <a:prstGeom prst="rect">
            <a:avLst/>
          </a:prstGeom>
          <a:noFill/>
        </p:spPr>
        <p:txBody>
          <a:bodyPr wrap="square" rtlCol="0">
            <a:spAutoFit/>
          </a:bodyPr>
          <a:lstStyle/>
          <a:p>
            <a:r>
              <a:rPr lang="cs-CZ" b="1" dirty="0" smtClean="0">
                <a:latin typeface="+mj-lt"/>
              </a:rPr>
              <a:t>Analýza</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07" y="1041920"/>
            <a:ext cx="948905" cy="534132"/>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488" y="327951"/>
            <a:ext cx="585840" cy="574743"/>
          </a:xfrm>
          <a:prstGeom prst="rect">
            <a:avLst/>
          </a:prstGeom>
        </p:spPr>
      </p:pic>
      <p:sp>
        <p:nvSpPr>
          <p:cNvPr id="7" name="Nadpis 1"/>
          <p:cNvSpPr>
            <a:spLocks noGrp="1"/>
          </p:cNvSpPr>
          <p:nvPr>
            <p:ph type="title"/>
          </p:nvPr>
        </p:nvSpPr>
        <p:spPr>
          <a:xfrm>
            <a:off x="1078302" y="1683327"/>
            <a:ext cx="7125026" cy="4104409"/>
          </a:xfrm>
        </p:spPr>
        <p:txBody>
          <a:bodyPr>
            <a:noAutofit/>
          </a:bodyPr>
          <a:lstStyle/>
          <a:p>
            <a:r>
              <a:rPr lang="cs-CZ" sz="1600" dirty="0" smtClean="0"/>
              <a:t>Každá „</a:t>
            </a:r>
            <a:r>
              <a:rPr lang="cs-CZ" sz="1600" dirty="0" err="1" smtClean="0"/>
              <a:t>Lýza</a:t>
            </a:r>
            <a:r>
              <a:rPr lang="cs-CZ" sz="1600" dirty="0" smtClean="0"/>
              <a:t>“ s tvrdým y je rozklad, tvrdila moje učitelka chemie z gymnázia paní Cypriánová a platí to i nyní.</a:t>
            </a:r>
            <a:br>
              <a:rPr lang="cs-CZ" sz="1600" dirty="0" smtClean="0"/>
            </a:br>
            <a:r>
              <a:rPr lang="cs-CZ" sz="1600" dirty="0"/>
              <a:t/>
            </a:r>
            <a:br>
              <a:rPr lang="cs-CZ" sz="1600" dirty="0"/>
            </a:br>
            <a:r>
              <a:rPr lang="cs-CZ" sz="1600" dirty="0" smtClean="0"/>
              <a:t>Česky rozbor</a:t>
            </a:r>
            <a:br>
              <a:rPr lang="cs-CZ" sz="1600" dirty="0" smtClean="0"/>
            </a:br>
            <a:r>
              <a:rPr lang="cs-CZ" sz="1600" dirty="0"/>
              <a:t/>
            </a:r>
            <a:br>
              <a:rPr lang="cs-CZ" sz="1600" dirty="0"/>
            </a:br>
            <a:r>
              <a:rPr lang="cs-CZ" sz="1600" dirty="0"/>
              <a:t>Vědecká metoda založená na dekompozici celku na elementární části. Cílem analýzy je identifikovat podstatné a nutné vlastnosti elementárních částí celku, poznat jejich podstatu a zákonitosti</a:t>
            </a:r>
            <a:r>
              <a:rPr lang="cs-CZ" sz="1600" dirty="0" smtClean="0"/>
              <a:t>. (abz.cz)</a:t>
            </a:r>
            <a:br>
              <a:rPr lang="cs-CZ" sz="1600" dirty="0" smtClean="0"/>
            </a:br>
            <a:r>
              <a:rPr lang="cs-CZ" sz="1600" dirty="0"/>
              <a:t/>
            </a:r>
            <a:br>
              <a:rPr lang="cs-CZ" sz="1600" dirty="0"/>
            </a:br>
            <a:r>
              <a:rPr lang="cs-CZ" sz="1600" dirty="0" smtClean="0"/>
              <a:t>Je velmi těžké se před startem záměru věnovat analýze, protož nemáme čas. Máme ale čas v důsledku dělat něco co nechceme a co nepřinese kýžené výsledky?</a:t>
            </a:r>
            <a:r>
              <a:rPr lang="cs-CZ" sz="1600" dirty="0"/>
              <a:t/>
            </a:r>
            <a:br>
              <a:rPr lang="cs-CZ" sz="1600" dirty="0"/>
            </a:br>
            <a:r>
              <a:rPr lang="cs-CZ" sz="1600" dirty="0"/>
              <a:t/>
            </a:r>
            <a:br>
              <a:rPr lang="cs-CZ" sz="1600" dirty="0"/>
            </a:br>
            <a:r>
              <a:rPr lang="cs-CZ" sz="1600" dirty="0"/>
              <a:t> </a:t>
            </a:r>
            <a:r>
              <a:rPr lang="cs-CZ" sz="1600" dirty="0" smtClean="0"/>
              <a:t/>
            </a:r>
            <a:br>
              <a:rPr lang="cs-CZ" sz="1600" dirty="0" smtClean="0"/>
            </a:br>
            <a:r>
              <a:rPr lang="cs-CZ" sz="1600" dirty="0"/>
              <a:t/>
            </a:r>
            <a:br>
              <a:rPr lang="cs-CZ" sz="1600" dirty="0"/>
            </a:br>
            <a:endParaRPr lang="cs-CZ" sz="1400" i="1" dirty="0"/>
          </a:p>
        </p:txBody>
      </p:sp>
    </p:spTree>
    <p:extLst>
      <p:ext uri="{BB962C8B-B14F-4D97-AF65-F5344CB8AC3E}">
        <p14:creationId xmlns:p14="http://schemas.microsoft.com/office/powerpoint/2010/main" val="1292740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061712" y="1041920"/>
            <a:ext cx="5374257" cy="369332"/>
          </a:xfrm>
          <a:prstGeom prst="rect">
            <a:avLst/>
          </a:prstGeom>
          <a:noFill/>
        </p:spPr>
        <p:txBody>
          <a:bodyPr wrap="square" rtlCol="0">
            <a:spAutoFit/>
          </a:bodyPr>
          <a:lstStyle/>
          <a:p>
            <a:r>
              <a:rPr lang="cs-CZ" b="1" dirty="0" smtClean="0">
                <a:latin typeface="+mj-lt"/>
              </a:rPr>
              <a:t>Analýza SWOT (Wiki)</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07" y="1041920"/>
            <a:ext cx="948905" cy="534132"/>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488" y="327951"/>
            <a:ext cx="585840" cy="574743"/>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711" y="1576052"/>
            <a:ext cx="5824247" cy="4585757"/>
          </a:xfrm>
          <a:prstGeom prst="rect">
            <a:avLst/>
          </a:prstGeom>
        </p:spPr>
      </p:pic>
    </p:spTree>
    <p:extLst>
      <p:ext uri="{BB962C8B-B14F-4D97-AF65-F5344CB8AC3E}">
        <p14:creationId xmlns:p14="http://schemas.microsoft.com/office/powerpoint/2010/main" val="3400721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061712" y="1041920"/>
            <a:ext cx="5374257" cy="369332"/>
          </a:xfrm>
          <a:prstGeom prst="rect">
            <a:avLst/>
          </a:prstGeom>
          <a:noFill/>
        </p:spPr>
        <p:txBody>
          <a:bodyPr wrap="square" rtlCol="0">
            <a:spAutoFit/>
          </a:bodyPr>
          <a:lstStyle/>
          <a:p>
            <a:r>
              <a:rPr lang="cs-CZ" b="1" dirty="0" smtClean="0">
                <a:latin typeface="+mj-lt"/>
              </a:rPr>
              <a:t>Analýza - jiné přístupy (</a:t>
            </a:r>
            <a:r>
              <a:rPr lang="cs-CZ" b="1" dirty="0" err="1" smtClean="0">
                <a:latin typeface="+mj-lt"/>
              </a:rPr>
              <a:t>koučovací</a:t>
            </a:r>
            <a:r>
              <a:rPr lang="cs-CZ" b="1" dirty="0" smtClean="0">
                <a:latin typeface="+mj-lt"/>
              </a:rPr>
              <a:t> přístup)</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07" y="1041920"/>
            <a:ext cx="948905" cy="534132"/>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488" y="327951"/>
            <a:ext cx="585840" cy="574743"/>
          </a:xfrm>
          <a:prstGeom prst="rect">
            <a:avLst/>
          </a:prstGeom>
        </p:spPr>
      </p:pic>
      <p:graphicFrame>
        <p:nvGraphicFramePr>
          <p:cNvPr id="2" name="Tabulka 1"/>
          <p:cNvGraphicFramePr>
            <a:graphicFrameLocks noGrp="1"/>
          </p:cNvGraphicFramePr>
          <p:nvPr>
            <p:extLst>
              <p:ext uri="{D42A27DB-BD31-4B8C-83A1-F6EECF244321}">
                <p14:modId xmlns:p14="http://schemas.microsoft.com/office/powerpoint/2010/main" val="970848729"/>
              </p:ext>
            </p:extLst>
          </p:nvPr>
        </p:nvGraphicFramePr>
        <p:xfrm>
          <a:off x="1112806" y="1906151"/>
          <a:ext cx="7090521" cy="3881584"/>
        </p:xfrm>
        <a:graphic>
          <a:graphicData uri="http://schemas.openxmlformats.org/drawingml/2006/table">
            <a:tbl>
              <a:tblPr firstRow="1" bandRow="1">
                <a:tableStyleId>{5C22544A-7EE6-4342-B048-85BDC9FD1C3A}</a:tableStyleId>
              </a:tblPr>
              <a:tblGrid>
                <a:gridCol w="2363507"/>
                <a:gridCol w="2363507"/>
                <a:gridCol w="2363507"/>
              </a:tblGrid>
              <a:tr h="565480">
                <a:tc>
                  <a:txBody>
                    <a:bodyPr/>
                    <a:lstStyle/>
                    <a:p>
                      <a:pPr algn="ctr"/>
                      <a:r>
                        <a:rPr lang="cs-CZ" dirty="0" smtClean="0"/>
                        <a:t>čas</a:t>
                      </a:r>
                      <a:endParaRPr lang="cs-CZ" dirty="0"/>
                    </a:p>
                  </a:txBody>
                  <a:tcPr anchor="ctr"/>
                </a:tc>
                <a:tc>
                  <a:txBody>
                    <a:bodyPr/>
                    <a:lstStyle/>
                    <a:p>
                      <a:pPr algn="ctr"/>
                      <a:r>
                        <a:rPr lang="cs-CZ" dirty="0" smtClean="0"/>
                        <a:t>∆ nedaří</a:t>
                      </a:r>
                      <a:r>
                        <a:rPr lang="cs-CZ" baseline="0" dirty="0" smtClean="0"/>
                        <a:t> se</a:t>
                      </a:r>
                      <a:endParaRPr lang="cs-CZ" dirty="0"/>
                    </a:p>
                  </a:txBody>
                  <a:tcPr anchor="ctr"/>
                </a:tc>
                <a:tc>
                  <a:txBody>
                    <a:bodyPr/>
                    <a:lstStyle/>
                    <a:p>
                      <a:pPr algn="ctr"/>
                      <a:r>
                        <a:rPr lang="cs-CZ" dirty="0" smtClean="0"/>
                        <a:t>+ daří se</a:t>
                      </a:r>
                      <a:endParaRPr lang="cs-CZ" dirty="0"/>
                    </a:p>
                  </a:txBody>
                  <a:tcPr anchor="ctr"/>
                </a:tc>
              </a:tr>
              <a:tr h="1658052">
                <a:tc>
                  <a:txBody>
                    <a:bodyPr/>
                    <a:lstStyle/>
                    <a:p>
                      <a:pPr algn="ctr"/>
                      <a:r>
                        <a:rPr lang="cs-CZ" b="1" dirty="0" smtClean="0"/>
                        <a:t>krátkodobě</a:t>
                      </a:r>
                      <a:endParaRPr lang="cs-CZ" b="1" dirty="0"/>
                    </a:p>
                  </a:txBody>
                  <a:tcPr anchor="ctr"/>
                </a:tc>
                <a:tc>
                  <a:txBody>
                    <a:bodyPr/>
                    <a:lstStyle/>
                    <a:p>
                      <a:pPr algn="ctr"/>
                      <a:r>
                        <a:rPr lang="cs-CZ" dirty="0" smtClean="0"/>
                        <a:t>varování</a:t>
                      </a:r>
                      <a:endParaRPr lang="cs-CZ" dirty="0"/>
                    </a:p>
                  </a:txBody>
                  <a:tcPr anchor="ctr"/>
                </a:tc>
                <a:tc>
                  <a:txBody>
                    <a:bodyPr/>
                    <a:lstStyle/>
                    <a:p>
                      <a:pPr algn="ctr"/>
                      <a:r>
                        <a:rPr lang="cs-CZ" dirty="0" smtClean="0"/>
                        <a:t>příležitost</a:t>
                      </a:r>
                      <a:endParaRPr lang="cs-CZ" dirty="0"/>
                    </a:p>
                  </a:txBody>
                  <a:tcPr anchor="ctr"/>
                </a:tc>
              </a:tr>
              <a:tr h="1658052">
                <a:tc>
                  <a:txBody>
                    <a:bodyPr/>
                    <a:lstStyle/>
                    <a:p>
                      <a:pPr algn="ctr"/>
                      <a:r>
                        <a:rPr lang="cs-CZ" b="1" dirty="0" smtClean="0"/>
                        <a:t>dlouhodobě</a:t>
                      </a:r>
                      <a:endParaRPr lang="cs-CZ" b="1" dirty="0"/>
                    </a:p>
                  </a:txBody>
                  <a:tcPr anchor="ctr"/>
                </a:tc>
                <a:tc>
                  <a:txBody>
                    <a:bodyPr/>
                    <a:lstStyle/>
                    <a:p>
                      <a:pPr algn="ctr"/>
                      <a:r>
                        <a:rPr lang="cs-CZ" dirty="0" smtClean="0"/>
                        <a:t>frustrace</a:t>
                      </a:r>
                    </a:p>
                    <a:p>
                      <a:pPr algn="ctr"/>
                      <a:r>
                        <a:rPr lang="cs-CZ" dirty="0" smtClean="0"/>
                        <a:t>vyhoření</a:t>
                      </a:r>
                      <a:endParaRPr lang="cs-CZ" dirty="0"/>
                    </a:p>
                  </a:txBody>
                  <a:tcPr anchor="ctr"/>
                </a:tc>
                <a:tc>
                  <a:txBody>
                    <a:bodyPr/>
                    <a:lstStyle/>
                    <a:p>
                      <a:pPr algn="ctr"/>
                      <a:r>
                        <a:rPr lang="cs-CZ" dirty="0" smtClean="0"/>
                        <a:t>nebezpečí ztráty</a:t>
                      </a:r>
                    </a:p>
                    <a:p>
                      <a:pPr algn="ctr"/>
                      <a:r>
                        <a:rPr lang="cs-CZ" dirty="0" smtClean="0"/>
                        <a:t>inspirace</a:t>
                      </a:r>
                      <a:endParaRPr lang="cs-CZ" dirty="0"/>
                    </a:p>
                  </a:txBody>
                  <a:tcPr anchor="ctr"/>
                </a:tc>
              </a:tr>
            </a:tbl>
          </a:graphicData>
        </a:graphic>
      </p:graphicFrame>
    </p:spTree>
    <p:extLst>
      <p:ext uri="{BB962C8B-B14F-4D97-AF65-F5344CB8AC3E}">
        <p14:creationId xmlns:p14="http://schemas.microsoft.com/office/powerpoint/2010/main" val="2258386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061712" y="1041920"/>
            <a:ext cx="5374257" cy="369332"/>
          </a:xfrm>
          <a:prstGeom prst="rect">
            <a:avLst/>
          </a:prstGeom>
          <a:noFill/>
        </p:spPr>
        <p:txBody>
          <a:bodyPr wrap="square" rtlCol="0">
            <a:spAutoFit/>
          </a:bodyPr>
          <a:lstStyle/>
          <a:p>
            <a:r>
              <a:rPr lang="cs-CZ" b="1" dirty="0" smtClean="0">
                <a:latin typeface="+mj-lt"/>
              </a:rPr>
              <a:t>Rizika a práce s nimi</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07" y="1041920"/>
            <a:ext cx="948905" cy="534132"/>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488" y="327951"/>
            <a:ext cx="585840" cy="574743"/>
          </a:xfrm>
          <a:prstGeom prst="rect">
            <a:avLst/>
          </a:prstGeom>
        </p:spPr>
      </p:pic>
      <p:sp>
        <p:nvSpPr>
          <p:cNvPr id="7" name="Nadpis 1"/>
          <p:cNvSpPr>
            <a:spLocks noGrp="1"/>
          </p:cNvSpPr>
          <p:nvPr>
            <p:ph type="title"/>
          </p:nvPr>
        </p:nvSpPr>
        <p:spPr>
          <a:xfrm>
            <a:off x="1078302" y="2234044"/>
            <a:ext cx="7125026" cy="4364183"/>
          </a:xfrm>
        </p:spPr>
        <p:txBody>
          <a:bodyPr>
            <a:noAutofit/>
          </a:bodyPr>
          <a:lstStyle/>
          <a:p>
            <a:r>
              <a:rPr lang="cs-CZ" sz="1600" b="1" dirty="0" smtClean="0"/>
              <a:t>Rizika mohou náš projekt přivést k dokonalosti, budeme-li si jich vědomi.</a:t>
            </a:r>
            <a:br>
              <a:rPr lang="cs-CZ" sz="1600" b="1" dirty="0" smtClean="0"/>
            </a:br>
            <a:r>
              <a:rPr lang="cs-CZ" sz="1600" b="1" dirty="0" smtClean="0"/>
              <a:t>Rizika přivedou náš záměr ke krachu, pokud je budeme ignorovat.</a:t>
            </a:r>
            <a:br>
              <a:rPr lang="cs-CZ" sz="1600" b="1" dirty="0" smtClean="0"/>
            </a:br>
            <a:r>
              <a:rPr lang="cs-CZ" sz="1600" dirty="0" smtClean="0"/>
              <a:t/>
            </a:r>
            <a:br>
              <a:rPr lang="cs-CZ" sz="1600" dirty="0" smtClean="0"/>
            </a:br>
            <a:r>
              <a:rPr lang="cs-CZ" sz="1600" b="1" dirty="0"/>
              <a:t>Velikost rizika</a:t>
            </a:r>
            <a:r>
              <a:rPr lang="cs-CZ" sz="1600" dirty="0"/>
              <a:t/>
            </a:r>
            <a:br>
              <a:rPr lang="cs-CZ" sz="1600" dirty="0"/>
            </a:br>
            <a:r>
              <a:rPr lang="cs-CZ" sz="1600" dirty="0"/>
              <a:t>	Malá</a:t>
            </a:r>
            <a:br>
              <a:rPr lang="cs-CZ" sz="1600" dirty="0"/>
            </a:br>
            <a:r>
              <a:rPr lang="cs-CZ" sz="1600" dirty="0"/>
              <a:t>	Střední</a:t>
            </a:r>
            <a:br>
              <a:rPr lang="cs-CZ" sz="1600" dirty="0"/>
            </a:br>
            <a:r>
              <a:rPr lang="cs-CZ" sz="1600" dirty="0"/>
              <a:t>	Velká</a:t>
            </a:r>
            <a:br>
              <a:rPr lang="cs-CZ" sz="1600" dirty="0"/>
            </a:br>
            <a:r>
              <a:rPr lang="cs-CZ" sz="1600" b="1" dirty="0"/>
              <a:t>Míra akceptovatelnosti (přijatelnosti, únosnosti)</a:t>
            </a:r>
            <a:r>
              <a:rPr lang="cs-CZ" sz="1600" dirty="0"/>
              <a:t/>
            </a:r>
            <a:br>
              <a:rPr lang="cs-CZ" sz="1600" dirty="0"/>
            </a:br>
            <a:r>
              <a:rPr lang="cs-CZ" sz="1600" dirty="0"/>
              <a:t>	Nezbytná (nutná)</a:t>
            </a:r>
            <a:br>
              <a:rPr lang="cs-CZ" sz="1600" dirty="0"/>
            </a:br>
            <a:r>
              <a:rPr lang="cs-CZ" sz="1600" dirty="0"/>
              <a:t>	Únosná (přijatelná)</a:t>
            </a:r>
            <a:br>
              <a:rPr lang="cs-CZ" sz="1600" dirty="0"/>
            </a:br>
            <a:r>
              <a:rPr lang="cs-CZ" sz="1600" dirty="0"/>
              <a:t>	Neúnosná (nepřijatelná)</a:t>
            </a:r>
            <a:br>
              <a:rPr lang="cs-CZ" sz="1600" dirty="0"/>
            </a:br>
            <a:r>
              <a:rPr lang="cs-CZ" sz="1600" b="1" dirty="0"/>
              <a:t>Pravděpodobnost vzniku a působení</a:t>
            </a:r>
            <a:r>
              <a:rPr lang="cs-CZ" sz="1600" dirty="0"/>
              <a:t/>
            </a:r>
            <a:br>
              <a:rPr lang="cs-CZ" sz="1600" dirty="0"/>
            </a:br>
            <a:r>
              <a:rPr lang="cs-CZ" sz="1600" dirty="0"/>
              <a:t>	Nepravděpodobná</a:t>
            </a:r>
            <a:br>
              <a:rPr lang="cs-CZ" sz="1600" dirty="0"/>
            </a:br>
            <a:r>
              <a:rPr lang="cs-CZ" sz="1600" dirty="0"/>
              <a:t>	Málo pravděpodobná</a:t>
            </a:r>
            <a:br>
              <a:rPr lang="cs-CZ" sz="1600" dirty="0"/>
            </a:br>
            <a:r>
              <a:rPr lang="cs-CZ" sz="1600" dirty="0"/>
              <a:t>	Pravděpodobná</a:t>
            </a:r>
            <a:br>
              <a:rPr lang="cs-CZ" sz="1600" dirty="0"/>
            </a:br>
            <a:r>
              <a:rPr lang="cs-CZ" sz="1600" dirty="0"/>
              <a:t>	Velmi pravděpodobná</a:t>
            </a:r>
            <a:br>
              <a:rPr lang="cs-CZ" sz="1600" dirty="0"/>
            </a:br>
            <a:r>
              <a:rPr lang="cs-CZ" sz="1600" dirty="0"/>
              <a:t>	Téměř jistá</a:t>
            </a:r>
            <a:br>
              <a:rPr lang="cs-CZ" sz="1600" dirty="0"/>
            </a:br>
            <a:r>
              <a:rPr lang="cs-CZ" sz="1600" b="1" dirty="0"/>
              <a:t>Míra ovlivnitelnosti rizika</a:t>
            </a:r>
            <a:r>
              <a:rPr lang="cs-CZ" sz="1600" dirty="0"/>
              <a:t/>
            </a:r>
            <a:br>
              <a:rPr lang="cs-CZ" sz="1600" dirty="0"/>
            </a:br>
            <a:r>
              <a:rPr lang="cs-CZ" sz="1600" dirty="0" smtClean="0"/>
              <a:t>	Ovlivnitelná</a:t>
            </a:r>
            <a:r>
              <a:rPr lang="cs-CZ" sz="1600" dirty="0"/>
              <a:t/>
            </a:r>
            <a:br>
              <a:rPr lang="cs-CZ" sz="1600" dirty="0"/>
            </a:br>
            <a:r>
              <a:rPr lang="cs-CZ" sz="1600" dirty="0" smtClean="0"/>
              <a:t>	Částečně </a:t>
            </a:r>
            <a:r>
              <a:rPr lang="cs-CZ" sz="1600" dirty="0"/>
              <a:t>ovlivnitelná</a:t>
            </a:r>
            <a:br>
              <a:rPr lang="cs-CZ" sz="1600" dirty="0"/>
            </a:br>
            <a:r>
              <a:rPr lang="cs-CZ" sz="1600" dirty="0" smtClean="0"/>
              <a:t>	Neovlivnitelná</a:t>
            </a:r>
            <a:r>
              <a:rPr lang="cs-CZ" sz="1600" dirty="0"/>
              <a:t/>
            </a:r>
            <a:br>
              <a:rPr lang="cs-CZ" sz="1600" dirty="0"/>
            </a:br>
            <a:r>
              <a:rPr lang="cs-CZ" sz="1600" dirty="0"/>
              <a:t> </a:t>
            </a:r>
            <a:r>
              <a:rPr lang="cs-CZ" sz="1600" dirty="0" smtClean="0"/>
              <a:t/>
            </a:r>
            <a:br>
              <a:rPr lang="cs-CZ" sz="1600" dirty="0" smtClean="0"/>
            </a:br>
            <a:r>
              <a:rPr lang="cs-CZ" sz="1600" dirty="0" smtClean="0"/>
              <a:t/>
            </a:r>
            <a:br>
              <a:rPr lang="cs-CZ" sz="1600" dirty="0" smtClean="0"/>
            </a:br>
            <a:endParaRPr lang="cs-CZ" sz="1400" i="1" dirty="0"/>
          </a:p>
        </p:txBody>
      </p:sp>
    </p:spTree>
    <p:extLst>
      <p:ext uri="{BB962C8B-B14F-4D97-AF65-F5344CB8AC3E}">
        <p14:creationId xmlns:p14="http://schemas.microsoft.com/office/powerpoint/2010/main" val="2076027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061712" y="1041920"/>
            <a:ext cx="5374257" cy="369332"/>
          </a:xfrm>
          <a:prstGeom prst="rect">
            <a:avLst/>
          </a:prstGeom>
          <a:noFill/>
        </p:spPr>
        <p:txBody>
          <a:bodyPr wrap="square" rtlCol="0">
            <a:spAutoFit/>
          </a:bodyPr>
          <a:lstStyle/>
          <a:p>
            <a:r>
              <a:rPr lang="cs-CZ" b="1" dirty="0" smtClean="0">
                <a:latin typeface="+mj-lt"/>
              </a:rPr>
              <a:t>Využití rámců, delegování</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07" y="1041920"/>
            <a:ext cx="948905" cy="534132"/>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488" y="327951"/>
            <a:ext cx="585840" cy="574743"/>
          </a:xfrm>
          <a:prstGeom prst="rect">
            <a:avLst/>
          </a:prstGeom>
        </p:spPr>
      </p:pic>
      <p:sp>
        <p:nvSpPr>
          <p:cNvPr id="7" name="Nadpis 1"/>
          <p:cNvSpPr>
            <a:spLocks noGrp="1"/>
          </p:cNvSpPr>
          <p:nvPr>
            <p:ph type="title"/>
          </p:nvPr>
        </p:nvSpPr>
        <p:spPr>
          <a:xfrm>
            <a:off x="1078302" y="1724892"/>
            <a:ext cx="7125026" cy="1693717"/>
          </a:xfrm>
        </p:spPr>
        <p:txBody>
          <a:bodyPr>
            <a:noAutofit/>
          </a:bodyPr>
          <a:lstStyle/>
          <a:p>
            <a:r>
              <a:rPr lang="cs-CZ" sz="1600" dirty="0"/>
              <a:t/>
            </a:r>
            <a:br>
              <a:rPr lang="cs-CZ" sz="1600" dirty="0"/>
            </a:br>
            <a:r>
              <a:rPr lang="cs-CZ" sz="1600" dirty="0"/>
              <a:t> </a:t>
            </a:r>
            <a:r>
              <a:rPr lang="cs-CZ" sz="1600" dirty="0" smtClean="0"/>
              <a:t/>
            </a:r>
            <a:br>
              <a:rPr lang="cs-CZ" sz="1600" dirty="0" smtClean="0"/>
            </a:br>
            <a:r>
              <a:rPr lang="cs-CZ" sz="1600" dirty="0" smtClean="0"/>
              <a:t/>
            </a:r>
            <a:br>
              <a:rPr lang="cs-CZ" sz="1600" dirty="0" smtClean="0"/>
            </a:br>
            <a:r>
              <a:rPr lang="cs-CZ" sz="1600" dirty="0" smtClean="0"/>
              <a:t>Velmi dobré použití rámců je tam, kde jsou části projektu delegovány jednotlivým zodpovědným osobám.</a:t>
            </a:r>
            <a:br>
              <a:rPr lang="cs-CZ" sz="1600" dirty="0" smtClean="0"/>
            </a:br>
            <a:r>
              <a:rPr lang="cs-CZ" sz="1600" dirty="0"/>
              <a:t/>
            </a:r>
            <a:br>
              <a:rPr lang="cs-CZ" sz="1600" dirty="0"/>
            </a:br>
            <a:r>
              <a:rPr lang="cs-CZ" sz="1600" dirty="0" smtClean="0"/>
              <a:t>Téměř nutností je jejich využití v partnerských projektech</a:t>
            </a:r>
            <a:br>
              <a:rPr lang="cs-CZ" sz="1600" dirty="0" smtClean="0"/>
            </a:br>
            <a:r>
              <a:rPr lang="cs-CZ" sz="1600" dirty="0"/>
              <a:t/>
            </a:r>
            <a:br>
              <a:rPr lang="cs-CZ" sz="1600" dirty="0"/>
            </a:br>
            <a:r>
              <a:rPr lang="cs-CZ" sz="1600" dirty="0" smtClean="0"/>
              <a:t>Zkuste si udělat rámec také pro nějaký svůj běžný záměr – například stavbu domu</a:t>
            </a:r>
            <a:br>
              <a:rPr lang="cs-CZ" sz="1600" dirty="0" smtClean="0"/>
            </a:br>
            <a:endParaRPr lang="cs-CZ" sz="1400" i="1" dirty="0"/>
          </a:p>
        </p:txBody>
      </p:sp>
    </p:spTree>
    <p:extLst>
      <p:ext uri="{BB962C8B-B14F-4D97-AF65-F5344CB8AC3E}">
        <p14:creationId xmlns:p14="http://schemas.microsoft.com/office/powerpoint/2010/main" val="58149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26544" y="1782503"/>
            <a:ext cx="7390296" cy="3059661"/>
          </a:xfrm>
        </p:spPr>
        <p:txBody>
          <a:bodyPr>
            <a:noAutofit/>
          </a:bodyPr>
          <a:lstStyle/>
          <a:p>
            <a:r>
              <a:rPr lang="cs-CZ" sz="1600" dirty="0" smtClean="0"/>
              <a:t>Logických rámců se není třeba bát, používáním si na ně zvykneme snadno.</a:t>
            </a:r>
            <a:br>
              <a:rPr lang="cs-CZ" sz="1600" dirty="0" smtClean="0"/>
            </a:br>
            <a:r>
              <a:rPr lang="cs-CZ" sz="1600" dirty="0" smtClean="0"/>
              <a:t/>
            </a:r>
            <a:br>
              <a:rPr lang="cs-CZ" sz="1600" dirty="0" smtClean="0"/>
            </a:br>
            <a:r>
              <a:rPr lang="cs-CZ" sz="1600" dirty="0" smtClean="0"/>
              <a:t>Jsou neocenitelné při práci v týmu.</a:t>
            </a:r>
            <a:br>
              <a:rPr lang="cs-CZ" sz="1600" dirty="0" smtClean="0"/>
            </a:br>
            <a:r>
              <a:rPr lang="cs-CZ" sz="1600" dirty="0" smtClean="0"/>
              <a:t/>
            </a:r>
            <a:br>
              <a:rPr lang="cs-CZ" sz="1600" dirty="0" smtClean="0"/>
            </a:br>
            <a:r>
              <a:rPr lang="cs-CZ" sz="1600" dirty="0" smtClean="0"/>
              <a:t>Věnujme čas analýze. Nemusí být statická. Nemusí trvat hodiny.</a:t>
            </a:r>
            <a:br>
              <a:rPr lang="cs-CZ" sz="1600" dirty="0" smtClean="0"/>
            </a:br>
            <a:r>
              <a:rPr lang="cs-CZ" sz="1600" dirty="0" smtClean="0"/>
              <a:t/>
            </a:r>
            <a:br>
              <a:rPr lang="cs-CZ" sz="1600" dirty="0" smtClean="0"/>
            </a:br>
            <a:r>
              <a:rPr lang="cs-CZ" sz="1600" dirty="0" smtClean="0"/>
              <a:t>Pracujme s riziky. Budeme-li je ošetřovat, zdokonalíme záměr.</a:t>
            </a:r>
            <a:br>
              <a:rPr lang="cs-CZ" sz="1600" dirty="0" smtClean="0"/>
            </a:br>
            <a:r>
              <a:rPr lang="cs-CZ" sz="1600" dirty="0"/>
              <a:t/>
            </a:r>
            <a:br>
              <a:rPr lang="cs-CZ" sz="1600" dirty="0"/>
            </a:br>
            <a:r>
              <a:rPr lang="cs-CZ" sz="1600" dirty="0" smtClean="0"/>
              <a:t/>
            </a:r>
            <a:br>
              <a:rPr lang="cs-CZ" sz="1600" dirty="0" smtClean="0"/>
            </a:br>
            <a:r>
              <a:rPr lang="cs-CZ" sz="1600" dirty="0"/>
              <a:t/>
            </a:r>
            <a:br>
              <a:rPr lang="cs-CZ" sz="1600" dirty="0"/>
            </a:br>
            <a:r>
              <a:rPr lang="cs-CZ" sz="1600" b="1" dirty="0" smtClean="0">
                <a:solidFill>
                  <a:schemeClr val="accent1">
                    <a:lumMod val="75000"/>
                  </a:schemeClr>
                </a:solidFill>
              </a:rPr>
              <a:t>Díky za pozornost a brzy na slyšenou</a:t>
            </a:r>
            <a:r>
              <a:rPr lang="cs-CZ" sz="1600" b="1" dirty="0">
                <a:solidFill>
                  <a:schemeClr val="accent1">
                    <a:lumMod val="75000"/>
                  </a:schemeClr>
                </a:solidFill>
              </a:rPr>
              <a:t>!</a:t>
            </a:r>
            <a:endParaRPr lang="cs-CZ" sz="1600" i="1" dirty="0">
              <a:solidFill>
                <a:schemeClr val="accent1">
                  <a:lumMod val="75000"/>
                </a:schemeClr>
              </a:solidFill>
            </a:endParaRPr>
          </a:p>
        </p:txBody>
      </p:sp>
      <p:sp>
        <p:nvSpPr>
          <p:cNvPr id="5" name="TextovéPole 4"/>
          <p:cNvSpPr txBox="1"/>
          <p:nvPr/>
        </p:nvSpPr>
        <p:spPr>
          <a:xfrm>
            <a:off x="1026544" y="1413170"/>
            <a:ext cx="7142672" cy="369332"/>
          </a:xfrm>
          <a:prstGeom prst="rect">
            <a:avLst/>
          </a:prstGeom>
          <a:noFill/>
        </p:spPr>
        <p:txBody>
          <a:bodyPr wrap="square" rtlCol="0">
            <a:spAutoFit/>
          </a:bodyPr>
          <a:lstStyle/>
          <a:p>
            <a:r>
              <a:rPr lang="cs-CZ" b="1" dirty="0" smtClean="0">
                <a:latin typeface="+mj-lt"/>
              </a:rPr>
              <a:t>Závěrem</a:t>
            </a:r>
            <a:endParaRPr lang="cs-CZ" b="1" dirty="0">
              <a:latin typeface="+mj-lt"/>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3376" y="838427"/>
            <a:ext cx="585840" cy="574743"/>
          </a:xfrm>
          <a:prstGeom prst="rect">
            <a:avLst/>
          </a:prstGeom>
        </p:spPr>
      </p:pic>
    </p:spTree>
    <p:extLst>
      <p:ext uri="{BB962C8B-B14F-4D97-AF65-F5344CB8AC3E}">
        <p14:creationId xmlns:p14="http://schemas.microsoft.com/office/powerpoint/2010/main" val="64351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62385" y="1885760"/>
            <a:ext cx="7565366" cy="4109794"/>
          </a:xfrm>
        </p:spPr>
        <p:txBody>
          <a:bodyPr>
            <a:normAutofit/>
          </a:bodyPr>
          <a:lstStyle/>
          <a:p>
            <a:r>
              <a:rPr lang="cs-CZ" sz="2025" dirty="0" smtClean="0"/>
              <a:t>Zjistit</a:t>
            </a:r>
            <a:r>
              <a:rPr lang="cs-CZ" sz="2025" dirty="0"/>
              <a:t>, co to je logický rámec a k čemu je </a:t>
            </a:r>
            <a:r>
              <a:rPr lang="cs-CZ" sz="2025" dirty="0" smtClean="0"/>
              <a:t>dobrý</a:t>
            </a:r>
            <a:br>
              <a:rPr lang="cs-CZ" sz="2025" dirty="0" smtClean="0"/>
            </a:br>
            <a:r>
              <a:rPr lang="cs-CZ" sz="2025" dirty="0"/>
              <a:t/>
            </a:r>
            <a:br>
              <a:rPr lang="cs-CZ" sz="2025" dirty="0"/>
            </a:br>
            <a:r>
              <a:rPr lang="cs-CZ" sz="2025" dirty="0" smtClean="0"/>
              <a:t>Naučit </a:t>
            </a:r>
            <a:r>
              <a:rPr lang="cs-CZ" sz="2025" dirty="0"/>
              <a:t>se číst a používat logické </a:t>
            </a:r>
            <a:r>
              <a:rPr lang="cs-CZ" sz="2025" dirty="0" smtClean="0"/>
              <a:t>rámce</a:t>
            </a:r>
            <a:br>
              <a:rPr lang="cs-CZ" sz="2025" dirty="0" smtClean="0"/>
            </a:br>
            <a:r>
              <a:rPr lang="cs-CZ" sz="2025" dirty="0"/>
              <a:t/>
            </a:r>
            <a:br>
              <a:rPr lang="cs-CZ" sz="2025" dirty="0"/>
            </a:br>
            <a:r>
              <a:rPr lang="cs-CZ" sz="2025" dirty="0" smtClean="0"/>
              <a:t>Pochopit </a:t>
            </a:r>
            <a:r>
              <a:rPr lang="cs-CZ" sz="2025" dirty="0"/>
              <a:t>nezbytnost analýzy před tvorbou projektu a </a:t>
            </a:r>
            <a:r>
              <a:rPr lang="cs-CZ" sz="2025" dirty="0" smtClean="0"/>
              <a:t>rámce</a:t>
            </a:r>
            <a:br>
              <a:rPr lang="cs-CZ" sz="2025" dirty="0" smtClean="0"/>
            </a:br>
            <a:r>
              <a:rPr lang="cs-CZ" sz="2025" dirty="0"/>
              <a:t/>
            </a:r>
            <a:br>
              <a:rPr lang="cs-CZ" sz="2025" dirty="0"/>
            </a:br>
            <a:r>
              <a:rPr lang="cs-CZ" sz="2025" dirty="0" smtClean="0"/>
              <a:t>Poznat </a:t>
            </a:r>
            <a:r>
              <a:rPr lang="cs-CZ" sz="2025" dirty="0"/>
              <a:t>různé analytické </a:t>
            </a:r>
            <a:r>
              <a:rPr lang="cs-CZ" sz="2025" dirty="0" smtClean="0"/>
              <a:t>nástroje</a:t>
            </a:r>
            <a:br>
              <a:rPr lang="cs-CZ" sz="2025" dirty="0" smtClean="0"/>
            </a:br>
            <a:r>
              <a:rPr lang="cs-CZ" sz="2025" dirty="0"/>
              <a:t/>
            </a:r>
            <a:br>
              <a:rPr lang="cs-CZ" sz="2025" dirty="0"/>
            </a:br>
            <a:r>
              <a:rPr lang="cs-CZ" sz="2025" dirty="0" smtClean="0"/>
              <a:t>Naučit </a:t>
            </a:r>
            <a:r>
              <a:rPr lang="cs-CZ" sz="2025" dirty="0"/>
              <a:t>se pracovat s riziky a vytvořit díky nim lepší záměr</a:t>
            </a:r>
            <a:br>
              <a:rPr lang="cs-CZ" sz="2025" dirty="0"/>
            </a:br>
            <a:r>
              <a:rPr lang="cs-CZ" sz="2025" dirty="0" smtClean="0"/>
              <a:t/>
            </a:r>
            <a:br>
              <a:rPr lang="cs-CZ" sz="2025" dirty="0" smtClean="0"/>
            </a:br>
            <a:r>
              <a:rPr lang="cs-CZ" sz="2025" b="1" dirty="0" smtClean="0"/>
              <a:t>Používáte logické rámce? Kdo z vás s nimi má zkušenost?</a:t>
            </a:r>
            <a:r>
              <a:rPr lang="cs-CZ" sz="2025" b="1" dirty="0"/>
              <a:t/>
            </a:r>
            <a:br>
              <a:rPr lang="cs-CZ" sz="2025" b="1" dirty="0"/>
            </a:br>
            <a:endParaRPr lang="cs-CZ" sz="2025" dirty="0"/>
          </a:p>
        </p:txBody>
      </p:sp>
      <p:sp>
        <p:nvSpPr>
          <p:cNvPr id="5" name="TextovéPole 4"/>
          <p:cNvSpPr txBox="1"/>
          <p:nvPr/>
        </p:nvSpPr>
        <p:spPr>
          <a:xfrm>
            <a:off x="1362385" y="1326171"/>
            <a:ext cx="6512943" cy="461665"/>
          </a:xfrm>
          <a:prstGeom prst="rect">
            <a:avLst/>
          </a:prstGeom>
          <a:noFill/>
        </p:spPr>
        <p:txBody>
          <a:bodyPr wrap="square" rtlCol="0">
            <a:spAutoFit/>
          </a:bodyPr>
          <a:lstStyle/>
          <a:p>
            <a:r>
              <a:rPr lang="cs-CZ" sz="2400" b="1" dirty="0">
                <a:latin typeface="+mj-lt"/>
              </a:rPr>
              <a:t>Cíle setkání:</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545" y="1228247"/>
            <a:ext cx="585840" cy="574743"/>
          </a:xfrm>
          <a:prstGeom prst="rect">
            <a:avLst/>
          </a:prstGeom>
        </p:spPr>
      </p:pic>
    </p:spTree>
    <p:extLst>
      <p:ext uri="{BB962C8B-B14F-4D97-AF65-F5344CB8AC3E}">
        <p14:creationId xmlns:p14="http://schemas.microsoft.com/office/powerpoint/2010/main" val="3288264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3753" y="1537855"/>
            <a:ext cx="5236234" cy="4977245"/>
          </a:xfrm>
        </p:spPr>
        <p:txBody>
          <a:bodyPr>
            <a:normAutofit/>
          </a:bodyPr>
          <a:lstStyle/>
          <a:p>
            <a:pPr>
              <a:lnSpc>
                <a:spcPct val="100000"/>
              </a:lnSpc>
            </a:pPr>
            <a:r>
              <a:rPr lang="cs-CZ" sz="2025" dirty="0" smtClean="0"/>
              <a:t>Co </a:t>
            </a:r>
            <a:r>
              <a:rPr lang="cs-CZ" sz="2025" dirty="0"/>
              <a:t>je to projekt a projektový rámec</a:t>
            </a:r>
            <a:r>
              <a:rPr lang="cs-CZ" sz="2025" dirty="0" smtClean="0"/>
              <a:t>?</a:t>
            </a:r>
            <a:br>
              <a:rPr lang="cs-CZ" sz="2025" dirty="0" smtClean="0"/>
            </a:br>
            <a:r>
              <a:rPr lang="cs-CZ" sz="2025" dirty="0"/>
              <a:t/>
            </a:r>
            <a:br>
              <a:rPr lang="cs-CZ" sz="2025" dirty="0"/>
            </a:br>
            <a:r>
              <a:rPr lang="cs-CZ" sz="2025" dirty="0" smtClean="0"/>
              <a:t>Pojmy </a:t>
            </a:r>
            <a:r>
              <a:rPr lang="cs-CZ" sz="2025" dirty="0"/>
              <a:t>– cíle, vstupy, výstupy, </a:t>
            </a:r>
            <a:r>
              <a:rPr lang="cs-CZ" sz="2025" dirty="0" smtClean="0"/>
              <a:t>výsledky</a:t>
            </a:r>
            <a:br>
              <a:rPr lang="cs-CZ" sz="2025" dirty="0" smtClean="0"/>
            </a:br>
            <a:r>
              <a:rPr lang="cs-CZ" sz="2025" dirty="0"/>
              <a:t/>
            </a:r>
            <a:br>
              <a:rPr lang="cs-CZ" sz="2025" dirty="0"/>
            </a:br>
            <a:r>
              <a:rPr lang="cs-CZ" sz="2025" dirty="0" smtClean="0"/>
              <a:t>Logika rámce</a:t>
            </a:r>
            <a:br>
              <a:rPr lang="cs-CZ" sz="2025" dirty="0" smtClean="0"/>
            </a:br>
            <a:r>
              <a:rPr lang="cs-CZ" sz="2025" dirty="0"/>
              <a:t/>
            </a:r>
            <a:br>
              <a:rPr lang="cs-CZ" sz="2025" dirty="0"/>
            </a:br>
            <a:r>
              <a:rPr lang="cs-CZ" sz="2025" dirty="0" smtClean="0"/>
              <a:t>Jak </a:t>
            </a:r>
            <a:r>
              <a:rPr lang="cs-CZ" sz="2025" dirty="0"/>
              <a:t>a proč rámce tvořit a </a:t>
            </a:r>
            <a:r>
              <a:rPr lang="cs-CZ" sz="2025" dirty="0" smtClean="0"/>
              <a:t>vyplnit</a:t>
            </a:r>
            <a:br>
              <a:rPr lang="cs-CZ" sz="2025" dirty="0" smtClean="0"/>
            </a:br>
            <a:r>
              <a:rPr lang="cs-CZ" sz="2025" dirty="0"/>
              <a:t/>
            </a:r>
            <a:br>
              <a:rPr lang="cs-CZ" sz="2025" dirty="0"/>
            </a:br>
            <a:r>
              <a:rPr lang="cs-CZ" sz="2025" dirty="0" smtClean="0"/>
              <a:t>Základní </a:t>
            </a:r>
            <a:r>
              <a:rPr lang="cs-CZ" sz="2025" dirty="0"/>
              <a:t>analýza nástroje </a:t>
            </a:r>
            <a:r>
              <a:rPr lang="cs-CZ" sz="2025" dirty="0" smtClean="0"/>
              <a:t>analýzy</a:t>
            </a:r>
            <a:br>
              <a:rPr lang="cs-CZ" sz="2025" dirty="0" smtClean="0"/>
            </a:br>
            <a:r>
              <a:rPr lang="cs-CZ" sz="2025" dirty="0"/>
              <a:t/>
            </a:r>
            <a:br>
              <a:rPr lang="cs-CZ" sz="2025" dirty="0"/>
            </a:br>
            <a:r>
              <a:rPr lang="cs-CZ" sz="2025" dirty="0" smtClean="0"/>
              <a:t>Rizika </a:t>
            </a:r>
            <a:r>
              <a:rPr lang="cs-CZ" sz="2025" dirty="0"/>
              <a:t>a práce s </a:t>
            </a:r>
            <a:r>
              <a:rPr lang="cs-CZ" sz="2025" dirty="0" smtClean="0"/>
              <a:t>riziky</a:t>
            </a:r>
            <a:br>
              <a:rPr lang="cs-CZ" sz="2025" dirty="0" smtClean="0"/>
            </a:br>
            <a:r>
              <a:rPr lang="cs-CZ" sz="2025" dirty="0"/>
              <a:t/>
            </a:r>
            <a:br>
              <a:rPr lang="cs-CZ" sz="2025" dirty="0"/>
            </a:br>
            <a:r>
              <a:rPr lang="cs-CZ" sz="2025" dirty="0" smtClean="0"/>
              <a:t>Tvorba </a:t>
            </a:r>
            <a:r>
              <a:rPr lang="cs-CZ" sz="2025" dirty="0"/>
              <a:t>logických rámců s více partnery či více zodpovědnými osobami v týmu</a:t>
            </a:r>
            <a:br>
              <a:rPr lang="cs-CZ" sz="2025" dirty="0"/>
            </a:br>
            <a:endParaRPr lang="cs-CZ" sz="2025" dirty="0"/>
          </a:p>
        </p:txBody>
      </p:sp>
      <p:sp>
        <p:nvSpPr>
          <p:cNvPr id="5" name="TextovéPole 4"/>
          <p:cNvSpPr txBox="1"/>
          <p:nvPr/>
        </p:nvSpPr>
        <p:spPr>
          <a:xfrm>
            <a:off x="714621" y="1019970"/>
            <a:ext cx="6512943" cy="369332"/>
          </a:xfrm>
          <a:prstGeom prst="rect">
            <a:avLst/>
          </a:prstGeom>
          <a:noFill/>
        </p:spPr>
        <p:txBody>
          <a:bodyPr wrap="square" rtlCol="0">
            <a:spAutoFit/>
          </a:bodyPr>
          <a:lstStyle/>
          <a:p>
            <a:r>
              <a:rPr lang="cs-CZ" b="1" dirty="0" smtClean="0">
                <a:latin typeface="+mj-lt"/>
              </a:rPr>
              <a:t>Program</a:t>
            </a:r>
            <a:endParaRPr lang="cs-CZ" b="1" dirty="0">
              <a:latin typeface="+mj-lt"/>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621" y="1758634"/>
            <a:ext cx="2130261" cy="1596067"/>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4147" y="814559"/>
            <a:ext cx="585840" cy="574743"/>
          </a:xfrm>
          <a:prstGeom prst="rect">
            <a:avLst/>
          </a:prstGeom>
        </p:spPr>
      </p:pic>
    </p:spTree>
    <p:extLst>
      <p:ext uri="{BB962C8B-B14F-4D97-AF65-F5344CB8AC3E}">
        <p14:creationId xmlns:p14="http://schemas.microsoft.com/office/powerpoint/2010/main" val="190235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8302" y="1600199"/>
            <a:ext cx="7125026" cy="4769427"/>
          </a:xfrm>
        </p:spPr>
        <p:txBody>
          <a:bodyPr>
            <a:noAutofit/>
          </a:bodyPr>
          <a:lstStyle/>
          <a:p>
            <a:r>
              <a:rPr lang="cs-CZ" sz="1600" b="1" dirty="0"/>
              <a:t>Projekt </a:t>
            </a:r>
            <a:r>
              <a:rPr lang="cs-CZ" sz="1600" dirty="0"/>
              <a:t>(z lat. pro-</a:t>
            </a:r>
            <a:r>
              <a:rPr lang="cs-CZ" sz="1600" dirty="0" err="1"/>
              <a:t>jicio</a:t>
            </a:r>
            <a:r>
              <a:rPr lang="cs-CZ" sz="1600" dirty="0"/>
              <a:t>, pro-</a:t>
            </a:r>
            <a:r>
              <a:rPr lang="cs-CZ" sz="1600" dirty="0" err="1"/>
              <a:t>iectum</a:t>
            </a:r>
            <a:r>
              <a:rPr lang="cs-CZ" sz="1600" dirty="0"/>
              <a:t>, návrh, rozvrh</a:t>
            </a:r>
            <a:r>
              <a:rPr lang="cs-CZ" sz="1600" dirty="0" smtClean="0"/>
              <a:t>)</a:t>
            </a:r>
            <a:br>
              <a:rPr lang="cs-CZ" sz="1600" dirty="0" smtClean="0"/>
            </a:br>
            <a:r>
              <a:rPr lang="cs-CZ" sz="1600" dirty="0"/>
              <a:t/>
            </a:r>
            <a:br>
              <a:rPr lang="cs-CZ" sz="1600" dirty="0"/>
            </a:br>
            <a:r>
              <a:rPr lang="cs-CZ" sz="1600" b="1" dirty="0" smtClean="0"/>
              <a:t>Projekt </a:t>
            </a:r>
            <a:r>
              <a:rPr lang="cs-CZ" sz="1600" b="1" dirty="0"/>
              <a:t>je </a:t>
            </a:r>
            <a:r>
              <a:rPr lang="cs-CZ" sz="1600" dirty="0"/>
              <a:t>časově ohraničená a ucelená sada činností a procesů, jejímž cílem je zavedení, vytvoření nebo změna něčeho konkrétního. Projekt je třeba určitým způsobem řídit. </a:t>
            </a:r>
            <a:r>
              <a:rPr lang="cs-CZ" sz="1600" dirty="0" smtClean="0"/>
              <a:t/>
            </a:r>
            <a:br>
              <a:rPr lang="cs-CZ" sz="1600" dirty="0" smtClean="0"/>
            </a:br>
            <a:r>
              <a:rPr lang="cs-CZ" sz="1600" dirty="0"/>
              <a:t/>
            </a:r>
            <a:br>
              <a:rPr lang="cs-CZ" sz="1600" dirty="0"/>
            </a:br>
            <a:r>
              <a:rPr lang="cs-CZ" sz="1600" b="1" dirty="0"/>
              <a:t>Cíl</a:t>
            </a:r>
            <a:r>
              <a:rPr lang="cs-CZ" sz="1600" dirty="0"/>
              <a:t> - projekt musí mít jasný cíl, výsledek či užitek, tedy něco, co má realizovat, vytvořit či změnit </a:t>
            </a:r>
            <a:r>
              <a:rPr lang="cs-CZ" sz="1600" dirty="0" smtClean="0"/>
              <a:t/>
            </a:r>
            <a:br>
              <a:rPr lang="cs-CZ" sz="1600" dirty="0" smtClean="0"/>
            </a:br>
            <a:r>
              <a:rPr lang="cs-CZ" sz="1600" dirty="0"/>
              <a:t/>
            </a:r>
            <a:br>
              <a:rPr lang="cs-CZ" sz="1600" dirty="0"/>
            </a:br>
            <a:r>
              <a:rPr lang="cs-CZ" sz="1600" b="1" dirty="0" smtClean="0"/>
              <a:t>SMART</a:t>
            </a:r>
            <a:r>
              <a:rPr lang="cs-CZ" sz="1600" dirty="0" smtClean="0"/>
              <a:t/>
            </a:r>
            <a:br>
              <a:rPr lang="cs-CZ" sz="1600" dirty="0" smtClean="0"/>
            </a:br>
            <a:r>
              <a:rPr lang="cs-CZ" sz="1600" dirty="0"/>
              <a:t/>
            </a:r>
            <a:br>
              <a:rPr lang="cs-CZ" sz="1600" dirty="0"/>
            </a:br>
            <a:r>
              <a:rPr lang="cs-CZ" sz="1600" b="1" dirty="0"/>
              <a:t>Projekt je </a:t>
            </a:r>
            <a:r>
              <a:rPr lang="cs-CZ" sz="1600" dirty="0"/>
              <a:t>jedinečný proces sestávající z řady koordinovaných a řízených činností s daty zahájení a ukončení, prováděný pro dosažení cíle, který vyhovuje specifickým požadavkům, včetně omezení daných časem, náklady a </a:t>
            </a:r>
            <a:r>
              <a:rPr lang="cs-CZ" sz="1600" dirty="0" smtClean="0"/>
              <a:t>zdroji</a:t>
            </a:r>
            <a:br>
              <a:rPr lang="cs-CZ" sz="1600" dirty="0" smtClean="0"/>
            </a:br>
            <a:r>
              <a:rPr lang="cs-CZ" sz="1600" dirty="0"/>
              <a:t/>
            </a:r>
            <a:br>
              <a:rPr lang="cs-CZ" sz="1600" dirty="0"/>
            </a:br>
            <a:r>
              <a:rPr lang="cs-CZ" sz="1600" b="1" dirty="0"/>
              <a:t>Projekt je </a:t>
            </a:r>
            <a:r>
              <a:rPr lang="cs-CZ" sz="1600" dirty="0"/>
              <a:t>dočasné úsilí s cílem vytvořit unikátní produkt nebo službu.</a:t>
            </a:r>
          </a:p>
        </p:txBody>
      </p:sp>
      <p:sp>
        <p:nvSpPr>
          <p:cNvPr id="5" name="TextovéPole 4"/>
          <p:cNvSpPr txBox="1"/>
          <p:nvPr/>
        </p:nvSpPr>
        <p:spPr>
          <a:xfrm>
            <a:off x="2061712" y="1499120"/>
            <a:ext cx="5374257" cy="369332"/>
          </a:xfrm>
          <a:prstGeom prst="rect">
            <a:avLst/>
          </a:prstGeom>
          <a:noFill/>
        </p:spPr>
        <p:txBody>
          <a:bodyPr wrap="square" rtlCol="0">
            <a:spAutoFit/>
          </a:bodyPr>
          <a:lstStyle/>
          <a:p>
            <a:r>
              <a:rPr lang="cs-CZ" b="1" dirty="0" smtClean="0">
                <a:latin typeface="+mj-lt"/>
              </a:rPr>
              <a:t>Co je to projekt</a:t>
            </a:r>
            <a:endParaRPr lang="cs-CZ" b="1" dirty="0">
              <a:latin typeface="+mj-lt"/>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07" y="1499120"/>
            <a:ext cx="948905" cy="534132"/>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488" y="785151"/>
            <a:ext cx="585840" cy="574743"/>
          </a:xfrm>
          <a:prstGeom prst="rect">
            <a:avLst/>
          </a:prstGeom>
        </p:spPr>
      </p:pic>
    </p:spTree>
    <p:extLst>
      <p:ext uri="{BB962C8B-B14F-4D97-AF65-F5344CB8AC3E}">
        <p14:creationId xmlns:p14="http://schemas.microsoft.com/office/powerpoint/2010/main" val="3415000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8302" y="2182091"/>
            <a:ext cx="7125026" cy="3761509"/>
          </a:xfrm>
        </p:spPr>
        <p:txBody>
          <a:bodyPr>
            <a:noAutofit/>
          </a:bodyPr>
          <a:lstStyle/>
          <a:p>
            <a:r>
              <a:rPr lang="cs-CZ" sz="1600" dirty="0" smtClean="0"/>
              <a:t>Vysvětlení pojmů – není to jedno </a:t>
            </a:r>
            <a:r>
              <a:rPr lang="cs-CZ" sz="1600" dirty="0" smtClean="0">
                <a:sym typeface="Wingdings" panose="05000000000000000000" pitchFamily="2" charset="2"/>
              </a:rPr>
              <a:t> je potřeba jednotlivé kategorie pochopit</a:t>
            </a:r>
            <a:br>
              <a:rPr lang="cs-CZ" sz="1600" dirty="0" smtClean="0">
                <a:sym typeface="Wingdings" panose="05000000000000000000" pitchFamily="2" charset="2"/>
              </a:rPr>
            </a:br>
            <a:r>
              <a:rPr lang="cs-CZ" sz="1600" dirty="0">
                <a:sym typeface="Wingdings" panose="05000000000000000000" pitchFamily="2" charset="2"/>
              </a:rPr>
              <a:t/>
            </a:r>
            <a:br>
              <a:rPr lang="cs-CZ" sz="1600" dirty="0">
                <a:sym typeface="Wingdings" panose="05000000000000000000" pitchFamily="2" charset="2"/>
              </a:rPr>
            </a:br>
            <a:r>
              <a:rPr lang="cs-CZ" sz="1600" b="1" dirty="0" smtClean="0">
                <a:sym typeface="Wingdings" panose="05000000000000000000" pitchFamily="2" charset="2"/>
              </a:rPr>
              <a:t>Vstupy</a:t>
            </a:r>
            <a:r>
              <a:rPr lang="cs-CZ" sz="1600" dirty="0" smtClean="0">
                <a:sym typeface="Wingdings" panose="05000000000000000000" pitchFamily="2" charset="2"/>
              </a:rPr>
              <a:t> jsou vše co k projektu potřebuji, je to základní materiál pro tvorbu jakéhokoliv rozpočtu</a:t>
            </a:r>
            <a:br>
              <a:rPr lang="cs-CZ" sz="1600" dirty="0" smtClean="0">
                <a:sym typeface="Wingdings" panose="05000000000000000000" pitchFamily="2" charset="2"/>
              </a:rPr>
            </a:br>
            <a:r>
              <a:rPr lang="cs-CZ" sz="1600" dirty="0">
                <a:sym typeface="Wingdings" panose="05000000000000000000" pitchFamily="2" charset="2"/>
              </a:rPr>
              <a:t/>
            </a:r>
            <a:br>
              <a:rPr lang="cs-CZ" sz="1600" dirty="0">
                <a:sym typeface="Wingdings" panose="05000000000000000000" pitchFamily="2" charset="2"/>
              </a:rPr>
            </a:br>
            <a:r>
              <a:rPr lang="cs-CZ" sz="1600" b="1" dirty="0" smtClean="0">
                <a:sym typeface="Wingdings" panose="05000000000000000000" pitchFamily="2" charset="2"/>
              </a:rPr>
              <a:t>Výstupy</a:t>
            </a:r>
            <a:r>
              <a:rPr lang="cs-CZ" sz="1600" dirty="0" smtClean="0">
                <a:sym typeface="Wingdings" panose="05000000000000000000" pitchFamily="2" charset="2"/>
              </a:rPr>
              <a:t> jsou poměrně hmatatelné jasné produkty vašeho záměru (semináře, absolventi, programy…)</a:t>
            </a:r>
            <a:br>
              <a:rPr lang="cs-CZ" sz="1600" dirty="0" smtClean="0">
                <a:sym typeface="Wingdings" panose="05000000000000000000" pitchFamily="2" charset="2"/>
              </a:rPr>
            </a:br>
            <a:r>
              <a:rPr lang="cs-CZ" sz="1600" dirty="0">
                <a:sym typeface="Wingdings" panose="05000000000000000000" pitchFamily="2" charset="2"/>
              </a:rPr>
              <a:t/>
            </a:r>
            <a:br>
              <a:rPr lang="cs-CZ" sz="1600" dirty="0">
                <a:sym typeface="Wingdings" panose="05000000000000000000" pitchFamily="2" charset="2"/>
              </a:rPr>
            </a:br>
            <a:r>
              <a:rPr lang="cs-CZ" sz="1600" b="1" dirty="0" smtClean="0">
                <a:sym typeface="Wingdings" panose="05000000000000000000" pitchFamily="2" charset="2"/>
              </a:rPr>
              <a:t>Výsledky</a:t>
            </a:r>
            <a:r>
              <a:rPr lang="cs-CZ" sz="1600" dirty="0" smtClean="0">
                <a:sym typeface="Wingdings" panose="05000000000000000000" pitchFamily="2" charset="2"/>
              </a:rPr>
              <a:t> jsou abstraktnější, výsledků dosahujeme pomocí výstupů (změny postojů například)</a:t>
            </a:r>
            <a:br>
              <a:rPr lang="cs-CZ" sz="1600" dirty="0" smtClean="0">
                <a:sym typeface="Wingdings" panose="05000000000000000000" pitchFamily="2" charset="2"/>
              </a:rPr>
            </a:br>
            <a:r>
              <a:rPr lang="cs-CZ" sz="1600" dirty="0">
                <a:sym typeface="Wingdings" panose="05000000000000000000" pitchFamily="2" charset="2"/>
              </a:rPr>
              <a:t/>
            </a:r>
            <a:br>
              <a:rPr lang="cs-CZ" sz="1600" dirty="0">
                <a:sym typeface="Wingdings" panose="05000000000000000000" pitchFamily="2" charset="2"/>
              </a:rPr>
            </a:br>
            <a:r>
              <a:rPr lang="cs-CZ" sz="1600" b="1" dirty="0" smtClean="0">
                <a:sym typeface="Wingdings" panose="05000000000000000000" pitchFamily="2" charset="2"/>
              </a:rPr>
              <a:t>Díky výsledkům je dosahováno cíle </a:t>
            </a:r>
            <a:r>
              <a:rPr lang="cs-CZ" sz="1600" dirty="0" smtClean="0">
                <a:sym typeface="Wingdings" panose="05000000000000000000" pitchFamily="2" charset="2"/>
              </a:rPr>
              <a:t>(zvýšena zaměstnanost, méně se ničí životní prostředí)</a:t>
            </a:r>
            <a:endParaRPr lang="cs-CZ" sz="1600" dirty="0"/>
          </a:p>
        </p:txBody>
      </p:sp>
      <p:sp>
        <p:nvSpPr>
          <p:cNvPr id="5" name="TextovéPole 4"/>
          <p:cNvSpPr txBox="1"/>
          <p:nvPr/>
        </p:nvSpPr>
        <p:spPr>
          <a:xfrm>
            <a:off x="2061712" y="1499120"/>
            <a:ext cx="5374257" cy="369332"/>
          </a:xfrm>
          <a:prstGeom prst="rect">
            <a:avLst/>
          </a:prstGeom>
          <a:noFill/>
        </p:spPr>
        <p:txBody>
          <a:bodyPr wrap="square" rtlCol="0">
            <a:spAutoFit/>
          </a:bodyPr>
          <a:lstStyle/>
          <a:p>
            <a:r>
              <a:rPr lang="cs-CZ" b="1" dirty="0" smtClean="0">
                <a:latin typeface="+mj-lt"/>
              </a:rPr>
              <a:t>Vstupy, výstupy, výsledky</a:t>
            </a:r>
            <a:endParaRPr lang="cs-CZ" b="1" dirty="0">
              <a:latin typeface="+mj-lt"/>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07" y="1499120"/>
            <a:ext cx="948905" cy="534132"/>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488" y="785151"/>
            <a:ext cx="585840" cy="574743"/>
          </a:xfrm>
          <a:prstGeom prst="rect">
            <a:avLst/>
          </a:prstGeom>
        </p:spPr>
      </p:pic>
    </p:spTree>
    <p:extLst>
      <p:ext uri="{BB962C8B-B14F-4D97-AF65-F5344CB8AC3E}">
        <p14:creationId xmlns:p14="http://schemas.microsoft.com/office/powerpoint/2010/main" val="3804402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8302" y="1683327"/>
            <a:ext cx="7125026" cy="4478482"/>
          </a:xfrm>
        </p:spPr>
        <p:txBody>
          <a:bodyPr>
            <a:noAutofit/>
          </a:bodyPr>
          <a:lstStyle/>
          <a:p>
            <a:r>
              <a:rPr lang="cs-CZ" sz="1600" dirty="0"/>
              <a:t>Metoda logického rámce je postup, který </a:t>
            </a:r>
            <a:r>
              <a:rPr lang="cs-CZ" sz="1600" b="1" dirty="0"/>
              <a:t>umožňuje navrhnout a uspořádat </a:t>
            </a:r>
            <a:r>
              <a:rPr lang="cs-CZ" sz="1600" dirty="0"/>
              <a:t>základní charakteristiky projektu ve vzájemných souvislostech. </a:t>
            </a:r>
            <a:r>
              <a:rPr lang="cs-CZ" sz="1600" dirty="0" smtClean="0"/>
              <a:t/>
            </a:r>
            <a:br>
              <a:rPr lang="cs-CZ" sz="1600" dirty="0" smtClean="0"/>
            </a:br>
            <a:r>
              <a:rPr lang="cs-CZ" sz="1600" dirty="0"/>
              <a:t/>
            </a:r>
            <a:br>
              <a:rPr lang="cs-CZ" sz="1600" dirty="0"/>
            </a:br>
            <a:r>
              <a:rPr lang="cs-CZ" sz="1600" dirty="0" smtClean="0"/>
              <a:t>Uplatnění </a:t>
            </a:r>
            <a:r>
              <a:rPr lang="cs-CZ" sz="1600" dirty="0"/>
              <a:t>této metodiky je důležité </a:t>
            </a:r>
            <a:r>
              <a:rPr lang="cs-CZ" sz="1600" b="1" dirty="0" smtClean="0"/>
              <a:t>ve </a:t>
            </a:r>
            <a:r>
              <a:rPr lang="cs-CZ" sz="1600" b="1" dirty="0"/>
              <a:t>fázi přípravy projektu </a:t>
            </a:r>
            <a:r>
              <a:rPr lang="cs-CZ" sz="1600" dirty="0"/>
              <a:t>či </a:t>
            </a:r>
            <a:r>
              <a:rPr lang="cs-CZ" sz="1600" dirty="0" smtClean="0"/>
              <a:t>programu.</a:t>
            </a:r>
            <a:br>
              <a:rPr lang="cs-CZ" sz="1600" dirty="0" smtClean="0"/>
            </a:br>
            <a:r>
              <a:rPr lang="cs-CZ" sz="1600" dirty="0"/>
              <a:t/>
            </a:r>
            <a:br>
              <a:rPr lang="cs-CZ" sz="1600" dirty="0"/>
            </a:br>
            <a:r>
              <a:rPr lang="cs-CZ" sz="1600" dirty="0" smtClean="0"/>
              <a:t>Je </a:t>
            </a:r>
            <a:r>
              <a:rPr lang="cs-CZ" sz="1600" dirty="0"/>
              <a:t>to </a:t>
            </a:r>
            <a:r>
              <a:rPr lang="cs-CZ" sz="1600" b="1" dirty="0"/>
              <a:t>postup</a:t>
            </a:r>
            <a:r>
              <a:rPr lang="cs-CZ" sz="1600" dirty="0"/>
              <a:t>, s jehož pomocí jsme schopni stručně, přehledně a srozumitelně popsat projekt na jednom listu A4.</a:t>
            </a:r>
            <a:br>
              <a:rPr lang="cs-CZ" sz="1600" dirty="0"/>
            </a:br>
            <a:r>
              <a:rPr lang="cs-CZ" sz="1600" dirty="0" smtClean="0"/>
              <a:t/>
            </a:r>
            <a:br>
              <a:rPr lang="cs-CZ" sz="1600" dirty="0" smtClean="0"/>
            </a:br>
            <a:r>
              <a:rPr lang="cs-CZ" sz="1600" b="1" dirty="0" smtClean="0"/>
              <a:t>Logický </a:t>
            </a:r>
            <a:r>
              <a:rPr lang="cs-CZ" sz="1600" b="1" dirty="0"/>
              <a:t>rámec umožňuje</a:t>
            </a:r>
            <a:r>
              <a:rPr lang="cs-CZ" sz="1600" dirty="0"/>
              <a:t/>
            </a:r>
            <a:br>
              <a:rPr lang="cs-CZ" sz="1600" dirty="0"/>
            </a:br>
            <a:r>
              <a:rPr lang="cs-CZ" sz="1600" dirty="0" smtClean="0"/>
              <a:t>	organizaci a systemizaci celkového myšlení o projektu</a:t>
            </a:r>
            <a:br>
              <a:rPr lang="cs-CZ" sz="1600" dirty="0" smtClean="0"/>
            </a:br>
            <a:r>
              <a:rPr lang="cs-CZ" sz="1600" dirty="0" smtClean="0"/>
              <a:t>	upřesnění vztahů mezi cílem, účelem, výstupem a aktivitami projektu</a:t>
            </a:r>
            <a:br>
              <a:rPr lang="cs-CZ" sz="1600" dirty="0" smtClean="0"/>
            </a:br>
            <a:r>
              <a:rPr lang="cs-CZ" sz="1600" dirty="0" smtClean="0"/>
              <a:t>	jasné stanovení výkonnostních ukazatelů a kritérií</a:t>
            </a:r>
            <a:br>
              <a:rPr lang="cs-CZ" sz="1600" dirty="0" smtClean="0"/>
            </a:br>
            <a:r>
              <a:rPr lang="cs-CZ" sz="1600" dirty="0" smtClean="0"/>
              <a:t>	provádění kontroly dosažení cílů, účelu, realizaci výstupů a aktivit projektu</a:t>
            </a:r>
            <a:br>
              <a:rPr lang="cs-CZ" sz="1600" dirty="0" smtClean="0"/>
            </a:br>
            <a:r>
              <a:rPr lang="cs-CZ" sz="1600" dirty="0" smtClean="0"/>
              <a:t>	udržovat rychlý a srozumitelný přehled o obsahu, rozsahu a zaměření 	projektu</a:t>
            </a:r>
            <a:br>
              <a:rPr lang="cs-CZ" sz="1600" dirty="0" smtClean="0"/>
            </a:br>
            <a:r>
              <a:rPr lang="cs-CZ" sz="1600" dirty="0"/>
              <a:t/>
            </a:r>
            <a:br>
              <a:rPr lang="cs-CZ" sz="1600" dirty="0"/>
            </a:br>
            <a:r>
              <a:rPr lang="cs-CZ" sz="1600" b="1" dirty="0" smtClean="0"/>
              <a:t>Vhodný zejména </a:t>
            </a:r>
            <a:r>
              <a:rPr lang="cs-CZ" sz="1600" b="1" dirty="0"/>
              <a:t>pro neinvestiční (měkké) projekty</a:t>
            </a:r>
            <a:r>
              <a:rPr lang="cs-CZ" sz="1600" dirty="0"/>
              <a:t>, kde je oproti investičním kladen větší důraz na </a:t>
            </a:r>
            <a:r>
              <a:rPr lang="cs-CZ" sz="1600" dirty="0" smtClean="0"/>
              <a:t>věcně - logické </a:t>
            </a:r>
            <a:r>
              <a:rPr lang="cs-CZ" sz="1600" dirty="0"/>
              <a:t>a chronologické uspořádání aktivit a činností projektu</a:t>
            </a:r>
            <a:r>
              <a:rPr lang="cs-CZ" sz="1600" dirty="0" smtClean="0"/>
              <a:t>.</a:t>
            </a:r>
            <a:br>
              <a:rPr lang="cs-CZ" sz="1600" dirty="0" smtClean="0"/>
            </a:br>
            <a:r>
              <a:rPr lang="cs-CZ" sz="1600" dirty="0"/>
              <a:t/>
            </a:r>
            <a:br>
              <a:rPr lang="cs-CZ" sz="1600" dirty="0"/>
            </a:br>
            <a:r>
              <a:rPr lang="cs-CZ" sz="1400" i="1" dirty="0" smtClean="0"/>
              <a:t>Podle esfcr.cz</a:t>
            </a:r>
            <a:endParaRPr lang="cs-CZ" sz="1400" i="1" dirty="0"/>
          </a:p>
        </p:txBody>
      </p:sp>
      <p:sp>
        <p:nvSpPr>
          <p:cNvPr id="5" name="TextovéPole 4"/>
          <p:cNvSpPr txBox="1"/>
          <p:nvPr/>
        </p:nvSpPr>
        <p:spPr>
          <a:xfrm>
            <a:off x="2061712" y="1041920"/>
            <a:ext cx="5374257" cy="369332"/>
          </a:xfrm>
          <a:prstGeom prst="rect">
            <a:avLst/>
          </a:prstGeom>
          <a:noFill/>
        </p:spPr>
        <p:txBody>
          <a:bodyPr wrap="square" rtlCol="0">
            <a:spAutoFit/>
          </a:bodyPr>
          <a:lstStyle/>
          <a:p>
            <a:r>
              <a:rPr lang="cs-CZ" b="1" dirty="0" smtClean="0">
                <a:latin typeface="+mj-lt"/>
              </a:rPr>
              <a:t>Co je to projektový rámec - anebo logický?</a:t>
            </a:r>
            <a:endParaRPr lang="cs-CZ" b="1" dirty="0">
              <a:latin typeface="+mj-lt"/>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07" y="1041920"/>
            <a:ext cx="948905" cy="534132"/>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488" y="327951"/>
            <a:ext cx="585840" cy="574743"/>
          </a:xfrm>
          <a:prstGeom prst="rect">
            <a:avLst/>
          </a:prstGeom>
        </p:spPr>
      </p:pic>
    </p:spTree>
    <p:extLst>
      <p:ext uri="{BB962C8B-B14F-4D97-AF65-F5344CB8AC3E}">
        <p14:creationId xmlns:p14="http://schemas.microsoft.com/office/powerpoint/2010/main" val="4147432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061712" y="1041920"/>
            <a:ext cx="5374257" cy="369332"/>
          </a:xfrm>
          <a:prstGeom prst="rect">
            <a:avLst/>
          </a:prstGeom>
          <a:noFill/>
        </p:spPr>
        <p:txBody>
          <a:bodyPr wrap="square" rtlCol="0">
            <a:spAutoFit/>
          </a:bodyPr>
          <a:lstStyle/>
          <a:p>
            <a:r>
              <a:rPr lang="cs-CZ" b="1" dirty="0" smtClean="0">
                <a:latin typeface="+mj-lt"/>
              </a:rPr>
              <a:t>Co je to projektový rámec - anebo logický?</a:t>
            </a:r>
            <a:endParaRPr lang="cs-CZ" b="1" dirty="0">
              <a:latin typeface="+mj-lt"/>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07" y="1041920"/>
            <a:ext cx="948905" cy="534132"/>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488" y="327951"/>
            <a:ext cx="585840" cy="574743"/>
          </a:xfrm>
          <a:prstGeom prst="rect">
            <a:avLst/>
          </a:prstGeom>
        </p:spPr>
      </p:pic>
      <p:pic>
        <p:nvPicPr>
          <p:cNvPr id="7" name="Obrázek 6"/>
          <p:cNvPicPr>
            <a:picLocks noChangeAspect="1"/>
          </p:cNvPicPr>
          <p:nvPr/>
        </p:nvPicPr>
        <p:blipFill>
          <a:blip r:embed="rId4"/>
          <a:stretch>
            <a:fillRect/>
          </a:stretch>
        </p:blipFill>
        <p:spPr>
          <a:xfrm>
            <a:off x="1112807" y="1576052"/>
            <a:ext cx="7419975" cy="4581525"/>
          </a:xfrm>
          <a:prstGeom prst="rect">
            <a:avLst/>
          </a:prstGeom>
        </p:spPr>
      </p:pic>
    </p:spTree>
    <p:extLst>
      <p:ext uri="{BB962C8B-B14F-4D97-AF65-F5344CB8AC3E}">
        <p14:creationId xmlns:p14="http://schemas.microsoft.com/office/powerpoint/2010/main" val="2918946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7"/>
          <p:cNvGraphicFramePr>
            <a:graphicFrameLocks noGrp="1"/>
          </p:cNvGraphicFramePr>
          <p:nvPr>
            <p:extLst>
              <p:ext uri="{D42A27DB-BD31-4B8C-83A1-F6EECF244321}">
                <p14:modId xmlns:p14="http://schemas.microsoft.com/office/powerpoint/2010/main" val="890926041"/>
              </p:ext>
            </p:extLst>
          </p:nvPr>
        </p:nvGraphicFramePr>
        <p:xfrm>
          <a:off x="254578" y="177527"/>
          <a:ext cx="8660821" cy="6557987"/>
        </p:xfrm>
        <a:graphic>
          <a:graphicData uri="http://schemas.openxmlformats.org/drawingml/2006/table">
            <a:tbl>
              <a:tblPr/>
              <a:tblGrid>
                <a:gridCol w="1148195"/>
                <a:gridCol w="1413163"/>
                <a:gridCol w="2109355"/>
                <a:gridCol w="1652154"/>
                <a:gridCol w="2337954"/>
              </a:tblGrid>
              <a:tr h="196546">
                <a:tc>
                  <a:txBody>
                    <a:bodyPr/>
                    <a:lstStyle/>
                    <a:p>
                      <a:pPr algn="l" fontAlgn="ctr"/>
                      <a:r>
                        <a:rPr lang="cs-CZ" sz="500" b="0" i="0" u="none" strike="noStrike" dirty="0">
                          <a:solidFill>
                            <a:srgbClr val="000000"/>
                          </a:solidFill>
                          <a:effectLst/>
                          <a:latin typeface="Arial" panose="020B0604020202020204" pitchFamily="34" charset="0"/>
                        </a:rPr>
                        <a:t> </a:t>
                      </a:r>
                    </a:p>
                  </a:txBody>
                  <a:tcPr marL="55367" marR="4614" marT="46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700" b="1" i="0" u="none" strike="noStrike" dirty="0">
                          <a:solidFill>
                            <a:srgbClr val="000000"/>
                          </a:solidFill>
                          <a:effectLst/>
                          <a:latin typeface="Arial" panose="020B0604020202020204" pitchFamily="34" charset="0"/>
                        </a:rPr>
                        <a:t>Popis</a:t>
                      </a:r>
                    </a:p>
                  </a:txBody>
                  <a:tcPr marL="55367" marR="4614" marT="46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700" b="1" i="0" u="none" strike="noStrike">
                          <a:solidFill>
                            <a:srgbClr val="000000"/>
                          </a:solidFill>
                          <a:effectLst/>
                          <a:latin typeface="Arial" panose="020B0604020202020204" pitchFamily="34" charset="0"/>
                        </a:rPr>
                        <a:t>Objektivně uvěřitelné ukazatele</a:t>
                      </a:r>
                    </a:p>
                  </a:txBody>
                  <a:tcPr marL="55367" marR="4614" marT="46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700" b="1" i="0" u="none" strike="noStrike">
                          <a:solidFill>
                            <a:srgbClr val="000000"/>
                          </a:solidFill>
                          <a:effectLst/>
                          <a:latin typeface="Arial" panose="020B0604020202020204" pitchFamily="34" charset="0"/>
                        </a:rPr>
                        <a:t>Zdroje ověření ukazatelů</a:t>
                      </a:r>
                    </a:p>
                  </a:txBody>
                  <a:tcPr marL="55367" marR="4614" marT="46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700" b="1" i="0" u="none" strike="noStrike" dirty="0">
                          <a:solidFill>
                            <a:srgbClr val="000000"/>
                          </a:solidFill>
                          <a:effectLst/>
                          <a:latin typeface="Arial" panose="020B0604020202020204" pitchFamily="34" charset="0"/>
                        </a:rPr>
                        <a:t>Předpoklady/Rizika</a:t>
                      </a:r>
                    </a:p>
                  </a:txBody>
                  <a:tcPr marL="55367" marR="4614" marT="46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046">
                <a:tc>
                  <a:txBody>
                    <a:bodyPr/>
                    <a:lstStyle/>
                    <a:p>
                      <a:pPr algn="ctr" fontAlgn="ctr"/>
                      <a:r>
                        <a:rPr lang="cs-CZ" sz="800" b="1" i="0" u="none" strike="noStrike" dirty="0">
                          <a:solidFill>
                            <a:srgbClr val="000000"/>
                          </a:solidFill>
                          <a:effectLst/>
                          <a:latin typeface="Arial" panose="020B0604020202020204" pitchFamily="34" charset="0"/>
                        </a:rPr>
                        <a:t>Hlavní cíl projektu</a:t>
                      </a:r>
                    </a:p>
                  </a:txBody>
                  <a:tcPr marL="55367" marR="4614" marT="46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gridSpan="4">
                  <a:txBody>
                    <a:bodyPr/>
                    <a:lstStyle/>
                    <a:p>
                      <a:pPr algn="ctr" fontAlgn="ctr"/>
                      <a:r>
                        <a:rPr lang="cs-CZ" sz="800" b="1" i="1" u="none" strike="noStrike" dirty="0">
                          <a:solidFill>
                            <a:srgbClr val="000000"/>
                          </a:solidFill>
                          <a:effectLst/>
                          <a:latin typeface="Arial" panose="020B0604020202020204" pitchFamily="34" charset="0"/>
                        </a:rPr>
                        <a:t>Podpora uznaných národnostních menšin, pilotáž projektu a ověření zda je zájem a zda by šlo za rok udělat </a:t>
                      </a:r>
                      <a:r>
                        <a:rPr lang="cs-CZ" sz="800" b="1" i="1" u="none" strike="noStrike" dirty="0" smtClean="0">
                          <a:solidFill>
                            <a:srgbClr val="000000"/>
                          </a:solidFill>
                          <a:effectLst/>
                          <a:latin typeface="Arial" panose="020B0604020202020204" pitchFamily="34" charset="0"/>
                        </a:rPr>
                        <a:t>tři </a:t>
                      </a:r>
                      <a:r>
                        <a:rPr lang="cs-CZ" sz="800" b="1" i="1" u="none" strike="noStrike" dirty="0">
                          <a:solidFill>
                            <a:srgbClr val="000000"/>
                          </a:solidFill>
                          <a:effectLst/>
                          <a:latin typeface="Arial" panose="020B0604020202020204" pitchFamily="34" charset="0"/>
                        </a:rPr>
                        <a:t>kroužky po Praze, inkluze - zapojení </a:t>
                      </a:r>
                      <a:r>
                        <a:rPr lang="cs-CZ" sz="800" b="1" i="1" u="none" strike="noStrike" dirty="0" smtClean="0">
                          <a:solidFill>
                            <a:srgbClr val="000000"/>
                          </a:solidFill>
                          <a:effectLst/>
                          <a:latin typeface="Arial" panose="020B0604020202020204" pitchFamily="34" charset="0"/>
                        </a:rPr>
                        <a:t>Čechů/prezentace </a:t>
                      </a:r>
                      <a:r>
                        <a:rPr lang="cs-CZ" sz="800" b="1" i="1" u="none" strike="noStrike" dirty="0">
                          <a:solidFill>
                            <a:srgbClr val="000000"/>
                          </a:solidFill>
                          <a:effectLst/>
                          <a:latin typeface="Arial" panose="020B0604020202020204" pitchFamily="34" charset="0"/>
                        </a:rPr>
                        <a:t>na akcích</a:t>
                      </a:r>
                    </a:p>
                  </a:txBody>
                  <a:tcPr marL="4614" marR="4614" marT="46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422135">
                <a:tc>
                  <a:txBody>
                    <a:bodyPr/>
                    <a:lstStyle/>
                    <a:p>
                      <a:pPr algn="ctr" fontAlgn="ctr"/>
                      <a:r>
                        <a:rPr lang="cs-CZ" sz="800" b="1" i="0" u="none" strike="noStrike" dirty="0">
                          <a:solidFill>
                            <a:srgbClr val="000000"/>
                          </a:solidFill>
                          <a:effectLst/>
                          <a:latin typeface="Arial" panose="020B0604020202020204" pitchFamily="34" charset="0"/>
                        </a:rPr>
                        <a:t>Specifický cíl</a:t>
                      </a:r>
                    </a:p>
                  </a:txBody>
                  <a:tcPr marL="4614" marR="4614" marT="46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ctr"/>
                      <a:r>
                        <a:rPr lang="cs-CZ" sz="800" b="0" i="0" u="none" strike="noStrike">
                          <a:solidFill>
                            <a:srgbClr val="000000"/>
                          </a:solidFill>
                          <a:effectLst/>
                          <a:latin typeface="Arial" panose="020B0604020202020204" pitchFamily="34" charset="0"/>
                        </a:rPr>
                        <a:t>Udržení Ukrajinské kultury cizinců žijících v ČR</a:t>
                      </a:r>
                    </a:p>
                  </a:txBody>
                  <a:tcPr marL="55367" marR="4614" marT="46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Nemáme přímé ukazatele, ale činnosti projektu k tomu jednoznačně směřují a pomáhajíí</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Může být použit nějaký dotazník pro děti, rozhovor s účastníkem nějakého projektového výstupu</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dirty="0">
                          <a:solidFill>
                            <a:srgbClr val="000000"/>
                          </a:solidFill>
                          <a:effectLst/>
                          <a:latin typeface="Arial" panose="020B0604020202020204" pitchFamily="34" charset="0"/>
                        </a:rPr>
                        <a:t>Zdaleka ne všechny Ukrajince v ČR zajímá jejich tradice a jejich rozvoj či zachování</a:t>
                      </a:r>
                    </a:p>
                  </a:txBody>
                  <a:tcPr marL="55367" marR="4614" marT="46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5769">
                <a:tc rowSpan="3">
                  <a:txBody>
                    <a:bodyPr/>
                    <a:lstStyle/>
                    <a:p>
                      <a:pPr algn="ctr" fontAlgn="ctr"/>
                      <a:r>
                        <a:rPr lang="cs-CZ" sz="800" b="1" i="0" u="none" strike="noStrike" dirty="0">
                          <a:solidFill>
                            <a:srgbClr val="000000"/>
                          </a:solidFill>
                          <a:effectLst/>
                          <a:latin typeface="Arial" panose="020B0604020202020204" pitchFamily="34" charset="0"/>
                        </a:rPr>
                        <a:t>   Výsledky</a:t>
                      </a:r>
                    </a:p>
                  </a:txBody>
                  <a:tcPr marL="4614" marR="4614" marT="46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ctr"/>
                      <a:r>
                        <a:rPr lang="cs-CZ" sz="800" b="0" i="0" u="none" strike="noStrike">
                          <a:solidFill>
                            <a:srgbClr val="000000"/>
                          </a:solidFill>
                          <a:effectLst/>
                          <a:latin typeface="Arial" panose="020B0604020202020204" pitchFamily="34" charset="0"/>
                        </a:rPr>
                        <a:t>Zachování kultury</a:t>
                      </a:r>
                    </a:p>
                  </a:txBody>
                  <a:tcPr marL="55367" marR="4614" marT="46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Snaha využít kroužek a všechny aktivity projektu ještě "nějak" - prezentovat je třeba na akcích města, městské části, školy. Nedělat jen akci pro akci ale ještě ji dál využít (festiválek, nebo třeba nějak inkluzivně)</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Přehled akcí, kde se podařilo projektové výstupy "udat" a zviditelnit tak ukrajinskou kulturu</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emusí být dost příležitostí, mohou být předsudky typu ty a ty menšiny v ČR nechceme</a:t>
                      </a:r>
                    </a:p>
                  </a:txBody>
                  <a:tcPr marL="55367" marR="4614" marT="46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1224">
                <a:tc vMerge="1">
                  <a:txBody>
                    <a:bodyPr/>
                    <a:lstStyle/>
                    <a:p>
                      <a:endParaRPr lang="cs-CZ"/>
                    </a:p>
                  </a:txBody>
                  <a:tcPr/>
                </a:tc>
                <a:tc>
                  <a:txBody>
                    <a:bodyPr/>
                    <a:lstStyle/>
                    <a:p>
                      <a:pPr algn="l" fontAlgn="ctr"/>
                      <a:r>
                        <a:rPr lang="cs-CZ" sz="800" b="0" i="0" u="none" strike="noStrike" dirty="0">
                          <a:solidFill>
                            <a:srgbClr val="000000"/>
                          </a:solidFill>
                          <a:effectLst/>
                          <a:latin typeface="Arial" panose="020B0604020202020204" pitchFamily="34" charset="0"/>
                        </a:rPr>
                        <a:t>Inkluze</a:t>
                      </a:r>
                    </a:p>
                  </a:txBody>
                  <a:tcPr marL="55367" marR="4614" marT="46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Nejsou</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dirty="0">
                          <a:solidFill>
                            <a:srgbClr val="000000"/>
                          </a:solidFill>
                          <a:effectLst/>
                          <a:latin typeface="Arial" panose="020B0604020202020204" pitchFamily="34" charset="0"/>
                        </a:rPr>
                        <a:t>Přestože připravíme projekt primárně pro Ukrajince, všude budou </a:t>
                      </a:r>
                      <a:r>
                        <a:rPr lang="cs-CZ" sz="800" b="0" i="0" u="none" strike="noStrike" dirty="0" smtClean="0">
                          <a:solidFill>
                            <a:srgbClr val="000000"/>
                          </a:solidFill>
                          <a:effectLst/>
                          <a:latin typeface="Arial" panose="020B0604020202020204" pitchFamily="34" charset="0"/>
                        </a:rPr>
                        <a:t>Češi </a:t>
                      </a:r>
                      <a:r>
                        <a:rPr lang="cs-CZ" sz="800" b="0" i="0" u="none" strike="noStrike" dirty="0">
                          <a:solidFill>
                            <a:srgbClr val="000000"/>
                          </a:solidFill>
                          <a:effectLst/>
                          <a:latin typeface="Arial" panose="020B0604020202020204" pitchFamily="34" charset="0"/>
                        </a:rPr>
                        <a:t>vítáni, mohou přijít (projekt nemá tvrdě nastaveno, že se smí účastnit jen menšina)</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Xenofobie, nezájem o cizí kulturu</a:t>
                      </a:r>
                    </a:p>
                  </a:txBody>
                  <a:tcPr marL="55367" marR="4614" marT="46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590">
                <a:tc vMerge="1">
                  <a:txBody>
                    <a:bodyPr/>
                    <a:lstStyle/>
                    <a:p>
                      <a:endParaRPr lang="cs-CZ"/>
                    </a:p>
                  </a:txBody>
                  <a:tcPr/>
                </a:tc>
                <a:tc>
                  <a:txBody>
                    <a:bodyPr/>
                    <a:lstStyle/>
                    <a:p>
                      <a:pPr algn="l" fontAlgn="ctr"/>
                      <a:r>
                        <a:rPr lang="cs-CZ" sz="800" b="0" i="0" u="none" strike="noStrike" dirty="0">
                          <a:solidFill>
                            <a:srgbClr val="000000"/>
                          </a:solidFill>
                          <a:effectLst/>
                          <a:latin typeface="Arial" panose="020B0604020202020204" pitchFamily="34" charset="0"/>
                        </a:rPr>
                        <a:t>Podpora dětí a dospělých</a:t>
                      </a:r>
                    </a:p>
                  </a:txBody>
                  <a:tcPr marL="55367" marR="4614" marT="46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Všechny projektové výstupy</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pl-PL" sz="800" b="0" i="0" u="none" strike="noStrike">
                          <a:solidFill>
                            <a:srgbClr val="000000"/>
                          </a:solidFill>
                          <a:effectLst/>
                          <a:latin typeface="Arial" panose="020B0604020202020204" pitchFamily="34" charset="0"/>
                        </a:rPr>
                        <a:t>Prezence a fotodokumentace ze všech výstupů projektu</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Malý zájem ukrajinské komunity</a:t>
                      </a:r>
                    </a:p>
                  </a:txBody>
                  <a:tcPr marL="55367" marR="4614" marT="46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680">
                <a:tc rowSpan="5">
                  <a:txBody>
                    <a:bodyPr/>
                    <a:lstStyle/>
                    <a:p>
                      <a:pPr algn="ctr" fontAlgn="ctr"/>
                      <a:r>
                        <a:rPr lang="cs-CZ" sz="800" b="1" i="0" u="none" strike="noStrike" dirty="0">
                          <a:solidFill>
                            <a:srgbClr val="000000"/>
                          </a:solidFill>
                          <a:effectLst/>
                          <a:latin typeface="Arial" panose="020B0604020202020204" pitchFamily="34" charset="0"/>
                        </a:rPr>
                        <a:t>Výstupy (jediná aktivita)</a:t>
                      </a:r>
                    </a:p>
                  </a:txBody>
                  <a:tcPr marL="55367" marR="4614" marT="46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ctr"/>
                      <a:r>
                        <a:rPr lang="cs-CZ" sz="800" b="0" i="0" u="none" strike="noStrike" dirty="0">
                          <a:solidFill>
                            <a:srgbClr val="000000"/>
                          </a:solidFill>
                          <a:effectLst/>
                          <a:latin typeface="Arial" panose="020B0604020202020204" pitchFamily="34" charset="0"/>
                        </a:rPr>
                        <a:t>Příprava projektu </a:t>
                      </a:r>
                    </a:p>
                  </a:txBody>
                  <a:tcPr marL="55367" marR="4614" marT="46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dirty="0">
                          <a:solidFill>
                            <a:srgbClr val="000000"/>
                          </a:solidFill>
                          <a:effectLst/>
                          <a:latin typeface="Arial" panose="020B0604020202020204" pitchFamily="34" charset="0"/>
                        </a:rPr>
                        <a:t>Vstupy: místnost na pronájem, 2 lektoři,  zařídit prostor, oslovit cílovku, weby, letáky, program, harmonogram  všech aktivit, Celý projekt bude mít koordinátora na 0,2 úvazku</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Uzavírání DPP s lektory, náplň práce koordinátora, plán činnosti projektu (program, harmonogram, domluva lektorů)</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Není čas na přípravu, začátek projektu v lednu</a:t>
                      </a:r>
                    </a:p>
                  </a:txBody>
                  <a:tcPr marL="55367" marR="4614" marT="46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0314">
                <a:tc vMerge="1">
                  <a:txBody>
                    <a:bodyPr/>
                    <a:lstStyle/>
                    <a:p>
                      <a:endParaRPr lang="cs-CZ"/>
                    </a:p>
                  </a:txBody>
                  <a:tcPr/>
                </a:tc>
                <a:tc>
                  <a:txBody>
                    <a:bodyPr/>
                    <a:lstStyle/>
                    <a:p>
                      <a:pPr algn="l" fontAlgn="ctr"/>
                      <a:r>
                        <a:rPr lang="cs-CZ" sz="800" b="0" i="0" u="none" strike="noStrike">
                          <a:solidFill>
                            <a:srgbClr val="000000"/>
                          </a:solidFill>
                          <a:effectLst/>
                          <a:latin typeface="Arial" panose="020B0604020202020204" pitchFamily="34" charset="0"/>
                        </a:rPr>
                        <a:t>Kroužek</a:t>
                      </a:r>
                    </a:p>
                  </a:txBody>
                  <a:tcPr marL="55367" marR="4614" marT="46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dirty="0">
                          <a:solidFill>
                            <a:srgbClr val="000000"/>
                          </a:solidFill>
                          <a:effectLst/>
                          <a:latin typeface="Arial" panose="020B0604020202020204" pitchFamily="34" charset="0"/>
                        </a:rPr>
                        <a:t>Vstupy: Spočítat kolikrát se sejdou (52 týdnů mínus všechny prázdniny), 1x týdně na 2 hodiny, plus půlhodina na přípravu pro lektory před a po. Místnost bude v </a:t>
                      </a:r>
                      <a:r>
                        <a:rPr lang="cs-CZ" sz="800" b="0" i="0" u="none" strike="noStrike" dirty="0" smtClean="0">
                          <a:solidFill>
                            <a:srgbClr val="000000"/>
                          </a:solidFill>
                          <a:effectLst/>
                          <a:latin typeface="Arial" panose="020B0604020202020204" pitchFamily="34" charset="0"/>
                        </a:rPr>
                        <a:t>sídle, </a:t>
                      </a:r>
                      <a:r>
                        <a:rPr lang="cs-CZ" sz="800" b="0" i="0" u="none" strike="noStrike" dirty="0">
                          <a:solidFill>
                            <a:srgbClr val="000000"/>
                          </a:solidFill>
                          <a:effectLst/>
                          <a:latin typeface="Arial" panose="020B0604020202020204" pitchFamily="34" charset="0"/>
                        </a:rPr>
                        <a:t>cena pronájmu 300/hod., kapacita 10 - 20 dětí, specifikace na prvostupňové. </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dirty="0" smtClean="0">
                          <a:solidFill>
                            <a:srgbClr val="000000"/>
                          </a:solidFill>
                          <a:effectLst/>
                          <a:latin typeface="Arial" panose="020B0604020202020204" pitchFamily="34" charset="0"/>
                        </a:rPr>
                        <a:t>Třídní </a:t>
                      </a:r>
                      <a:r>
                        <a:rPr lang="cs-CZ" sz="800" b="0" i="0" u="none" strike="noStrike" dirty="0">
                          <a:solidFill>
                            <a:srgbClr val="000000"/>
                          </a:solidFill>
                          <a:effectLst/>
                          <a:latin typeface="Arial" panose="020B0604020202020204" pitchFamily="34" charset="0"/>
                        </a:rPr>
                        <a:t>kniha kroužku, foto</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Smlouvy s rodiči jsou poněkud nadstandartní - výměnou za příznivou cenu by ale toto riziko mělo být eliminováno. Jké zvolit sankce, jestliže by rodič smlouvu nedodržoval? Maximální flexibilita.</a:t>
                      </a:r>
                    </a:p>
                  </a:txBody>
                  <a:tcPr marL="55367" marR="4614" marT="46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6680">
                <a:tc vMerge="1">
                  <a:txBody>
                    <a:bodyPr/>
                    <a:lstStyle/>
                    <a:p>
                      <a:endParaRPr lang="cs-CZ"/>
                    </a:p>
                  </a:txBody>
                  <a:tcPr/>
                </a:tc>
                <a:tc>
                  <a:txBody>
                    <a:bodyPr/>
                    <a:lstStyle/>
                    <a:p>
                      <a:pPr algn="l" fontAlgn="ctr"/>
                      <a:r>
                        <a:rPr lang="cs-CZ" sz="800" b="0" i="0" u="none" strike="noStrike">
                          <a:solidFill>
                            <a:srgbClr val="000000"/>
                          </a:solidFill>
                          <a:effectLst/>
                          <a:latin typeface="Arial" panose="020B0604020202020204" pitchFamily="34" charset="0"/>
                        </a:rPr>
                        <a:t>Workshopy</a:t>
                      </a:r>
                    </a:p>
                  </a:txBody>
                  <a:tcPr marL="55367" marR="4614" marT="46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dirty="0">
                          <a:solidFill>
                            <a:srgbClr val="000000"/>
                          </a:solidFill>
                          <a:effectLst/>
                          <a:latin typeface="Arial" panose="020B0604020202020204" pitchFamily="34" charset="0"/>
                        </a:rPr>
                        <a:t>Vstupy: Uděláme 5 </a:t>
                      </a:r>
                      <a:r>
                        <a:rPr lang="cs-CZ" sz="800" b="0" i="0" u="none" strike="noStrike" dirty="0" smtClean="0">
                          <a:solidFill>
                            <a:srgbClr val="000000"/>
                          </a:solidFill>
                          <a:effectLst/>
                          <a:latin typeface="Arial" panose="020B0604020202020204" pitchFamily="34" charset="0"/>
                        </a:rPr>
                        <a:t>workshopů pro </a:t>
                      </a:r>
                      <a:r>
                        <a:rPr lang="cs-CZ" sz="800" b="0" i="0" u="none" strike="noStrike" dirty="0">
                          <a:solidFill>
                            <a:srgbClr val="000000"/>
                          </a:solidFill>
                          <a:effectLst/>
                          <a:latin typeface="Arial" panose="020B0604020202020204" pitchFamily="34" charset="0"/>
                        </a:rPr>
                        <a:t>děti i dospělé, na témata vyšívání prostírání, pletení věnečku, výroba státního znaku, výrobky z papíru, výroba mozaiky, kapacita 2O lidí</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dirty="0" err="1">
                          <a:solidFill>
                            <a:srgbClr val="000000"/>
                          </a:solidFill>
                          <a:effectLst/>
                          <a:latin typeface="Arial" panose="020B0604020202020204" pitchFamily="34" charset="0"/>
                        </a:rPr>
                        <a:t>Prezenčky</a:t>
                      </a:r>
                      <a:r>
                        <a:rPr lang="cs-CZ" sz="800" b="0" i="0" u="none" strike="noStrike" dirty="0">
                          <a:solidFill>
                            <a:srgbClr val="000000"/>
                          </a:solidFill>
                          <a:effectLst/>
                          <a:latin typeface="Arial" panose="020B0604020202020204" pitchFamily="34" charset="0"/>
                        </a:rPr>
                        <a:t>, fotky</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Malá propagace, malý zájem</a:t>
                      </a:r>
                    </a:p>
                  </a:txBody>
                  <a:tcPr marL="55367" marR="4614" marT="46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6680">
                <a:tc vMerge="1">
                  <a:txBody>
                    <a:bodyPr/>
                    <a:lstStyle/>
                    <a:p>
                      <a:endParaRPr lang="cs-CZ"/>
                    </a:p>
                  </a:txBody>
                  <a:tcPr/>
                </a:tc>
                <a:tc>
                  <a:txBody>
                    <a:bodyPr/>
                    <a:lstStyle/>
                    <a:p>
                      <a:pPr algn="l" fontAlgn="ctr"/>
                      <a:r>
                        <a:rPr lang="cs-CZ" sz="800" b="0" i="0" u="none" strike="noStrike">
                          <a:solidFill>
                            <a:srgbClr val="000000"/>
                          </a:solidFill>
                          <a:effectLst/>
                          <a:latin typeface="Arial" panose="020B0604020202020204" pitchFamily="34" charset="0"/>
                        </a:rPr>
                        <a:t>Kroužek na zkoušku v základních školách</a:t>
                      </a:r>
                    </a:p>
                  </a:txBody>
                  <a:tcPr marL="55367" marR="4614" marT="46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Vstupy: Domluvíme 5 škol, kam s kroužkem/workshopem vyjedeme, vyzkoušíme zájem a možnost. Na konci projektu to vyhodnotit  říct zda projekt má šanci namultiplikaci</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dirty="0" err="1">
                          <a:solidFill>
                            <a:srgbClr val="000000"/>
                          </a:solidFill>
                          <a:effectLst/>
                          <a:latin typeface="Arial" panose="020B0604020202020204" pitchFamily="34" charset="0"/>
                        </a:rPr>
                        <a:t>Prezenčky</a:t>
                      </a:r>
                      <a:r>
                        <a:rPr lang="cs-CZ" sz="800" b="0" i="0" u="none" strike="noStrike" dirty="0">
                          <a:solidFill>
                            <a:srgbClr val="000000"/>
                          </a:solidFill>
                          <a:effectLst/>
                          <a:latin typeface="Arial" panose="020B0604020202020204" pitchFamily="34" charset="0"/>
                        </a:rPr>
                        <a:t>, fotky</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800" b="0" i="0" u="none" strike="noStrike" dirty="0">
                          <a:solidFill>
                            <a:srgbClr val="000000"/>
                          </a:solidFill>
                          <a:effectLst/>
                          <a:latin typeface="Arial" panose="020B0604020202020204" pitchFamily="34" charset="0"/>
                        </a:rPr>
                        <a:t>Potřeba nasmlouvat školy</a:t>
                      </a:r>
                    </a:p>
                  </a:txBody>
                  <a:tcPr marL="55367" marR="4614" marT="46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6680">
                <a:tc vMerge="1">
                  <a:txBody>
                    <a:bodyPr/>
                    <a:lstStyle/>
                    <a:p>
                      <a:endParaRPr lang="cs-CZ"/>
                    </a:p>
                  </a:txBody>
                  <a:tcPr/>
                </a:tc>
                <a:tc>
                  <a:txBody>
                    <a:bodyPr/>
                    <a:lstStyle/>
                    <a:p>
                      <a:pPr algn="l" fontAlgn="ctr"/>
                      <a:r>
                        <a:rPr lang="cs-CZ" sz="800" b="0" i="0" u="none" strike="noStrike">
                          <a:solidFill>
                            <a:srgbClr val="000000"/>
                          </a:solidFill>
                          <a:effectLst/>
                          <a:latin typeface="Arial" panose="020B0604020202020204" pitchFamily="34" charset="0"/>
                        </a:rPr>
                        <a:t>Akce ve spolupráci s Ukrajinskou diasporou</a:t>
                      </a:r>
                    </a:p>
                  </a:txBody>
                  <a:tcPr marL="55367" marR="4614" marT="46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Udělat 2 - 3 akce, kam bychom prodali, kroužek, workshop a prezentovali se tím veřejně, ve spolupráci s organizací ukrajinská diaspora</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800" b="0" i="0" u="none" strike="noStrike">
                          <a:solidFill>
                            <a:srgbClr val="000000"/>
                          </a:solidFill>
                          <a:effectLst/>
                          <a:latin typeface="Arial" panose="020B0604020202020204" pitchFamily="34" charset="0"/>
                        </a:rPr>
                        <a:t>Fotodokumentace, Tiskovka, článek do periodika</a:t>
                      </a:r>
                    </a:p>
                  </a:txBody>
                  <a:tcPr marL="55367" marR="4614" marT="4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cs-CZ" sz="800" b="0" i="0" u="none" strike="noStrike" dirty="0">
                          <a:solidFill>
                            <a:srgbClr val="000000"/>
                          </a:solidFill>
                          <a:effectLst/>
                          <a:latin typeface="Arial" panose="020B0604020202020204" pitchFamily="34" charset="0"/>
                        </a:rPr>
                        <a:t>Není zatím nastavena funkční partnerská spolupráce</a:t>
                      </a:r>
                    </a:p>
                  </a:txBody>
                  <a:tcPr marL="55367" marR="4614" marT="46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802">
                <a:tc>
                  <a:txBody>
                    <a:bodyPr/>
                    <a:lstStyle/>
                    <a:p>
                      <a:pPr algn="l" fontAlgn="ctr"/>
                      <a:endParaRPr lang="cs-CZ" sz="800" b="0" i="0" u="none" strike="noStrike">
                        <a:solidFill>
                          <a:srgbClr val="000000"/>
                        </a:solidFill>
                        <a:effectLst/>
                        <a:latin typeface="Arial" panose="020B0604020202020204" pitchFamily="34" charset="0"/>
                      </a:endParaRPr>
                    </a:p>
                  </a:txBody>
                  <a:tcPr marL="55367" marR="4614" marT="461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cs-CZ" sz="800" b="0" i="0" u="none" strike="noStrike">
                        <a:solidFill>
                          <a:srgbClr val="000000"/>
                        </a:solidFill>
                        <a:effectLst/>
                        <a:latin typeface="Arial" panose="020B0604020202020204" pitchFamily="34" charset="0"/>
                      </a:endParaRPr>
                    </a:p>
                  </a:txBody>
                  <a:tcPr marL="55367" marR="4614" marT="461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cs-CZ"/>
                    </a:p>
                  </a:txBody>
                  <a:tcPr marL="55367" marR="4614" marT="461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cs-CZ" dirty="0"/>
                    </a:p>
                  </a:txBody>
                  <a:tcPr marL="55367" marR="4614" marT="461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cs-CZ" sz="800" b="0" i="0" u="none" strike="noStrike" dirty="0">
                          <a:solidFill>
                            <a:srgbClr val="000000"/>
                          </a:solidFill>
                          <a:effectLst/>
                          <a:latin typeface="Arial" panose="020B0604020202020204" pitchFamily="34" charset="0"/>
                        </a:rPr>
                        <a:t>Nové příchozím chybí podpora komunity a sdílení prožitků v nové zemi.  Naopak dlouhodobě tu také žije ukrajinská menšina, která se již integrovala do české společnosti. Děti chodí do českých škol, komunikují v českým jazyce  a zapomínají na své kulturní tradice, zvyky a folklor. </a:t>
                      </a:r>
                    </a:p>
                  </a:txBody>
                  <a:tcPr marL="55367" marR="4614" marT="46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CFF"/>
                    </a:solidFill>
                  </a:tcPr>
                </a:tc>
              </a:tr>
            </a:tbl>
          </a:graphicData>
        </a:graphic>
      </p:graphicFrame>
    </p:spTree>
    <p:extLst>
      <p:ext uri="{BB962C8B-B14F-4D97-AF65-F5344CB8AC3E}">
        <p14:creationId xmlns:p14="http://schemas.microsoft.com/office/powerpoint/2010/main" val="539637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061712" y="1041920"/>
            <a:ext cx="5374257" cy="369332"/>
          </a:xfrm>
          <a:prstGeom prst="rect">
            <a:avLst/>
          </a:prstGeom>
          <a:noFill/>
        </p:spPr>
        <p:txBody>
          <a:bodyPr wrap="square" rtlCol="0">
            <a:spAutoFit/>
          </a:bodyPr>
          <a:lstStyle/>
          <a:p>
            <a:r>
              <a:rPr lang="cs-CZ" b="1" dirty="0" smtClean="0">
                <a:latin typeface="+mj-lt"/>
              </a:rPr>
              <a:t>Logika rámce</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807" y="1041920"/>
            <a:ext cx="948905" cy="534132"/>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488" y="327951"/>
            <a:ext cx="585840" cy="574743"/>
          </a:xfrm>
          <a:prstGeom prst="rect">
            <a:avLst/>
          </a:prstGeom>
        </p:spPr>
      </p:pic>
      <p:graphicFrame>
        <p:nvGraphicFramePr>
          <p:cNvPr id="3" name="Tabulka 2"/>
          <p:cNvGraphicFramePr>
            <a:graphicFrameLocks noGrp="1"/>
          </p:cNvGraphicFramePr>
          <p:nvPr>
            <p:extLst>
              <p:ext uri="{D42A27DB-BD31-4B8C-83A1-F6EECF244321}">
                <p14:modId xmlns:p14="http://schemas.microsoft.com/office/powerpoint/2010/main" val="214575553"/>
              </p:ext>
            </p:extLst>
          </p:nvPr>
        </p:nvGraphicFramePr>
        <p:xfrm>
          <a:off x="1112805" y="1776844"/>
          <a:ext cx="6960930" cy="4728945"/>
        </p:xfrm>
        <a:graphic>
          <a:graphicData uri="http://schemas.openxmlformats.org/drawingml/2006/table">
            <a:tbl>
              <a:tblPr>
                <a:tableStyleId>{B301B821-A1FF-4177-AEE7-76D212191A09}</a:tableStyleId>
              </a:tblPr>
              <a:tblGrid>
                <a:gridCol w="3480465"/>
                <a:gridCol w="3480465"/>
              </a:tblGrid>
              <a:tr h="206874">
                <a:tc>
                  <a:txBody>
                    <a:bodyPr/>
                    <a:lstStyle/>
                    <a:p>
                      <a:pPr algn="l" fontAlgn="ctr"/>
                      <a:r>
                        <a:rPr lang="cs-CZ" sz="1400" u="none" strike="noStrike" dirty="0">
                          <a:effectLst/>
                        </a:rPr>
                        <a:t> </a:t>
                      </a:r>
                      <a:endParaRPr lang="cs-CZ" sz="1400" b="0" i="0" u="none" strike="noStrike" dirty="0">
                        <a:solidFill>
                          <a:srgbClr val="000000"/>
                        </a:solidFill>
                        <a:effectLst/>
                        <a:latin typeface="Calibri" panose="020F0502020204030204" pitchFamily="34" charset="0"/>
                      </a:endParaRPr>
                    </a:p>
                  </a:txBody>
                  <a:tcPr marL="54422" marR="6047" marT="6047" marB="0" anchor="ctr"/>
                </a:tc>
                <a:tc>
                  <a:txBody>
                    <a:bodyPr/>
                    <a:lstStyle/>
                    <a:p>
                      <a:pPr algn="l" fontAlgn="ctr"/>
                      <a:r>
                        <a:rPr lang="cs-CZ" sz="1400" b="1" u="none" strike="noStrike" dirty="0">
                          <a:effectLst/>
                        </a:rPr>
                        <a:t>Popis</a:t>
                      </a:r>
                      <a:endParaRPr lang="cs-CZ" sz="1400" b="1" i="0" u="none" strike="noStrike" dirty="0">
                        <a:solidFill>
                          <a:srgbClr val="000000"/>
                        </a:solidFill>
                        <a:effectLst/>
                        <a:latin typeface="Arial" panose="020B0604020202020204" pitchFamily="34" charset="0"/>
                      </a:endParaRPr>
                    </a:p>
                  </a:txBody>
                  <a:tcPr marL="54422" marR="6047" marT="6047" marB="0" anchor="ctr"/>
                </a:tc>
              </a:tr>
              <a:tr h="1011564">
                <a:tc>
                  <a:txBody>
                    <a:bodyPr/>
                    <a:lstStyle/>
                    <a:p>
                      <a:pPr algn="l" fontAlgn="ctr"/>
                      <a:r>
                        <a:rPr lang="cs-CZ" sz="1400" b="1" u="none" strike="noStrike" dirty="0">
                          <a:effectLst/>
                        </a:rPr>
                        <a:t>Hlavní cíl projektu</a:t>
                      </a:r>
                      <a:endParaRPr lang="cs-CZ" sz="1400" b="1" i="0" u="none" strike="noStrike" dirty="0">
                        <a:solidFill>
                          <a:srgbClr val="000000"/>
                        </a:solidFill>
                        <a:effectLst/>
                        <a:latin typeface="Arial" panose="020B0604020202020204" pitchFamily="34" charset="0"/>
                      </a:endParaRPr>
                    </a:p>
                  </a:txBody>
                  <a:tcPr marL="54422" marR="6047" marT="6047" marB="0" anchor="ctr"/>
                </a:tc>
                <a:tc>
                  <a:txBody>
                    <a:bodyPr/>
                    <a:lstStyle/>
                    <a:p>
                      <a:pPr lvl="0" algn="l" fontAlgn="ctr"/>
                      <a:r>
                        <a:rPr lang="cs-CZ" sz="1400" u="none" strike="noStrike" dirty="0" smtClean="0">
                          <a:effectLst/>
                        </a:rPr>
                        <a:t>Podpora </a:t>
                      </a:r>
                      <a:r>
                        <a:rPr lang="cs-CZ" sz="1400" u="none" strike="noStrike" dirty="0">
                          <a:effectLst/>
                        </a:rPr>
                        <a:t>uznaných národnostních menšin, </a:t>
                      </a:r>
                      <a:r>
                        <a:rPr lang="cs-CZ" sz="1400" u="none" strike="noStrike" dirty="0" smtClean="0">
                          <a:effectLst/>
                        </a:rPr>
                        <a:t>             pilotáž </a:t>
                      </a:r>
                      <a:r>
                        <a:rPr lang="cs-CZ" sz="1400" u="none" strike="noStrike" dirty="0">
                          <a:effectLst/>
                        </a:rPr>
                        <a:t>projektu a ověření zda je zájem a zda by </a:t>
                      </a:r>
                      <a:r>
                        <a:rPr lang="cs-CZ" sz="1400" u="none" strike="noStrike" dirty="0" smtClean="0">
                          <a:effectLst/>
                        </a:rPr>
                        <a:t>    šlo </a:t>
                      </a:r>
                      <a:r>
                        <a:rPr lang="cs-CZ" sz="1400" u="none" strike="noStrike" dirty="0">
                          <a:effectLst/>
                        </a:rPr>
                        <a:t>za rok udělat tři kroužky po Praze, inkluze - zapojení </a:t>
                      </a:r>
                      <a:r>
                        <a:rPr lang="cs-CZ" sz="1400" u="none" strike="noStrike" dirty="0" err="1" smtClean="0">
                          <a:effectLst/>
                        </a:rPr>
                        <a:t>čechů</a:t>
                      </a:r>
                      <a:r>
                        <a:rPr lang="cs-CZ" sz="1400" u="none" strike="noStrike" dirty="0" smtClean="0">
                          <a:effectLst/>
                        </a:rPr>
                        <a:t>/prezentace </a:t>
                      </a:r>
                      <a:r>
                        <a:rPr lang="cs-CZ" sz="1400" u="none" strike="noStrike" dirty="0">
                          <a:effectLst/>
                        </a:rPr>
                        <a:t>menšiny na akcích MČ</a:t>
                      </a:r>
                      <a:endParaRPr lang="cs-CZ" sz="1400" b="1" i="0" u="none" strike="noStrike" dirty="0">
                        <a:solidFill>
                          <a:srgbClr val="000000"/>
                        </a:solidFill>
                        <a:effectLst/>
                        <a:latin typeface="Arial" panose="020B0604020202020204" pitchFamily="34" charset="0"/>
                      </a:endParaRPr>
                    </a:p>
                  </a:txBody>
                  <a:tcPr marL="6047" marR="6047" marT="6047" marB="0" anchor="ctr"/>
                </a:tc>
              </a:tr>
              <a:tr h="238014">
                <a:tc>
                  <a:txBody>
                    <a:bodyPr/>
                    <a:lstStyle/>
                    <a:p>
                      <a:pPr algn="l" fontAlgn="ctr"/>
                      <a:r>
                        <a:rPr lang="cs-CZ" sz="1400" b="1" u="none" strike="noStrike" dirty="0" smtClean="0">
                          <a:effectLst/>
                        </a:rPr>
                        <a:t> Specifický </a:t>
                      </a:r>
                      <a:r>
                        <a:rPr lang="cs-CZ" sz="1400" b="1" u="none" strike="noStrike" dirty="0">
                          <a:effectLst/>
                        </a:rPr>
                        <a:t>cíl</a:t>
                      </a:r>
                      <a:endParaRPr lang="cs-CZ" sz="1400" b="1" i="0" u="none" strike="noStrike" dirty="0">
                        <a:solidFill>
                          <a:srgbClr val="000000"/>
                        </a:solidFill>
                        <a:effectLst/>
                        <a:latin typeface="Arial" panose="020B0604020202020204" pitchFamily="34" charset="0"/>
                      </a:endParaRPr>
                    </a:p>
                  </a:txBody>
                  <a:tcPr marL="6047" marR="6047" marT="6047" marB="0" anchor="ctr"/>
                </a:tc>
                <a:tc>
                  <a:txBody>
                    <a:bodyPr/>
                    <a:lstStyle/>
                    <a:p>
                      <a:pPr algn="l" fontAlgn="ctr"/>
                      <a:r>
                        <a:rPr lang="cs-CZ" sz="1400" u="none" strike="noStrike" dirty="0">
                          <a:effectLst/>
                        </a:rPr>
                        <a:t>Udržení Ukrajinské kultury cizinců žijících v ČR</a:t>
                      </a:r>
                      <a:endParaRPr lang="cs-CZ" sz="1400" b="0" i="0" u="none" strike="noStrike" dirty="0">
                        <a:solidFill>
                          <a:srgbClr val="000000"/>
                        </a:solidFill>
                        <a:effectLst/>
                        <a:latin typeface="Calibri" panose="020F0502020204030204" pitchFamily="34" charset="0"/>
                      </a:endParaRPr>
                    </a:p>
                  </a:txBody>
                  <a:tcPr marL="54422" marR="6047" marT="6047" marB="0" anchor="ctr"/>
                </a:tc>
              </a:tr>
              <a:tr h="464418">
                <a:tc rowSpan="3">
                  <a:txBody>
                    <a:bodyPr/>
                    <a:lstStyle/>
                    <a:p>
                      <a:pPr algn="l" fontAlgn="ctr"/>
                      <a:r>
                        <a:rPr lang="cs-CZ" sz="1400" b="1" u="none" strike="noStrike" baseline="0" dirty="0" smtClean="0">
                          <a:effectLst/>
                        </a:rPr>
                        <a:t> </a:t>
                      </a:r>
                      <a:r>
                        <a:rPr lang="cs-CZ" sz="1400" b="1" u="none" strike="noStrike" dirty="0" smtClean="0">
                          <a:effectLst/>
                        </a:rPr>
                        <a:t>Výsledky</a:t>
                      </a:r>
                      <a:endParaRPr lang="cs-CZ" sz="1400" b="1" i="0" u="none" strike="noStrike" dirty="0">
                        <a:solidFill>
                          <a:srgbClr val="000000"/>
                        </a:solidFill>
                        <a:effectLst/>
                        <a:latin typeface="Arial" panose="020B0604020202020204" pitchFamily="34" charset="0"/>
                      </a:endParaRPr>
                    </a:p>
                  </a:txBody>
                  <a:tcPr marL="6047" marR="6047" marT="6047" marB="0" anchor="ctr"/>
                </a:tc>
                <a:tc>
                  <a:txBody>
                    <a:bodyPr/>
                    <a:lstStyle/>
                    <a:p>
                      <a:pPr algn="l" fontAlgn="ctr"/>
                      <a:r>
                        <a:rPr lang="cs-CZ" sz="1400" u="none" strike="noStrike" dirty="0">
                          <a:effectLst/>
                        </a:rPr>
                        <a:t>Zachování kultury</a:t>
                      </a:r>
                      <a:endParaRPr lang="cs-CZ" sz="1400" b="0" i="0" u="none" strike="noStrike" dirty="0">
                        <a:solidFill>
                          <a:srgbClr val="000000"/>
                        </a:solidFill>
                        <a:effectLst/>
                        <a:latin typeface="Calibri" panose="020F0502020204030204" pitchFamily="34" charset="0"/>
                      </a:endParaRPr>
                    </a:p>
                  </a:txBody>
                  <a:tcPr marL="54422" marR="6047" marT="6047" marB="0" anchor="ctr"/>
                </a:tc>
              </a:tr>
              <a:tr h="487639">
                <a:tc vMerge="1">
                  <a:txBody>
                    <a:bodyPr/>
                    <a:lstStyle/>
                    <a:p>
                      <a:endParaRPr lang="cs-CZ"/>
                    </a:p>
                  </a:txBody>
                  <a:tcPr/>
                </a:tc>
                <a:tc>
                  <a:txBody>
                    <a:bodyPr/>
                    <a:lstStyle/>
                    <a:p>
                      <a:pPr algn="l" fontAlgn="ctr"/>
                      <a:r>
                        <a:rPr lang="cs-CZ" sz="1400" u="none" strike="noStrike">
                          <a:effectLst/>
                        </a:rPr>
                        <a:t>Inkluze</a:t>
                      </a:r>
                      <a:endParaRPr lang="cs-CZ" sz="1400" b="0" i="0" u="none" strike="noStrike">
                        <a:solidFill>
                          <a:srgbClr val="000000"/>
                        </a:solidFill>
                        <a:effectLst/>
                        <a:latin typeface="Calibri" panose="020F0502020204030204" pitchFamily="34" charset="0"/>
                      </a:endParaRPr>
                    </a:p>
                  </a:txBody>
                  <a:tcPr marL="54422" marR="6047" marT="6047" marB="0" anchor="ctr"/>
                </a:tc>
              </a:tr>
              <a:tr h="238014">
                <a:tc vMerge="1">
                  <a:txBody>
                    <a:bodyPr/>
                    <a:lstStyle/>
                    <a:p>
                      <a:endParaRPr lang="cs-CZ"/>
                    </a:p>
                  </a:txBody>
                  <a:tcPr/>
                </a:tc>
                <a:tc>
                  <a:txBody>
                    <a:bodyPr/>
                    <a:lstStyle/>
                    <a:p>
                      <a:pPr algn="l" fontAlgn="ctr"/>
                      <a:r>
                        <a:rPr lang="cs-CZ" sz="1400" u="none" strike="noStrike" dirty="0">
                          <a:effectLst/>
                        </a:rPr>
                        <a:t>Podpora dětí a dospělých</a:t>
                      </a:r>
                      <a:endParaRPr lang="cs-CZ" sz="1400" b="0" i="0" u="none" strike="noStrike" dirty="0">
                        <a:solidFill>
                          <a:srgbClr val="000000"/>
                        </a:solidFill>
                        <a:effectLst/>
                        <a:latin typeface="Calibri" panose="020F0502020204030204" pitchFamily="34" charset="0"/>
                      </a:endParaRPr>
                    </a:p>
                  </a:txBody>
                  <a:tcPr marL="54422" marR="6047" marT="6047" marB="0" anchor="ctr"/>
                </a:tc>
              </a:tr>
              <a:tr h="348313">
                <a:tc rowSpan="5">
                  <a:txBody>
                    <a:bodyPr/>
                    <a:lstStyle/>
                    <a:p>
                      <a:pPr algn="l" fontAlgn="ctr"/>
                      <a:r>
                        <a:rPr lang="cs-CZ" sz="1400" b="1" u="none" strike="noStrike" dirty="0">
                          <a:effectLst/>
                        </a:rPr>
                        <a:t>Výstupy (jediná aktivita)</a:t>
                      </a:r>
                      <a:endParaRPr lang="cs-CZ" sz="1400" b="1" i="0" u="none" strike="noStrike" dirty="0">
                        <a:solidFill>
                          <a:srgbClr val="000000"/>
                        </a:solidFill>
                        <a:effectLst/>
                        <a:latin typeface="Arial" panose="020B0604020202020204" pitchFamily="34" charset="0"/>
                      </a:endParaRPr>
                    </a:p>
                  </a:txBody>
                  <a:tcPr marL="54422" marR="6047" marT="6047" marB="0" anchor="ctr"/>
                </a:tc>
                <a:tc>
                  <a:txBody>
                    <a:bodyPr/>
                    <a:lstStyle/>
                    <a:p>
                      <a:pPr algn="l" fontAlgn="ctr"/>
                      <a:r>
                        <a:rPr lang="cs-CZ" sz="1400" u="none" strike="noStrike">
                          <a:effectLst/>
                        </a:rPr>
                        <a:t>Příprava projektu </a:t>
                      </a:r>
                      <a:endParaRPr lang="cs-CZ" sz="1400" b="0" i="0" u="none" strike="noStrike">
                        <a:solidFill>
                          <a:srgbClr val="000000"/>
                        </a:solidFill>
                        <a:effectLst/>
                        <a:latin typeface="Calibri" panose="020F0502020204030204" pitchFamily="34" charset="0"/>
                      </a:endParaRPr>
                    </a:p>
                  </a:txBody>
                  <a:tcPr marL="54422" marR="6047" marT="6047" marB="0" anchor="ctr"/>
                </a:tc>
              </a:tr>
              <a:tr h="609548">
                <a:tc vMerge="1">
                  <a:txBody>
                    <a:bodyPr/>
                    <a:lstStyle/>
                    <a:p>
                      <a:endParaRPr lang="cs-CZ"/>
                    </a:p>
                  </a:txBody>
                  <a:tcPr/>
                </a:tc>
                <a:tc>
                  <a:txBody>
                    <a:bodyPr/>
                    <a:lstStyle/>
                    <a:p>
                      <a:pPr algn="l" fontAlgn="ctr"/>
                      <a:r>
                        <a:rPr lang="cs-CZ" sz="1400" u="none" strike="noStrike">
                          <a:effectLst/>
                        </a:rPr>
                        <a:t>Kroužek</a:t>
                      </a:r>
                      <a:endParaRPr lang="cs-CZ" sz="1400" b="0" i="0" u="none" strike="noStrike">
                        <a:solidFill>
                          <a:srgbClr val="000000"/>
                        </a:solidFill>
                        <a:effectLst/>
                        <a:latin typeface="Calibri" panose="020F0502020204030204" pitchFamily="34" charset="0"/>
                      </a:endParaRPr>
                    </a:p>
                  </a:txBody>
                  <a:tcPr marL="54422" marR="6047" marT="6047" marB="0" anchor="ctr"/>
                </a:tc>
              </a:tr>
              <a:tr h="348313">
                <a:tc vMerge="1">
                  <a:txBody>
                    <a:bodyPr/>
                    <a:lstStyle/>
                    <a:p>
                      <a:endParaRPr lang="cs-CZ"/>
                    </a:p>
                  </a:txBody>
                  <a:tcPr/>
                </a:tc>
                <a:tc>
                  <a:txBody>
                    <a:bodyPr/>
                    <a:lstStyle/>
                    <a:p>
                      <a:pPr algn="l" fontAlgn="ctr"/>
                      <a:r>
                        <a:rPr lang="cs-CZ" sz="1400" u="none" strike="noStrike">
                          <a:effectLst/>
                        </a:rPr>
                        <a:t>Workshopy</a:t>
                      </a:r>
                      <a:endParaRPr lang="cs-CZ" sz="1400" b="0" i="0" u="none" strike="noStrike">
                        <a:solidFill>
                          <a:srgbClr val="000000"/>
                        </a:solidFill>
                        <a:effectLst/>
                        <a:latin typeface="Calibri" panose="020F0502020204030204" pitchFamily="34" charset="0"/>
                      </a:endParaRPr>
                    </a:p>
                  </a:txBody>
                  <a:tcPr marL="54422" marR="6047" marT="6047" marB="0" anchor="ctr"/>
                </a:tc>
              </a:tr>
              <a:tr h="348313">
                <a:tc vMerge="1">
                  <a:txBody>
                    <a:bodyPr/>
                    <a:lstStyle/>
                    <a:p>
                      <a:endParaRPr lang="cs-CZ"/>
                    </a:p>
                  </a:txBody>
                  <a:tcPr/>
                </a:tc>
                <a:tc>
                  <a:txBody>
                    <a:bodyPr/>
                    <a:lstStyle/>
                    <a:p>
                      <a:pPr algn="l" fontAlgn="ctr"/>
                      <a:r>
                        <a:rPr lang="cs-CZ" sz="1400" u="none" strike="noStrike">
                          <a:effectLst/>
                        </a:rPr>
                        <a:t>Kroužek na zkoušku v základních školách</a:t>
                      </a:r>
                      <a:endParaRPr lang="cs-CZ" sz="1400" b="0" i="0" u="none" strike="noStrike">
                        <a:solidFill>
                          <a:srgbClr val="000000"/>
                        </a:solidFill>
                        <a:effectLst/>
                        <a:latin typeface="Calibri" panose="020F0502020204030204" pitchFamily="34" charset="0"/>
                      </a:endParaRPr>
                    </a:p>
                  </a:txBody>
                  <a:tcPr marL="54422" marR="6047" marT="6047" marB="0" anchor="ctr"/>
                </a:tc>
              </a:tr>
              <a:tr h="354119">
                <a:tc vMerge="1">
                  <a:txBody>
                    <a:bodyPr/>
                    <a:lstStyle/>
                    <a:p>
                      <a:endParaRPr lang="cs-CZ"/>
                    </a:p>
                  </a:txBody>
                  <a:tcPr/>
                </a:tc>
                <a:tc>
                  <a:txBody>
                    <a:bodyPr/>
                    <a:lstStyle/>
                    <a:p>
                      <a:pPr algn="l" fontAlgn="ctr"/>
                      <a:r>
                        <a:rPr lang="cs-CZ" sz="1400" u="none" strike="noStrike" dirty="0">
                          <a:effectLst/>
                        </a:rPr>
                        <a:t>Akce ve spolupráci s Ukrajinskou diasporou</a:t>
                      </a:r>
                      <a:endParaRPr lang="cs-CZ" sz="1400" b="0" i="0" u="none" strike="noStrike" dirty="0">
                        <a:solidFill>
                          <a:srgbClr val="000000"/>
                        </a:solidFill>
                        <a:effectLst/>
                        <a:latin typeface="Calibri" panose="020F0502020204030204" pitchFamily="34" charset="0"/>
                      </a:endParaRPr>
                    </a:p>
                  </a:txBody>
                  <a:tcPr marL="54422" marR="6047" marT="6047" marB="0" anchor="ctr"/>
                </a:tc>
              </a:tr>
            </a:tbl>
          </a:graphicData>
        </a:graphic>
      </p:graphicFrame>
    </p:spTree>
    <p:extLst>
      <p:ext uri="{BB962C8B-B14F-4D97-AF65-F5344CB8AC3E}">
        <p14:creationId xmlns:p14="http://schemas.microsoft.com/office/powerpoint/2010/main" val="2791035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1463</TotalTime>
  <Words>831</Words>
  <Application>Microsoft Office PowerPoint</Application>
  <PresentationFormat>Předvádění na obrazovce (4:3)</PresentationFormat>
  <Paragraphs>100</Paragraphs>
  <Slides>15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Arial</vt:lpstr>
      <vt:lpstr>Calibri</vt:lpstr>
      <vt:lpstr>Calibri Light</vt:lpstr>
      <vt:lpstr>Wingdings</vt:lpstr>
      <vt:lpstr>Motiv Office</vt:lpstr>
      <vt:lpstr>Ing. Václav Kugler  lesní inženýr se zálibou v botanice předseda Správní rady, ENVIRA, o.p.s.  fundraiser, poradce a projektový konzultant  rád se dozvídám nové věci a sdílím je</vt:lpstr>
      <vt:lpstr>Zjistit, co to je logický rámec a k čemu je dobrý  Naučit se číst a používat logické rámce  Pochopit nezbytnost analýzy před tvorbou projektu a rámce  Poznat různé analytické nástroje  Naučit se pracovat s riziky a vytvořit díky nim lepší záměr  Používáte logické rámce? Kdo z vás s nimi má zkušenost? </vt:lpstr>
      <vt:lpstr>Co je to projekt a projektový rámec?  Pojmy – cíle, vstupy, výstupy, výsledky  Logika rámce  Jak a proč rámce tvořit a vyplnit  Základní analýza nástroje analýzy  Rizika a práce s riziky  Tvorba logických rámců s více partnery či více zodpovědnými osobami v týmu </vt:lpstr>
      <vt:lpstr>Projekt (z lat. pro-jicio, pro-iectum, návrh, rozvrh)  Projekt je časově ohraničená a ucelená sada činností a procesů, jejímž cílem je zavedení, vytvoření nebo změna něčeho konkrétního. Projekt je třeba určitým způsobem řídit.   Cíl - projekt musí mít jasný cíl, výsledek či užitek, tedy něco, co má realizovat, vytvořit či změnit   SMART  Projekt je jedinečný proces sestávající z řady koordinovaných a řízených činností s daty zahájení a ukončení, prováděný pro dosažení cíle, který vyhovuje specifickým požadavkům, včetně omezení daných časem, náklady a zdroji  Projekt je dočasné úsilí s cílem vytvořit unikátní produkt nebo službu.</vt:lpstr>
      <vt:lpstr>Vysvětlení pojmů – není to jedno  je potřeba jednotlivé kategorie pochopit  Vstupy jsou vše co k projektu potřebuji, je to základní materiál pro tvorbu jakéhokoliv rozpočtu  Výstupy jsou poměrně hmatatelné jasné produkty vašeho záměru (semináře, absolventi, programy…)  Výsledky jsou abstraktnější, výsledků dosahujeme pomocí výstupů (změny postojů například)  Díky výsledkům je dosahováno cíle (zvýšena zaměstnanost, méně se ničí životní prostředí)</vt:lpstr>
      <vt:lpstr>Metoda logického rámce je postup, který umožňuje navrhnout a uspořádat základní charakteristiky projektu ve vzájemných souvislostech.   Uplatnění této metodiky je důležité ve fázi přípravy projektu či programu.  Je to postup, s jehož pomocí jsme schopni stručně, přehledně a srozumitelně popsat projekt na jednom listu A4.  Logický rámec umožňuje  organizaci a systemizaci celkového myšlení o projektu  upřesnění vztahů mezi cílem, účelem, výstupem a aktivitami projektu  jasné stanovení výkonnostních ukazatelů a kritérií  provádění kontroly dosažení cílů, účelu, realizaci výstupů a aktivit projektu  udržovat rychlý a srozumitelný přehled o obsahu, rozsahu a zaměření  projektu  Vhodný zejména pro neinvestiční (měkké) projekty, kde je oproti investičním kladen větší důraz na věcně - logické a chronologické uspořádání aktivit a činností projektu.  Podle esfcr.cz</vt:lpstr>
      <vt:lpstr>Prezentace aplikace PowerPoint</vt:lpstr>
      <vt:lpstr>Prezentace aplikace PowerPoint</vt:lpstr>
      <vt:lpstr>Prezentace aplikace PowerPoint</vt:lpstr>
      <vt:lpstr>Každá „Lýza“ s tvrdým y je rozklad, tvrdila moje učitelka chemie z gymnázia paní Cypriánová a platí to i nyní.  Česky rozbor  Vědecká metoda založená na dekompozici celku na elementární části. Cílem analýzy je identifikovat podstatné a nutné vlastnosti elementárních částí celku, poznat jejich podstatu a zákonitosti. (abz.cz)  Je velmi těžké se před startem záměru věnovat analýze, protož nemáme čas. Máme ale čas v důsledku dělat něco co nechceme a co nepřinese kýžené výsledky?     </vt:lpstr>
      <vt:lpstr>Prezentace aplikace PowerPoint</vt:lpstr>
      <vt:lpstr>Prezentace aplikace PowerPoint</vt:lpstr>
      <vt:lpstr>Rizika mohou náš projekt přivést k dokonalosti, budeme-li si jich vědomi. Rizika přivedou náš záměr ke krachu, pokud je budeme ignorovat.  Velikost rizika  Malá  Střední  Velká Míra akceptovatelnosti (přijatelnosti, únosnosti)  Nezbytná (nutná)  Únosná (přijatelná)  Neúnosná (nepřijatelná) Pravděpodobnost vzniku a působení  Nepravděpodobná  Málo pravděpodobná  Pravděpodobná  Velmi pravděpodobná  Téměř jistá Míra ovlivnitelnosti rizika  Ovlivnitelná  Částečně ovlivnitelná  Neovlivnitelná    </vt:lpstr>
      <vt:lpstr>    Velmi dobré použití rámců je tam, kde jsou části projektu delegovány jednotlivým zodpovědným osobám.  Téměř nutností je jejich využití v partnerských projektech  Zkuste si udělat rámec také pro nějaký svůj běžný záměr – například stavbu domu </vt:lpstr>
      <vt:lpstr>Logických rámců se není třeba bát, používáním si na ně zvykneme snadno.  Jsou neocenitelné při práci v týmu.  Věnujme čas analýze. Nemusí být statická. Nemusí trvat hodiny.  Pracujme s riziky. Budeme-li je ošetřovat, zdokonalíme záměr.    Díky za pozornost a brzy na slyšenou!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 Václav Kugler lesní inženýr se zálibou v botanice předseda Správní rady, ENVIRA, o.p.s. fundraiser, poradce a projektový konzultant</dc:title>
  <dc:creator>Václav Kugler</dc:creator>
  <cp:lastModifiedBy>Václav Kugler</cp:lastModifiedBy>
  <cp:revision>69</cp:revision>
  <dcterms:created xsi:type="dcterms:W3CDTF">2015-04-14T06:10:03Z</dcterms:created>
  <dcterms:modified xsi:type="dcterms:W3CDTF">2016-05-16T05:37:13Z</dcterms:modified>
</cp:coreProperties>
</file>