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Inovujeme.rvp.cz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Náhled wireframu asi nemohu stáhnout, to je případně na domluvu s Lenkou.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Podklady, co jsme tvořili v rámci přípravy obshu landing page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5002a535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45002a53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Gramotnostiproucitele.cz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 Spolecenstvi praxe</a:t>
            </a:r>
            <a:endParaRPr/>
          </a:p>
        </p:txBody>
      </p:sp>
      <p:sp>
        <p:nvSpPr>
          <p:cNvPr id="315" name="Google Shape;31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ZDNA">
  <p:cSld name="PRAZDN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AZEK">
  <p:cSld name="OBRAZE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DPIS">
  <p:cSld name="NADPI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69900" y="431800"/>
            <a:ext cx="0" cy="685800"/>
          </a:xfrm>
          <a:prstGeom prst="straightConnector1">
            <a:avLst/>
          </a:prstGeom>
          <a:noFill/>
          <a:ln w="63500" cap="flat" cmpd="sng">
            <a:solidFill>
              <a:srgbClr val="2BC3E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" name="Google Shape;26;p5"/>
          <p:cNvCxnSpPr/>
          <p:nvPr/>
        </p:nvCxnSpPr>
        <p:spPr>
          <a:xfrm>
            <a:off x="469900" y="6286500"/>
            <a:ext cx="0" cy="393700"/>
          </a:xfrm>
          <a:prstGeom prst="straightConnector1">
            <a:avLst/>
          </a:prstGeom>
          <a:noFill/>
          <a:ln w="63500" cap="flat" cmpd="sng">
            <a:solidFill>
              <a:srgbClr val="C5C2C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748" y="520752"/>
            <a:ext cx="11004452" cy="46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667"/>
              <a:buFont typeface="Arial"/>
              <a:buNone/>
              <a:defRPr sz="2667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5"/>
          <p:cNvSpPr txBox="1"/>
          <p:nvPr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5C2C2"/>
              </a:buClr>
              <a:buSzPts val="1867"/>
              <a:buFont typeface="Arial"/>
              <a:buNone/>
            </a:pPr>
            <a:r>
              <a:rPr lang="cs-CZ" sz="1867" b="1">
                <a:solidFill>
                  <a:srgbClr val="C5C2C2"/>
                </a:solidFill>
                <a:latin typeface="Arial"/>
                <a:ea typeface="Arial"/>
                <a:cs typeface="Arial"/>
                <a:sym typeface="Arial"/>
              </a:rPr>
              <a:t>PPUČ</a:t>
            </a:r>
            <a:endParaRPr sz="1867" b="1">
              <a:solidFill>
                <a:srgbClr val="C5C2C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otnosti.pro/web/DigCompED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otnosti.pro/web/sablony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idv.cz/strategicke-rizeni/268-inspiromat/1525-inspiromaty-2018" TargetMode="External"/><Relationship Id="rId5" Type="http://schemas.openxmlformats.org/officeDocument/2006/relationships/hyperlink" Target="https://gramotnosti.pro/web/sablonyvideo" TargetMode="External"/><Relationship Id="rId4" Type="http://schemas.openxmlformats.org/officeDocument/2006/relationships/hyperlink" Target="https://audiovideo.rvp.cz/video/4141/VYUZITI-SABLON-II-PRO-PODPORU-ROZVOJE-GRAMOTNOSTI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otnosti.pro/web/DISKUS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ramotnosti.pro/web/BLOG" TargetMode="External"/><Relationship Id="rId4" Type="http://schemas.openxmlformats.org/officeDocument/2006/relationships/hyperlink" Target="https://www.facebook.com/groups/1365249796891956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ramotnosti.pro/web/kolekce01.prirod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ppuc@nuv.cz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otnosti.pro/web/KOLEKCE01.PRIROD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digifolio.rvp.cz/view/view.php?id=2935" TargetMode="External"/><Relationship Id="rId7" Type="http://schemas.openxmlformats.org/officeDocument/2006/relationships/hyperlink" Target="https://rvp.cz/informace/mam-dotaz/konzultacni-centru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s://digifolio.rvp.cz/view/view.php?id=13123&amp;rate=5" TargetMode="External"/><Relationship Id="rId4" Type="http://schemas.openxmlformats.org/officeDocument/2006/relationships/hyperlink" Target="https://digifolio.rvp.cz/view/view.php?id=13192" TargetMode="Externa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otnosti.pro/web/BLO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gramotnosti.pro/web/SpolecenstviPraxe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6"/>
          <p:cNvGrpSpPr/>
          <p:nvPr/>
        </p:nvGrpSpPr>
        <p:grpSpPr>
          <a:xfrm>
            <a:off x="1649496" y="2667000"/>
            <a:ext cx="9058236" cy="1211813"/>
            <a:chOff x="4205" y="3032"/>
            <a:chExt cx="3132" cy="419"/>
          </a:xfrm>
        </p:grpSpPr>
        <p:sp>
          <p:nvSpPr>
            <p:cNvPr id="97" name="Google Shape;97;p16"/>
            <p:cNvSpPr/>
            <p:nvPr/>
          </p:nvSpPr>
          <p:spPr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6783" y="3049"/>
              <a:ext cx="366" cy="252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5"/>
          <p:cNvSpPr txBox="1"/>
          <p:nvPr/>
        </p:nvSpPr>
        <p:spPr>
          <a:xfrm>
            <a:off x="628748" y="1451429"/>
            <a:ext cx="10414000" cy="1405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33" i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Chceme, aby byl portál lepší, užitečnější, modernější, </a:t>
            </a:r>
            <a:br>
              <a:rPr lang="cs-CZ" sz="2133" i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133" i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přehlednější…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33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Vytváříme i nové aplikace!</a:t>
            </a:r>
            <a:endParaRPr/>
          </a:p>
        </p:txBody>
      </p:sp>
      <p:sp>
        <p:nvSpPr>
          <p:cNvPr id="329" name="Google Shape;329;p25"/>
          <p:cNvSpPr txBox="1">
            <a:spLocks noGrp="1"/>
          </p:cNvSpPr>
          <p:nvPr>
            <p:ph type="title"/>
          </p:nvPr>
        </p:nvSpPr>
        <p:spPr>
          <a:xfrm>
            <a:off x="628748" y="520752"/>
            <a:ext cx="11004452" cy="46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667"/>
              <a:buFont typeface="Arial"/>
              <a:buNone/>
            </a:pPr>
            <a:r>
              <a:rPr lang="cs-CZ" sz="2667" b="0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Inovujeme Metodický portál RVP.CZ</a:t>
            </a:r>
            <a:endParaRPr/>
          </a:p>
        </p:txBody>
      </p:sp>
      <p:sp>
        <p:nvSpPr>
          <p:cNvPr id="330" name="Google Shape;330;p25"/>
          <p:cNvSpPr txBox="1"/>
          <p:nvPr/>
        </p:nvSpPr>
        <p:spPr>
          <a:xfrm>
            <a:off x="6643915" y="2370995"/>
            <a:ext cx="4492171" cy="454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33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Profil Učitel</a:t>
            </a:r>
            <a:r>
              <a:rPr lang="cs-CZ" sz="2133" b="1" baseline="30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r>
              <a:rPr lang="cs-CZ" sz="2133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– aplikace pro vlastní </a:t>
            </a:r>
            <a:r>
              <a:rPr lang="cs-CZ" sz="2133" b="1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hodnocení digitálních kompetencí</a:t>
            </a: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, zároveň </a:t>
            </a:r>
            <a:r>
              <a:rPr lang="cs-CZ" sz="2133" b="1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plánovací nástroj </a:t>
            </a: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pro další profesní rozvoj v této oblasti. </a:t>
            </a:r>
            <a:endParaRPr sz="2133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Dokončili jsme překlad </a:t>
            </a:r>
            <a:r>
              <a:rPr lang="cs-CZ" sz="2133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Evropského rámce digitálních kompetencí </a:t>
            </a: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pedagogů (DigCompEdu).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Pilot od března 2019.</a:t>
            </a:r>
            <a:endParaRPr sz="2133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33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gramotnosti.pro/web/DigCompEDU</a:t>
            </a:r>
            <a:endParaRPr sz="2667" b="1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5"/>
          <p:cNvSpPr txBox="1"/>
          <p:nvPr/>
        </p:nvSpPr>
        <p:spPr>
          <a:xfrm>
            <a:off x="628748" y="3023121"/>
            <a:ext cx="4118778" cy="271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33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Reputační systém (EMA)</a:t>
            </a: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– katalog </a:t>
            </a:r>
            <a:r>
              <a:rPr lang="cs-CZ" sz="2133" b="1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otevřených digitálních vzdělávacích zdrojů </a:t>
            </a: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z různých portálů a webů. Umožní vyhledávat, hodnotit, komentovat, vytvářet tematické kolekce, sdílet inspiraci. Spouštíme prosinec 2018.</a:t>
            </a:r>
            <a:endParaRPr sz="1200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5"/>
          <p:cNvSpPr txBox="1"/>
          <p:nvPr/>
        </p:nvSpPr>
        <p:spPr>
          <a:xfrm>
            <a:off x="6146800" y="5461000"/>
            <a:ext cx="18473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5"/>
          <p:cNvSpPr/>
          <p:nvPr/>
        </p:nvSpPr>
        <p:spPr>
          <a:xfrm>
            <a:off x="628748" y="5799554"/>
            <a:ext cx="3104824" cy="420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33" b="1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www.inovujeme.rvp.cz</a:t>
            </a:r>
            <a:endParaRPr/>
          </a:p>
        </p:txBody>
      </p:sp>
      <p:pic>
        <p:nvPicPr>
          <p:cNvPr id="334" name="Google Shape;33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442462"/>
            <a:ext cx="1625600" cy="1624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6"/>
          <p:cNvSpPr txBox="1">
            <a:spLocks noGrp="1"/>
          </p:cNvSpPr>
          <p:nvPr>
            <p:ph type="body" idx="1"/>
          </p:nvPr>
        </p:nvSpPr>
        <p:spPr>
          <a:xfrm>
            <a:off x="646545" y="1689966"/>
            <a:ext cx="5810250" cy="400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Průvodce a inspirace pro pedagogické vedení škol v oblasti rozvoje gramotností </a:t>
            </a:r>
            <a:r>
              <a:rPr lang="cs-CZ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https://gramotnosti.pro/web/</a:t>
            </a:r>
            <a:r>
              <a:rPr lang="cs-CZ" sz="20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sablony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Doprovodné </a:t>
            </a:r>
            <a:r>
              <a:rPr lang="cs-CZ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video</a:t>
            </a:r>
            <a:r>
              <a:rPr lang="cs-CZ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 sekci AudioVideo Metodického portálu RVP.CZ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https://gramotnosti.pro/web/</a:t>
            </a:r>
            <a:r>
              <a:rPr lang="cs-CZ" sz="20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sablonyvideo</a:t>
            </a:r>
            <a:endParaRPr sz="2000" b="1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Materiál doplňuje Inspiromat 11 NIDV</a:t>
            </a:r>
            <a:br>
              <a:rPr lang="cs-CZ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Příklady dobré praxe realizace šablon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86601" y="425737"/>
            <a:ext cx="4267199" cy="58321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41" name="Google Shape;341;p26"/>
          <p:cNvSpPr txBox="1">
            <a:spLocks noGrp="1"/>
          </p:cNvSpPr>
          <p:nvPr>
            <p:ph type="title"/>
          </p:nvPr>
        </p:nvSpPr>
        <p:spPr>
          <a:xfrm>
            <a:off x="646545" y="425737"/>
            <a:ext cx="5556250" cy="1195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800"/>
              <a:buFont typeface="Calibri"/>
              <a:buNone/>
            </a:pPr>
            <a:r>
              <a:rPr lang="cs-CZ" sz="2800" b="1" i="0" u="none" strike="noStrike" cap="none">
                <a:solidFill>
                  <a:srgbClr val="2BC3E1"/>
                </a:solidFill>
                <a:latin typeface="Calibri"/>
                <a:ea typeface="Calibri"/>
                <a:cs typeface="Calibri"/>
                <a:sym typeface="Calibri"/>
              </a:rPr>
              <a:t>Šablony II a gramotnosti</a:t>
            </a:r>
            <a:endParaRPr sz="2800" b="1" i="0" u="none" strike="noStrike" cap="none">
              <a:solidFill>
                <a:srgbClr val="2BC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7"/>
          <p:cNvSpPr txBox="1">
            <a:spLocks noGrp="1"/>
          </p:cNvSpPr>
          <p:nvPr>
            <p:ph type="body" idx="1"/>
          </p:nvPr>
        </p:nvSpPr>
        <p:spPr>
          <a:xfrm>
            <a:off x="646545" y="1689966"/>
            <a:ext cx="10131522" cy="4490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Zveme učitele MŠ a ZŠ a jejich mentory/podporovatele do online skupiny </a:t>
            </a:r>
            <a:r>
              <a:rPr lang="cs-CZ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https://gramotnosti.pro/web/DISKUSE</a:t>
            </a:r>
            <a:r>
              <a:rPr lang="cs-CZ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(Facebook)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 učitele prvního stupně nevíme o komunitě online, vhodné je sledovat dění ve FB skupině </a:t>
            </a:r>
            <a:r>
              <a:rPr lang="cs-CZ" sz="2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Učitelé +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První tři kroky, jak být s PPUČ ONLINE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Registrovat se na Metodickém portálu RVP.CZ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Sledovat </a:t>
            </a:r>
            <a:r>
              <a:rPr lang="cs-CZ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https://gramotnosti.pro/web/BLOG</a:t>
            </a: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případně stát se autorem (článek, tip do výuky na rozvoj GR, kolekce …)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lang="cs-CZ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Odvážně vstoupit na FB a sledovat dění ve skupině PPUČ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Ukažte tak ostatním, co Vám v rozvoji gramotností pomáhá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7"/>
          <p:cNvSpPr txBox="1">
            <a:spLocks noGrp="1"/>
          </p:cNvSpPr>
          <p:nvPr>
            <p:ph type="title"/>
          </p:nvPr>
        </p:nvSpPr>
        <p:spPr>
          <a:xfrm>
            <a:off x="646545" y="425737"/>
            <a:ext cx="10520988" cy="1195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800"/>
              <a:buFont typeface="Calibri"/>
              <a:buNone/>
            </a:pPr>
            <a:r>
              <a:rPr lang="cs-CZ" sz="2800" b="1" i="0" u="none" strike="noStrike" cap="none">
                <a:solidFill>
                  <a:srgbClr val="2BC3E1"/>
                </a:solidFill>
                <a:latin typeface="Calibri"/>
                <a:ea typeface="Calibri"/>
                <a:cs typeface="Calibri"/>
                <a:sym typeface="Calibri"/>
              </a:rPr>
              <a:t>Vytváříme (online/offline) společenství praxe</a:t>
            </a:r>
            <a:endParaRPr sz="2800" b="1" i="0" u="none" strike="noStrike" cap="none">
              <a:solidFill>
                <a:srgbClr val="2BC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8391" y="242469"/>
            <a:ext cx="5006627" cy="628764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353" name="Google Shape;353;p28"/>
          <p:cNvSpPr/>
          <p:nvPr/>
        </p:nvSpPr>
        <p:spPr>
          <a:xfrm>
            <a:off x="6511636" y="6391563"/>
            <a:ext cx="221673" cy="13854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9"/>
          <p:cNvSpPr/>
          <p:nvPr/>
        </p:nvSpPr>
        <p:spPr>
          <a:xfrm>
            <a:off x="6511636" y="6391563"/>
            <a:ext cx="221673" cy="13854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9"/>
          <p:cNvSpPr/>
          <p:nvPr/>
        </p:nvSpPr>
        <p:spPr>
          <a:xfrm>
            <a:off x="646545" y="985441"/>
            <a:ext cx="8886922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První ukázku máme z badatelské výuky venku – přírodopis, přírodověda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http://gramotnosti.pro/web/kolekce01.priroda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Určování rostlin s využitím chytrých aplikací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Zvuky kolem nás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stopě přírodě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Bruslařky bez bruslí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Metodické komentáře a úlohy ke Standardům ZV – Přírodopis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Zoologie – Obojživelníci ČR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Badatelsky orientované vyučování s projektem Badatelé.cz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ONLINE SETKÁNÍ: Výuka v zahradě napříč předměty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Podmínky vzniku „kolekce“ – dostat zdroje na Metodický portál RVP.CZ (moduly odkazy, články, DUMY, digifolia) NEBO „počkat“ na spuštění Reputačního systému EMA (kvalitní materiály tam přímo budou moci vkládat sami uživatelé).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Pilotně zkoušíme „sběr kvalitních existujících materiálů“, pište na </a:t>
            </a:r>
            <a:r>
              <a:rPr lang="cs-CZ" sz="20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ppuc@nuv.cz</a:t>
            </a: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Ambasadorem KOLEKCE je konkrétní učitel/praktik/odborník/člen společenství.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>
            <a:off x="646545" y="154804"/>
            <a:ext cx="10520988" cy="1195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800"/>
              <a:buFont typeface="Calibri"/>
              <a:buNone/>
            </a:pPr>
            <a:r>
              <a:rPr lang="cs-CZ" sz="2800" b="1" i="0" u="none" strike="noStrike" cap="none">
                <a:solidFill>
                  <a:srgbClr val="2BC3E1"/>
                </a:solidFill>
                <a:latin typeface="Calibri"/>
                <a:ea typeface="Calibri"/>
                <a:cs typeface="Calibri"/>
                <a:sym typeface="Calibri"/>
              </a:rPr>
              <a:t>Ukažte světu svých TOP10 ve výuce zacílené na rozvoj gramotností</a:t>
            </a:r>
            <a:endParaRPr sz="2800" b="1" i="0" u="none" strike="noStrike" cap="none">
              <a:solidFill>
                <a:srgbClr val="2BC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0"/>
          <p:cNvSpPr txBox="1">
            <a:spLocks noGrp="1"/>
          </p:cNvSpPr>
          <p:nvPr>
            <p:ph type="title"/>
          </p:nvPr>
        </p:nvSpPr>
        <p:spPr>
          <a:xfrm>
            <a:off x="628748" y="520752"/>
            <a:ext cx="11004452" cy="46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667"/>
              <a:buFont typeface="Arial"/>
              <a:buNone/>
            </a:pPr>
            <a:r>
              <a:rPr lang="cs-CZ" sz="2667" b="0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Přidejte se k nám - SHRNUTÍ</a:t>
            </a:r>
            <a:endParaRPr sz="2667" b="0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0"/>
          <p:cNvSpPr txBox="1"/>
          <p:nvPr/>
        </p:nvSpPr>
        <p:spPr>
          <a:xfrm>
            <a:off x="365174" y="1261887"/>
            <a:ext cx="11268026" cy="74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33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Inspirujte se </a:t>
            </a: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příspěvky z oblasti gramotností,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navštivte nás na </a:t>
            </a:r>
            <a:r>
              <a:rPr lang="cs-CZ" sz="2133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www.gramotnosti.pro</a:t>
            </a: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30"/>
          <p:cNvSpPr txBox="1"/>
          <p:nvPr/>
        </p:nvSpPr>
        <p:spPr>
          <a:xfrm>
            <a:off x="185160" y="3326662"/>
            <a:ext cx="11918852" cy="74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33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Chcete získávat novinky? </a:t>
            </a: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Přihlaste se k odběru newsletteru na </a:t>
            </a:r>
            <a:r>
              <a:rPr lang="cs-CZ" sz="2133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www.gramotnosti.pro/#newsletter</a:t>
            </a:r>
            <a:r>
              <a:rPr lang="cs-CZ" sz="1867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>
              <a:solidFill>
                <a:srgbClr val="2BC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0"/>
          <p:cNvSpPr txBox="1"/>
          <p:nvPr/>
        </p:nvSpPr>
        <p:spPr>
          <a:xfrm>
            <a:off x="628748" y="4539144"/>
            <a:ext cx="11268026" cy="74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33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Účastněte se akcí</a:t>
            </a: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, minikonferencí odborných panelů nebo společenství praxe, </a:t>
            </a:r>
            <a:b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novinky sledujte na </a:t>
            </a:r>
            <a:r>
              <a:rPr lang="cs-CZ" sz="2133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www.gramotnostiproucitele.cz</a:t>
            </a:r>
            <a:r>
              <a:rPr lang="cs-CZ" sz="1867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>
              <a:solidFill>
                <a:srgbClr val="2BC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0"/>
          <p:cNvSpPr txBox="1"/>
          <p:nvPr/>
        </p:nvSpPr>
        <p:spPr>
          <a:xfrm>
            <a:off x="371222" y="5623615"/>
            <a:ext cx="11268026" cy="74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33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Zajímají vás inovace RVP.CZ? </a:t>
            </a:r>
            <a:br>
              <a:rPr lang="cs-CZ" sz="2133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Zapojte se do pilotování nových aplikací na </a:t>
            </a:r>
            <a:r>
              <a:rPr lang="cs-CZ" sz="2133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www.inovujeme.rvp.cz</a:t>
            </a: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0"/>
          <p:cNvSpPr txBox="1"/>
          <p:nvPr/>
        </p:nvSpPr>
        <p:spPr>
          <a:xfrm>
            <a:off x="510573" y="2271785"/>
            <a:ext cx="11268026" cy="74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Publikujte svých </a:t>
            </a:r>
            <a:r>
              <a:rPr lang="cs-CZ" sz="2133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TOP10 zdrojů </a:t>
            </a: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na rozvoj vybrané gramotnosti ve vašem oboru/předmětu/aprobaci. Ukázka </a:t>
            </a:r>
            <a:r>
              <a:rPr lang="cs-CZ" sz="213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https://gramotnosti.pro/web/</a:t>
            </a:r>
            <a:r>
              <a:rPr lang="cs-CZ" sz="213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KOLEKCE01.PRIRODA</a:t>
            </a:r>
            <a:endParaRPr sz="2130" b="1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1"/>
          <p:cNvSpPr txBox="1">
            <a:spLocks noGrp="1"/>
          </p:cNvSpPr>
          <p:nvPr>
            <p:ph type="title"/>
          </p:nvPr>
        </p:nvSpPr>
        <p:spPr>
          <a:xfrm>
            <a:off x="628748" y="520752"/>
            <a:ext cx="11004452" cy="46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667"/>
              <a:buFont typeface="Arial"/>
              <a:buNone/>
            </a:pPr>
            <a:r>
              <a:rPr lang="cs-CZ" sz="2667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Děkuji za pozornost.</a:t>
            </a:r>
            <a:endParaRPr sz="2667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1"/>
          <p:cNvSpPr txBox="1"/>
          <p:nvPr/>
        </p:nvSpPr>
        <p:spPr>
          <a:xfrm>
            <a:off x="8382000" y="6229747"/>
            <a:ext cx="16585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1198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7085" y="536173"/>
            <a:ext cx="3901440" cy="26009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78" name="Google Shape;37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638" y="1447800"/>
            <a:ext cx="3539053" cy="265429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79" name="Google Shape;379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0" y="3378200"/>
            <a:ext cx="3251200" cy="2438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80" name="Google Shape;380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68213" y="3733800"/>
            <a:ext cx="3339592" cy="25731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2"/>
          <p:cNvGrpSpPr/>
          <p:nvPr/>
        </p:nvGrpSpPr>
        <p:grpSpPr>
          <a:xfrm>
            <a:off x="1649496" y="2667000"/>
            <a:ext cx="9058287" cy="1101550"/>
            <a:chOff x="4205" y="3032"/>
            <a:chExt cx="3132" cy="381"/>
          </a:xfrm>
        </p:grpSpPr>
        <p:sp>
          <p:nvSpPr>
            <p:cNvPr id="386" name="Google Shape;386;p32"/>
            <p:cNvSpPr/>
            <p:nvPr/>
          </p:nvSpPr>
          <p:spPr>
            <a:xfrm>
              <a:off x="4205" y="3032"/>
              <a:ext cx="30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6783" y="3049"/>
              <a:ext cx="367" cy="253"/>
            </a:xfrm>
            <a:custGeom>
              <a:avLst/>
              <a:gdLst/>
              <a:ahLst/>
              <a:cxnLst/>
              <a:rect l="l" t="t" r="r" b="b"/>
              <a:pathLst>
                <a:path w="1597" h="1077" extrusionOk="0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6588" y="3329"/>
              <a:ext cx="39" cy="35"/>
            </a:xfrm>
            <a:custGeom>
              <a:avLst/>
              <a:gdLst/>
              <a:ahLst/>
              <a:cxnLst/>
              <a:rect l="l" t="t" r="r" b="b"/>
              <a:pathLst>
                <a:path w="172" h="149" extrusionOk="0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640" y="3329"/>
              <a:ext cx="0" cy="0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6657" y="3329"/>
              <a:ext cx="31" cy="35"/>
            </a:xfrm>
            <a:custGeom>
              <a:avLst/>
              <a:gdLst/>
              <a:ahLst/>
              <a:cxnLst/>
              <a:rect l="l" t="t" r="r" b="b"/>
              <a:pathLst>
                <a:path w="138" h="149" extrusionOk="0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6701" y="3329"/>
              <a:ext cx="0" cy="0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6716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6752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6791" y="3329"/>
              <a:ext cx="26" cy="35"/>
            </a:xfrm>
            <a:custGeom>
              <a:avLst/>
              <a:gdLst/>
              <a:ahLst/>
              <a:cxnLst/>
              <a:rect l="l" t="t" r="r" b="b"/>
              <a:pathLst>
                <a:path w="115" h="149" extrusionOk="0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6828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6867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5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6903" y="3329"/>
              <a:ext cx="30" cy="35"/>
            </a:xfrm>
            <a:custGeom>
              <a:avLst/>
              <a:gdLst/>
              <a:ahLst/>
              <a:cxnLst/>
              <a:rect l="l" t="t" r="r" b="b"/>
              <a:pathLst>
                <a:path w="130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6938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2" h="149" extrusionOk="0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6979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7045" y="3318"/>
              <a:ext cx="29" cy="47"/>
            </a:xfrm>
            <a:custGeom>
              <a:avLst/>
              <a:gdLst/>
              <a:ahLst/>
              <a:cxnLst/>
              <a:rect l="l" t="t" r="r" b="b"/>
              <a:pathLst>
                <a:path w="125" h="198" extrusionOk="0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7085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7120" y="3328"/>
              <a:ext cx="36" cy="37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67" y="3329"/>
              <a:ext cx="25" cy="35"/>
            </a:xfrm>
            <a:custGeom>
              <a:avLst/>
              <a:gdLst/>
              <a:ahLst/>
              <a:cxnLst/>
              <a:rect l="l" t="t" r="r" b="b"/>
              <a:pathLst>
                <a:path w="109" h="149" extrusionOk="0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200" y="3328"/>
              <a:ext cx="29" cy="37"/>
            </a:xfrm>
            <a:custGeom>
              <a:avLst/>
              <a:gdLst/>
              <a:ahLst/>
              <a:cxnLst/>
              <a:rect l="l" t="t" r="r" b="b"/>
              <a:pathLst>
                <a:path w="124" h="156" extrusionOk="0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7237" y="3329"/>
              <a:ext cx="29" cy="35"/>
            </a:xfrm>
            <a:custGeom>
              <a:avLst/>
              <a:gdLst/>
              <a:ahLst/>
              <a:cxnLst/>
              <a:rect l="l" t="t" r="r" b="b"/>
              <a:pathLst>
                <a:path w="129" h="149" extrusionOk="0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7271" y="3329"/>
              <a:ext cx="35" cy="35"/>
            </a:xfrm>
            <a:custGeom>
              <a:avLst/>
              <a:gdLst/>
              <a:ahLst/>
              <a:cxnLst/>
              <a:rect l="l" t="t" r="r" b="b"/>
              <a:pathLst>
                <a:path w="153" h="149" extrusionOk="0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7315" y="3318"/>
              <a:ext cx="9" cy="46"/>
            </a:xfrm>
            <a:custGeom>
              <a:avLst/>
              <a:gdLst/>
              <a:ahLst/>
              <a:cxnLst/>
              <a:rect l="l" t="t" r="r" b="b"/>
              <a:pathLst>
                <a:path w="38" h="194" extrusionOk="0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7334" y="3359"/>
              <a:ext cx="3" cy="12"/>
            </a:xfrm>
            <a:custGeom>
              <a:avLst/>
              <a:gdLst/>
              <a:ahLst/>
              <a:cxnLst/>
              <a:rect l="l" t="t" r="r" b="b"/>
              <a:pathLst>
                <a:path w="17" h="50" extrusionOk="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6646" y="3383"/>
              <a:ext cx="32" cy="29"/>
            </a:xfrm>
            <a:custGeom>
              <a:avLst/>
              <a:gdLst/>
              <a:ahLst/>
              <a:cxnLst/>
              <a:rect l="l" t="t" r="r" b="b"/>
              <a:pathLst>
                <a:path w="142" h="123" extrusionOk="0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6688" y="3383"/>
              <a:ext cx="21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6713" y="3374"/>
              <a:ext cx="30" cy="38"/>
            </a:xfrm>
            <a:custGeom>
              <a:avLst/>
              <a:gdLst/>
              <a:ahLst/>
              <a:cxnLst/>
              <a:rect l="l" t="t" r="r" b="b"/>
              <a:pathLst>
                <a:path w="128" h="161" extrusionOk="0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6749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6" h="123" extrusionOk="0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6784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6812" y="3374"/>
              <a:ext cx="25" cy="38"/>
            </a:xfrm>
            <a:custGeom>
              <a:avLst/>
              <a:gdLst/>
              <a:ahLst/>
              <a:cxnLst/>
              <a:rect l="l" t="t" r="r" b="b"/>
              <a:pathLst>
                <a:path w="108" h="161" extrusionOk="0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6845" y="3383"/>
              <a:ext cx="22" cy="29"/>
            </a:xfrm>
            <a:custGeom>
              <a:avLst/>
              <a:gdLst/>
              <a:ahLst/>
              <a:cxnLst/>
              <a:rect l="l" t="t" r="r" b="b"/>
              <a:pathLst>
                <a:path w="95" h="123" extrusionOk="0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6888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7" h="123" extrusionOk="0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6936" y="3383"/>
              <a:ext cx="25" cy="29"/>
            </a:xfrm>
            <a:custGeom>
              <a:avLst/>
              <a:gdLst/>
              <a:ahLst/>
              <a:cxnLst/>
              <a:rect l="l" t="t" r="r" b="b"/>
              <a:pathLst>
                <a:path w="108" h="123" extrusionOk="0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6967" y="3374"/>
              <a:ext cx="22" cy="38"/>
            </a:xfrm>
            <a:custGeom>
              <a:avLst/>
              <a:gdLst/>
              <a:ahLst/>
              <a:cxnLst/>
              <a:rect l="l" t="t" r="r" b="b"/>
              <a:pathLst>
                <a:path w="95" h="161" extrusionOk="0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6998" y="3383"/>
              <a:ext cx="20" cy="29"/>
            </a:xfrm>
            <a:custGeom>
              <a:avLst/>
              <a:gdLst/>
              <a:ahLst/>
              <a:cxnLst/>
              <a:rect l="l" t="t" r="r" b="b"/>
              <a:pathLst>
                <a:path w="90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7021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7056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7088" y="3374"/>
              <a:ext cx="27" cy="38"/>
            </a:xfrm>
            <a:custGeom>
              <a:avLst/>
              <a:gdLst/>
              <a:ahLst/>
              <a:cxnLst/>
              <a:rect l="l" t="t" r="r" b="b"/>
              <a:pathLst>
                <a:path w="118" h="161" extrusionOk="0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7121" y="3382"/>
              <a:ext cx="29" cy="31"/>
            </a:xfrm>
            <a:custGeom>
              <a:avLst/>
              <a:gdLst/>
              <a:ahLst/>
              <a:cxnLst/>
              <a:rect l="l" t="t" r="r" b="b"/>
              <a:pathLst>
                <a:path w="124" h="130" extrusionOk="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7157" y="3383"/>
              <a:ext cx="24" cy="29"/>
            </a:xfrm>
            <a:custGeom>
              <a:avLst/>
              <a:gdLst/>
              <a:ahLst/>
              <a:cxnLst/>
              <a:rect l="l" t="t" r="r" b="b"/>
              <a:pathLst>
                <a:path w="105" h="123" extrusionOk="0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7190" y="3382"/>
              <a:ext cx="30" cy="31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7224" y="3383"/>
              <a:ext cx="29" cy="29"/>
            </a:xfrm>
            <a:custGeom>
              <a:avLst/>
              <a:gdLst/>
              <a:ahLst/>
              <a:cxnLst/>
              <a:rect l="l" t="t" r="r" b="b"/>
              <a:pathLst>
                <a:path w="126" h="123" extrusionOk="0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7257" y="3383"/>
              <a:ext cx="27" cy="29"/>
            </a:xfrm>
            <a:custGeom>
              <a:avLst/>
              <a:gdLst/>
              <a:ahLst/>
              <a:cxnLst/>
              <a:rect l="l" t="t" r="r" b="b"/>
              <a:pathLst>
                <a:path w="118" h="123" extrusionOk="0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4205" y="3032"/>
              <a:ext cx="600" cy="300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4217" y="3043"/>
              <a:ext cx="600" cy="300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4487" y="3091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4423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4377" y="3156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4360" y="3221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4377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4423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4487" y="335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4550" y="3333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4596" y="3285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4" h="166" extrusionOk="0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4613" y="3220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4596" y="3156"/>
              <a:ext cx="40" cy="38"/>
            </a:xfrm>
            <a:custGeom>
              <a:avLst/>
              <a:gdLst/>
              <a:ahLst/>
              <a:cxnLst/>
              <a:rect l="l" t="t" r="r" b="b"/>
              <a:pathLst>
                <a:path w="174" h="165" extrusionOk="0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4550" y="3108"/>
              <a:ext cx="40" cy="39"/>
            </a:xfrm>
            <a:custGeom>
              <a:avLst/>
              <a:gdLst/>
              <a:ahLst/>
              <a:cxnLst/>
              <a:rect l="l" t="t" r="r" b="b"/>
              <a:pathLst>
                <a:path w="175" h="166" extrusionOk="0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4859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4901" y="3103"/>
              <a:ext cx="51" cy="57"/>
            </a:xfrm>
            <a:custGeom>
              <a:avLst/>
              <a:gdLst/>
              <a:ahLst/>
              <a:cxnLst/>
              <a:rect l="l" t="t" r="r" b="b"/>
              <a:pathLst>
                <a:path w="223" h="244" extrusionOk="0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4960" y="3102"/>
              <a:ext cx="45" cy="57"/>
            </a:xfrm>
            <a:custGeom>
              <a:avLst/>
              <a:gdLst/>
              <a:ahLst/>
              <a:cxnLst/>
              <a:rect l="l" t="t" r="r" b="b"/>
              <a:pathLst>
                <a:path w="196" h="243" extrusionOk="0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5008" y="3102"/>
              <a:ext cx="53" cy="58"/>
            </a:xfrm>
            <a:custGeom>
              <a:avLst/>
              <a:gdLst/>
              <a:ahLst/>
              <a:cxnLst/>
              <a:rect l="l" t="t" r="r" b="b"/>
              <a:pathLst>
                <a:path w="231" h="248" extrusionOk="0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5071" y="3103"/>
              <a:ext cx="39" cy="56"/>
            </a:xfrm>
            <a:custGeom>
              <a:avLst/>
              <a:gdLst/>
              <a:ahLst/>
              <a:cxnLst/>
              <a:rect l="l" t="t" r="r" b="b"/>
              <a:pathLst>
                <a:path w="173" h="242" extrusionOk="0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5118" y="3102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6" h="248" extrusionOk="0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5163" y="3103"/>
              <a:ext cx="45" cy="56"/>
            </a:xfrm>
            <a:custGeom>
              <a:avLst/>
              <a:gdLst/>
              <a:ahLst/>
              <a:cxnLst/>
              <a:rect l="l" t="t" r="r" b="b"/>
              <a:pathLst>
                <a:path w="195" h="240" extrusionOk="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5208" y="3086"/>
              <a:ext cx="52" cy="73"/>
            </a:xfrm>
            <a:custGeom>
              <a:avLst/>
              <a:gdLst/>
              <a:ahLst/>
              <a:cxnLst/>
              <a:rect l="l" t="t" r="r" b="b"/>
              <a:pathLst>
                <a:path w="228" h="315" extrusionOk="0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5294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4" h="244" extrusionOk="0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5351" y="310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1" h="244" extrusionOk="0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5410" y="3103"/>
              <a:ext cx="0" cy="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5433" y="3103"/>
              <a:ext cx="38" cy="56"/>
            </a:xfrm>
            <a:custGeom>
              <a:avLst/>
              <a:gdLst/>
              <a:ahLst/>
              <a:cxnLst/>
              <a:rect l="l" t="t" r="r" b="b"/>
              <a:pathLst>
                <a:path w="166" h="240" extrusionOk="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4859" y="3198"/>
              <a:ext cx="32" cy="56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4894" y="3213"/>
              <a:ext cx="36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4935" y="3212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4961" y="3212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5003" y="3212"/>
              <a:ext cx="36" cy="58"/>
            </a:xfrm>
            <a:custGeom>
              <a:avLst/>
              <a:gdLst/>
              <a:ahLst/>
              <a:cxnLst/>
              <a:rect l="l" t="t" r="r" b="b"/>
              <a:pathLst>
                <a:path w="154" h="248" extrusionOk="0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5042" y="3212"/>
              <a:ext cx="27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507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5110" y="3192"/>
              <a:ext cx="37" cy="63"/>
            </a:xfrm>
            <a:custGeom>
              <a:avLst/>
              <a:gdLst/>
              <a:ahLst/>
              <a:cxnLst/>
              <a:rect l="l" t="t" r="r" b="b"/>
              <a:pathLst>
                <a:path w="162" h="269" extrusionOk="0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5174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5204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5236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6" h="179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5264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5305" y="3196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7" h="248" extrusionOk="0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5341" y="3202"/>
              <a:ext cx="25" cy="53"/>
            </a:xfrm>
            <a:custGeom>
              <a:avLst/>
              <a:gdLst/>
              <a:ahLst/>
              <a:cxnLst/>
              <a:rect l="l" t="t" r="r" b="b"/>
              <a:pathLst>
                <a:path w="112" h="228" extrusionOk="0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5372" y="3213"/>
              <a:ext cx="33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5413" y="3212"/>
              <a:ext cx="25" cy="42"/>
            </a:xfrm>
            <a:custGeom>
              <a:avLst/>
              <a:gdLst/>
              <a:ahLst/>
              <a:cxnLst/>
              <a:rect l="l" t="t" r="r" b="b"/>
              <a:pathLst>
                <a:path w="107" h="179" extrusionOk="0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5440" y="3192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1" h="269" extrusionOk="0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5481" y="3196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2" extrusionOk="0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5502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5541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5585" y="3212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5648" y="3198"/>
              <a:ext cx="13" cy="56"/>
            </a:xfrm>
            <a:custGeom>
              <a:avLst/>
              <a:gdLst/>
              <a:ahLst/>
              <a:cxnLst/>
              <a:rect l="l" t="t" r="r" b="b"/>
              <a:pathLst>
                <a:path w="60" h="242" extrusionOk="0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5670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0" h="179" extrusionOk="0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5706" y="3213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5745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5786" y="3212"/>
              <a:ext cx="26" cy="43"/>
            </a:xfrm>
            <a:custGeom>
              <a:avLst/>
              <a:gdLst/>
              <a:ahLst/>
              <a:cxnLst/>
              <a:rect l="l" t="t" r="r" b="b"/>
              <a:pathLst>
                <a:path w="115" h="183" extrusionOk="0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5816" y="3202"/>
              <a:ext cx="26" cy="53"/>
            </a:xfrm>
            <a:custGeom>
              <a:avLst/>
              <a:gdLst/>
              <a:ahLst/>
              <a:cxnLst/>
              <a:rect l="l" t="t" r="r" b="b"/>
              <a:pathLst>
                <a:path w="113" h="228" extrusionOk="0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5845" y="3198"/>
              <a:ext cx="14" cy="56"/>
            </a:xfrm>
            <a:custGeom>
              <a:avLst/>
              <a:gdLst/>
              <a:ahLst/>
              <a:cxnLst/>
              <a:rect l="l" t="t" r="r" b="b"/>
              <a:pathLst>
                <a:path w="61" h="242" extrusionOk="0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5866" y="3192"/>
              <a:ext cx="33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5905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5944" y="3192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5" extrusionOk="0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5987" y="3196"/>
              <a:ext cx="27" cy="58"/>
            </a:xfrm>
            <a:custGeom>
              <a:avLst/>
              <a:gdLst/>
              <a:ahLst/>
              <a:cxnLst/>
              <a:rect l="l" t="t" r="r" b="b"/>
              <a:pathLst>
                <a:path w="116" h="248" extrusionOk="0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6014" y="3212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6057" y="3212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79" extrusionOk="0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6096" y="3196"/>
              <a:ext cx="35" cy="59"/>
            </a:xfrm>
            <a:custGeom>
              <a:avLst/>
              <a:gdLst/>
              <a:ahLst/>
              <a:cxnLst/>
              <a:rect l="l" t="t" r="r" b="b"/>
              <a:pathLst>
                <a:path w="153" h="252" extrusionOk="0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6135" y="3213"/>
              <a:ext cx="37" cy="57"/>
            </a:xfrm>
            <a:custGeom>
              <a:avLst/>
              <a:gdLst/>
              <a:ahLst/>
              <a:cxnLst/>
              <a:rect l="l" t="t" r="r" b="b"/>
              <a:pathLst>
                <a:path w="162" h="244" extrusionOk="0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4856" y="3292"/>
              <a:ext cx="46" cy="58"/>
            </a:xfrm>
            <a:custGeom>
              <a:avLst/>
              <a:gdLst/>
              <a:ahLst/>
              <a:cxnLst/>
              <a:rect l="l" t="t" r="r" b="b"/>
              <a:pathLst>
                <a:path w="201" h="249" extrusionOk="0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4910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4949" y="3307"/>
              <a:ext cx="38" cy="43"/>
            </a:xfrm>
            <a:custGeom>
              <a:avLst/>
              <a:gdLst/>
              <a:ahLst/>
              <a:cxnLst/>
              <a:rect l="l" t="t" r="r" b="b"/>
              <a:pathLst>
                <a:path w="162" h="183" extrusionOk="0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4994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5021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5060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45" h="270" extrusionOk="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5101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5140" y="3287"/>
              <a:ext cx="18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5187" y="3307"/>
              <a:ext cx="35" cy="58"/>
            </a:xfrm>
            <a:custGeom>
              <a:avLst/>
              <a:gdLst/>
              <a:ahLst/>
              <a:cxnLst/>
              <a:rect l="l" t="t" r="r" b="b"/>
              <a:pathLst>
                <a:path w="153" h="248" extrusionOk="0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5230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5256" y="3307"/>
              <a:ext cx="37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5298" y="3305"/>
              <a:ext cx="33" cy="60"/>
            </a:xfrm>
            <a:custGeom>
              <a:avLst/>
              <a:gdLst/>
              <a:ahLst/>
              <a:cxnLst/>
              <a:rect l="l" t="t" r="r" b="b"/>
              <a:pathLst>
                <a:path w="146" h="256" extrusionOk="0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5339" y="3307"/>
              <a:ext cx="24" cy="42"/>
            </a:xfrm>
            <a:custGeom>
              <a:avLst/>
              <a:gdLst/>
              <a:ahLst/>
              <a:cxnLst/>
              <a:rect l="l" t="t" r="r" b="b"/>
              <a:pathLst>
                <a:path w="106" h="180" extrusionOk="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5366" y="3307"/>
              <a:ext cx="34" cy="43"/>
            </a:xfrm>
            <a:custGeom>
              <a:avLst/>
              <a:gdLst/>
              <a:ahLst/>
              <a:cxnLst/>
              <a:rect l="l" t="t" r="r" b="b"/>
              <a:pathLst>
                <a:path w="150" h="183" extrusionOk="0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5408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5490" y="3293"/>
              <a:ext cx="44" cy="57"/>
            </a:xfrm>
            <a:custGeom>
              <a:avLst/>
              <a:gdLst/>
              <a:ahLst/>
              <a:cxnLst/>
              <a:rect l="l" t="t" r="r" b="b"/>
              <a:pathLst>
                <a:path w="193" h="244" extrusionOk="0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5534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5573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6" h="176" extrusionOk="0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5613" y="3291"/>
              <a:ext cx="34" cy="58"/>
            </a:xfrm>
            <a:custGeom>
              <a:avLst/>
              <a:gdLst/>
              <a:ahLst/>
              <a:cxnLst/>
              <a:rect l="l" t="t" r="r" b="b"/>
              <a:pathLst>
                <a:path w="148" h="248" extrusionOk="0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5651" y="3308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43" h="179" extrusionOk="0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5693" y="3307"/>
              <a:ext cx="53" cy="42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5758" y="3339"/>
              <a:ext cx="13" cy="24"/>
            </a:xfrm>
            <a:custGeom>
              <a:avLst/>
              <a:gdLst/>
              <a:ahLst/>
              <a:cxnLst/>
              <a:rect l="l" t="t" r="r" b="b"/>
              <a:pathLst>
                <a:path w="56" h="105" extrusionOk="0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5790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0" h="180" extrusionOk="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5828" y="3287"/>
              <a:ext cx="37" cy="78"/>
            </a:xfrm>
            <a:custGeom>
              <a:avLst/>
              <a:gdLst/>
              <a:ahLst/>
              <a:cxnLst/>
              <a:rect l="l" t="t" r="r" b="b"/>
              <a:pathLst>
                <a:path w="162" h="334" extrusionOk="0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5865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5905" y="3307"/>
              <a:ext cx="36" cy="43"/>
            </a:xfrm>
            <a:custGeom>
              <a:avLst/>
              <a:gdLst/>
              <a:ahLst/>
              <a:cxnLst/>
              <a:rect l="l" t="t" r="r" b="b"/>
              <a:pathLst>
                <a:path w="159" h="183" extrusionOk="0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5943" y="3292"/>
              <a:ext cx="21" cy="73"/>
            </a:xfrm>
            <a:custGeom>
              <a:avLst/>
              <a:gdLst/>
              <a:ahLst/>
              <a:cxnLst/>
              <a:rect l="l" t="t" r="r" b="b"/>
              <a:pathLst>
                <a:path w="88" h="311" extrusionOk="0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5986" y="3307"/>
              <a:ext cx="35" cy="43"/>
            </a:xfrm>
            <a:custGeom>
              <a:avLst/>
              <a:gdLst/>
              <a:ahLst/>
              <a:cxnLst/>
              <a:rect l="l" t="t" r="r" b="b"/>
              <a:pathLst>
                <a:path w="151" h="183" extrusionOk="0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6047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6085" y="3308"/>
              <a:ext cx="34" cy="41"/>
            </a:xfrm>
            <a:custGeom>
              <a:avLst/>
              <a:gdLst/>
              <a:ahLst/>
              <a:cxnLst/>
              <a:rect l="l" t="t" r="r" b="b"/>
              <a:pathLst>
                <a:path w="147" h="176" extrusionOk="0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6123" y="3291"/>
              <a:ext cx="34" cy="59"/>
            </a:xfrm>
            <a:custGeom>
              <a:avLst/>
              <a:gdLst/>
              <a:ahLst/>
              <a:cxnLst/>
              <a:rect l="l" t="t" r="r" b="b"/>
              <a:pathLst>
                <a:path w="152" h="251" extrusionOk="0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6164" y="3287"/>
              <a:ext cx="38" cy="63"/>
            </a:xfrm>
            <a:custGeom>
              <a:avLst/>
              <a:gdLst/>
              <a:ahLst/>
              <a:cxnLst/>
              <a:rect l="l" t="t" r="r" b="b"/>
              <a:pathLst>
                <a:path w="163" h="270" extrusionOk="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6209" y="3291"/>
              <a:ext cx="14" cy="59"/>
            </a:xfrm>
            <a:custGeom>
              <a:avLst/>
              <a:gdLst/>
              <a:ahLst/>
              <a:cxnLst/>
              <a:rect l="l" t="t" r="r" b="b"/>
              <a:pathLst>
                <a:path w="61" h="251" extrusionOk="0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6229" y="3287"/>
              <a:ext cx="34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6266" y="3308"/>
              <a:ext cx="37" cy="42"/>
            </a:xfrm>
            <a:custGeom>
              <a:avLst/>
              <a:gdLst/>
              <a:ahLst/>
              <a:cxnLst/>
              <a:rect l="l" t="t" r="r" b="b"/>
              <a:pathLst>
                <a:path w="161" h="180" extrusionOk="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6306" y="3287"/>
              <a:ext cx="35" cy="63"/>
            </a:xfrm>
            <a:custGeom>
              <a:avLst/>
              <a:gdLst/>
              <a:ahLst/>
              <a:cxnLst/>
              <a:rect l="l" t="t" r="r" b="b"/>
              <a:pathLst>
                <a:path w="150" h="269" extrusionOk="0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6348" y="3307"/>
              <a:ext cx="32" cy="42"/>
            </a:xfrm>
            <a:custGeom>
              <a:avLst/>
              <a:gdLst/>
              <a:ahLst/>
              <a:cxnLst/>
              <a:rect l="l" t="t" r="r" b="b"/>
              <a:pathLst>
                <a:path w="139" h="180" extrusionOk="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6388" y="3287"/>
              <a:ext cx="17" cy="62"/>
            </a:xfrm>
            <a:custGeom>
              <a:avLst/>
              <a:gdLst/>
              <a:ahLst/>
              <a:cxnLst/>
              <a:rect l="l" t="t" r="r" b="b"/>
              <a:pathLst>
                <a:path w="76" h="266" extrusionOk="0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50" tIns="30475" rIns="60950" bIns="304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8" name="Google Shape;528;p32"/>
          <p:cNvSpPr/>
          <p:nvPr/>
        </p:nvSpPr>
        <p:spPr>
          <a:xfrm>
            <a:off x="1645348" y="5340707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pre/gramotností v předškolním </a:t>
            </a:r>
            <a:br>
              <a:rPr lang="cs-CZ" sz="1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7"/>
          <p:cNvGrpSpPr/>
          <p:nvPr/>
        </p:nvGrpSpPr>
        <p:grpSpPr>
          <a:xfrm>
            <a:off x="5740401" y="18143"/>
            <a:ext cx="6451600" cy="6839857"/>
            <a:chOff x="0" y="0"/>
            <a:chExt cx="6400800" cy="10287000"/>
          </a:xfrm>
        </p:grpSpPr>
        <p:sp>
          <p:nvSpPr>
            <p:cNvPr id="244" name="Google Shape;244;p17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4901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17"/>
            <p:cNvGrpSpPr/>
            <p:nvPr/>
          </p:nvGrpSpPr>
          <p:grpSpPr>
            <a:xfrm>
              <a:off x="807244" y="649418"/>
              <a:ext cx="4731789" cy="2385517"/>
              <a:chOff x="6750844" y="3074840"/>
              <a:chExt cx="4731789" cy="2385517"/>
            </a:xfrm>
          </p:grpSpPr>
          <p:sp>
            <p:nvSpPr>
              <p:cNvPr id="246" name="Google Shape;246;p17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44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7" name="Google Shape;247;p17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248" name="Google Shape;248;p17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49" name="Google Shape;249;p17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50" name="Google Shape;250;p17"/>
              <p:cNvGrpSpPr/>
              <p:nvPr/>
            </p:nvGrpSpPr>
            <p:grpSpPr>
              <a:xfrm rot="10800000">
                <a:off x="10529999" y="4650345"/>
                <a:ext cx="685801" cy="716559"/>
                <a:chOff x="6684850" y="4577195"/>
                <a:chExt cx="685801" cy="716559"/>
              </a:xfrm>
            </p:grpSpPr>
            <p:cxnSp>
              <p:nvCxnSpPr>
                <p:cNvPr id="251" name="Google Shape;251;p17"/>
                <p:cNvCxnSpPr/>
                <p:nvPr/>
              </p:nvCxnSpPr>
              <p:spPr>
                <a:xfrm rot="10800000">
                  <a:off x="6684850" y="4607954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252" name="Google Shape;252;p17"/>
                <p:cNvCxnSpPr/>
                <p:nvPr/>
              </p:nvCxnSpPr>
              <p:spPr>
                <a:xfrm>
                  <a:off x="6684851" y="4577195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253" name="Google Shape;253;p17"/>
            <p:cNvSpPr txBox="1"/>
            <p:nvPr/>
          </p:nvSpPr>
          <p:spPr>
            <a:xfrm>
              <a:off x="807244" y="3753314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 pro rozvoj základních pre/gramotností </a:t>
              </a:r>
              <a:br>
                <a:rPr lang="cs-CZ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1" y="14677"/>
            <a:ext cx="5714660" cy="6817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"/>
          <p:cNvSpPr txBox="1">
            <a:spLocks noGrp="1"/>
          </p:cNvSpPr>
          <p:nvPr>
            <p:ph type="title"/>
          </p:nvPr>
        </p:nvSpPr>
        <p:spPr>
          <a:xfrm>
            <a:off x="533400" y="6956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3200"/>
              <a:buFont typeface="Calibri"/>
              <a:buNone/>
            </a:pPr>
            <a:r>
              <a:rPr lang="cs-CZ" sz="3200" b="1" i="0" u="none" strike="noStrike" cap="none">
                <a:solidFill>
                  <a:srgbClr val="2BC3E1"/>
                </a:solidFill>
                <a:latin typeface="Calibri"/>
                <a:ea typeface="Calibri"/>
                <a:cs typeface="Calibri"/>
                <a:sym typeface="Calibri"/>
              </a:rPr>
              <a:t>Hlavní podmínky pro rozvoj gramotností:</a:t>
            </a:r>
            <a:endParaRPr sz="3200" b="1" i="0" u="none" strike="noStrike" cap="none">
              <a:solidFill>
                <a:srgbClr val="2BC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 txBox="1">
            <a:spLocks noGrp="1"/>
          </p:cNvSpPr>
          <p:nvPr>
            <p:ph type="body" idx="1"/>
          </p:nvPr>
        </p:nvSpPr>
        <p:spPr>
          <a:xfrm>
            <a:off x="653473" y="1395124"/>
            <a:ext cx="855829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400"/>
              <a:buFont typeface="Arial"/>
              <a:buChar char="•"/>
            </a:pPr>
            <a:r>
              <a:rPr lang="cs-CZ" sz="2400" b="0" i="0" u="none" strike="noStrike" cap="none">
                <a:solidFill>
                  <a:srgbClr val="2BC3E1"/>
                </a:solidFill>
                <a:latin typeface="Calibri"/>
                <a:ea typeface="Calibri"/>
                <a:cs typeface="Calibri"/>
                <a:sym typeface="Calibri"/>
              </a:rPr>
              <a:t>Porozumění povaze a možnostem gramotností v plánování a realizaci výuky - učitelé vědí, co jsou gramotnosti a jak je ve výuce rozvíjet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C3E1"/>
              </a:buClr>
              <a:buSzPts val="2400"/>
              <a:buFont typeface="Arial"/>
              <a:buChar char="•"/>
            </a:pPr>
            <a:r>
              <a:rPr lang="cs-CZ" sz="2400" b="0" i="0" u="none" strike="noStrike" cap="none">
                <a:solidFill>
                  <a:srgbClr val="2BC3E1"/>
                </a:solidFill>
                <a:latin typeface="Calibri"/>
                <a:ea typeface="Calibri"/>
                <a:cs typeface="Calibri"/>
                <a:sym typeface="Calibri"/>
              </a:rPr>
              <a:t>Rozvíjení gramotností napříč vyučovacími předměty - rozvoj gramotností se týká všech učitelů a všech vyučovacích předmětů</a:t>
            </a:r>
            <a:endParaRPr sz="2400" b="0" i="0" u="none" strike="noStrike" cap="none">
              <a:solidFill>
                <a:srgbClr val="2BC3E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C3E1"/>
              </a:buClr>
              <a:buSzPts val="2400"/>
              <a:buFont typeface="Arial"/>
              <a:buChar char="•"/>
            </a:pPr>
            <a:r>
              <a:rPr lang="cs-CZ" sz="2400" b="0" i="0" u="none" strike="noStrike" cap="none">
                <a:solidFill>
                  <a:srgbClr val="2BC3E1"/>
                </a:solidFill>
                <a:latin typeface="Calibri"/>
                <a:ea typeface="Calibri"/>
                <a:cs typeface="Calibri"/>
                <a:sym typeface="Calibri"/>
              </a:rPr>
              <a:t>Sdílení zkušeností a vzájemná podpora probíhající koordinovaně na úrovni škol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C3E1"/>
              </a:buClr>
              <a:buSzPts val="2400"/>
              <a:buFont typeface="Arial"/>
              <a:buChar char="•"/>
            </a:pPr>
            <a:r>
              <a:rPr lang="cs-CZ" sz="2400" b="0" i="0" u="none" strike="noStrike" cap="none">
                <a:solidFill>
                  <a:srgbClr val="2BC3E1"/>
                </a:solidFill>
                <a:latin typeface="Calibri"/>
                <a:ea typeface="Calibri"/>
                <a:cs typeface="Calibri"/>
                <a:sym typeface="Calibri"/>
              </a:rPr>
              <a:t>Sdílení zkušeností mezi školami, vzájemné setkávání a navštěvování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C3E1"/>
              </a:buClr>
              <a:buSzPts val="2400"/>
              <a:buFont typeface="Arial"/>
              <a:buChar char="•"/>
            </a:pPr>
            <a:r>
              <a:rPr lang="cs-CZ" sz="2400" b="0" i="0" u="none" strike="noStrike" cap="none">
                <a:solidFill>
                  <a:srgbClr val="2BC3E1"/>
                </a:solidFill>
                <a:latin typeface="Calibri"/>
                <a:ea typeface="Calibri"/>
                <a:cs typeface="Calibri"/>
                <a:sym typeface="Calibri"/>
              </a:rPr>
              <a:t>Využívání moderních digitálních technologií pro sdílení zkušeností, vlastní rozvoj i efektivní a netradiční práci se žáky</a:t>
            </a:r>
            <a:endParaRPr sz="2400" b="0" i="0" u="none" strike="noStrike" cap="none">
              <a:solidFill>
                <a:srgbClr val="2BC3E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2BC3E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18" descr="https://digifolio.rvp.cz/artefact/file/download.php?file=78284&amp;view=127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3048" y="143163"/>
            <a:ext cx="1974024" cy="197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8" descr="https://digifolio.rvp.cz/artefact/file/download.php?file=78285&amp;view=127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3047" y="2380547"/>
            <a:ext cx="1974025" cy="197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8" descr="https://digifolio.rvp.cz/artefact/file/download.php?file=78283&amp;view=127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03047" y="4707775"/>
            <a:ext cx="1974025" cy="197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8"/>
          <p:cNvSpPr/>
          <p:nvPr/>
        </p:nvSpPr>
        <p:spPr>
          <a:xfrm>
            <a:off x="9331839" y="69561"/>
            <a:ext cx="341746" cy="6612239"/>
          </a:xfrm>
          <a:prstGeom prst="leftBrace">
            <a:avLst>
              <a:gd name="adj1" fmla="val 8333"/>
              <a:gd name="adj2" fmla="val 50000"/>
            </a:avLst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9"/>
          <p:cNvSpPr txBox="1"/>
          <p:nvPr/>
        </p:nvSpPr>
        <p:spPr>
          <a:xfrm>
            <a:off x="810462" y="3223849"/>
            <a:ext cx="3794462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Webové speciály</a:t>
            </a:r>
            <a:br>
              <a:rPr lang="cs-CZ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čtenářská</a:t>
            </a:r>
            <a:r>
              <a:rPr lang="cs-CZ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matematická</a:t>
            </a:r>
            <a:r>
              <a:rPr lang="cs-CZ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digitální</a:t>
            </a:r>
            <a:r>
              <a:rPr lang="cs-CZ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9819" y="4418255"/>
            <a:ext cx="4662249" cy="209193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9"/>
          <p:cNvSpPr/>
          <p:nvPr/>
        </p:nvSpPr>
        <p:spPr>
          <a:xfrm>
            <a:off x="398344" y="1470497"/>
            <a:ext cx="510608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Minikonference pro čtenářskou, matematikou a digitální gramotnost</a:t>
            </a:r>
            <a:br>
              <a:rPr lang="cs-CZ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regionech dvakrát ročně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9"/>
          <p:cNvSpPr/>
          <p:nvPr/>
        </p:nvSpPr>
        <p:spPr>
          <a:xfrm>
            <a:off x="222853" y="6494786"/>
            <a:ext cx="6096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https://rvp.cz/informace/mam-dotaz/konzultacni-centrum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2853" y="5153414"/>
            <a:ext cx="563880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89889" y="1339546"/>
            <a:ext cx="7002111" cy="309411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9"/>
          <p:cNvSpPr txBox="1">
            <a:spLocks noGrp="1"/>
          </p:cNvSpPr>
          <p:nvPr>
            <p:ph type="title"/>
          </p:nvPr>
        </p:nvSpPr>
        <p:spPr>
          <a:xfrm>
            <a:off x="222853" y="-12939"/>
            <a:ext cx="110109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800"/>
              <a:buFont typeface="Calibri"/>
              <a:buNone/>
            </a:pPr>
            <a:r>
              <a:rPr lang="cs-CZ" sz="2800" b="1" i="0" u="none" strike="noStrike" cap="none">
                <a:solidFill>
                  <a:srgbClr val="2BC3E1"/>
                </a:solidFill>
                <a:latin typeface="Calibri"/>
                <a:ea typeface="Calibri"/>
                <a:cs typeface="Calibri"/>
                <a:sym typeface="Calibri"/>
              </a:rPr>
              <a:t>Porozumění povaze a možnostem gramotností v plánování a realizaci výuky - učitelé vědí, co jsou gramotnosti a jak je ve výuce rozvíjet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"/>
          <p:cNvSpPr txBox="1"/>
          <p:nvPr/>
        </p:nvSpPr>
        <p:spPr>
          <a:xfrm>
            <a:off x="379897" y="5904918"/>
            <a:ext cx="113752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Blogové příspěvky na </a:t>
            </a:r>
            <a:r>
              <a:rPr lang="cs-CZ" sz="20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https://gramotnosti.pro/web/BLOG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128" y="1369404"/>
            <a:ext cx="6277000" cy="3066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7872" y="4435876"/>
            <a:ext cx="6271511" cy="1111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39909" y="1469042"/>
            <a:ext cx="4941254" cy="417950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442384" y="0"/>
            <a:ext cx="11250269" cy="180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800"/>
              <a:buFont typeface="Calibri"/>
              <a:buNone/>
            </a:pPr>
            <a:r>
              <a:rPr lang="cs-CZ" sz="2800" b="1" i="0" u="none" strike="noStrike" cap="none">
                <a:solidFill>
                  <a:srgbClr val="2BC3E1"/>
                </a:solidFill>
                <a:latin typeface="Calibri"/>
                <a:ea typeface="Calibri"/>
                <a:cs typeface="Calibri"/>
                <a:sym typeface="Calibri"/>
              </a:rPr>
              <a:t>Rozvíjení gramotností napříč vyučovacími předměty - rozvoj gramotností se týká všech učitelů a všech vyučovacích předmětů</a:t>
            </a:r>
            <a:r>
              <a:rPr lang="cs-CZ" sz="2800" b="0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2800" b="0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0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"/>
          <p:cNvSpPr txBox="1">
            <a:spLocks noGrp="1"/>
          </p:cNvSpPr>
          <p:nvPr>
            <p:ph type="title"/>
          </p:nvPr>
        </p:nvSpPr>
        <p:spPr>
          <a:xfrm>
            <a:off x="571500" y="2286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800"/>
              <a:buFont typeface="Calibri"/>
              <a:buNone/>
            </a:pPr>
            <a:r>
              <a:rPr lang="cs-CZ" sz="2800" b="1" i="0" u="none" strike="noStrike" cap="none">
                <a:solidFill>
                  <a:srgbClr val="2BC3E1"/>
                </a:solidFill>
                <a:latin typeface="Calibri"/>
                <a:ea typeface="Calibri"/>
                <a:cs typeface="Calibri"/>
                <a:sym typeface="Calibri"/>
              </a:rPr>
              <a:t>Sdílení zkušeností a vzájemná podpora probíhající koordinovaně na úrovni škol</a:t>
            </a:r>
            <a:endParaRPr/>
          </a:p>
        </p:txBody>
      </p:sp>
      <p:sp>
        <p:nvSpPr>
          <p:cNvPr id="290" name="Google Shape;290;p21"/>
          <p:cNvSpPr txBox="1"/>
          <p:nvPr/>
        </p:nvSpPr>
        <p:spPr>
          <a:xfrm>
            <a:off x="1187832" y="1554163"/>
            <a:ext cx="803317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Podporujeme pedagogy </a:t>
            </a:r>
            <a:r>
              <a:rPr lang="cs-CZ" sz="2000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základních</a:t>
            </a:r>
            <a:r>
              <a:rPr lang="cs-CZ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cs-CZ" sz="2000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mateřských škol</a:t>
            </a:r>
            <a:r>
              <a:rPr lang="cs-CZ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v jejich snaze rozvíjet </a:t>
            </a:r>
            <a:r>
              <a:rPr lang="cs-CZ" sz="2000" b="1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čtenářskou</a:t>
            </a:r>
            <a:r>
              <a:rPr lang="cs-CZ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000" b="1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matematickou</a:t>
            </a:r>
            <a:r>
              <a:rPr lang="cs-CZ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cs-CZ" sz="2000" b="1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digitální gramotnost </a:t>
            </a:r>
            <a:br>
              <a:rPr lang="cs-CZ" sz="2000" b="1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(tzv. základní gramotnosti) i </a:t>
            </a:r>
            <a:r>
              <a:rPr lang="cs-CZ" sz="2000" b="1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informatické myšlení </a:t>
            </a:r>
            <a:r>
              <a:rPr lang="cs-CZ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žáků a dětí.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1"/>
          <p:cNvSpPr txBox="1"/>
          <p:nvPr/>
        </p:nvSpPr>
        <p:spPr>
          <a:xfrm>
            <a:off x="571500" y="3220028"/>
            <a:ext cx="455352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Spolupracujeme k 1. 9. 2018</a:t>
            </a:r>
            <a:br>
              <a:rPr lang="cs-CZ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s 25 pilotními školami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(plán doplnit o dalších 11 škol).</a:t>
            </a:r>
            <a:endParaRPr sz="320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0962" y="4235691"/>
            <a:ext cx="2519219" cy="2276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3732" y="2983831"/>
            <a:ext cx="4719597" cy="2877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"/>
          <p:cNvSpPr txBox="1">
            <a:spLocks noGrp="1"/>
          </p:cNvSpPr>
          <p:nvPr>
            <p:ph type="title"/>
          </p:nvPr>
        </p:nvSpPr>
        <p:spPr>
          <a:xfrm>
            <a:off x="5715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800"/>
              <a:buFont typeface="Calibri"/>
              <a:buNone/>
            </a:pPr>
            <a:r>
              <a:rPr lang="cs-CZ" sz="2800" b="1" i="0" u="none" strike="noStrike" cap="none">
                <a:solidFill>
                  <a:srgbClr val="2BC3E1"/>
                </a:solidFill>
                <a:latin typeface="Calibri"/>
                <a:ea typeface="Calibri"/>
                <a:cs typeface="Calibri"/>
                <a:sym typeface="Calibri"/>
              </a:rPr>
              <a:t>Sdílení zkušeností mezi školami, vzájemné setkávání a navštěvování</a:t>
            </a:r>
            <a:endParaRPr/>
          </a:p>
        </p:txBody>
      </p:sp>
      <p:sp>
        <p:nvSpPr>
          <p:cNvPr id="299" name="Google Shape;299;p22"/>
          <p:cNvSpPr txBox="1"/>
          <p:nvPr/>
        </p:nvSpPr>
        <p:spPr>
          <a:xfrm>
            <a:off x="571500" y="1325563"/>
            <a:ext cx="1025351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Oborová setkání</a:t>
            </a:r>
            <a:r>
              <a:rPr lang="cs-CZ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, při kterých učitelé </a:t>
            </a:r>
            <a:r>
              <a:rPr lang="cs-CZ" sz="2000" b="1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sdílejí své zkušenosti a zlepšují své dovednosti</a:t>
            </a:r>
            <a:r>
              <a:rPr lang="cs-CZ" sz="200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pro plánování konkrétních aktivit se žáky na rozvoj gramotností napříč vzdělávacími oblastmi.</a:t>
            </a:r>
            <a:endParaRPr sz="200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" name="Google Shape;30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909" y="2503345"/>
            <a:ext cx="5090391" cy="3817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34213" y="2353974"/>
            <a:ext cx="4640938" cy="441209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2"/>
          <p:cNvSpPr txBox="1"/>
          <p:nvPr/>
        </p:nvSpPr>
        <p:spPr>
          <a:xfrm>
            <a:off x="1486224" y="6365959"/>
            <a:ext cx="49992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https://gramotnosti.pro/web/</a:t>
            </a:r>
            <a:r>
              <a:rPr lang="cs-CZ" sz="18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SpolecenstviPraxe</a:t>
            </a:r>
            <a:endParaRPr sz="1400" b="1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"/>
          <p:cNvSpPr txBox="1"/>
          <p:nvPr/>
        </p:nvSpPr>
        <p:spPr>
          <a:xfrm>
            <a:off x="939800" y="1163360"/>
            <a:ext cx="10414000" cy="10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Pořádáme </a:t>
            </a:r>
            <a:r>
              <a:rPr lang="cs-CZ" sz="2133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oborová setkání</a:t>
            </a: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, při kterých mohou učitelé </a:t>
            </a:r>
            <a:r>
              <a:rPr lang="cs-CZ" sz="2133" b="1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sdíle</a:t>
            </a:r>
            <a:r>
              <a:rPr lang="cs-CZ" sz="2133" b="1">
                <a:solidFill>
                  <a:srgbClr val="2BC3E1"/>
                </a:solidFill>
              </a:rPr>
              <a:t>t</a:t>
            </a:r>
            <a:r>
              <a:rPr lang="cs-CZ" sz="2133" b="1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své zkušenosti a zlepš</a:t>
            </a:r>
            <a:r>
              <a:rPr lang="cs-CZ" sz="2133" b="1">
                <a:solidFill>
                  <a:srgbClr val="2BC3E1"/>
                </a:solidFill>
              </a:rPr>
              <a:t>ovat</a:t>
            </a:r>
            <a:r>
              <a:rPr lang="cs-CZ" sz="2133" b="1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své dovednosti</a:t>
            </a: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 v oblasti rozvoje gramotností dětí a žáků napříč vzdělávacími oblastmi.</a:t>
            </a:r>
            <a:endParaRPr sz="2133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3"/>
          <p:cNvSpPr txBox="1">
            <a:spLocks noGrp="1"/>
          </p:cNvSpPr>
          <p:nvPr>
            <p:ph type="title"/>
          </p:nvPr>
        </p:nvSpPr>
        <p:spPr>
          <a:xfrm>
            <a:off x="628748" y="520752"/>
            <a:ext cx="11004452" cy="46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667"/>
              <a:buFont typeface="Arial"/>
              <a:buNone/>
            </a:pPr>
            <a:r>
              <a:rPr lang="cs-CZ" sz="2667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Podporujeme sdílení dobré praxe – Společenství praxe</a:t>
            </a:r>
            <a:endParaRPr/>
          </a:p>
        </p:txBody>
      </p:sp>
      <p:sp>
        <p:nvSpPr>
          <p:cNvPr id="310" name="Google Shape;310;p23"/>
          <p:cNvSpPr txBox="1"/>
          <p:nvPr/>
        </p:nvSpPr>
        <p:spPr>
          <a:xfrm>
            <a:off x="1002016" y="5664200"/>
            <a:ext cx="72559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https://gramotnosti.pro/web/</a:t>
            </a:r>
            <a:r>
              <a:rPr lang="cs-CZ" sz="2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SpolecenstviPraxe</a:t>
            </a:r>
            <a:endParaRPr sz="2800" b="1">
              <a:solidFill>
                <a:srgbClr val="AEABA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3"/>
          <p:cNvSpPr txBox="1"/>
          <p:nvPr/>
        </p:nvSpPr>
        <p:spPr>
          <a:xfrm>
            <a:off x="985350" y="2240375"/>
            <a:ext cx="10647900" cy="3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stupeň ZŠ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- 20. 10. (9:00 - 14:00), ZŠ a MŠ Kyjov Bohuslavice</a:t>
            </a:r>
            <a:endParaRPr sz="2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Člověk a svět práce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- 25. 10. (14:00 - 18:00), ZŠ Londýnská, Praha</a:t>
            </a:r>
            <a:endParaRPr sz="2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Informační a komunikační technologie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- 3. 11. (9:00 - 13:00) MŠ Čtyřlístek Kadaň</a:t>
            </a:r>
            <a:endParaRPr sz="2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Předškolní vzdělávání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- 3. 11. (14:00 - 18:00) MŠ Čtyřlístek Kadaň</a:t>
            </a:r>
            <a:endParaRPr sz="2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Cizí jazyky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- 14.11. Národní institut dalšího vzdělávání, Praha</a:t>
            </a:r>
            <a:endParaRPr sz="2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Český jazyk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- 15. 11. (13:00 - 17:00), Národní institut dalšího vzdělávání, Praha</a:t>
            </a:r>
            <a:endParaRPr sz="2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Člověk a zdraví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- 21. 11. (14:00 - 18:00), ZŠ a MŠ Kateřinice, okres Vsetín</a:t>
            </a:r>
            <a:endParaRPr sz="2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Člověk a společnost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- 23. 11. (9:00 - 15:00), Coworkingové centrum Kočárovna, Litomyšl</a:t>
            </a:r>
            <a:endParaRPr sz="2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Matematika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- 27. 11. (13:00 - 17:00), ZŠ a MŠ Hranice Struhlovsko</a:t>
            </a:r>
            <a:endParaRPr sz="20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Umění a kultura - 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21. 11. (16:00 - 20:00), Edukační centrum Galerie hl. m. Prahy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Člověk a příroda - </a:t>
            </a: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30. 11. 2018, ZŠ Resslova, Pardubice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4"/>
          <p:cNvSpPr txBox="1"/>
          <p:nvPr/>
        </p:nvSpPr>
        <p:spPr>
          <a:xfrm>
            <a:off x="762000" y="1498600"/>
            <a:ext cx="11176001" cy="1733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Vytváříme </a:t>
            </a:r>
            <a:r>
              <a:rPr lang="cs-CZ" sz="2133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sdílenou představu </a:t>
            </a: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o pojetí a významu gramotností ve vzdělávání při setkávání odborníků na gramotnosti, učitelů, akademiků apod.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Realizujeme minikonference odborných panelů pro </a:t>
            </a:r>
            <a:r>
              <a:rPr lang="cs-CZ" sz="2133" b="1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čtenářskou, matematickou </a:t>
            </a:r>
            <a:br>
              <a:rPr lang="cs-CZ" sz="2133" b="1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133" b="1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a digitální gramotnost</a:t>
            </a:r>
            <a:r>
              <a:rPr lang="cs-CZ" sz="2133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318" name="Google Shape;318;p24"/>
          <p:cNvSpPr txBox="1">
            <a:spLocks noGrp="1"/>
          </p:cNvSpPr>
          <p:nvPr>
            <p:ph type="title"/>
          </p:nvPr>
        </p:nvSpPr>
        <p:spPr>
          <a:xfrm>
            <a:off x="628748" y="520752"/>
            <a:ext cx="11004452" cy="46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667"/>
              <a:buFont typeface="Arial"/>
              <a:buNone/>
            </a:pPr>
            <a:r>
              <a:rPr lang="cs-CZ" sz="2667" b="0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Spolupracujeme s odbornou veřejností na tématu gramotností</a:t>
            </a:r>
            <a:endParaRPr sz="2667" b="1" i="0" u="none" strike="noStrike" cap="none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 txBox="1"/>
          <p:nvPr/>
        </p:nvSpPr>
        <p:spPr>
          <a:xfrm>
            <a:off x="6654800" y="3705758"/>
            <a:ext cx="4495611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67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30. 10. 2018 v Brně </a:t>
            </a:r>
            <a:r>
              <a:rPr lang="cs-CZ" sz="1867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1867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867" b="1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digitální gramotnost a inform. myšlení</a:t>
            </a:r>
            <a:endParaRPr/>
          </a:p>
        </p:txBody>
      </p:sp>
      <p:sp>
        <p:nvSpPr>
          <p:cNvPr id="320" name="Google Shape;320;p24"/>
          <p:cNvSpPr txBox="1"/>
          <p:nvPr/>
        </p:nvSpPr>
        <p:spPr>
          <a:xfrm>
            <a:off x="7394019" y="4616317"/>
            <a:ext cx="3017173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67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7. 11. 2018 v Praze </a:t>
            </a:r>
            <a:r>
              <a:rPr lang="cs-CZ" sz="1867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1867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867" b="1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matematická gramotnost</a:t>
            </a:r>
            <a:endParaRPr/>
          </a:p>
        </p:txBody>
      </p:sp>
      <p:sp>
        <p:nvSpPr>
          <p:cNvPr id="321" name="Google Shape;321;p24"/>
          <p:cNvSpPr txBox="1"/>
          <p:nvPr/>
        </p:nvSpPr>
        <p:spPr>
          <a:xfrm>
            <a:off x="7560733" y="5501477"/>
            <a:ext cx="2683748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67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3. 12. 2018 v Plzni</a:t>
            </a:r>
            <a:br>
              <a:rPr lang="cs-CZ" sz="1867" b="1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867" b="1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čtenářská gramotnost</a:t>
            </a:r>
            <a:endParaRPr/>
          </a:p>
        </p:txBody>
      </p:sp>
      <p:pic>
        <p:nvPicPr>
          <p:cNvPr id="322" name="Google Shape;32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7521" y="3413441"/>
            <a:ext cx="4602480" cy="2853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663</Words>
  <Application>Microsoft Office PowerPoint</Application>
  <PresentationFormat>Širokoúhlá obrazovka</PresentationFormat>
  <Paragraphs>102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Calibri</vt:lpstr>
      <vt:lpstr>Motiv Office</vt:lpstr>
      <vt:lpstr>Prezentace aplikace PowerPoint</vt:lpstr>
      <vt:lpstr>Prezentace aplikace PowerPoint</vt:lpstr>
      <vt:lpstr>Hlavní podmínky pro rozvoj gramotností:</vt:lpstr>
      <vt:lpstr>Porozumění povaze a možnostem gramotností v plánování a realizaci výuky - učitelé vědí, co jsou gramotnosti a jak je ve výuce rozvíjet</vt:lpstr>
      <vt:lpstr>Rozvíjení gramotností napříč vyučovacími předměty - rozvoj gramotností se týká všech učitelů a všech vyučovacích předmětů </vt:lpstr>
      <vt:lpstr>Sdílení zkušeností a vzájemná podpora probíhající koordinovaně na úrovni škol</vt:lpstr>
      <vt:lpstr>Sdílení zkušeností mezi školami, vzájemné setkávání a navštěvování</vt:lpstr>
      <vt:lpstr>Podporujeme sdílení dobré praxe – Společenství praxe</vt:lpstr>
      <vt:lpstr>Spolupracujeme s odbornou veřejností na tématu gramotností</vt:lpstr>
      <vt:lpstr>Inovujeme Metodický portál RVP.CZ</vt:lpstr>
      <vt:lpstr>Šablony II a gramotnosti</vt:lpstr>
      <vt:lpstr>Vytváříme (online/offline) společenství praxe</vt:lpstr>
      <vt:lpstr>Prezentace aplikace PowerPoint</vt:lpstr>
      <vt:lpstr>Ukažte světu svých TOP10 ve výuce zacílené na rozvoj gramotností</vt:lpstr>
      <vt:lpstr>Přidejte se k nám - SHRNUTÍ</vt:lpstr>
      <vt:lpstr>Děkuji za pozornost.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Šedá Simona</dc:creator>
  <cp:lastModifiedBy>Šedá Simona</cp:lastModifiedBy>
  <cp:revision>1</cp:revision>
  <dcterms:modified xsi:type="dcterms:W3CDTF">2018-10-18T07:14:07Z</dcterms:modified>
</cp:coreProperties>
</file>