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56" r:id="rId2"/>
    <p:sldId id="276" r:id="rId3"/>
    <p:sldId id="282" r:id="rId4"/>
    <p:sldId id="283" r:id="rId5"/>
    <p:sldId id="277" r:id="rId6"/>
    <p:sldId id="274" r:id="rId7"/>
    <p:sldId id="263" r:id="rId8"/>
    <p:sldId id="271" r:id="rId9"/>
    <p:sldId id="273" r:id="rId10"/>
    <p:sldId id="265" r:id="rId11"/>
    <p:sldId id="266" r:id="rId12"/>
    <p:sldId id="267" r:id="rId13"/>
    <p:sldId id="268" r:id="rId14"/>
    <p:sldId id="269" r:id="rId15"/>
    <p:sldId id="278" r:id="rId16"/>
    <p:sldId id="279" r:id="rId17"/>
    <p:sldId id="280" r:id="rId18"/>
    <p:sldId id="281" r:id="rId19"/>
    <p:sldId id="270" r:id="rId2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07" d="100"/>
          <a:sy n="107" d="100"/>
        </p:scale>
        <p:origin x="-306" y="15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609601"/>
            <a:ext cx="7772400" cy="4267200"/>
          </a:xfrm>
        </p:spPr>
        <p:txBody>
          <a:bodyPr anchor="b">
            <a:noAutofit/>
          </a:bodyPr>
          <a:lstStyle>
            <a:lvl1pPr>
              <a:lnSpc>
                <a:spcPct val="100000"/>
              </a:lnSpc>
              <a:defRPr sz="800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4953000"/>
            <a:ext cx="6400800" cy="1219200"/>
          </a:xfrm>
        </p:spPr>
        <p:txBody>
          <a:bodyPr>
            <a:normAutofit/>
          </a:bodyPr>
          <a:lstStyle>
            <a:lvl1pPr marL="0" indent="0" algn="ctr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Kliknutím lze upravit styl předlohy.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>
              <a:defRPr/>
            </a:lvl6pPr>
            <a:lvl7pPr>
              <a:defRPr/>
            </a:lvl7pPr>
            <a:lvl8pPr>
              <a:defRPr/>
            </a:lvl8pPr>
            <a:lvl9pPr>
              <a:buFont typeface="Arial" pitchFamily="34" charset="0"/>
              <a:buChar char="•"/>
              <a:defRPr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371600"/>
            <a:ext cx="7772400" cy="2505075"/>
          </a:xfrm>
        </p:spPr>
        <p:txBody>
          <a:bodyPr anchor="b"/>
          <a:lstStyle>
            <a:lvl1pPr algn="ctr" defTabSz="914400" rtl="0" eaLnBrk="1" latinLnBrk="0" hangingPunct="1">
              <a:lnSpc>
                <a:spcPct val="100000"/>
              </a:lnSpc>
              <a:spcBef>
                <a:spcPct val="0"/>
              </a:spcBef>
              <a:buNone/>
              <a:defRPr lang="en-US" sz="4800" kern="1200" dirty="0" smtClean="0">
                <a:solidFill>
                  <a:schemeClr val="tx2"/>
                </a:solidFill>
                <a:effectLst>
                  <a:outerShdw blurRad="63500" dist="38100" dir="5400000" algn="t" rotWithShape="0">
                    <a:prstClr val="black">
                      <a:alpha val="25000"/>
                    </a:prstClr>
                  </a:outerShdw>
                </a:effectLst>
                <a:latin typeface="+mn-lt"/>
                <a:ea typeface="+mj-ea"/>
                <a:cs typeface="+mj-cs"/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4068763"/>
            <a:ext cx="7772400" cy="11318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4495800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Oval 7"/>
          <p:cNvSpPr/>
          <p:nvPr/>
        </p:nvSpPr>
        <p:spPr>
          <a:xfrm>
            <a:off x="4695825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Oval 8"/>
          <p:cNvSpPr/>
          <p:nvPr/>
        </p:nvSpPr>
        <p:spPr>
          <a:xfrm>
            <a:off x="4296728" y="3924300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4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365760" y="1600200"/>
            <a:ext cx="4041648" cy="4526280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Kliknutím lze upravit styl.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40188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1600200"/>
            <a:ext cx="4041775" cy="609600"/>
          </a:xfrm>
        </p:spPr>
        <p:txBody>
          <a:bodyPr anchor="b">
            <a:noAutofit/>
          </a:bodyPr>
          <a:lstStyle>
            <a:lvl1pPr marL="0" indent="0" algn="ctr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3"/>
          </p:nvPr>
        </p:nvSpPr>
        <p:spPr>
          <a:xfrm>
            <a:off x="457200" y="2212848"/>
            <a:ext cx="4041648" cy="3913632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14"/>
          </p:nvPr>
        </p:nvSpPr>
        <p:spPr>
          <a:xfrm>
            <a:off x="4672584" y="2212848"/>
            <a:ext cx="4041648" cy="3913187"/>
          </a:xfrm>
        </p:spPr>
        <p:txBody>
          <a:bodyPr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907087" y="266700"/>
            <a:ext cx="3008313" cy="209550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>
                <a:effectLst>
                  <a:outerShdw blurRad="50800" dist="25400" dir="5400000" algn="t" rotWithShape="0">
                    <a:prstClr val="black">
                      <a:alpha val="25000"/>
                    </a:prstClr>
                  </a:outerShdw>
                </a:effectLst>
              </a:defRPr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19137" y="273050"/>
            <a:ext cx="4995863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907087" y="2438400"/>
            <a:ext cx="3008313" cy="3687763"/>
          </a:xfrm>
        </p:spPr>
        <p:txBody>
          <a:bodyPr>
            <a:normAutofit/>
          </a:bodyPr>
          <a:lstStyle>
            <a:lvl1pPr marL="0" indent="0" algn="ctr">
              <a:lnSpc>
                <a:spcPct val="125000"/>
              </a:lnSpc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9576" y="228600"/>
            <a:ext cx="5711824" cy="895350"/>
          </a:xfrm>
        </p:spPr>
        <p:txBody>
          <a:bodyPr anchor="b"/>
          <a:lstStyle>
            <a:lvl1pPr algn="ctr">
              <a:lnSpc>
                <a:spcPct val="100000"/>
              </a:lnSpc>
              <a:defRPr sz="2800" b="0"/>
            </a:lvl1pPr>
          </a:lstStyle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08126" y="1143000"/>
            <a:ext cx="6054724" cy="4541044"/>
          </a:xfrm>
          <a:ln w="76200">
            <a:solidFill>
              <a:schemeClr val="bg1"/>
            </a:solidFill>
          </a:ln>
          <a:effectLst>
            <a:outerShdw blurRad="88900" dist="50800" dir="5400000" algn="ctr" rotWithShape="0">
              <a:srgbClr val="000000">
                <a:alpha val="25000"/>
              </a:srgbClr>
            </a:outerShdw>
          </a:effectLst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cs-CZ" smtClean="0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9576" y="5810250"/>
            <a:ext cx="5711824" cy="5334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Kliknutím lze upravit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600200"/>
          </a:xfrm>
          <a:prstGeom prst="rect">
            <a:avLst/>
          </a:prstGeom>
        </p:spPr>
        <p:txBody>
          <a:bodyPr vert="horz" lIns="91440" tIns="45720" rIns="91440" bIns="45720" rtlCol="0" anchor="b">
            <a:noAutofit/>
          </a:bodyPr>
          <a:lstStyle/>
          <a:p>
            <a:r>
              <a:rPr lang="cs-CZ" smtClean="0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en-US" dirty="0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363347" y="6356350"/>
            <a:ext cx="2085975" cy="365125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1D8BD707-D9CF-40AE-B4C6-C98DA3205C09}" type="datetimeFigureOut">
              <a:rPr lang="en-US" smtClean="0"/>
              <a:pPr/>
              <a:t>1/14/2016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59165" y="6356350"/>
            <a:ext cx="2847975" cy="365125"/>
          </a:xfrm>
          <a:prstGeom prst="rect">
            <a:avLst/>
          </a:prstGeom>
        </p:spPr>
        <p:txBody>
          <a:bodyPr vert="horz" lIns="4572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43278" y="6356350"/>
            <a:ext cx="561975" cy="365125"/>
          </a:xfrm>
          <a:prstGeom prst="rect">
            <a:avLst/>
          </a:prstGeom>
        </p:spPr>
        <p:txBody>
          <a:bodyPr vert="horz" lIns="27432" tIns="45720" rIns="4572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  <a:latin typeface="Century Gothic" pitchFamily="34" charset="0"/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8457760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Oval 7"/>
          <p:cNvSpPr/>
          <p:nvPr/>
        </p:nvSpPr>
        <p:spPr>
          <a:xfrm>
            <a:off x="569119" y="6499384"/>
            <a:ext cx="84772" cy="84772"/>
          </a:xfrm>
          <a:prstGeom prst="ellipse">
            <a:avLst/>
          </a:prstGeom>
          <a:solidFill>
            <a:schemeClr val="tx1">
              <a:lumMod val="50000"/>
              <a:lumOff val="50000"/>
            </a:schemeClr>
          </a:solidFill>
          <a:ln w="12700"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ctr" defTabSz="914400" rtl="0" eaLnBrk="1" latinLnBrk="0" hangingPunct="1">
        <a:lnSpc>
          <a:spcPts val="5800"/>
        </a:lnSpc>
        <a:spcBef>
          <a:spcPct val="0"/>
        </a:spcBef>
        <a:buNone/>
        <a:defRPr sz="5400" kern="1200">
          <a:solidFill>
            <a:schemeClr val="tx2"/>
          </a:solidFill>
          <a:effectLst>
            <a:outerShdw blurRad="63500" dist="38100" dir="5400000" algn="t" rotWithShape="0">
              <a:prstClr val="black">
                <a:alpha val="25000"/>
              </a:prstClr>
            </a:outerShdw>
          </a:effectLst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Courier New" pitchFamily="49" charset="0"/>
        <a:buChar char="o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600" kern="1200">
          <a:solidFill>
            <a:schemeClr val="tx1">
              <a:lumMod val="50000"/>
              <a:lumOff val="50000"/>
            </a:schemeClr>
          </a:solidFill>
          <a:latin typeface="+mj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51488" y="533400"/>
            <a:ext cx="6248400" cy="3352799"/>
          </a:xfrm>
        </p:spPr>
        <p:txBody>
          <a:bodyPr>
            <a:noAutofit/>
          </a:bodyPr>
          <a:lstStyle/>
          <a:p>
            <a:r>
              <a:rPr lang="cs-CZ" sz="4800" dirty="0" err="1" smtClean="0"/>
              <a:t>Shadowing</a:t>
            </a:r>
            <a:r>
              <a:rPr lang="cs-CZ" sz="4800" dirty="0" smtClean="0"/>
              <a:t> </a:t>
            </a:r>
            <a:endParaRPr lang="cs-CZ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351488" y="4419600"/>
            <a:ext cx="6182912" cy="1524000"/>
          </a:xfrm>
        </p:spPr>
        <p:txBody>
          <a:bodyPr>
            <a:normAutofit fontScale="92500" lnSpcReduction="20000"/>
          </a:bodyPr>
          <a:lstStyle/>
          <a:p>
            <a:r>
              <a:rPr lang="cs-CZ" smtClean="0"/>
              <a:t>UNI-PROJEKTING s.r.o.</a:t>
            </a:r>
          </a:p>
          <a:p>
            <a:r>
              <a:rPr lang="cs-CZ" dirty="0" smtClean="0"/>
              <a:t>PhDr. René </a:t>
            </a:r>
            <a:r>
              <a:rPr lang="cs-CZ" dirty="0" err="1" smtClean="0"/>
              <a:t>Szotkowski</a:t>
            </a:r>
            <a:r>
              <a:rPr lang="cs-CZ" dirty="0" smtClean="0"/>
              <a:t>, Ph.D.</a:t>
            </a:r>
            <a:endParaRPr lang="cs-CZ" dirty="0" smtClean="0"/>
          </a:p>
          <a:p>
            <a:endParaRPr lang="cs-CZ" dirty="0" smtClean="0">
              <a:solidFill>
                <a:srgbClr val="0070C0"/>
              </a:solidFill>
            </a:endParaRPr>
          </a:p>
          <a:p>
            <a:r>
              <a:rPr lang="cs-CZ" sz="1800" dirty="0" smtClean="0">
                <a:solidFill>
                  <a:schemeClr val="tx1"/>
                </a:solidFill>
              </a:rPr>
              <a:t>Vzdělávání pedagogů pomocí tabletů</a:t>
            </a:r>
            <a:br>
              <a:rPr lang="cs-CZ" sz="1800" dirty="0" smtClean="0">
                <a:solidFill>
                  <a:schemeClr val="tx1"/>
                </a:solidFill>
              </a:rPr>
            </a:br>
            <a:r>
              <a:rPr lang="cs-CZ" sz="1200" dirty="0" err="1" smtClean="0">
                <a:solidFill>
                  <a:schemeClr val="tx1"/>
                </a:solidFill>
              </a:rPr>
              <a:t>reg</a:t>
            </a:r>
            <a:r>
              <a:rPr lang="cs-CZ" sz="1200" dirty="0" smtClean="0">
                <a:solidFill>
                  <a:schemeClr val="tx1"/>
                </a:solidFill>
              </a:rPr>
              <a:t>. č. CZ.1.07/1.3.00/51.0005</a:t>
            </a:r>
            <a:endParaRPr lang="cs-CZ" sz="1200" dirty="0">
              <a:solidFill>
                <a:schemeClr val="tx1"/>
              </a:solidFill>
            </a:endParaRPr>
          </a:p>
        </p:txBody>
      </p:sp>
      <p:pic>
        <p:nvPicPr>
          <p:cNvPr id="4" name="Picture 4" descr="OPVK_ver_zakladni_logolink_RGB_cz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676" y="533400"/>
            <a:ext cx="1801812" cy="47704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ýsledek obrázku pro mraveniště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2487"/>
            <a:ext cx="9144000" cy="6855513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29200" y="990600"/>
            <a:ext cx="3429000" cy="1143000"/>
          </a:xfrm>
        </p:spPr>
        <p:txBody>
          <a:bodyPr/>
          <a:lstStyle/>
          <a:p>
            <a:r>
              <a:rPr lang="cs-CZ" dirty="0" smtClean="0"/>
              <a:t>Týmová práce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Role šéfa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dirty="0" smtClean="0"/>
              <a:t>Mít vizi o kvalitě svojí školy</a:t>
            </a:r>
          </a:p>
          <a:p>
            <a:r>
              <a:rPr lang="cs-CZ" dirty="0" smtClean="0"/>
              <a:t>Mít jasnou představu o procesu zlepšování kvality</a:t>
            </a:r>
          </a:p>
          <a:p>
            <a:r>
              <a:rPr lang="cs-CZ" dirty="0" smtClean="0"/>
              <a:t>Komunikovat o kvalitě</a:t>
            </a:r>
          </a:p>
          <a:p>
            <a:r>
              <a:rPr lang="cs-CZ" dirty="0" smtClean="0"/>
              <a:t>Zajistit, že potřeby dítěte jsou v centru zájmu školy!!!</a:t>
            </a:r>
          </a:p>
          <a:p>
            <a:r>
              <a:rPr lang="cs-CZ" dirty="0" smtClean="0"/>
              <a:t>Podporovat rozvoj pedagogického týmu!!!</a:t>
            </a:r>
          </a:p>
          <a:p>
            <a:r>
              <a:rPr lang="cs-CZ" dirty="0" smtClean="0"/>
              <a:t>Neobiňovat, když se něco nepovede</a:t>
            </a:r>
          </a:p>
          <a:p>
            <a:r>
              <a:rPr lang="cs-CZ" dirty="0" smtClean="0"/>
              <a:t>Odstraňovat bariéry mezi odděleními – budovat efektivní tým!!!</a:t>
            </a:r>
          </a:p>
          <a:p>
            <a:r>
              <a:rPr lang="cs-CZ" dirty="0" smtClean="0"/>
              <a:t>Naslouchat učitelům!!!</a:t>
            </a:r>
          </a:p>
          <a:p>
            <a:r>
              <a:rPr lang="cs-CZ" dirty="0" smtClean="0"/>
              <a:t>Poskytovat autonomii a dovolit riskovat</a:t>
            </a:r>
          </a:p>
          <a:p>
            <a:r>
              <a:rPr lang="cs-CZ" dirty="0" smtClean="0"/>
              <a:t>Zajistit rovnováhu mezi potřebami dítěte a učitele!!!</a:t>
            </a:r>
          </a:p>
          <a:p>
            <a:endParaRPr lang="cs-CZ" dirty="0" smtClean="0"/>
          </a:p>
          <a:p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52400"/>
            <a:ext cx="8839200" cy="487362"/>
          </a:xfrm>
        </p:spPr>
        <p:txBody>
          <a:bodyPr>
            <a:normAutofit fontScale="90000"/>
          </a:bodyPr>
          <a:lstStyle/>
          <a:p>
            <a:r>
              <a:rPr lang="cs-CZ" sz="2400" dirty="0" smtClean="0"/>
              <a:t>Systém celkového řízení kvality</a:t>
            </a:r>
            <a:endParaRPr lang="cs-CZ" sz="24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92600203"/>
              </p:ext>
            </p:extLst>
          </p:nvPr>
        </p:nvGraphicFramePr>
        <p:xfrm>
          <a:off x="609599" y="609600"/>
          <a:ext cx="7848600" cy="555205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3924300"/>
                <a:gridCol w="3924300"/>
              </a:tblGrid>
              <a:tr h="31491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cs-CZ" sz="1600">
                          <a:effectLst/>
                        </a:rPr>
                        <a:t>Týmové řízení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cs-CZ" sz="1600">
                          <a:effectLst/>
                        </a:rPr>
                        <a:t>Individuální řízení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961687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Periodicky každá pracovní skupina hodnotí kvalitu výkonu každého člena týmu stejně jako celého týmu. Týmy hodnotí svou práci vzhledem k cílům a podmínkám. Skupina informuje o dosažených cílech a hodnotí dosažené výsledky. Sbírá a analyzuje data, reflektuje zkušenost, identifikuje výsledky. Redefinuje nebo potvrdí postup pro následující období. 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Každý učitel definuje osobní cíle, svou odpovědnost a své osobní potřeby. Individuální kontrola umožňuje korekci vedoucí k dosažení kvalitních výsledků. </a:t>
                      </a:r>
                    </a:p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>
                          <a:effectLst/>
                        </a:rPr>
                        <a:t> 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314913"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cs-CZ" sz="1600">
                          <a:effectLst/>
                        </a:rPr>
                        <a:t>Management kontroly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lnSpc>
                          <a:spcPct val="107000"/>
                        </a:lnSpc>
                        <a:spcAft>
                          <a:spcPts val="0"/>
                        </a:spcAft>
                        <a:buFont typeface="+mj-lt"/>
                        <a:buAutoNum type="arabicPeriod"/>
                      </a:pPr>
                      <a:r>
                        <a:rPr lang="cs-CZ" sz="1600">
                          <a:effectLst/>
                        </a:rPr>
                        <a:t>Externí zprávy</a:t>
                      </a:r>
                      <a:endParaRPr lang="cs-CZ" sz="16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960537"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Prvotním úkolem managementu školy je zajistit, že stanovené cíle budou úspěšně a efektivně dosaženy. Úkolem managementu je syntetizovat všechna získaná data. 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228600"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600" dirty="0">
                          <a:effectLst/>
                        </a:rPr>
                        <a:t>Důležité je získávání zpráv od externích partnerů. Není možné se spolehnout jen na vnitřní hodnocení kvality. Škola získává cíleně informace od zástupců praxe, </a:t>
                      </a:r>
                      <a:r>
                        <a:rPr lang="cs-CZ" sz="1600" dirty="0" smtClean="0">
                          <a:effectLst/>
                        </a:rPr>
                        <a:t>vyššího </a:t>
                      </a:r>
                      <a:r>
                        <a:rPr lang="cs-CZ" sz="1600" dirty="0">
                          <a:effectLst/>
                        </a:rPr>
                        <a:t>stupně škol, studentů, absolventů, </a:t>
                      </a:r>
                      <a:r>
                        <a:rPr lang="cs-CZ" sz="1600" dirty="0" smtClean="0">
                          <a:effectLst/>
                        </a:rPr>
                        <a:t>konzumentů</a:t>
                      </a:r>
                      <a:r>
                        <a:rPr lang="cs-CZ" sz="1600" dirty="0">
                          <a:effectLst/>
                        </a:rPr>
                        <a:t>, rodičů.</a:t>
                      </a:r>
                      <a:endParaRPr lang="cs-CZ" sz="16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304800"/>
            <a:ext cx="8229600" cy="914400"/>
          </a:xfrm>
        </p:spPr>
        <p:txBody>
          <a:bodyPr>
            <a:normAutofit/>
          </a:bodyPr>
          <a:lstStyle/>
          <a:p>
            <a:r>
              <a:rPr lang="cs-CZ" sz="2800" dirty="0" smtClean="0"/>
              <a:t>Charakteristika úspěšné školy</a:t>
            </a:r>
            <a:endParaRPr lang="cs-CZ" sz="2800" dirty="0"/>
          </a:p>
        </p:txBody>
      </p:sp>
      <p:graphicFrame>
        <p:nvGraphicFramePr>
          <p:cNvPr id="3" name="Tabulka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086315843"/>
              </p:ext>
            </p:extLst>
          </p:nvPr>
        </p:nvGraphicFramePr>
        <p:xfrm>
          <a:off x="1694814" y="2338386"/>
          <a:ext cx="6229985" cy="3910013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6229985"/>
              </a:tblGrid>
              <a:tr h="782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je orientovaná na žáka, má sloužit studentům, podporovat jejich tvořivost, aktivitu. Vysokou úroveň má interakce učitel-žák. Úspěšná škola nabízí bohatý vzdělávací program, má dokonale vypracované cíle v oblasti kognitivní, podporuje studentův rozvoj a provádí zpětnou vazbu.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177271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>
                          <a:effectLst/>
                        </a:rPr>
                        <a:t>Výukou podporuje žákovo učení. Učitelé věří, že se žáci mohou naučit a cítí se odpovědni za dosažené výsledky. Učitelé jsou otevření ke studentovu očekávání, snaží se uspokojovat jeho potřeby, adaptují výuku pro potřeby studentů, anticipují a opravují žákovo neporozumění učební látce, používají různé vyučovací strategie. Obecně – úspěšná škola má vysoký standard, pravidelně sleduje výkony a usiluje o dosažení úspěchu.</a:t>
                      </a:r>
                      <a:endParaRPr lang="cs-CZ" sz="12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782002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Má pozitivní školní klima charakterizované soustavou cílů, hodnot a standardů výkonů. Má vysoký optimismus a očekávání ke studentovu učení (věří v možnosti žáka, důvěřuje mu). Vytváří otevřené, přátelské, kulturní prostředí, pozitivní přístup k disciplíně, má poznatky o etické identitě žáka.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43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Podporuje kolegiální interakce, vytváří profesionální prostředí pro učitele, má pochopení pro jejich potřeby, dobré podmínky pro práci. Učitelé reflektují svoji práci, vzájemně spolupracují. 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584369">
                <a:tc>
                  <a:txBody>
                    <a:bodyPr/>
                    <a:lstStyle/>
                    <a:p>
                      <a:pPr>
                        <a:lnSpc>
                          <a:spcPct val="107000"/>
                        </a:lnSpc>
                        <a:spcAft>
                          <a:spcPts val="0"/>
                        </a:spcAft>
                      </a:pPr>
                      <a:r>
                        <a:rPr lang="cs-CZ" sz="1200" dirty="0">
                          <a:effectLst/>
                        </a:rPr>
                        <a:t>Má dobrého ředitele, ten užívá efektivního stylu řízení, řeší problémy týmově, zná sbor, komunikuje s ním, adekvátně hodnotí učitele a žáky, pečuje o odborný růst učitelů. Úspěšná škola komunikuje s rodiči a společností.</a:t>
                      </a:r>
                      <a:endParaRPr lang="cs-CZ" sz="12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  <p:grpSp>
        <p:nvGrpSpPr>
          <p:cNvPr id="4" name="Group 1"/>
          <p:cNvGrpSpPr>
            <a:grpSpLocks/>
          </p:cNvGrpSpPr>
          <p:nvPr/>
        </p:nvGrpSpPr>
        <p:grpSpPr bwMode="auto">
          <a:xfrm>
            <a:off x="1619250" y="1447800"/>
            <a:ext cx="6305550" cy="879475"/>
            <a:chOff x="1298" y="249"/>
            <a:chExt cx="8963" cy="1161"/>
          </a:xfrm>
        </p:grpSpPr>
        <p:sp>
          <p:nvSpPr>
            <p:cNvPr id="5" name="Vývojový diagram: postup 2"/>
            <p:cNvSpPr>
              <a:spLocks noChangeArrowheads="1"/>
            </p:cNvSpPr>
            <p:nvPr/>
          </p:nvSpPr>
          <p:spPr bwMode="auto">
            <a:xfrm>
              <a:off x="7875" y="249"/>
              <a:ext cx="405" cy="720"/>
            </a:xfrm>
            <a:prstGeom prst="flowChartProcess">
              <a:avLst/>
            </a:prstGeom>
            <a:solidFill>
              <a:srgbClr val="5B9BD5"/>
            </a:solidFill>
            <a:ln w="12700">
              <a:solidFill>
                <a:srgbClr val="1F4D7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  <p:sp>
          <p:nvSpPr>
            <p:cNvPr id="6" name="Rovnoramenný trojúhelník 1"/>
            <p:cNvSpPr>
              <a:spLocks noChangeArrowheads="1"/>
            </p:cNvSpPr>
            <p:nvPr/>
          </p:nvSpPr>
          <p:spPr bwMode="auto">
            <a:xfrm>
              <a:off x="1298" y="390"/>
              <a:ext cx="8963" cy="1020"/>
            </a:xfrm>
            <a:prstGeom prst="triangle">
              <a:avLst>
                <a:gd name="adj" fmla="val 50000"/>
              </a:avLst>
            </a:prstGeom>
            <a:solidFill>
              <a:srgbClr val="5B9BD5"/>
            </a:solidFill>
            <a:ln w="12700">
              <a:solidFill>
                <a:srgbClr val="1F4D78"/>
              </a:solidFill>
              <a:miter lim="800000"/>
              <a:headEnd/>
              <a:tailEnd/>
            </a:ln>
          </p:spPr>
          <p:txBody>
            <a:bodyPr vert="horz" wrap="squar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cs-CZ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Výzkum nespokojenosti učitelů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Nedostatečné ocenění práce (veřejnost </a:t>
            </a:r>
            <a:r>
              <a:rPr lang="cs-CZ" dirty="0" smtClean="0">
                <a:sym typeface="Wingdings" pitchFamily="2" charset="2"/>
              </a:rPr>
              <a:t>)</a:t>
            </a:r>
          </a:p>
          <a:p>
            <a:r>
              <a:rPr lang="cs-CZ" dirty="0" smtClean="0">
                <a:sym typeface="Wingdings" pitchFamily="2" charset="2"/>
              </a:rPr>
              <a:t>Způsoby řízení školy (požadavky neberoucí ohled na názory nebo možnosti U)</a:t>
            </a:r>
          </a:p>
          <a:p>
            <a:r>
              <a:rPr lang="cs-CZ" dirty="0" smtClean="0">
                <a:sym typeface="Wingdings" pitchFamily="2" charset="2"/>
              </a:rPr>
              <a:t>Přetížení a nárazové zvýšení úkolů</a:t>
            </a:r>
          </a:p>
          <a:p>
            <a:r>
              <a:rPr lang="cs-CZ" dirty="0" smtClean="0">
                <a:sym typeface="Wingdings" pitchFamily="2" charset="2"/>
              </a:rPr>
              <a:t>Nedostatky v chování žáků, za něž U zodpovídá </a:t>
            </a:r>
          </a:p>
          <a:p>
            <a:r>
              <a:rPr lang="cs-CZ" dirty="0" smtClean="0">
                <a:sym typeface="Wingdings" pitchFamily="2" charset="2"/>
              </a:rPr>
              <a:t>Nejasné požadavky kladené na U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Škola</a:t>
            </a:r>
            <a:r>
              <a:rPr lang="cs-CZ" baseline="30000" dirty="0"/>
              <a:t>21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cs-CZ" dirty="0"/>
              <a:t>Profil </a:t>
            </a:r>
            <a:r>
              <a:rPr lang="cs-CZ" dirty="0" smtClean="0"/>
              <a:t>Škola</a:t>
            </a:r>
            <a:r>
              <a:rPr lang="cs-CZ" baseline="30000" dirty="0" smtClean="0"/>
              <a:t>21</a:t>
            </a:r>
            <a:r>
              <a:rPr lang="cs-CZ" dirty="0" smtClean="0"/>
              <a:t> </a:t>
            </a:r>
          </a:p>
          <a:p>
            <a:r>
              <a:rPr lang="cs-CZ" dirty="0" smtClean="0"/>
              <a:t>model </a:t>
            </a:r>
            <a:r>
              <a:rPr lang="cs-CZ" dirty="0"/>
              <a:t>integrace technologií do života </a:t>
            </a:r>
            <a:r>
              <a:rPr lang="cs-CZ" dirty="0" smtClean="0"/>
              <a:t>školy,</a:t>
            </a:r>
          </a:p>
          <a:p>
            <a:r>
              <a:rPr lang="cs-CZ" dirty="0" smtClean="0"/>
              <a:t>evaluační </a:t>
            </a:r>
            <a:r>
              <a:rPr lang="cs-CZ" dirty="0"/>
              <a:t>nástroj, který na základě sledování více různých indikátorů pomáhá školám zjistit, do jaké míry se jim daří začlenit informační a komunikační technologie (ICT) do života celé </a:t>
            </a:r>
            <a:r>
              <a:rPr lang="cs-CZ" dirty="0" smtClean="0"/>
              <a:t>školy,</a:t>
            </a:r>
            <a:endParaRPr lang="cs-CZ" dirty="0"/>
          </a:p>
          <a:p>
            <a:r>
              <a:rPr lang="cs-CZ" dirty="0"/>
              <a:t>Na webovém portálu </a:t>
            </a:r>
            <a:r>
              <a:rPr lang="cs-CZ" dirty="0">
                <a:solidFill>
                  <a:schemeClr val="accent1">
                    <a:lumMod val="75000"/>
                  </a:schemeClr>
                </a:solidFill>
              </a:rPr>
              <a:t>http://skola21.rvp.cz/ </a:t>
            </a:r>
            <a:r>
              <a:rPr lang="cs-CZ" dirty="0"/>
              <a:t>je </a:t>
            </a:r>
            <a:r>
              <a:rPr lang="cs-CZ" dirty="0" smtClean="0"/>
              <a:t>možné projít </a:t>
            </a:r>
            <a:r>
              <a:rPr lang="cs-CZ" dirty="0"/>
              <a:t>celý Profil Škola</a:t>
            </a:r>
            <a:r>
              <a:rPr lang="cs-CZ" baseline="30000" dirty="0"/>
              <a:t>21</a:t>
            </a:r>
            <a:r>
              <a:rPr lang="cs-CZ" dirty="0"/>
              <a:t> anonymně a vyzkoušet jeho možnosti. </a:t>
            </a:r>
          </a:p>
          <a:p>
            <a:r>
              <a:rPr lang="cs-CZ" dirty="0"/>
              <a:t>Zjistěte, v jaké fázi začlenění ICT do života školy se vaše škola nachází, porovnejte se s ostatními školami, naplánujte si jednotlivé kroky budoucího rozvoje školy. </a:t>
            </a:r>
          </a:p>
        </p:txBody>
      </p:sp>
    </p:spTree>
    <p:extLst>
      <p:ext uri="{BB962C8B-B14F-4D97-AF65-F5344CB8AC3E}">
        <p14:creationId xmlns:p14="http://schemas.microsoft.com/office/powerpoint/2010/main" val="37996827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>
                <a:effectLst/>
              </a:rPr>
              <a:t>Návrh pro </a:t>
            </a:r>
            <a:r>
              <a:rPr lang="cs-CZ" dirty="0" err="1">
                <a:effectLst/>
              </a:rPr>
              <a:t>autoevaluaci</a:t>
            </a:r>
            <a:r>
              <a:rPr lang="cs-CZ" dirty="0">
                <a:effectLst/>
              </a:rPr>
              <a:t> </a:t>
            </a:r>
            <a:r>
              <a:rPr lang="cs-CZ" dirty="0" smtClean="0">
                <a:effectLst/>
              </a:rPr>
              <a:t>managementu</a:t>
            </a:r>
            <a:endParaRPr lang="cs-CZ" dirty="0"/>
          </a:p>
        </p:txBody>
      </p:sp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95985279"/>
              </p:ext>
            </p:extLst>
          </p:nvPr>
        </p:nvGraphicFramePr>
        <p:xfrm>
          <a:off x="1143000" y="1676400"/>
          <a:ext cx="6400804" cy="46939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00201"/>
                <a:gridCol w="1600201"/>
                <a:gridCol w="1600201"/>
                <a:gridCol w="1600201"/>
              </a:tblGrid>
              <a:tr h="13406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Zamýšlený cílový stav (obecně formulovaný)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1474762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FFFF00"/>
                          </a:solidFill>
                          <a:effectLst/>
                        </a:rPr>
                        <a:t>OBLAST ŘÍZENÍ</a:t>
                      </a:r>
                      <a:endParaRPr lang="cs-CZ" sz="11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 gridSpan="3"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kvalifikovaně zpracována koncepce rozvoje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zřejmá cílevědomá práce s vizemi, cíli a úkoly, škola má zpracován roční plán práce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jsou delegovány úkoly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na škole existuje promyšlený funkční informační systém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kvalifikovaně jsou připravovány a prováděny porady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pedagogická rada plní své funkce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na škole pracují metodické orgány v souladu s koncepcí rozvoje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vedena povinná dokumentace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správní úkony jsou kompletně prováděny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6813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Návrh metod evaluace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Respondent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zdroj informací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Hodnotitel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Riziko navržené metody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</a:tr>
              <a:tr h="2413248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studium dokumentů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pozorování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rozhovor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dotazník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dokumentace škol vedených zkušenými a vzdělanými řediteli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názory učitelů a ostatních pracovníků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názor ČŠI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názor školského úřadu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soustavné další vzdělávání v oblasti řízení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 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vedení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vedoucí učitel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ostatní učitele a zaměstnanci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rada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obec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školský úřad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ČŠI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 dirty="0">
                          <a:effectLst/>
                        </a:rPr>
                        <a:t>hodnotitelé nemají požadované znalosti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 dirty="0">
                          <a:effectLst/>
                        </a:rPr>
                        <a:t>uplatňování subjektivních názorů a pocitů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 dirty="0">
                          <a:effectLst/>
                        </a:rPr>
                        <a:t>složitost hodnocené oblasti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6126" marR="66126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036885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ulka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4611434"/>
              </p:ext>
            </p:extLst>
          </p:nvPr>
        </p:nvGraphicFramePr>
        <p:xfrm>
          <a:off x="1295400" y="1447800"/>
          <a:ext cx="6658612" cy="486902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664653"/>
                <a:gridCol w="1664653"/>
                <a:gridCol w="1664653"/>
                <a:gridCol w="1664653"/>
              </a:tblGrid>
              <a:tr h="231858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effectLst/>
                        </a:rPr>
                        <a:t> 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Zamýšlený cílový stav (obecně formulovaný)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231858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 dirty="0">
                          <a:solidFill>
                            <a:srgbClr val="FFFF00"/>
                          </a:solidFill>
                          <a:effectLst/>
                        </a:rPr>
                        <a:t>PERSONÁLNÍ OBLAST</a:t>
                      </a:r>
                      <a:endParaRPr lang="cs-CZ" sz="1100" dirty="0">
                        <a:solidFill>
                          <a:srgbClr val="FFFF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gridSpan="3"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zajištěna stabilizace personálu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existuje promyšlený systém uvádění začínajících učitelů do praxe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zajištěno další vzdělávání pedagogických pracovníků v souladu s koncepcí rozvoje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ředitel školy se systematicky vzdělává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na škole funguje systém pravidelného hodnocení pracovníků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je zajištěn podíl pracovníků na řízení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klima na škole je dobré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vedení školy se stará o sociální potřeby pracovníků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cs-CZ"/>
                    </a:p>
                  </a:txBody>
                  <a:tcPr/>
                </a:tc>
              </a:tr>
              <a:tr h="46371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Návrh metod evaluace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Respondent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zdroj informací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Hodnotitel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cs-CZ" sz="1100">
                          <a:effectLst/>
                        </a:rPr>
                        <a:t>Riziko navržené metody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1854865"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studium dokumentů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pozorování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rozhovor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dotazník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učitelé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žáci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ostatní zaměstnanci 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rodiče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ostatní veřejnost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vedení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učitelé školy a ostatní zaměstnanci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rada školy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obec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školský úřad</a:t>
                      </a:r>
                    </a:p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>
                          <a:effectLst/>
                        </a:rPr>
                        <a:t>ČŠI</a:t>
                      </a:r>
                      <a:endParaRPr lang="cs-CZ" sz="110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342900" lvl="0" indent="-342900">
                        <a:spcAft>
                          <a:spcPts val="0"/>
                        </a:spcAft>
                        <a:buFont typeface="Symbol"/>
                        <a:buChar char=""/>
                      </a:pPr>
                      <a:r>
                        <a:rPr lang="cs-CZ" sz="1100" dirty="0" smtClean="0">
                          <a:effectLst/>
                        </a:rPr>
                        <a:t>nekompetentnost hodnotitelů</a:t>
                      </a:r>
                      <a:endParaRPr lang="cs-CZ" sz="1100" dirty="0"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4770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Osnova závěrečné </a:t>
            </a:r>
            <a:r>
              <a:rPr lang="cs-CZ" dirty="0" err="1" smtClean="0"/>
              <a:t>sebeevaluační</a:t>
            </a:r>
            <a:r>
              <a:rPr lang="cs-CZ" dirty="0" smtClean="0"/>
              <a:t> zprávy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800600"/>
          </a:xfrm>
        </p:spPr>
        <p:txBody>
          <a:bodyPr>
            <a:normAutofit fontScale="92500" lnSpcReduction="10000"/>
          </a:bodyPr>
          <a:lstStyle/>
          <a:p>
            <a:r>
              <a:rPr lang="cs-CZ" sz="1800" dirty="0" smtClean="0"/>
              <a:t>Základní data o škole, komunitě a prostředí, ve kterém působí (statistické údaje, základní charakteristiky).</a:t>
            </a:r>
          </a:p>
          <a:p>
            <a:r>
              <a:rPr lang="cs-CZ" sz="1800" dirty="0" smtClean="0"/>
              <a:t>Vize a stanovené cíle rozvoje školy – jak a proč byly stanoveny.</a:t>
            </a:r>
          </a:p>
          <a:p>
            <a:r>
              <a:rPr lang="cs-CZ" sz="1800" dirty="0" smtClean="0"/>
              <a:t>Charakteristika vzdělávacího programu – jaké modifikace a proč byly provedeny.</a:t>
            </a:r>
          </a:p>
          <a:p>
            <a:r>
              <a:rPr lang="cs-CZ" sz="1800" dirty="0" smtClean="0"/>
              <a:t>Jak je organizována výchova a vzdělávání – organizační členění, zaměření a priority.</a:t>
            </a:r>
          </a:p>
          <a:p>
            <a:r>
              <a:rPr lang="cs-CZ" sz="1800" dirty="0" smtClean="0"/>
              <a:t>Jaký stav byl (vzhledem k zaměření a cíli zjištěn na začátku sběru relevantních dat.</a:t>
            </a:r>
          </a:p>
          <a:p>
            <a:r>
              <a:rPr lang="cs-CZ" sz="1800" dirty="0" smtClean="0"/>
              <a:t>Jaký stav, jaký změna stavu byla zjištěna za období…</a:t>
            </a:r>
          </a:p>
          <a:p>
            <a:r>
              <a:rPr lang="cs-CZ" sz="1800" dirty="0" smtClean="0"/>
              <a:t>Jaké výsledky a výsledné informace byly zjištěny v rámci evaluačního projektu.</a:t>
            </a:r>
          </a:p>
          <a:p>
            <a:r>
              <a:rPr lang="cs-CZ" sz="1800" dirty="0" smtClean="0"/>
              <a:t>Jaké problémy a jejich příčiny byly identifikovány.</a:t>
            </a:r>
          </a:p>
          <a:p>
            <a:r>
              <a:rPr lang="cs-CZ" sz="1800" dirty="0" smtClean="0"/>
              <a:t>Jaké hypotézy je možné na základě zjištěných výsledků vyslovit?</a:t>
            </a:r>
          </a:p>
          <a:p>
            <a:r>
              <a:rPr lang="cs-CZ" sz="1800" dirty="0" smtClean="0"/>
              <a:t>Kdo reagoval jak a proč, jaká konkrétní opatření byla přijata.</a:t>
            </a:r>
          </a:p>
          <a:p>
            <a:r>
              <a:rPr lang="cs-CZ" sz="1800" dirty="0" smtClean="0"/>
              <a:t>Kdo, kdy, jak a v jakém rozsahu bude informován o účinnosti přijatých opatření.</a:t>
            </a:r>
            <a:endParaRPr lang="cs-CZ" sz="1800" dirty="0"/>
          </a:p>
        </p:txBody>
      </p:sp>
    </p:spTree>
    <p:extLst>
      <p:ext uri="{BB962C8B-B14F-4D97-AF65-F5344CB8AC3E}">
        <p14:creationId xmlns:p14="http://schemas.microsoft.com/office/powerpoint/2010/main" val="28829186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Děkujeme za pozornost. 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/>
          <a:lstStyle/>
          <a:p>
            <a:pPr marL="0" indent="0" algn="ctr">
              <a:buNone/>
            </a:pPr>
            <a:r>
              <a:rPr lang="cs-CZ" dirty="0" smtClean="0"/>
              <a:t>Dominika.stolinska@gmail.com</a:t>
            </a:r>
          </a:p>
          <a:p>
            <a:pPr marL="0" indent="0" algn="ctr">
              <a:buNone/>
            </a:pPr>
            <a:r>
              <a:rPr lang="cs-CZ" dirty="0" smtClean="0"/>
              <a:t>Pavlina.castkova@upol.cz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 smtClean="0"/>
              <a:t>Shadowing</a:t>
            </a:r>
            <a:r>
              <a:rPr lang="cs-CZ" dirty="0" smtClean="0"/>
              <a:t> jako příklad hodnocení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cs-CZ" sz="2600" b="1" dirty="0" err="1" smtClean="0"/>
              <a:t>Shadowing</a:t>
            </a:r>
            <a:r>
              <a:rPr lang="cs-CZ" sz="2600" dirty="0" smtClean="0"/>
              <a:t> (stínování</a:t>
            </a:r>
            <a:r>
              <a:rPr lang="cs-CZ" sz="2600" dirty="0"/>
              <a:t>) je proces, kdy na základě dohody jeden pracovník sleduje druhého pracovníka na jeho pracovišti během jeho pracovního </a:t>
            </a:r>
            <a:r>
              <a:rPr lang="cs-CZ" sz="2600" dirty="0" smtClean="0"/>
              <a:t>dne a </a:t>
            </a:r>
            <a:r>
              <a:rPr lang="cs-CZ" sz="2600" dirty="0"/>
              <a:t>na závěr poskytne sledovanému pracovníku zpětnou vazbu. </a:t>
            </a:r>
            <a:endParaRPr lang="cs-CZ" sz="2600" dirty="0" smtClean="0"/>
          </a:p>
          <a:p>
            <a:r>
              <a:rPr lang="cs-CZ" sz="2600" b="1" dirty="0" smtClean="0"/>
              <a:t>pozorování</a:t>
            </a:r>
            <a:r>
              <a:rPr lang="cs-CZ" sz="2600" dirty="0" smtClean="0"/>
              <a:t> (bez zásahu pozorovatele, předem stanovená pravidla),</a:t>
            </a:r>
          </a:p>
          <a:p>
            <a:r>
              <a:rPr lang="cs-CZ" sz="2600" b="1" dirty="0" smtClean="0"/>
              <a:t>zpětnovazební diskuse </a:t>
            </a:r>
            <a:r>
              <a:rPr lang="cs-CZ" sz="2600" dirty="0" smtClean="0"/>
              <a:t>-  získání nových poznatků, vnímání sebe sama a své práce z jiného úhlu pohledu, uvědomění </a:t>
            </a:r>
            <a:r>
              <a:rPr lang="cs-CZ" sz="2600" dirty="0"/>
              <a:t>si </a:t>
            </a:r>
            <a:r>
              <a:rPr lang="cs-CZ" sz="2600" dirty="0" smtClean="0"/>
              <a:t>silných </a:t>
            </a:r>
            <a:r>
              <a:rPr lang="cs-CZ" sz="2600" dirty="0"/>
              <a:t>a </a:t>
            </a:r>
            <a:r>
              <a:rPr lang="cs-CZ" sz="2600" dirty="0" smtClean="0"/>
              <a:t>slabých stránek, posun na </a:t>
            </a:r>
            <a:r>
              <a:rPr lang="cs-CZ" sz="2600" dirty="0"/>
              <a:t>vyšší profesionální úroveň. </a:t>
            </a:r>
          </a:p>
          <a:p>
            <a:endParaRPr lang="cs-CZ" sz="2600" dirty="0"/>
          </a:p>
          <a:p>
            <a:r>
              <a:rPr lang="cs-CZ" sz="2600" b="1" dirty="0"/>
              <a:t>Job-</a:t>
            </a:r>
            <a:r>
              <a:rPr lang="cs-CZ" sz="2600" b="1" dirty="0" err="1"/>
              <a:t>shadowing</a:t>
            </a:r>
            <a:r>
              <a:rPr lang="cs-CZ" sz="2600" dirty="0"/>
              <a:t> - stáže nebo hospitace ve škole nebo jiné vhodné instituci (začínající učitel, hospitace, nevládní organizace, zahraniční pobyty aj.).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216377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Pozitivní komunikace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525963"/>
          </a:xfrm>
        </p:spPr>
        <p:txBody>
          <a:bodyPr/>
          <a:lstStyle/>
          <a:p>
            <a:r>
              <a:rPr lang="cs-CZ" altLang="cs-CZ" dirty="0"/>
              <a:t>Kontingence reakcí,</a:t>
            </a:r>
          </a:p>
          <a:p>
            <a:r>
              <a:rPr lang="cs-CZ" altLang="cs-CZ" dirty="0"/>
              <a:t>kognitivní přizpůsobování,</a:t>
            </a:r>
          </a:p>
          <a:p>
            <a:r>
              <a:rPr lang="cs-CZ" altLang="cs-CZ" dirty="0"/>
              <a:t>zájem o druhého,</a:t>
            </a:r>
          </a:p>
          <a:p>
            <a:r>
              <a:rPr lang="cs-CZ" altLang="cs-CZ" dirty="0"/>
              <a:t>reciprocita,</a:t>
            </a:r>
          </a:p>
          <a:p>
            <a:r>
              <a:rPr lang="cs-CZ" altLang="cs-CZ" dirty="0"/>
              <a:t>humor,</a:t>
            </a:r>
          </a:p>
          <a:p>
            <a:r>
              <a:rPr lang="cs-CZ" altLang="cs-CZ" dirty="0"/>
              <a:t>třikrát ne,</a:t>
            </a:r>
          </a:p>
          <a:p>
            <a:r>
              <a:rPr lang="cs-CZ" altLang="cs-CZ" dirty="0"/>
              <a:t>podpora vývoje a flexibility,</a:t>
            </a:r>
          </a:p>
          <a:p>
            <a:r>
              <a:rPr lang="cs-CZ" altLang="cs-CZ" dirty="0"/>
              <a:t>konzistence </a:t>
            </a:r>
            <a:r>
              <a:rPr lang="cs-CZ" altLang="cs-CZ" dirty="0" smtClean="0"/>
              <a:t>interakcí</a:t>
            </a:r>
            <a:r>
              <a:rPr lang="cs-CZ" altLang="cs-CZ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8811098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Pravidla asertivity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457200" y="2133600"/>
            <a:ext cx="8229600" cy="4525963"/>
          </a:xfrm>
        </p:spPr>
        <p:txBody>
          <a:bodyPr/>
          <a:lstStyle/>
          <a:p>
            <a:r>
              <a:rPr lang="cs-CZ" altLang="cs-CZ" dirty="0" smtClean="0"/>
              <a:t>Nebojte </a:t>
            </a:r>
            <a:r>
              <a:rPr lang="cs-CZ" altLang="cs-CZ" dirty="0"/>
              <a:t>se uchýlit k tzv. feeling talk – vyjadřování svých pocitů, jasně a spontánně vyjádřit, co cítíte,</a:t>
            </a:r>
          </a:p>
          <a:p>
            <a:r>
              <a:rPr lang="cs-CZ" altLang="cs-CZ" dirty="0"/>
              <a:t>vaše mimika má odrážet, co cítíte,</a:t>
            </a:r>
          </a:p>
          <a:p>
            <a:r>
              <a:rPr lang="cs-CZ" altLang="cs-CZ" dirty="0"/>
              <a:t>nebojte se říct „ne“, nemějte strach odmítnout,</a:t>
            </a:r>
          </a:p>
          <a:p>
            <a:r>
              <a:rPr lang="cs-CZ" altLang="cs-CZ" dirty="0"/>
              <a:t>nemluvte za skupinu, užívejte „já“, vyjadřujte se za sebe, neschovávejte se za „my“, nemluvte obecně,</a:t>
            </a:r>
          </a:p>
          <a:p>
            <a:r>
              <a:rPr lang="cs-CZ" altLang="cs-CZ" dirty="0"/>
              <a:t>jste-li chváleni, nedělejte kolem toho okolky, dejte průchod své radosti a pochvalu přijměte. 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5227673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err="1">
                <a:effectLst/>
              </a:rPr>
              <a:t>Shadowing</a:t>
            </a:r>
            <a:r>
              <a:rPr lang="cs-CZ" dirty="0">
                <a:effectLst/>
              </a:rPr>
              <a:t> v rámci mapování práce s </a:t>
            </a:r>
            <a:r>
              <a:rPr lang="cs-CZ" dirty="0" smtClean="0">
                <a:effectLst/>
              </a:rPr>
              <a:t>tablety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Jakými způsoby by mohl probíhat </a:t>
            </a:r>
            <a:r>
              <a:rPr lang="cs-CZ" dirty="0" err="1" smtClean="0"/>
              <a:t>shadowing</a:t>
            </a:r>
            <a:r>
              <a:rPr lang="cs-CZ" dirty="0" smtClean="0"/>
              <a:t> na vašem pracovišti?</a:t>
            </a:r>
          </a:p>
          <a:p>
            <a:r>
              <a:rPr lang="cs-CZ" dirty="0" smtClean="0"/>
              <a:t>Jaké podmínky byste nastavili?</a:t>
            </a:r>
          </a:p>
          <a:p>
            <a:r>
              <a:rPr lang="cs-CZ" dirty="0" smtClean="0"/>
              <a:t>Na které faktory je třeba upozornit pozorovatele?</a:t>
            </a:r>
          </a:p>
          <a:p>
            <a:r>
              <a:rPr lang="cs-CZ" dirty="0" smtClean="0"/>
              <a:t>Jaký prospěch z toho mohou mít učitelé?</a:t>
            </a:r>
          </a:p>
        </p:txBody>
      </p:sp>
    </p:spTree>
    <p:extLst>
      <p:ext uri="{BB962C8B-B14F-4D97-AF65-F5344CB8AC3E}">
        <p14:creationId xmlns:p14="http://schemas.microsoft.com/office/powerpoint/2010/main" val="15550573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cs-CZ" dirty="0" smtClean="0"/>
              <a:t>Kdo hodnotí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295400"/>
            <a:ext cx="8915400" cy="5562600"/>
          </a:xfrm>
        </p:spPr>
        <p:txBody>
          <a:bodyPr>
            <a:normAutofit/>
          </a:bodyPr>
          <a:lstStyle/>
          <a:p>
            <a:r>
              <a:rPr lang="cs-CZ" dirty="0" smtClean="0"/>
              <a:t>Interní evaluace </a:t>
            </a:r>
          </a:p>
          <a:p>
            <a:pPr lvl="1"/>
            <a:r>
              <a:rPr lang="cs-CZ" sz="2000" dirty="0" smtClean="0"/>
              <a:t>Škola</a:t>
            </a:r>
          </a:p>
          <a:p>
            <a:pPr lvl="1"/>
            <a:r>
              <a:rPr lang="cs-CZ" sz="2000" dirty="0" smtClean="0"/>
              <a:t>Méně formální</a:t>
            </a:r>
          </a:p>
          <a:p>
            <a:pPr lvl="1"/>
            <a:r>
              <a:rPr lang="cs-CZ" sz="2000" dirty="0" smtClean="0"/>
              <a:t>Hodnocení slabých a silných stránek</a:t>
            </a:r>
          </a:p>
          <a:p>
            <a:pPr lvl="1"/>
            <a:r>
              <a:rPr lang="cs-CZ" sz="2000" dirty="0" smtClean="0"/>
              <a:t>Sebehodnotící studie – může být (ale nemusí) veřejná</a:t>
            </a:r>
          </a:p>
          <a:p>
            <a:pPr lvl="1"/>
            <a:endParaRPr lang="cs-CZ" dirty="0" smtClean="0"/>
          </a:p>
          <a:p>
            <a:r>
              <a:rPr lang="cs-CZ" dirty="0" smtClean="0"/>
              <a:t>Externí evaluace</a:t>
            </a:r>
          </a:p>
          <a:p>
            <a:pPr lvl="1"/>
            <a:r>
              <a:rPr lang="cs-CZ" sz="2000" dirty="0" smtClean="0"/>
              <a:t>Externí odborníci (např. ČŠI)</a:t>
            </a:r>
          </a:p>
          <a:p>
            <a:pPr lvl="1"/>
            <a:r>
              <a:rPr lang="cs-CZ" sz="2000" dirty="0" smtClean="0"/>
              <a:t>Považována za vysoce validní (</a:t>
            </a:r>
            <a:r>
              <a:rPr lang="cs-CZ" sz="2000" dirty="0" smtClean="0">
                <a:sym typeface="Wingdings" pitchFamily="2" charset="2"/>
              </a:rPr>
              <a:t>)</a:t>
            </a:r>
          </a:p>
          <a:p>
            <a:pPr lvl="1"/>
            <a:r>
              <a:rPr lang="cs-CZ" sz="2000" dirty="0" smtClean="0">
                <a:sym typeface="Wingdings" pitchFamily="2" charset="2"/>
              </a:rPr>
              <a:t>Výsledkem je oficiální zpráva o efektivitě vzdělávací činnosti školy</a:t>
            </a:r>
            <a:endParaRPr lang="cs-CZ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cs-CZ" dirty="0" smtClean="0"/>
              <a:t>Fáze autoevaluace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95400"/>
            <a:ext cx="8229600" cy="5257800"/>
          </a:xfrm>
        </p:spPr>
        <p:txBody>
          <a:bodyPr>
            <a:normAutofit/>
          </a:bodyPr>
          <a:lstStyle/>
          <a:p>
            <a:r>
              <a:rPr lang="cs-CZ" dirty="0" smtClean="0"/>
              <a:t>Motivační fáze</a:t>
            </a:r>
          </a:p>
          <a:p>
            <a:pPr lvl="1"/>
            <a:r>
              <a:rPr lang="cs-CZ" dirty="0" smtClean="0"/>
              <a:t>Přesvědčit tým kolegů o užitečnosti a důležitosti</a:t>
            </a:r>
          </a:p>
          <a:p>
            <a:r>
              <a:rPr lang="cs-CZ" dirty="0" smtClean="0"/>
              <a:t>Přípravná fáze</a:t>
            </a:r>
          </a:p>
          <a:p>
            <a:pPr lvl="1"/>
            <a:r>
              <a:rPr lang="cs-CZ" dirty="0" smtClean="0"/>
              <a:t>Stanovení oblastí, cílů, podmínek a pravidel, kritérií a indikátorů</a:t>
            </a:r>
          </a:p>
          <a:p>
            <a:r>
              <a:rPr lang="cs-CZ" dirty="0" smtClean="0"/>
              <a:t>Realizační fáze</a:t>
            </a:r>
          </a:p>
          <a:p>
            <a:pPr lvl="1"/>
            <a:r>
              <a:rPr lang="cs-CZ" dirty="0" smtClean="0"/>
              <a:t>Časová náročnost – pozor na formálnost</a:t>
            </a:r>
          </a:p>
          <a:p>
            <a:r>
              <a:rPr lang="cs-CZ" dirty="0" smtClean="0"/>
              <a:t>Evaluační fáze</a:t>
            </a:r>
          </a:p>
          <a:p>
            <a:pPr lvl="1"/>
            <a:r>
              <a:rPr lang="cs-CZ" dirty="0" smtClean="0"/>
              <a:t>Zpracování informací</a:t>
            </a:r>
          </a:p>
          <a:p>
            <a:r>
              <a:rPr lang="cs-CZ" dirty="0" smtClean="0"/>
              <a:t>Korektivní fáze</a:t>
            </a:r>
          </a:p>
          <a:p>
            <a:pPr lvl="1"/>
            <a:r>
              <a:rPr lang="cs-CZ" dirty="0" smtClean="0"/>
              <a:t>Výběr problémů, volba vhodných metod k odstranění nedostatků, motivace kolegů, realizace nápravy</a:t>
            </a:r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Podmínky pro úspěšnou autoevaluaci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Efektivitu ovlivňují tyto oblasti:</a:t>
            </a:r>
          </a:p>
          <a:p>
            <a:endParaRPr lang="cs-CZ" dirty="0" smtClean="0"/>
          </a:p>
          <a:p>
            <a:pPr lvl="1"/>
            <a:r>
              <a:rPr lang="cs-CZ" sz="2400" dirty="0" smtClean="0"/>
              <a:t>Jakou funkci má evaluační záměr?</a:t>
            </a:r>
          </a:p>
          <a:p>
            <a:pPr lvl="1"/>
            <a:r>
              <a:rPr lang="cs-CZ" sz="2400" dirty="0" smtClean="0"/>
              <a:t>Kdo evaluaci plánuje a provádí?</a:t>
            </a:r>
          </a:p>
          <a:p>
            <a:pPr lvl="1"/>
            <a:r>
              <a:rPr lang="cs-CZ" sz="2400" dirty="0" smtClean="0"/>
              <a:t>Kdo obdrží výsledky a kdo z nich učiní závěry?</a:t>
            </a:r>
          </a:p>
          <a:p>
            <a:pPr lvl="1"/>
            <a:r>
              <a:rPr lang="cs-CZ" sz="2400" dirty="0" smtClean="0"/>
              <a:t>Kdo bude s výsledky dále pracovat?</a:t>
            </a:r>
          </a:p>
          <a:p>
            <a:pPr lvl="1">
              <a:buNone/>
            </a:pPr>
            <a:endParaRPr lang="cs-CZ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Zkusme se zamyslet</a:t>
            </a:r>
            <a:endParaRPr lang="cs-CZ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lvl="1" indent="-342900">
              <a:buFont typeface="Arial" pitchFamily="34" charset="0"/>
              <a:buChar char="•"/>
            </a:pPr>
            <a:r>
              <a:rPr lang="cs-CZ" sz="2400" dirty="0" smtClean="0"/>
              <a:t>Máte jasnou vizi Vaší školy? Jaká je její filozofie?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400" dirty="0" smtClean="0"/>
              <a:t>Zkuste vyjmenovat 5 zákazníků škol. Jak ovlivní Váš evaluační záměr?</a:t>
            </a:r>
          </a:p>
          <a:p>
            <a:pPr marL="342900" lvl="1" indent="-342900">
              <a:buFont typeface="Arial" pitchFamily="34" charset="0"/>
              <a:buChar char="•"/>
            </a:pPr>
            <a:r>
              <a:rPr lang="cs-CZ" sz="2400" dirty="0" smtClean="0"/>
              <a:t>Můžeme porovnávat školy mezi sebou? Jak?</a:t>
            </a:r>
          </a:p>
          <a:p>
            <a:endParaRPr lang="cs-CZ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xekutivní">
  <a:themeElements>
    <a:clrScheme name="Exekutivní">
      <a:dk1>
        <a:sysClr val="windowText" lastClr="000000"/>
      </a:dk1>
      <a:lt1>
        <a:sysClr val="window" lastClr="FFFFFF"/>
      </a:lt1>
      <a:dk2>
        <a:srgbClr val="2F5897"/>
      </a:dk2>
      <a:lt2>
        <a:srgbClr val="E4E9EF"/>
      </a:lt2>
      <a:accent1>
        <a:srgbClr val="6076B4"/>
      </a:accent1>
      <a:accent2>
        <a:srgbClr val="9C5252"/>
      </a:accent2>
      <a:accent3>
        <a:srgbClr val="E68422"/>
      </a:accent3>
      <a:accent4>
        <a:srgbClr val="846648"/>
      </a:accent4>
      <a:accent5>
        <a:srgbClr val="63891F"/>
      </a:accent5>
      <a:accent6>
        <a:srgbClr val="758085"/>
      </a:accent6>
      <a:hlink>
        <a:srgbClr val="3399FF"/>
      </a:hlink>
      <a:folHlink>
        <a:srgbClr val="B2B2B2"/>
      </a:folHlink>
    </a:clrScheme>
    <a:fontScheme name="Exekutivní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Palatino Linotype"/>
        <a:ea typeface=""/>
        <a:cs typeface=""/>
        <a:font script="Jpan" typeface="HGS明朝E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Exekutivní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8575" cap="flat" cmpd="sng" algn="ctr">
          <a:solidFill>
            <a:schemeClr val="phClr"/>
          </a:solidFill>
          <a:prstDash val="solid"/>
        </a:ln>
        <a:ln w="508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50000">
              <a:schemeClr val="phClr">
                <a:tint val="80000"/>
                <a:satMod val="250000"/>
              </a:schemeClr>
            </a:gs>
            <a:gs pos="76000">
              <a:schemeClr val="phClr">
                <a:tint val="90000"/>
                <a:shade val="90000"/>
                <a:satMod val="200000"/>
              </a:schemeClr>
            </a:gs>
            <a:gs pos="92000">
              <a:schemeClr val="phClr">
                <a:tint val="90000"/>
                <a:shade val="70000"/>
                <a:satMod val="250000"/>
              </a:schemeClr>
            </a:gs>
          </a:gsLst>
          <a:path path="circle">
            <a:fillToRect l="50000" t="50000" r="50000" b="50000"/>
          </a:path>
        </a:gradFill>
        <a:blipFill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Executive</Template>
  <TotalTime>245</TotalTime>
  <Words>1226</Words>
  <Application>Microsoft Office PowerPoint</Application>
  <PresentationFormat>Předvádění na obrazovce (4:3)</PresentationFormat>
  <Paragraphs>189</Paragraphs>
  <Slides>19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19</vt:i4>
      </vt:variant>
    </vt:vector>
  </HeadingPairs>
  <TitlesOfParts>
    <vt:vector size="20" baseType="lpstr">
      <vt:lpstr>Exekutivní</vt:lpstr>
      <vt:lpstr>Shadowing </vt:lpstr>
      <vt:lpstr>Shadowing jako příklad hodnocení</vt:lpstr>
      <vt:lpstr>Pozitivní komunikace</vt:lpstr>
      <vt:lpstr>Pravidla asertivity</vt:lpstr>
      <vt:lpstr>Shadowing v rámci mapování práce s tablety</vt:lpstr>
      <vt:lpstr>Kdo hodnotí</vt:lpstr>
      <vt:lpstr>Fáze autoevaluace</vt:lpstr>
      <vt:lpstr>Podmínky pro úspěšnou autoevaluaci</vt:lpstr>
      <vt:lpstr>Zkusme se zamyslet</vt:lpstr>
      <vt:lpstr>Týmová práce</vt:lpstr>
      <vt:lpstr>Role šéfa</vt:lpstr>
      <vt:lpstr>Systém celkového řízení kvality</vt:lpstr>
      <vt:lpstr>Charakteristika úspěšné školy</vt:lpstr>
      <vt:lpstr>Výzkum nespokojenosti učitelů</vt:lpstr>
      <vt:lpstr>Škola21</vt:lpstr>
      <vt:lpstr>Návrh pro autoevaluaci managementu</vt:lpstr>
      <vt:lpstr>Prezentace aplikace PowerPoint</vt:lpstr>
      <vt:lpstr>Osnova závěrečné sebeevaluační zprávy</vt:lpstr>
      <vt:lpstr>Děkujeme za pozornost.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Hodnocení kvality školy - autoevaluační aktivity</dc:title>
  <dc:creator>Stolinská Dominika</dc:creator>
  <cp:lastModifiedBy>blazkova</cp:lastModifiedBy>
  <cp:revision>50</cp:revision>
  <dcterms:created xsi:type="dcterms:W3CDTF">2006-08-16T00:00:00Z</dcterms:created>
  <dcterms:modified xsi:type="dcterms:W3CDTF">2016-01-14T10:14:55Z</dcterms:modified>
</cp:coreProperties>
</file>