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6" r:id="rId3"/>
    <p:sldId id="282" r:id="rId4"/>
    <p:sldId id="283" r:id="rId5"/>
    <p:sldId id="277" r:id="rId6"/>
    <p:sldId id="274" r:id="rId7"/>
    <p:sldId id="263" r:id="rId8"/>
    <p:sldId id="271" r:id="rId9"/>
    <p:sldId id="273" r:id="rId10"/>
    <p:sldId id="265" r:id="rId11"/>
    <p:sldId id="266" r:id="rId12"/>
    <p:sldId id="267" r:id="rId13"/>
    <p:sldId id="268" r:id="rId14"/>
    <p:sldId id="269" r:id="rId15"/>
    <p:sldId id="278" r:id="rId16"/>
    <p:sldId id="279" r:id="rId17"/>
    <p:sldId id="280" r:id="rId18"/>
    <p:sldId id="281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15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88" y="533400"/>
            <a:ext cx="6248400" cy="3352799"/>
          </a:xfrm>
        </p:spPr>
        <p:txBody>
          <a:bodyPr>
            <a:noAutofit/>
          </a:bodyPr>
          <a:lstStyle/>
          <a:p>
            <a:r>
              <a:rPr lang="cs-CZ" sz="4800" dirty="0" err="1" smtClean="0"/>
              <a:t>Shadowing</a:t>
            </a:r>
            <a:r>
              <a:rPr lang="cs-CZ" sz="4800" dirty="0" smtClean="0"/>
              <a:t> </a:t>
            </a:r>
            <a:endParaRPr lang="cs-CZ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488" y="4419600"/>
            <a:ext cx="6182912" cy="1524000"/>
          </a:xfrm>
        </p:spPr>
        <p:txBody>
          <a:bodyPr>
            <a:normAutofit fontScale="92500" lnSpcReduction="20000"/>
          </a:bodyPr>
          <a:lstStyle/>
          <a:p>
            <a:r>
              <a:rPr lang="cs-CZ" smtClean="0"/>
              <a:t>UNI-PROJEKTING s.r.o.</a:t>
            </a:r>
          </a:p>
          <a:p>
            <a:r>
              <a:rPr lang="cs-CZ" dirty="0" smtClean="0"/>
              <a:t>PhDr. René </a:t>
            </a:r>
            <a:r>
              <a:rPr lang="cs-CZ" dirty="0" err="1" smtClean="0"/>
              <a:t>Szotkowski</a:t>
            </a:r>
            <a:r>
              <a:rPr lang="cs-CZ" dirty="0" smtClean="0"/>
              <a:t>, Ph.D.</a:t>
            </a:r>
            <a:endParaRPr lang="cs-CZ" dirty="0" smtClean="0"/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Vzdělávání pedagogů pomocí tabletů</a:t>
            </a:r>
            <a:br>
              <a:rPr lang="cs-CZ" sz="1800" dirty="0" smtClean="0">
                <a:solidFill>
                  <a:schemeClr val="tx1"/>
                </a:solidFill>
              </a:rPr>
            </a:br>
            <a:r>
              <a:rPr lang="cs-CZ" sz="1200" dirty="0" err="1" smtClean="0">
                <a:solidFill>
                  <a:schemeClr val="tx1"/>
                </a:solidFill>
              </a:rPr>
              <a:t>reg</a:t>
            </a:r>
            <a:r>
              <a:rPr lang="cs-CZ" sz="1200" dirty="0" smtClean="0">
                <a:solidFill>
                  <a:schemeClr val="tx1"/>
                </a:solidFill>
              </a:rPr>
              <a:t>. č. CZ.1.07/1.3.00/51.0005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4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76" y="533400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mraveniště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87"/>
            <a:ext cx="9144000" cy="68555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990600"/>
            <a:ext cx="3429000" cy="1143000"/>
          </a:xfrm>
        </p:spPr>
        <p:txBody>
          <a:bodyPr/>
          <a:lstStyle/>
          <a:p>
            <a:r>
              <a:rPr lang="cs-CZ" dirty="0" smtClean="0"/>
              <a:t>Týmová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šéfa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Mít vizi o kvalitě svojí školy</a:t>
            </a:r>
          </a:p>
          <a:p>
            <a:r>
              <a:rPr lang="cs-CZ" dirty="0" smtClean="0"/>
              <a:t>Mít jasnou představu o procesu zlepšování kvality</a:t>
            </a:r>
          </a:p>
          <a:p>
            <a:r>
              <a:rPr lang="cs-CZ" dirty="0" smtClean="0"/>
              <a:t>Komunikovat o kvalitě</a:t>
            </a:r>
          </a:p>
          <a:p>
            <a:r>
              <a:rPr lang="cs-CZ" dirty="0" smtClean="0"/>
              <a:t>Zajistit, že potřeby dítěte jsou v centru zájmu školy!!!</a:t>
            </a:r>
          </a:p>
          <a:p>
            <a:r>
              <a:rPr lang="cs-CZ" dirty="0" smtClean="0"/>
              <a:t>Podporovat rozvoj pedagogického týmu!!!</a:t>
            </a:r>
          </a:p>
          <a:p>
            <a:r>
              <a:rPr lang="cs-CZ" dirty="0" smtClean="0"/>
              <a:t>Neobiňovat, když se něco nepovede</a:t>
            </a:r>
          </a:p>
          <a:p>
            <a:r>
              <a:rPr lang="cs-CZ" dirty="0" smtClean="0"/>
              <a:t>Odstraňovat bariéry mezi odděleními – budovat efektivní tým!!!</a:t>
            </a:r>
          </a:p>
          <a:p>
            <a:r>
              <a:rPr lang="cs-CZ" dirty="0" smtClean="0"/>
              <a:t>Naslouchat učitelům!!!</a:t>
            </a:r>
          </a:p>
          <a:p>
            <a:r>
              <a:rPr lang="cs-CZ" dirty="0" smtClean="0"/>
              <a:t>Poskytovat autonomii a dovolit riskovat</a:t>
            </a:r>
          </a:p>
          <a:p>
            <a:r>
              <a:rPr lang="cs-CZ" dirty="0" smtClean="0"/>
              <a:t>Zajistit rovnováhu mezi potřebami dítěte a učitele!!!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487362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Systém celkového řízení kvality</a:t>
            </a: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00203"/>
              </p:ext>
            </p:extLst>
          </p:nvPr>
        </p:nvGraphicFramePr>
        <p:xfrm>
          <a:off x="609599" y="609600"/>
          <a:ext cx="7848600" cy="555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149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Týmové řízení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Individuální řízení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1687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Periodicky každá pracovní skupina hodnotí kvalitu výkonu každého člena týmu stejně jako celého týmu. Týmy hodnotí svou práci vzhledem k cílům a podmínkám. Skupina informuje o dosažených cílech a hodnotí dosažené výsledky. Sbírá a analyzuje data, reflektuje zkušenost, identifikuje výsledky. Redefinuje nebo potvrdí postup pro následující období.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Každý učitel definuje osobní cíle, svou odpovědnost a své osobní potřeby. Individuální kontrola umožňuje korekci vedoucí k dosažení kvalitních výsledků.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9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Management kontroly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Externí zprávy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0537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Prvotním úkolem managementu školy je zajistit, že stanovené cíle budou úspěšně a efektivně dosaženy. Úkolem managementu je syntetizovat všechna získaná data.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Důležité je získávání zpráv od externích partnerů. Není možné se spolehnout jen na vnitřní hodnocení kvality. Škola získává cíleně informace od zástupců praxe, </a:t>
                      </a:r>
                      <a:r>
                        <a:rPr lang="cs-CZ" sz="1600" dirty="0" smtClean="0">
                          <a:effectLst/>
                        </a:rPr>
                        <a:t>vyššího </a:t>
                      </a:r>
                      <a:r>
                        <a:rPr lang="cs-CZ" sz="1600" dirty="0">
                          <a:effectLst/>
                        </a:rPr>
                        <a:t>stupně škol, studentů, absolventů, </a:t>
                      </a:r>
                      <a:r>
                        <a:rPr lang="cs-CZ" sz="1600" dirty="0" smtClean="0">
                          <a:effectLst/>
                        </a:rPr>
                        <a:t>konzumentů</a:t>
                      </a:r>
                      <a:r>
                        <a:rPr lang="cs-CZ" sz="1600" dirty="0">
                          <a:effectLst/>
                        </a:rPr>
                        <a:t>, rodičů.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144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Charakteristika úspěšné školy</a:t>
            </a:r>
            <a:endParaRPr lang="cs-CZ" sz="2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15843"/>
              </p:ext>
            </p:extLst>
          </p:nvPr>
        </p:nvGraphicFramePr>
        <p:xfrm>
          <a:off x="1694814" y="2338386"/>
          <a:ext cx="6229985" cy="3910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9985"/>
              </a:tblGrid>
              <a:tr h="78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je orientovaná na žáka, má sloužit studentům, podporovat jejich tvořivost, aktivitu. Vysokou úroveň má interakce učitel-žák. Úspěšná škola nabízí bohatý vzdělávací program, má dokonale vypracované cíle v oblasti kognitivní, podporuje studentův rozvoj a provádí zpětnou vazbu.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7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Výukou podporuje žákovo učení. Učitelé věří, že se žáci mohou naučit a cítí se odpovědni za dosažené výsledky. Učitelé jsou otevření ke studentovu očekávání, snaží se uspokojovat jeho potřeby, adaptují výuku pro potřeby studentů, anticipují a opravují žákovo neporozumění učební látce, používají různé vyučovací strategie. Obecně – úspěšná škola má vysoký standard, pravidelně sleduje výkony a usiluje o dosažení úspěchu.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Má pozitivní školní klima charakterizované soustavou cílů, hodnot a standardů výkonů. Má vysoký optimismus a očekávání ke studentovu učení (věří v možnosti žáka, důvěřuje mu). Vytváří otevřené, přátelské, kulturní prostředí, pozitivní přístup k disciplíně, má poznatky o etické identitě žáka.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Podporuje kolegiální interakce, vytváří profesionální prostředí pro učitele, má pochopení pro jejich potřeby, dobré podmínky pro práci. Učitelé reflektují svoji práci, vzájemně spolupracují.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Má dobrého ředitele, ten užívá efektivního stylu řízení, řeší problémy týmově, zná sbor, komunikuje s ním, adekvátně hodnotí učitele a žáky, pečuje o odborný růst učitelů. Úspěšná škola komunikuje s rodiči a společností.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619250" y="1447800"/>
            <a:ext cx="6305550" cy="879475"/>
            <a:chOff x="1298" y="249"/>
            <a:chExt cx="8963" cy="1161"/>
          </a:xfrm>
        </p:grpSpPr>
        <p:sp>
          <p:nvSpPr>
            <p:cNvPr id="5" name="Vývojový diagram: postup 2"/>
            <p:cNvSpPr>
              <a:spLocks noChangeArrowheads="1"/>
            </p:cNvSpPr>
            <p:nvPr/>
          </p:nvSpPr>
          <p:spPr bwMode="auto">
            <a:xfrm>
              <a:off x="7875" y="249"/>
              <a:ext cx="405" cy="720"/>
            </a:xfrm>
            <a:prstGeom prst="flowChartProcess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ovnoramenný trojúhelník 1"/>
            <p:cNvSpPr>
              <a:spLocks noChangeArrowheads="1"/>
            </p:cNvSpPr>
            <p:nvPr/>
          </p:nvSpPr>
          <p:spPr bwMode="auto">
            <a:xfrm>
              <a:off x="1298" y="390"/>
              <a:ext cx="8963" cy="1020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nespokojenosti učitelů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Nedostatečné ocenění práce (veřejnost </a:t>
            </a:r>
            <a:r>
              <a:rPr lang="cs-CZ" dirty="0" smtClean="0">
                <a:sym typeface="Wingdings" pitchFamily="2" charset="2"/>
              </a:rPr>
              <a:t>)</a:t>
            </a:r>
          </a:p>
          <a:p>
            <a:r>
              <a:rPr lang="cs-CZ" dirty="0" smtClean="0">
                <a:sym typeface="Wingdings" pitchFamily="2" charset="2"/>
              </a:rPr>
              <a:t>Způsoby řízení školy (požadavky neberoucí ohled na názory nebo možnosti U)</a:t>
            </a:r>
          </a:p>
          <a:p>
            <a:r>
              <a:rPr lang="cs-CZ" dirty="0" smtClean="0">
                <a:sym typeface="Wingdings" pitchFamily="2" charset="2"/>
              </a:rPr>
              <a:t>Přetížení a nárazové zvýšení úkolů</a:t>
            </a:r>
          </a:p>
          <a:p>
            <a:r>
              <a:rPr lang="cs-CZ" dirty="0" smtClean="0">
                <a:sym typeface="Wingdings" pitchFamily="2" charset="2"/>
              </a:rPr>
              <a:t>Nedostatky v chování žáků, za něž U zodpovídá </a:t>
            </a:r>
          </a:p>
          <a:p>
            <a:r>
              <a:rPr lang="cs-CZ" dirty="0" smtClean="0">
                <a:sym typeface="Wingdings" pitchFamily="2" charset="2"/>
              </a:rPr>
              <a:t>Nejasné požadavky kladené na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</a:t>
            </a:r>
            <a:r>
              <a:rPr lang="cs-CZ" baseline="30000" dirty="0"/>
              <a:t>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Profil </a:t>
            </a:r>
            <a:r>
              <a:rPr lang="cs-CZ" dirty="0" smtClean="0"/>
              <a:t>Škola</a:t>
            </a:r>
            <a:r>
              <a:rPr lang="cs-CZ" baseline="30000" dirty="0" smtClean="0"/>
              <a:t>21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model </a:t>
            </a:r>
            <a:r>
              <a:rPr lang="cs-CZ" dirty="0"/>
              <a:t>integrace technologií do života </a:t>
            </a:r>
            <a:r>
              <a:rPr lang="cs-CZ" dirty="0" smtClean="0"/>
              <a:t>školy,</a:t>
            </a:r>
          </a:p>
          <a:p>
            <a:r>
              <a:rPr lang="cs-CZ" dirty="0" smtClean="0"/>
              <a:t>evaluační </a:t>
            </a:r>
            <a:r>
              <a:rPr lang="cs-CZ" dirty="0"/>
              <a:t>nástroj, který na základě sledování více různých indikátorů pomáhá školám zjistit, do jaké míry se jim daří začlenit informační a komunikační technologie (ICT) do života celé </a:t>
            </a:r>
            <a:r>
              <a:rPr lang="cs-CZ" dirty="0" smtClean="0"/>
              <a:t>školy,</a:t>
            </a:r>
            <a:endParaRPr lang="cs-CZ" dirty="0"/>
          </a:p>
          <a:p>
            <a:r>
              <a:rPr lang="cs-CZ" dirty="0"/>
              <a:t>Na webovém portálu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http://skola21.rvp.cz/ </a:t>
            </a:r>
            <a:r>
              <a:rPr lang="cs-CZ" dirty="0"/>
              <a:t>je </a:t>
            </a:r>
            <a:r>
              <a:rPr lang="cs-CZ" dirty="0" smtClean="0"/>
              <a:t>možné projít </a:t>
            </a:r>
            <a:r>
              <a:rPr lang="cs-CZ" dirty="0"/>
              <a:t>celý Profil Škola</a:t>
            </a:r>
            <a:r>
              <a:rPr lang="cs-CZ" baseline="30000" dirty="0"/>
              <a:t>21</a:t>
            </a:r>
            <a:r>
              <a:rPr lang="cs-CZ" dirty="0"/>
              <a:t> anonymně a vyzkoušet jeho možnosti. </a:t>
            </a:r>
          </a:p>
          <a:p>
            <a:r>
              <a:rPr lang="cs-CZ" dirty="0"/>
              <a:t>Zjistěte, v jaké fázi začlenění ICT do života školy se vaše škola nachází, porovnejte se s ostatními školami, naplánujte si jednotlivé kroky budoucího rozvoje školy. </a:t>
            </a:r>
          </a:p>
        </p:txBody>
      </p:sp>
    </p:spTree>
    <p:extLst>
      <p:ext uri="{BB962C8B-B14F-4D97-AF65-F5344CB8AC3E}">
        <p14:creationId xmlns:p14="http://schemas.microsoft.com/office/powerpoint/2010/main" val="379968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Návrh pro </a:t>
            </a:r>
            <a:r>
              <a:rPr lang="cs-CZ" dirty="0" err="1">
                <a:effectLst/>
              </a:rPr>
              <a:t>autoevaluaci</a:t>
            </a:r>
            <a:r>
              <a:rPr lang="cs-CZ" dirty="0">
                <a:effectLst/>
              </a:rPr>
              <a:t> </a:t>
            </a:r>
            <a:r>
              <a:rPr lang="cs-CZ" dirty="0" smtClean="0">
                <a:effectLst/>
              </a:rPr>
              <a:t>managementu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985279"/>
              </p:ext>
            </p:extLst>
          </p:nvPr>
        </p:nvGraphicFramePr>
        <p:xfrm>
          <a:off x="1143000" y="1676400"/>
          <a:ext cx="6400804" cy="469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1"/>
                <a:gridCol w="1600201"/>
                <a:gridCol w="1600201"/>
                <a:gridCol w="1600201"/>
              </a:tblGrid>
              <a:tr h="13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Zamýšlený cílový stav (obecně formulovaný)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74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FF00"/>
                          </a:solidFill>
                          <a:effectLst/>
                        </a:rPr>
                        <a:t>OBLAST ŘÍZENÍ</a:t>
                      </a:r>
                      <a:endParaRPr lang="cs-CZ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kvalifikovaně zpracována koncepce rozvoje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zřejmá cílevědomá práce s vizemi, cíli a úkoly, škola má zpracován roční plán práce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jsou delegovány úkoly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na škole existuje promyšlený funkční informační systém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kvalifikovaně jsou připravovány a prováděny porady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pedagogická rada plní své funkce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na škole pracují metodické orgány v souladu s koncepcí rozvoje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vedena povinná dokumentace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správní úkony jsou kompletně prováděny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Návrh metod evaluace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zdroj informací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Hodnotitel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Riziko navržené metody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</a:tr>
              <a:tr h="241324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studium dokumentů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pozorování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rozhovor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dotazník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dokumentace škol vedených zkušenými a vzdělanými řediteli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názory učitelů a ostatních pracovníků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názor ČŠI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názor školského úřadu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soustavné další vzdělávání v oblasti řízení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vedení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vedoucí učitel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ostatní učitele a zaměstnanci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rada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obec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školský úřad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ČŠI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effectLst/>
                        </a:rPr>
                        <a:t>hodnotitelé nemají požadované znalosti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effectLst/>
                        </a:rPr>
                        <a:t>uplatňování subjektivních názorů a pocitů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effectLst/>
                        </a:rPr>
                        <a:t>složitost hodnocené oblasti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1434"/>
              </p:ext>
            </p:extLst>
          </p:nvPr>
        </p:nvGraphicFramePr>
        <p:xfrm>
          <a:off x="1295400" y="1447800"/>
          <a:ext cx="6658612" cy="4869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4653"/>
                <a:gridCol w="1664653"/>
                <a:gridCol w="1664653"/>
                <a:gridCol w="1664653"/>
              </a:tblGrid>
              <a:tr h="231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Zamýšlený cílový stav (obecně formulovaný)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1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FF00"/>
                          </a:solidFill>
                          <a:effectLst/>
                        </a:rPr>
                        <a:t>PERSONÁLNÍ OBLAST</a:t>
                      </a:r>
                      <a:endParaRPr lang="cs-CZ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zajištěna stabilizace personálu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existuje promyšlený systém uvádění začínajících učitelů do praxe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zajištěno další vzdělávání pedagogických pracovníků v souladu s koncepcí rozvoje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ředitel školy se systematicky vzdělává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na škole funguje systém pravidelného hodnocení pracovníků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zajištěn podíl pracovníků na řízení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klima na škole je dobré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vedení školy se stará o sociální potřeby pracovníků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3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Návrh metod evaluace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zdroj informací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Hodnotitel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Riziko navržené metody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48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studium dokumentů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pozorování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rozhovor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dotazník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učitelé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žáci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ostatní zaměstnanci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rodiče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ostatní veřejnost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vedení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učitelé školy a ostatní zaměstnanci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rada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obec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školský úřad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ČŠI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 smtClean="0">
                          <a:effectLst/>
                        </a:rPr>
                        <a:t>nekompetentnost hodnotitelů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závěrečné </a:t>
            </a:r>
            <a:r>
              <a:rPr lang="cs-CZ" dirty="0" err="1" smtClean="0"/>
              <a:t>sebeevaluační</a:t>
            </a:r>
            <a:r>
              <a:rPr lang="cs-CZ" dirty="0" smtClean="0"/>
              <a:t>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Základní data o škole, komunitě a prostředí, ve kterém působí (statistické údaje, základní charakteristiky).</a:t>
            </a:r>
          </a:p>
          <a:p>
            <a:r>
              <a:rPr lang="cs-CZ" sz="1800" dirty="0" smtClean="0"/>
              <a:t>Vize a stanovené cíle rozvoje školy – jak a proč byly stanoveny.</a:t>
            </a:r>
          </a:p>
          <a:p>
            <a:r>
              <a:rPr lang="cs-CZ" sz="1800" dirty="0" smtClean="0"/>
              <a:t>Charakteristika vzdělávacího programu – jaké modifikace a proč byly provedeny.</a:t>
            </a:r>
          </a:p>
          <a:p>
            <a:r>
              <a:rPr lang="cs-CZ" sz="1800" dirty="0" smtClean="0"/>
              <a:t>Jak je organizována výchova a vzdělávání – organizační členění, zaměření a priority.</a:t>
            </a:r>
          </a:p>
          <a:p>
            <a:r>
              <a:rPr lang="cs-CZ" sz="1800" dirty="0" smtClean="0"/>
              <a:t>Jaký stav byl (vzhledem k zaměření a cíli zjištěn na začátku sběru relevantních dat.</a:t>
            </a:r>
          </a:p>
          <a:p>
            <a:r>
              <a:rPr lang="cs-CZ" sz="1800" dirty="0" smtClean="0"/>
              <a:t>Jaký stav, jaký změna stavu byla zjištěna za období…</a:t>
            </a:r>
          </a:p>
          <a:p>
            <a:r>
              <a:rPr lang="cs-CZ" sz="1800" dirty="0" smtClean="0"/>
              <a:t>Jaké výsledky a výsledné informace byly zjištěny v rámci evaluačního projektu.</a:t>
            </a:r>
          </a:p>
          <a:p>
            <a:r>
              <a:rPr lang="cs-CZ" sz="1800" dirty="0" smtClean="0"/>
              <a:t>Jaké problémy a jejich příčiny byly identifikovány.</a:t>
            </a:r>
          </a:p>
          <a:p>
            <a:r>
              <a:rPr lang="cs-CZ" sz="1800" dirty="0" smtClean="0"/>
              <a:t>Jaké hypotézy je možné na základě zjištěných výsledků vyslovit?</a:t>
            </a:r>
          </a:p>
          <a:p>
            <a:r>
              <a:rPr lang="cs-CZ" sz="1800" dirty="0" smtClean="0"/>
              <a:t>Kdo reagoval jak a proč, jaká konkrétní opatření byla přijata.</a:t>
            </a:r>
          </a:p>
          <a:p>
            <a:r>
              <a:rPr lang="cs-CZ" sz="1800" dirty="0" smtClean="0"/>
              <a:t>Kdo, kdy, jak a v jakém rozsahu bude informován o účinnosti přijatých opatření.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829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Děkujeme za pozornost.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Dominika.stolinska@gmail.com</a:t>
            </a:r>
          </a:p>
          <a:p>
            <a:pPr marL="0" indent="0" algn="ctr">
              <a:buNone/>
            </a:pPr>
            <a:r>
              <a:rPr lang="cs-CZ" dirty="0" smtClean="0"/>
              <a:t>Pavlina.castkova@upol.cz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Shadowing</a:t>
            </a:r>
            <a:r>
              <a:rPr lang="cs-CZ" dirty="0" smtClean="0"/>
              <a:t> jako příklad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600" b="1" dirty="0" err="1" smtClean="0"/>
              <a:t>Shadowing</a:t>
            </a:r>
            <a:r>
              <a:rPr lang="cs-CZ" sz="2600" dirty="0" smtClean="0"/>
              <a:t> (stínování</a:t>
            </a:r>
            <a:r>
              <a:rPr lang="cs-CZ" sz="2600" dirty="0"/>
              <a:t>) je proces, kdy na základě dohody jeden pracovník sleduje druhého pracovníka na jeho pracovišti během jeho pracovního </a:t>
            </a:r>
            <a:r>
              <a:rPr lang="cs-CZ" sz="2600" dirty="0" smtClean="0"/>
              <a:t>dne a </a:t>
            </a:r>
            <a:r>
              <a:rPr lang="cs-CZ" sz="2600" dirty="0"/>
              <a:t>na závěr poskytne sledovanému pracovníku zpětnou vazbu. </a:t>
            </a:r>
            <a:endParaRPr lang="cs-CZ" sz="2600" dirty="0" smtClean="0"/>
          </a:p>
          <a:p>
            <a:r>
              <a:rPr lang="cs-CZ" sz="2600" b="1" dirty="0" smtClean="0"/>
              <a:t>pozorování</a:t>
            </a:r>
            <a:r>
              <a:rPr lang="cs-CZ" sz="2600" dirty="0" smtClean="0"/>
              <a:t> (bez zásahu pozorovatele, předem stanovená pravidla),</a:t>
            </a:r>
          </a:p>
          <a:p>
            <a:r>
              <a:rPr lang="cs-CZ" sz="2600" b="1" dirty="0" smtClean="0"/>
              <a:t>zpětnovazební diskuse </a:t>
            </a:r>
            <a:r>
              <a:rPr lang="cs-CZ" sz="2600" dirty="0" smtClean="0"/>
              <a:t>-  získání nových poznatků, vnímání sebe sama a své práce z jiného úhlu pohledu, uvědomění </a:t>
            </a:r>
            <a:r>
              <a:rPr lang="cs-CZ" sz="2600" dirty="0"/>
              <a:t>si </a:t>
            </a:r>
            <a:r>
              <a:rPr lang="cs-CZ" sz="2600" dirty="0" smtClean="0"/>
              <a:t>silných </a:t>
            </a:r>
            <a:r>
              <a:rPr lang="cs-CZ" sz="2600" dirty="0"/>
              <a:t>a </a:t>
            </a:r>
            <a:r>
              <a:rPr lang="cs-CZ" sz="2600" dirty="0" smtClean="0"/>
              <a:t>slabých stránek, posun na </a:t>
            </a:r>
            <a:r>
              <a:rPr lang="cs-CZ" sz="2600" dirty="0"/>
              <a:t>vyšší profesionální úroveň. </a:t>
            </a:r>
          </a:p>
          <a:p>
            <a:endParaRPr lang="cs-CZ" sz="2600" dirty="0"/>
          </a:p>
          <a:p>
            <a:r>
              <a:rPr lang="cs-CZ" sz="2600" b="1" dirty="0"/>
              <a:t>Job-</a:t>
            </a:r>
            <a:r>
              <a:rPr lang="cs-CZ" sz="2600" b="1" dirty="0" err="1"/>
              <a:t>shadowing</a:t>
            </a:r>
            <a:r>
              <a:rPr lang="cs-CZ" sz="2600" dirty="0"/>
              <a:t> - stáže nebo hospitace ve škole nebo jiné vhodné instituci (začínající učitel, hospitace, nevládní organizace, zahraniční pobyty aj.).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3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cs-CZ" altLang="cs-CZ" dirty="0"/>
              <a:t>Kontingence reakcí,</a:t>
            </a:r>
          </a:p>
          <a:p>
            <a:r>
              <a:rPr lang="cs-CZ" altLang="cs-CZ" dirty="0"/>
              <a:t>kognitivní přizpůsobování,</a:t>
            </a:r>
          </a:p>
          <a:p>
            <a:r>
              <a:rPr lang="cs-CZ" altLang="cs-CZ" dirty="0"/>
              <a:t>zájem o druhého,</a:t>
            </a:r>
          </a:p>
          <a:p>
            <a:r>
              <a:rPr lang="cs-CZ" altLang="cs-CZ" dirty="0"/>
              <a:t>reciprocita,</a:t>
            </a:r>
          </a:p>
          <a:p>
            <a:r>
              <a:rPr lang="cs-CZ" altLang="cs-CZ" dirty="0"/>
              <a:t>humor,</a:t>
            </a:r>
          </a:p>
          <a:p>
            <a:r>
              <a:rPr lang="cs-CZ" altLang="cs-CZ" dirty="0"/>
              <a:t>třikrát ne,</a:t>
            </a:r>
          </a:p>
          <a:p>
            <a:r>
              <a:rPr lang="cs-CZ" altLang="cs-CZ" dirty="0"/>
              <a:t>podpora vývoje a flexibility,</a:t>
            </a:r>
          </a:p>
          <a:p>
            <a:r>
              <a:rPr lang="cs-CZ" altLang="cs-CZ" dirty="0"/>
              <a:t>konzistence </a:t>
            </a:r>
            <a:r>
              <a:rPr lang="cs-CZ" altLang="cs-CZ" dirty="0" smtClean="0"/>
              <a:t>interakcí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110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asertivity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cs-CZ" altLang="cs-CZ" dirty="0" smtClean="0"/>
              <a:t>Nebojte </a:t>
            </a:r>
            <a:r>
              <a:rPr lang="cs-CZ" altLang="cs-CZ" dirty="0"/>
              <a:t>se uchýlit k tzv. feeling talk – vyjadřování svých pocitů, jasně a spontánně vyjádřit, co cítíte,</a:t>
            </a:r>
          </a:p>
          <a:p>
            <a:r>
              <a:rPr lang="cs-CZ" altLang="cs-CZ" dirty="0"/>
              <a:t>vaše mimika má odrážet, co cítíte,</a:t>
            </a:r>
          </a:p>
          <a:p>
            <a:r>
              <a:rPr lang="cs-CZ" altLang="cs-CZ" dirty="0"/>
              <a:t>nebojte se říct „ne“, nemějte strach odmítnout,</a:t>
            </a:r>
          </a:p>
          <a:p>
            <a:r>
              <a:rPr lang="cs-CZ" altLang="cs-CZ" dirty="0"/>
              <a:t>nemluvte za skupinu, užívejte „já“, vyjadřujte se za sebe, neschovávejte se za „my“, nemluvte obecně,</a:t>
            </a:r>
          </a:p>
          <a:p>
            <a:r>
              <a:rPr lang="cs-CZ" altLang="cs-CZ" dirty="0"/>
              <a:t>jste-li chváleni, nedělejte kolem toho okolky, dejte průchod své radosti a pochvalu přijměte.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76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Shadowing</a:t>
            </a:r>
            <a:r>
              <a:rPr lang="cs-CZ" dirty="0">
                <a:effectLst/>
              </a:rPr>
              <a:t> v rámci mapování práce s </a:t>
            </a:r>
            <a:r>
              <a:rPr lang="cs-CZ" dirty="0" smtClean="0">
                <a:effectLst/>
              </a:rPr>
              <a:t>tablety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Jakými způsoby by mohl probíhat </a:t>
            </a:r>
            <a:r>
              <a:rPr lang="cs-CZ" dirty="0" err="1" smtClean="0"/>
              <a:t>shadowing</a:t>
            </a:r>
            <a:r>
              <a:rPr lang="cs-CZ" dirty="0" smtClean="0"/>
              <a:t> na vašem pracovišti?</a:t>
            </a:r>
          </a:p>
          <a:p>
            <a:r>
              <a:rPr lang="cs-CZ" dirty="0" smtClean="0"/>
              <a:t>Jaké podmínky byste nastavili?</a:t>
            </a:r>
          </a:p>
          <a:p>
            <a:r>
              <a:rPr lang="cs-CZ" dirty="0" smtClean="0"/>
              <a:t>Na které faktory je třeba upozornit pozorovatele?</a:t>
            </a:r>
          </a:p>
          <a:p>
            <a:r>
              <a:rPr lang="cs-CZ" dirty="0" smtClean="0"/>
              <a:t>Jaký prospěch z toho mohou mít učitelé?</a:t>
            </a:r>
          </a:p>
        </p:txBody>
      </p:sp>
    </p:spTree>
    <p:extLst>
      <p:ext uri="{BB962C8B-B14F-4D97-AF65-F5344CB8AC3E}">
        <p14:creationId xmlns:p14="http://schemas.microsoft.com/office/powerpoint/2010/main" val="15550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smtClean="0"/>
              <a:t>Kdo hodnotí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>
            <a:normAutofit/>
          </a:bodyPr>
          <a:lstStyle/>
          <a:p>
            <a:r>
              <a:rPr lang="cs-CZ" dirty="0" smtClean="0"/>
              <a:t>Interní evaluace </a:t>
            </a:r>
          </a:p>
          <a:p>
            <a:pPr lvl="1"/>
            <a:r>
              <a:rPr lang="cs-CZ" sz="2000" dirty="0" smtClean="0"/>
              <a:t>Škola</a:t>
            </a:r>
          </a:p>
          <a:p>
            <a:pPr lvl="1"/>
            <a:r>
              <a:rPr lang="cs-CZ" sz="2000" dirty="0" smtClean="0"/>
              <a:t>Méně formální</a:t>
            </a:r>
          </a:p>
          <a:p>
            <a:pPr lvl="1"/>
            <a:r>
              <a:rPr lang="cs-CZ" sz="2000" dirty="0" smtClean="0"/>
              <a:t>Hodnocení slabých a silných stránek</a:t>
            </a:r>
          </a:p>
          <a:p>
            <a:pPr lvl="1"/>
            <a:r>
              <a:rPr lang="cs-CZ" sz="2000" dirty="0" smtClean="0"/>
              <a:t>Sebehodnotící studie – může být (ale nemusí) veřejná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Externí evaluace</a:t>
            </a:r>
          </a:p>
          <a:p>
            <a:pPr lvl="1"/>
            <a:r>
              <a:rPr lang="cs-CZ" sz="2000" dirty="0" smtClean="0"/>
              <a:t>Externí odborníci (např. ČŠI)</a:t>
            </a:r>
          </a:p>
          <a:p>
            <a:pPr lvl="1"/>
            <a:r>
              <a:rPr lang="cs-CZ" sz="2000" dirty="0" smtClean="0"/>
              <a:t>Považována za vysoce validní (</a:t>
            </a:r>
            <a:r>
              <a:rPr lang="cs-CZ" sz="2000" dirty="0" smtClean="0">
                <a:sym typeface="Wingdings" pitchFamily="2" charset="2"/>
              </a:rPr>
              <a:t>)</a:t>
            </a:r>
          </a:p>
          <a:p>
            <a:pPr lvl="1"/>
            <a:r>
              <a:rPr lang="cs-CZ" sz="2000" dirty="0" smtClean="0">
                <a:sym typeface="Wingdings" pitchFamily="2" charset="2"/>
              </a:rPr>
              <a:t>Výsledkem je oficiální zpráva o efektivitě vzdělávací činnosti školy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smtClean="0"/>
              <a:t>Fáze autoevaluace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Motivační fáze</a:t>
            </a:r>
          </a:p>
          <a:p>
            <a:pPr lvl="1"/>
            <a:r>
              <a:rPr lang="cs-CZ" dirty="0" smtClean="0"/>
              <a:t>Přesvědčit tým kolegů o užitečnosti a důležitosti</a:t>
            </a:r>
          </a:p>
          <a:p>
            <a:r>
              <a:rPr lang="cs-CZ" dirty="0" smtClean="0"/>
              <a:t>Přípravná fáze</a:t>
            </a:r>
          </a:p>
          <a:p>
            <a:pPr lvl="1"/>
            <a:r>
              <a:rPr lang="cs-CZ" dirty="0" smtClean="0"/>
              <a:t>Stanovení oblastí, cílů, podmínek a pravidel, kritérií a indikátorů</a:t>
            </a:r>
          </a:p>
          <a:p>
            <a:r>
              <a:rPr lang="cs-CZ" dirty="0" smtClean="0"/>
              <a:t>Realizační fáze</a:t>
            </a:r>
          </a:p>
          <a:p>
            <a:pPr lvl="1"/>
            <a:r>
              <a:rPr lang="cs-CZ" dirty="0" smtClean="0"/>
              <a:t>Časová náročnost – pozor na formálnost</a:t>
            </a:r>
          </a:p>
          <a:p>
            <a:r>
              <a:rPr lang="cs-CZ" dirty="0" smtClean="0"/>
              <a:t>Evaluační fáze</a:t>
            </a:r>
          </a:p>
          <a:p>
            <a:pPr lvl="1"/>
            <a:r>
              <a:rPr lang="cs-CZ" dirty="0" smtClean="0"/>
              <a:t>Zpracování informací</a:t>
            </a:r>
          </a:p>
          <a:p>
            <a:r>
              <a:rPr lang="cs-CZ" dirty="0" smtClean="0"/>
              <a:t>Korektivní fáze</a:t>
            </a:r>
          </a:p>
          <a:p>
            <a:pPr lvl="1"/>
            <a:r>
              <a:rPr lang="cs-CZ" dirty="0" smtClean="0"/>
              <a:t>Výběr problémů, volba vhodných metod k odstranění nedostatků, motivace kolegů, realizace nápravy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pro úspěšnou autoevaluaci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Efektivitu ovlivňují tyto oblasti:</a:t>
            </a:r>
          </a:p>
          <a:p>
            <a:endParaRPr lang="cs-CZ" dirty="0" smtClean="0"/>
          </a:p>
          <a:p>
            <a:pPr lvl="1"/>
            <a:r>
              <a:rPr lang="cs-CZ" sz="2400" dirty="0" smtClean="0"/>
              <a:t>Jakou funkci má evaluační záměr?</a:t>
            </a:r>
          </a:p>
          <a:p>
            <a:pPr lvl="1"/>
            <a:r>
              <a:rPr lang="cs-CZ" sz="2400" dirty="0" smtClean="0"/>
              <a:t>Kdo evaluaci plánuje a provádí?</a:t>
            </a:r>
          </a:p>
          <a:p>
            <a:pPr lvl="1"/>
            <a:r>
              <a:rPr lang="cs-CZ" sz="2400" dirty="0" smtClean="0"/>
              <a:t>Kdo obdrží výsledky a kdo z nich učiní závěry?</a:t>
            </a:r>
          </a:p>
          <a:p>
            <a:pPr lvl="1"/>
            <a:r>
              <a:rPr lang="cs-CZ" sz="2400" dirty="0" smtClean="0"/>
              <a:t>Kdo bude s výsledky dále pracovat?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Zkusme se zamyslet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Máte jasnou vizi Vaší školy? Jaká je její filozofie?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Zkuste vyjmenovat 5 zákazníků škol. Jak ovlivní Váš evaluační záměr?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Můžeme porovnávat školy mezi sebou? Jak?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245</TotalTime>
  <Words>1226</Words>
  <Application>Microsoft Office PowerPoint</Application>
  <PresentationFormat>Předvádění na obrazovce (4:3)</PresentationFormat>
  <Paragraphs>189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Exekutivní</vt:lpstr>
      <vt:lpstr>Shadowing </vt:lpstr>
      <vt:lpstr>Shadowing jako příklad hodnocení</vt:lpstr>
      <vt:lpstr>Pozitivní komunikace</vt:lpstr>
      <vt:lpstr>Pravidla asertivity</vt:lpstr>
      <vt:lpstr>Shadowing v rámci mapování práce s tablety</vt:lpstr>
      <vt:lpstr>Kdo hodnotí</vt:lpstr>
      <vt:lpstr>Fáze autoevaluace</vt:lpstr>
      <vt:lpstr>Podmínky pro úspěšnou autoevaluaci</vt:lpstr>
      <vt:lpstr>Zkusme se zamyslet</vt:lpstr>
      <vt:lpstr>Týmová práce</vt:lpstr>
      <vt:lpstr>Role šéfa</vt:lpstr>
      <vt:lpstr>Systém celkového řízení kvality</vt:lpstr>
      <vt:lpstr>Charakteristika úspěšné školy</vt:lpstr>
      <vt:lpstr>Výzkum nespokojenosti učitelů</vt:lpstr>
      <vt:lpstr>Škola21</vt:lpstr>
      <vt:lpstr>Návrh pro autoevaluaci managementu</vt:lpstr>
      <vt:lpstr>Prezentace aplikace PowerPoint</vt:lpstr>
      <vt:lpstr>Osnova závěrečné sebeevaluační zprávy</vt:lpstr>
      <vt:lpstr>Děkujeme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kvality školy - autoevaluační aktivity</dc:title>
  <dc:creator>Stolinská Dominika</dc:creator>
  <cp:lastModifiedBy>blazkova</cp:lastModifiedBy>
  <cp:revision>50</cp:revision>
  <dcterms:created xsi:type="dcterms:W3CDTF">2006-08-16T00:00:00Z</dcterms:created>
  <dcterms:modified xsi:type="dcterms:W3CDTF">2016-01-14T10:14:55Z</dcterms:modified>
</cp:coreProperties>
</file>