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9" r:id="rId10"/>
    <p:sldId id="270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F9C"/>
    <a:srgbClr val="0F049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90" autoAdjust="0"/>
    <p:restoredTop sz="94750" autoAdjust="0"/>
  </p:normalViewPr>
  <p:slideViewPr>
    <p:cSldViewPr>
      <p:cViewPr varScale="1">
        <p:scale>
          <a:sx n="70" d="100"/>
          <a:sy n="70" d="100"/>
        </p:scale>
        <p:origin x="-139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81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1F73B-2556-488A-9559-0758179899E4}" type="datetimeFigureOut">
              <a:rPr lang="cs-CZ" smtClean="0"/>
              <a:pPr/>
              <a:t>14.12.2010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EAB31-5AF4-4D30-99E0-6C009F4B1A2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1F73B-2556-488A-9559-0758179899E4}" type="datetimeFigureOut">
              <a:rPr lang="cs-CZ" smtClean="0"/>
              <a:pPr/>
              <a:t>14.12.2010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EAB31-5AF4-4D30-99E0-6C009F4B1A2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1F73B-2556-488A-9559-0758179899E4}" type="datetimeFigureOut">
              <a:rPr lang="cs-CZ" smtClean="0"/>
              <a:pPr/>
              <a:t>14.12.2010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EAB31-5AF4-4D30-99E0-6C009F4B1A2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1F73B-2556-488A-9559-0758179899E4}" type="datetimeFigureOut">
              <a:rPr lang="cs-CZ" smtClean="0"/>
              <a:pPr/>
              <a:t>14.12.2010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EAB31-5AF4-4D30-99E0-6C009F4B1A2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1F73B-2556-488A-9559-0758179899E4}" type="datetimeFigureOut">
              <a:rPr lang="cs-CZ" smtClean="0"/>
              <a:pPr/>
              <a:t>14.12.2010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EAB31-5AF4-4D30-99E0-6C009F4B1A2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1F73B-2556-488A-9559-0758179899E4}" type="datetimeFigureOut">
              <a:rPr lang="cs-CZ" smtClean="0"/>
              <a:pPr/>
              <a:t>14.12.2010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EAB31-5AF4-4D30-99E0-6C009F4B1A2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1F73B-2556-488A-9559-0758179899E4}" type="datetimeFigureOut">
              <a:rPr lang="cs-CZ" smtClean="0"/>
              <a:pPr/>
              <a:t>14.12.2010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EAB31-5AF4-4D30-99E0-6C009F4B1A2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1F73B-2556-488A-9559-0758179899E4}" type="datetimeFigureOut">
              <a:rPr lang="cs-CZ" smtClean="0"/>
              <a:pPr/>
              <a:t>14.12.2010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EAB31-5AF4-4D30-99E0-6C009F4B1A2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1F73B-2556-488A-9559-0758179899E4}" type="datetimeFigureOut">
              <a:rPr lang="cs-CZ" smtClean="0"/>
              <a:pPr/>
              <a:t>14.12.2010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EAB31-5AF4-4D30-99E0-6C009F4B1A2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1F73B-2556-488A-9559-0758179899E4}" type="datetimeFigureOut">
              <a:rPr lang="cs-CZ" smtClean="0"/>
              <a:pPr/>
              <a:t>14.12.2010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EAB31-5AF4-4D30-99E0-6C009F4B1A2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1F73B-2556-488A-9559-0758179899E4}" type="datetimeFigureOut">
              <a:rPr lang="cs-CZ" smtClean="0"/>
              <a:pPr/>
              <a:t>14.12.2010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EAB31-5AF4-4D30-99E0-6C009F4B1A2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21F73B-2556-488A-9559-0758179899E4}" type="datetimeFigureOut">
              <a:rPr lang="cs-CZ" smtClean="0"/>
              <a:pPr/>
              <a:t>14.12.2010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EAB31-5AF4-4D30-99E0-6C009F4B1A2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7772400" cy="1470025"/>
          </a:xfrm>
        </p:spPr>
        <p:txBody>
          <a:bodyPr/>
          <a:lstStyle/>
          <a:p>
            <a:r>
              <a:rPr lang="cs-CZ" b="1" dirty="0" smtClean="0"/>
              <a:t>Základní jazykové prostředky výstavby uměleckých textů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31640" y="2564904"/>
            <a:ext cx="6400800" cy="1752600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  <a:latin typeface="+mj-lt"/>
              </a:rPr>
              <a:t>Janoušek, IV. B</a:t>
            </a:r>
            <a:endParaRPr lang="cs-CZ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7" name="Obrázek 6" descr="kluk-lezi-naKniz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140968"/>
            <a:ext cx="9144000" cy="3467175"/>
          </a:xfrm>
          <a:prstGeom prst="rect">
            <a:avLst/>
          </a:prstGeom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 smtClean="0"/>
              <a:t>Zdroje</a:t>
            </a:r>
            <a:endParaRPr lang="cs-CZ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Český jazyk pro 4. ročník gymnázií, Kostečka, J., SPN, Dotisk 1. vydaní, Praha, 2007</a:t>
            </a:r>
          </a:p>
          <a:p>
            <a:r>
              <a:rPr lang="cs-CZ" dirty="0" smtClean="0"/>
              <a:t>Do světa literatury jinak, Kostečka, J., SPN, Přetisk 1. vydání z r. 1995, Praha </a:t>
            </a:r>
            <a:endParaRPr lang="cs-CZ" dirty="0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 smtClean="0"/>
              <a:t>Obsah</a:t>
            </a:r>
            <a:endParaRPr lang="cs-CZ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>
                <a:latin typeface="+mj-lt"/>
              </a:rPr>
              <a:t>Jazykové prostředky užívané v próze i poezii (Hlásková instrumentace textu, afektivní pojmenování, tropy, figury, přirovnání)</a:t>
            </a:r>
          </a:p>
          <a:p>
            <a:r>
              <a:rPr lang="cs-CZ" b="1" dirty="0" smtClean="0">
                <a:latin typeface="+mj-lt"/>
              </a:rPr>
              <a:t>Tropy (metafora, metonymie, synekdocha)</a:t>
            </a:r>
          </a:p>
          <a:p>
            <a:r>
              <a:rPr lang="cs-CZ" b="1" dirty="0" err="1" smtClean="0">
                <a:latin typeface="+mj-lt"/>
              </a:rPr>
              <a:t>Oxymorón</a:t>
            </a:r>
            <a:endParaRPr lang="cs-CZ" b="1" dirty="0" smtClean="0">
              <a:latin typeface="+mj-lt"/>
            </a:endParaRPr>
          </a:p>
          <a:p>
            <a:r>
              <a:rPr lang="cs-CZ" b="1" dirty="0" smtClean="0">
                <a:latin typeface="+mj-lt"/>
              </a:rPr>
              <a:t>Zdroje</a:t>
            </a:r>
            <a:endParaRPr lang="cs-CZ" b="1" dirty="0">
              <a:latin typeface="+mj-lt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u="sng" dirty="0" smtClean="0"/>
              <a:t>Jazykové prostředky užívané v próze i poezii</a:t>
            </a:r>
            <a:endParaRPr lang="cs-CZ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b="1" i="1" dirty="0" smtClean="0">
                <a:latin typeface="+mj-lt"/>
              </a:rPr>
              <a:t>Hlásková instrumentace textu</a:t>
            </a:r>
            <a:r>
              <a:rPr lang="cs-CZ" sz="3600" dirty="0" smtClean="0">
                <a:latin typeface="+mj-lt"/>
              </a:rPr>
              <a:t>: využití zvukových kvalit hlásek pro napodobení zvuků či navození atmosféry (např. ,,temné‘‘ samohlásky </a:t>
            </a:r>
            <a:r>
              <a:rPr lang="cs-CZ" sz="3600" b="1" dirty="0" smtClean="0">
                <a:latin typeface="+mj-lt"/>
              </a:rPr>
              <a:t>a</a:t>
            </a:r>
            <a:r>
              <a:rPr lang="cs-CZ" sz="3600" dirty="0" smtClean="0">
                <a:latin typeface="+mj-lt"/>
              </a:rPr>
              <a:t>, </a:t>
            </a:r>
            <a:r>
              <a:rPr lang="cs-CZ" sz="3600" b="1" dirty="0" smtClean="0">
                <a:latin typeface="+mj-lt"/>
              </a:rPr>
              <a:t>o</a:t>
            </a:r>
            <a:r>
              <a:rPr lang="cs-CZ" sz="3600" dirty="0" smtClean="0">
                <a:latin typeface="+mj-lt"/>
              </a:rPr>
              <a:t>, </a:t>
            </a:r>
            <a:r>
              <a:rPr lang="cs-CZ" sz="3600" b="1" dirty="0" smtClean="0">
                <a:latin typeface="+mj-lt"/>
              </a:rPr>
              <a:t>u</a:t>
            </a:r>
            <a:r>
              <a:rPr lang="en-US" sz="3600" dirty="0" smtClean="0">
                <a:latin typeface="+mj-lt"/>
              </a:rPr>
              <a:t>; </a:t>
            </a:r>
            <a:r>
              <a:rPr lang="cs-CZ" sz="3600" dirty="0" smtClean="0">
                <a:latin typeface="+mj-lt"/>
              </a:rPr>
              <a:t>nesoulad naznačující hromadění souhlásek </a:t>
            </a:r>
            <a:r>
              <a:rPr lang="cs-CZ" sz="3600" b="1" dirty="0" smtClean="0">
                <a:latin typeface="+mj-lt"/>
              </a:rPr>
              <a:t>r</a:t>
            </a:r>
            <a:r>
              <a:rPr lang="cs-CZ" sz="3600" dirty="0" smtClean="0">
                <a:latin typeface="+mj-lt"/>
              </a:rPr>
              <a:t>,</a:t>
            </a:r>
            <a:r>
              <a:rPr lang="cs-CZ" sz="3600" b="1" dirty="0" smtClean="0">
                <a:latin typeface="+mj-lt"/>
              </a:rPr>
              <a:t> ř</a:t>
            </a:r>
            <a:r>
              <a:rPr lang="cs-CZ" sz="3600" dirty="0" smtClean="0">
                <a:latin typeface="+mj-lt"/>
              </a:rPr>
              <a:t>, sykavky </a:t>
            </a:r>
            <a:r>
              <a:rPr lang="cs-CZ" sz="3600" b="1" dirty="0" smtClean="0">
                <a:latin typeface="+mj-lt"/>
              </a:rPr>
              <a:t>s</a:t>
            </a:r>
            <a:r>
              <a:rPr lang="cs-CZ" sz="3600" dirty="0" smtClean="0">
                <a:latin typeface="+mj-lt"/>
              </a:rPr>
              <a:t>, </a:t>
            </a:r>
            <a:r>
              <a:rPr lang="cs-CZ" sz="3600" b="1" dirty="0" smtClean="0">
                <a:latin typeface="+mj-lt"/>
              </a:rPr>
              <a:t>z</a:t>
            </a:r>
            <a:r>
              <a:rPr lang="cs-CZ" sz="3600" dirty="0" smtClean="0">
                <a:latin typeface="+mj-lt"/>
              </a:rPr>
              <a:t>, </a:t>
            </a:r>
            <a:r>
              <a:rPr lang="cs-CZ" sz="3600" b="1" dirty="0" smtClean="0">
                <a:latin typeface="+mj-lt"/>
              </a:rPr>
              <a:t>š</a:t>
            </a:r>
            <a:r>
              <a:rPr lang="cs-CZ" sz="3600" dirty="0" smtClean="0">
                <a:latin typeface="+mj-lt"/>
              </a:rPr>
              <a:t>, </a:t>
            </a:r>
            <a:r>
              <a:rPr lang="cs-CZ" sz="3600" b="1" dirty="0" smtClean="0">
                <a:latin typeface="+mj-lt"/>
              </a:rPr>
              <a:t>ž</a:t>
            </a:r>
            <a:r>
              <a:rPr lang="cs-CZ" sz="3600" dirty="0" smtClean="0">
                <a:latin typeface="+mj-lt"/>
              </a:rPr>
              <a:t>, </a:t>
            </a:r>
            <a:r>
              <a:rPr lang="cs-CZ" sz="3600" b="1" dirty="0" smtClean="0">
                <a:latin typeface="+mj-lt"/>
              </a:rPr>
              <a:t>c</a:t>
            </a:r>
            <a:r>
              <a:rPr lang="cs-CZ" sz="3600" dirty="0" smtClean="0">
                <a:latin typeface="+mj-lt"/>
              </a:rPr>
              <a:t>, </a:t>
            </a:r>
            <a:r>
              <a:rPr lang="cs-CZ" sz="3600" b="1" dirty="0" err="1" smtClean="0">
                <a:latin typeface="+mj-lt"/>
              </a:rPr>
              <a:t>dz</a:t>
            </a:r>
            <a:r>
              <a:rPr lang="cs-CZ" sz="3600" dirty="0" smtClean="0">
                <a:latin typeface="+mj-lt"/>
              </a:rPr>
              <a:t>, </a:t>
            </a:r>
            <a:r>
              <a:rPr lang="cs-CZ" sz="3600" b="1" dirty="0" smtClean="0">
                <a:latin typeface="+mj-lt"/>
              </a:rPr>
              <a:t>č</a:t>
            </a:r>
            <a:r>
              <a:rPr lang="cs-CZ" sz="3600" dirty="0" smtClean="0">
                <a:latin typeface="+mj-lt"/>
              </a:rPr>
              <a:t>, </a:t>
            </a:r>
            <a:r>
              <a:rPr lang="cs-CZ" sz="3600" b="1" dirty="0" err="1" smtClean="0">
                <a:latin typeface="+mj-lt"/>
              </a:rPr>
              <a:t>dž</a:t>
            </a:r>
            <a:r>
              <a:rPr lang="cs-CZ" sz="3600" b="1" dirty="0" smtClean="0">
                <a:latin typeface="+mj-lt"/>
              </a:rPr>
              <a:t> </a:t>
            </a:r>
            <a:r>
              <a:rPr lang="cs-CZ" sz="3600" dirty="0" smtClean="0">
                <a:latin typeface="+mj-lt"/>
              </a:rPr>
              <a:t>sugerující svist větru či šumění vody) </a:t>
            </a:r>
            <a:endParaRPr lang="cs-CZ" sz="3600" dirty="0">
              <a:latin typeface="+mj-lt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u="sng" dirty="0" smtClean="0"/>
              <a:t>Jazykové prostředky užívané v próze i poezii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4000" b="1" i="1" dirty="0" smtClean="0">
                <a:latin typeface="+mj-lt"/>
              </a:rPr>
              <a:t>Afektivní pojmenování</a:t>
            </a:r>
            <a:r>
              <a:rPr lang="cs-CZ" sz="4000" dirty="0" smtClean="0">
                <a:latin typeface="+mj-lt"/>
              </a:rPr>
              <a:t>: slova či výrazy užité stylisticky příznakově: </a:t>
            </a:r>
            <a:r>
              <a:rPr lang="cs-CZ" sz="4000" b="1" dirty="0" smtClean="0">
                <a:latin typeface="+mj-lt"/>
              </a:rPr>
              <a:t>historismy</a:t>
            </a:r>
            <a:r>
              <a:rPr lang="cs-CZ" sz="4000" dirty="0" smtClean="0">
                <a:latin typeface="+mj-lt"/>
              </a:rPr>
              <a:t>, </a:t>
            </a:r>
            <a:r>
              <a:rPr lang="cs-CZ" sz="4000" b="1" dirty="0" smtClean="0">
                <a:latin typeface="+mj-lt"/>
              </a:rPr>
              <a:t>archaismy</a:t>
            </a:r>
            <a:r>
              <a:rPr lang="cs-CZ" sz="4000" dirty="0" smtClean="0">
                <a:latin typeface="+mj-lt"/>
              </a:rPr>
              <a:t>, </a:t>
            </a:r>
            <a:r>
              <a:rPr lang="cs-CZ" sz="4000" b="1" dirty="0" smtClean="0">
                <a:latin typeface="+mj-lt"/>
              </a:rPr>
              <a:t>poetismy</a:t>
            </a:r>
            <a:r>
              <a:rPr lang="cs-CZ" sz="4000" dirty="0" smtClean="0">
                <a:latin typeface="+mj-lt"/>
              </a:rPr>
              <a:t>, </a:t>
            </a:r>
            <a:r>
              <a:rPr lang="cs-CZ" sz="4000" b="1" dirty="0" smtClean="0">
                <a:latin typeface="+mj-lt"/>
              </a:rPr>
              <a:t>vulgarismy</a:t>
            </a:r>
            <a:r>
              <a:rPr lang="cs-CZ" sz="4000" dirty="0" smtClean="0">
                <a:latin typeface="+mj-lt"/>
              </a:rPr>
              <a:t>, </a:t>
            </a:r>
            <a:r>
              <a:rPr lang="cs-CZ" sz="4000" b="1" dirty="0" smtClean="0">
                <a:latin typeface="+mj-lt"/>
              </a:rPr>
              <a:t>eufemismy</a:t>
            </a:r>
            <a:r>
              <a:rPr lang="cs-CZ" sz="4000" dirty="0" smtClean="0">
                <a:latin typeface="+mj-lt"/>
              </a:rPr>
              <a:t> aj.</a:t>
            </a:r>
            <a:endParaRPr lang="cs-CZ" sz="4000" dirty="0">
              <a:latin typeface="+mj-lt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u="sng" dirty="0" smtClean="0"/>
              <a:t>Jazykové prostředky užívané v próze i poezii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4000" b="1" i="1" dirty="0" smtClean="0"/>
              <a:t>Tropy</a:t>
            </a:r>
            <a:r>
              <a:rPr lang="cs-CZ" sz="4000" dirty="0" smtClean="0"/>
              <a:t>: obrazná pojmenování (metafora, metonymie, synekdocha, obrazné přirovnání, volná asociace, symbol)</a:t>
            </a:r>
            <a:endParaRPr lang="cs-CZ" sz="4000" dirty="0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u="sng" dirty="0" smtClean="0"/>
              <a:t>Jazykové prostředky užívané v próze i poezii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i="1" dirty="0" smtClean="0"/>
              <a:t>Figury</a:t>
            </a:r>
            <a:r>
              <a:rPr lang="cs-CZ" i="1" dirty="0" smtClean="0"/>
              <a:t>: </a:t>
            </a:r>
            <a:r>
              <a:rPr lang="cs-CZ" dirty="0" smtClean="0"/>
              <a:t>hromadění stejných či podobných slov nebo mluvnických struktur s cílem zdůraznit některou obsahovou složku nebo zesílit smyslový a emocionální vjem adresáta (např. aliterace, anafora, inverze, syntaktický paralelismus, antiteze, hromadění synonym)</a:t>
            </a:r>
            <a:r>
              <a:rPr lang="en-US" dirty="0" smtClean="0"/>
              <a:t>;</a:t>
            </a:r>
            <a:r>
              <a:rPr lang="cs-CZ" dirty="0" smtClean="0"/>
              <a:t> na přechodu mezi figurami a tropy je </a:t>
            </a:r>
            <a:r>
              <a:rPr lang="cs-CZ" dirty="0" err="1" smtClean="0"/>
              <a:t>oxymorón</a:t>
            </a:r>
            <a:endParaRPr lang="cs-CZ" dirty="0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u="sng" dirty="0" smtClean="0"/>
              <a:t>Jazykové prostředky užívané v próze i poezii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4000" b="1" i="1" dirty="0" smtClean="0"/>
              <a:t>Přirovnání</a:t>
            </a:r>
            <a:r>
              <a:rPr lang="cs-CZ" sz="4000" i="1" dirty="0" smtClean="0"/>
              <a:t>: </a:t>
            </a:r>
            <a:r>
              <a:rPr lang="cs-CZ" sz="4000" dirty="0" smtClean="0"/>
              <a:t>např. </a:t>
            </a:r>
            <a:r>
              <a:rPr lang="cs-CZ" sz="4000" i="1" dirty="0" smtClean="0"/>
              <a:t>měl myšlenky černé jako noc, tesal myšlenky jako z žuly,…</a:t>
            </a:r>
            <a:endParaRPr lang="cs-CZ" sz="4000" i="1" dirty="0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 smtClean="0"/>
              <a:t>Tropy</a:t>
            </a:r>
            <a:endParaRPr lang="cs-CZ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>
                <a:latin typeface="+mj-lt"/>
              </a:rPr>
              <a:t>Základní tři typy tropů: metafora, metonymie a synekdocha</a:t>
            </a:r>
          </a:p>
          <a:p>
            <a:r>
              <a:rPr lang="cs-CZ" b="1" dirty="0" smtClean="0">
                <a:latin typeface="+mj-lt"/>
              </a:rPr>
              <a:t>Metafora</a:t>
            </a:r>
            <a:r>
              <a:rPr lang="cs-CZ" dirty="0" smtClean="0">
                <a:latin typeface="+mj-lt"/>
              </a:rPr>
              <a:t> je přenesení na základě podobnosti vzhledu, funkce, vlastností, pohybu apod.</a:t>
            </a:r>
          </a:p>
          <a:p>
            <a:r>
              <a:rPr lang="cs-CZ" b="1" dirty="0" smtClean="0">
                <a:latin typeface="+mj-lt"/>
              </a:rPr>
              <a:t>Metonymie</a:t>
            </a:r>
            <a:r>
              <a:rPr lang="cs-CZ" dirty="0" smtClean="0">
                <a:latin typeface="+mj-lt"/>
              </a:rPr>
              <a:t> je přenesení na základě věcné souvislosti</a:t>
            </a:r>
          </a:p>
          <a:p>
            <a:r>
              <a:rPr lang="cs-CZ" b="1" dirty="0" smtClean="0">
                <a:latin typeface="+mj-lt"/>
              </a:rPr>
              <a:t>Synekdocha</a:t>
            </a:r>
            <a:r>
              <a:rPr lang="cs-CZ" dirty="0" smtClean="0">
                <a:latin typeface="+mj-lt"/>
              </a:rPr>
              <a:t> je přenesení na základě záměny části a celku</a:t>
            </a:r>
            <a:endParaRPr lang="cs-CZ" dirty="0">
              <a:latin typeface="+mj-lt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 err="1" smtClean="0"/>
              <a:t>Oxymorón</a:t>
            </a:r>
            <a:endParaRPr lang="cs-CZ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>
                <a:latin typeface="+mj-lt"/>
              </a:rPr>
              <a:t>Figura</a:t>
            </a:r>
            <a:r>
              <a:rPr lang="cs-CZ" dirty="0" smtClean="0">
                <a:latin typeface="+mj-lt"/>
              </a:rPr>
              <a:t> </a:t>
            </a:r>
            <a:r>
              <a:rPr lang="cs-CZ" i="1" dirty="0" smtClean="0">
                <a:latin typeface="+mj-lt"/>
              </a:rPr>
              <a:t>významového rozporu</a:t>
            </a:r>
            <a:r>
              <a:rPr lang="en-US" dirty="0" smtClean="0">
                <a:latin typeface="+mj-lt"/>
              </a:rPr>
              <a:t>; </a:t>
            </a:r>
            <a:r>
              <a:rPr lang="cs-CZ" dirty="0" smtClean="0">
                <a:latin typeface="+mj-lt"/>
              </a:rPr>
              <a:t>spojení takových vyjádření, jež se logicky či smyslově vylučují, v jeden celek</a:t>
            </a:r>
          </a:p>
          <a:p>
            <a:r>
              <a:rPr lang="cs-CZ" dirty="0" smtClean="0">
                <a:latin typeface="+mj-lt"/>
              </a:rPr>
              <a:t>Svým obrazným charakterem má </a:t>
            </a:r>
            <a:r>
              <a:rPr lang="cs-CZ" dirty="0" err="1" smtClean="0">
                <a:latin typeface="+mj-lt"/>
              </a:rPr>
              <a:t>oxymorón</a:t>
            </a:r>
            <a:r>
              <a:rPr lang="cs-CZ" dirty="0" smtClean="0">
                <a:latin typeface="+mj-lt"/>
              </a:rPr>
              <a:t> i charakter </a:t>
            </a:r>
            <a:r>
              <a:rPr lang="cs-CZ" b="1" dirty="0" smtClean="0">
                <a:latin typeface="+mj-lt"/>
              </a:rPr>
              <a:t>tropu</a:t>
            </a:r>
            <a:endParaRPr lang="cs-CZ" b="1" dirty="0">
              <a:latin typeface="+mj-lt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354</Words>
  <Application>Microsoft Office PowerPoint</Application>
  <PresentationFormat>Předvádění na obrazovce (4:3)</PresentationFormat>
  <Paragraphs>28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Základní jazykové prostředky výstavby uměleckých textů</vt:lpstr>
      <vt:lpstr>Obsah</vt:lpstr>
      <vt:lpstr>Jazykové prostředky užívané v próze i poezii</vt:lpstr>
      <vt:lpstr>Jazykové prostředky užívané v próze i poezii</vt:lpstr>
      <vt:lpstr>Jazykové prostředky užívané v próze i poezii</vt:lpstr>
      <vt:lpstr>Jazykové prostředky užívané v próze i poezii</vt:lpstr>
      <vt:lpstr>Jazykové prostředky užívané v próze i poezii</vt:lpstr>
      <vt:lpstr>Tropy</vt:lpstr>
      <vt:lpstr>Oxymorón</vt:lpstr>
      <vt:lpstr>Zdroje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jazykové prostředky výstavby uměleckých textů</dc:title>
  <dc:creator>rambo</dc:creator>
  <cp:lastModifiedBy>krejsova</cp:lastModifiedBy>
  <cp:revision>16</cp:revision>
  <dcterms:created xsi:type="dcterms:W3CDTF">2010-12-12T19:55:37Z</dcterms:created>
  <dcterms:modified xsi:type="dcterms:W3CDTF">2010-12-14T06:01:31Z</dcterms:modified>
</cp:coreProperties>
</file>