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0322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0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0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9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17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0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43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09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728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84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75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54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260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982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579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673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270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220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434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6708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74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87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82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89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06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08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90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2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8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0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1pPr>
            <a:lvl2pPr lvl="1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2pPr>
            <a:lvl3pPr lvl="2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3pPr>
            <a:lvl4pPr lvl="3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4pPr>
            <a:lvl5pPr lvl="4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5pPr>
            <a:lvl6pPr lvl="5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6pPr>
            <a:lvl7pPr lvl="6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7pPr>
            <a:lvl8pPr lvl="7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8pPr>
            <a:lvl9pPr lvl="8" algn="ctr" rtl="0">
              <a:spcBef>
                <a:spcPts val="0"/>
              </a:spcBef>
              <a:buSzPct val="1000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7" lvl="0" indent="-252412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900">
                <a:solidFill>
                  <a:schemeClr val="dk1"/>
                </a:solidFill>
              </a:defRPr>
            </a:lvl1pPr>
            <a:lvl2pPr marL="639762" lvl="1" indent="-21431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600">
                <a:solidFill>
                  <a:schemeClr val="dk1"/>
                </a:solidFill>
              </a:defRPr>
            </a:lvl2pPr>
            <a:lvl3pPr marL="914400" lvl="2" indent="-16192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300">
                <a:solidFill>
                  <a:schemeClr val="dk1"/>
                </a:solidFill>
              </a:defRPr>
            </a:lvl3pPr>
            <a:lvl4pPr marL="1371600" lvl="3" indent="-1714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marL="1828800" lvl="4" indent="-1778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1320800"/>
            <a:ext cx="533399" cy="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 sz="1400" b="1" i="0" u="none" strike="noStrike" cap="none">
              <a:solidFill>
                <a:srgbClr val="548B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97061" y="1746681"/>
            <a:ext cx="8572500" cy="292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cs-CZ" sz="3600" b="1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Elementaristika elektronických informací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cs-CZ" sz="800" b="1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800" b="1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9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lang="cs-CZ" sz="2900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Textový </a:t>
            </a:r>
            <a:r>
              <a:rPr lang="cs-CZ" sz="29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procesor</a:t>
            </a:r>
            <a:r>
              <a:rPr lang="cs-CZ" sz="2900" b="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cs-CZ" sz="2900" b="0" i="1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900" b="0" i="1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posloupnost znaků, objekty v textu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330512" y="51927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cs-CZ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Jiří Leipert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96" y="0"/>
            <a:ext cx="5498711" cy="13431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Cvičení na zarovnávání objektů</a:t>
            </a:r>
          </a:p>
        </p:txBody>
      </p:sp>
      <p:grpSp>
        <p:nvGrpSpPr>
          <p:cNvPr id="130" name="Shape 130"/>
          <p:cNvGrpSpPr/>
          <p:nvPr/>
        </p:nvGrpSpPr>
        <p:grpSpPr>
          <a:xfrm>
            <a:off x="2047874" y="1589088"/>
            <a:ext cx="4967287" cy="4967286"/>
            <a:chOff x="1956" y="696"/>
            <a:chExt cx="7824" cy="7824"/>
          </a:xfrm>
        </p:grpSpPr>
        <p:grpSp>
          <p:nvGrpSpPr>
            <p:cNvPr id="131" name="Shape 131"/>
            <p:cNvGrpSpPr/>
            <p:nvPr/>
          </p:nvGrpSpPr>
          <p:grpSpPr>
            <a:xfrm>
              <a:off x="1956" y="696"/>
              <a:ext cx="7824" cy="7824"/>
              <a:chOff x="1956" y="696"/>
              <a:chExt cx="7824" cy="7824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3318" y="2057"/>
                <a:ext cx="5101" cy="5101"/>
              </a:xfrm>
              <a:prstGeom prst="ellipse">
                <a:avLst/>
              </a:prstGeom>
              <a:solidFill>
                <a:srgbClr val="00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3884" y="2623"/>
                <a:ext cx="3968" cy="396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4452" y="3192"/>
                <a:ext cx="2834" cy="2834"/>
              </a:xfrm>
              <a:prstGeom prst="ellipse">
                <a:avLst/>
              </a:pr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5018" y="3759"/>
                <a:ext cx="1701" cy="170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36" name="Shape 136"/>
              <p:cNvCxnSpPr/>
              <p:nvPr/>
            </p:nvCxnSpPr>
            <p:spPr>
              <a:xfrm>
                <a:off x="1956" y="4609"/>
                <a:ext cx="7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37" name="Shape 137"/>
              <p:cNvCxnSpPr/>
              <p:nvPr/>
            </p:nvCxnSpPr>
            <p:spPr>
              <a:xfrm rot="5400000">
                <a:off x="1956" y="4609"/>
                <a:ext cx="782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138" name="Shape 138"/>
            <p:cNvSpPr txBox="1"/>
            <p:nvPr/>
          </p:nvSpPr>
          <p:spPr>
            <a:xfrm>
              <a:off x="5736" y="4656"/>
              <a:ext cx="1080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cm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5916" y="5377"/>
              <a:ext cx="1259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cm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5916" y="5916"/>
              <a:ext cx="1259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 cm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5916" y="6637"/>
              <a:ext cx="1259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cm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5736" y="7716"/>
              <a:ext cx="1259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 cm</a:t>
              </a:r>
            </a:p>
          </p:txBody>
        </p:sp>
      </p:grp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 rozmisťování objektů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1363663" y="2732088"/>
            <a:ext cx="6829425" cy="2681286"/>
            <a:chOff x="1417" y="3974"/>
            <a:chExt cx="8050" cy="3072"/>
          </a:xfrm>
        </p:grpSpPr>
        <p:sp>
          <p:nvSpPr>
            <p:cNvPr id="151" name="Shape 151"/>
            <p:cNvSpPr/>
            <p:nvPr/>
          </p:nvSpPr>
          <p:spPr>
            <a:xfrm>
              <a:off x="4558" y="4927"/>
              <a:ext cx="719" cy="736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463" y="4927"/>
              <a:ext cx="719" cy="736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511" y="4927"/>
              <a:ext cx="719" cy="736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651" y="4927"/>
              <a:ext cx="719" cy="736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747" y="4927"/>
              <a:ext cx="719" cy="736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17" y="4927"/>
              <a:ext cx="719" cy="736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7698" y="4927"/>
              <a:ext cx="719" cy="736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5604" y="4927"/>
              <a:ext cx="719" cy="736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59" name="Shape 159"/>
            <p:cNvCxnSpPr/>
            <p:nvPr/>
          </p:nvCxnSpPr>
          <p:spPr>
            <a:xfrm rot="10800000">
              <a:off x="1417" y="4375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10800000">
              <a:off x="9466" y="4375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10800000">
              <a:off x="4558" y="5206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 rot="10800000">
              <a:off x="5277" y="5206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1417" y="4506"/>
              <a:ext cx="805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4558" y="6206"/>
              <a:ext cx="719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65" name="Shape 165"/>
            <p:cNvSpPr txBox="1"/>
            <p:nvPr/>
          </p:nvSpPr>
          <p:spPr>
            <a:xfrm>
              <a:off x="5065" y="3974"/>
              <a:ext cx="1779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14,7 cm</a:t>
              </a: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4331" y="6327"/>
              <a:ext cx="1779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1,3 cm</a:t>
              </a:r>
            </a:p>
          </p:txBody>
        </p:sp>
      </p:grp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50" y="5461000"/>
            <a:ext cx="17907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 práce s mřížkou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50" y="1728788"/>
            <a:ext cx="583882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Cvičení na práci s mřížkou</a:t>
            </a:r>
          </a:p>
        </p:txBody>
      </p:sp>
      <p:grpSp>
        <p:nvGrpSpPr>
          <p:cNvPr id="182" name="Shape 182"/>
          <p:cNvGrpSpPr/>
          <p:nvPr/>
        </p:nvGrpSpPr>
        <p:grpSpPr>
          <a:xfrm>
            <a:off x="2546349" y="2070100"/>
            <a:ext cx="3313113" cy="4338637"/>
            <a:chOff x="1417" y="1417"/>
            <a:chExt cx="5216" cy="6831"/>
          </a:xfrm>
        </p:grpSpPr>
        <p:sp>
          <p:nvSpPr>
            <p:cNvPr id="183" name="Shape 183"/>
            <p:cNvSpPr/>
            <p:nvPr/>
          </p:nvSpPr>
          <p:spPr>
            <a:xfrm>
              <a:off x="1417" y="1417"/>
              <a:ext cx="1247" cy="1247"/>
            </a:xfrm>
            <a:prstGeom prst="rect">
              <a:avLst/>
            </a:pr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86" y="1417"/>
              <a:ext cx="1247" cy="1247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3402" y="3402"/>
              <a:ext cx="1247" cy="1247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6" y="3402"/>
              <a:ext cx="1247" cy="1247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402" y="5386"/>
              <a:ext cx="1247" cy="1247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5386" y="5386"/>
              <a:ext cx="1247" cy="1247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417" y="5386"/>
              <a:ext cx="1247" cy="1247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7" y="3402"/>
              <a:ext cx="1247" cy="1247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3402" y="1417"/>
              <a:ext cx="1247" cy="124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92" name="Shape 192"/>
            <p:cNvCxnSpPr/>
            <p:nvPr/>
          </p:nvCxnSpPr>
          <p:spPr>
            <a:xfrm rot="10800000">
              <a:off x="1423" y="6633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Shape 193"/>
            <p:cNvCxnSpPr/>
            <p:nvPr/>
          </p:nvCxnSpPr>
          <p:spPr>
            <a:xfrm rot="10800000">
              <a:off x="2663" y="6633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>
              <a:off x="1423" y="7530"/>
              <a:ext cx="1239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5" name="Shape 195"/>
            <p:cNvSpPr txBox="1"/>
            <p:nvPr/>
          </p:nvSpPr>
          <p:spPr>
            <a:xfrm>
              <a:off x="2743" y="7633"/>
              <a:ext cx="1336" cy="6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1,6 cm</a:t>
              </a:r>
            </a:p>
          </p:txBody>
        </p:sp>
        <p:cxnSp>
          <p:nvCxnSpPr>
            <p:cNvPr id="196" name="Shape 196"/>
            <p:cNvCxnSpPr/>
            <p:nvPr/>
          </p:nvCxnSpPr>
          <p:spPr>
            <a:xfrm rot="10800000">
              <a:off x="3402" y="6633"/>
              <a:ext cx="0" cy="99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2663" y="7530"/>
              <a:ext cx="738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8" name="Shape 198"/>
            <p:cNvSpPr txBox="1"/>
            <p:nvPr/>
          </p:nvSpPr>
          <p:spPr>
            <a:xfrm>
              <a:off x="1423" y="7633"/>
              <a:ext cx="1336" cy="6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1000"/>
                </a:spcAft>
                <a:buSzPct val="25000"/>
                <a:buNone/>
              </a:pPr>
              <a:r>
                <a:rPr lang="cs-CZ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cm</a:t>
              </a:r>
            </a:p>
          </p:txBody>
        </p:sp>
      </p:grp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Umístění objektu </a:t>
            </a:r>
            <a:r>
              <a:rPr lang="cs-CZ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textová rovina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 a za textovou rovinou 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obtékané textem přesně a uvnitř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025" y="2914650"/>
            <a:ext cx="64579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Úprava obtékání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675" y="1804988"/>
            <a:ext cx="551497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Vazba objektu v textu a záhlaví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25" y="2755900"/>
            <a:ext cx="30575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925" y="2071688"/>
            <a:ext cx="42291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Kotvení objektu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odstavci či ke stránce – obtékání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znaku – objekt je v textu umístěn jako znak – ovlivňuje řádkování odstavce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uzamknutí kotvení </a:t>
            </a:r>
            <a:r>
              <a:rPr lang="cs-CZ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pohyb objektu s textem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absolutní pozice ke stránce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umístění a zarovnání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vodoznak pod textem, ochranné prvky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vložení objektu do záhlaví </a:t>
            </a:r>
            <a:r>
              <a:rPr lang="cs-CZ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pozice kdekoli na stránce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Další možnosti práce s textem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textové pole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vnitřní okraje sazby, ohraničení, výplň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otočení textu, „řetězení textových polí“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převedení grafických objektů do textového pole </a:t>
            </a:r>
            <a:r>
              <a:rPr lang="cs-CZ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omezená funkčnost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možnosti textu v (neviditelné) tabulce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 rot="-739958">
            <a:off x="1119188" y="5159375"/>
            <a:ext cx="2498725" cy="976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WordArt</a:t>
            </a:r>
          </a:p>
        </p:txBody>
      </p:sp>
      <p:sp>
        <p:nvSpPr>
          <p:cNvPr id="237" name="Shape 237"/>
          <p:cNvSpPr/>
          <p:nvPr/>
        </p:nvSpPr>
        <p:spPr>
          <a:xfrm rot="-10060045" flipH="1">
            <a:off x="5251441" y="5015072"/>
            <a:ext cx="2498760" cy="977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WordArt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Titulek k objektu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popisky obrázků, grafů, tabulek pomocí Titulku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nového typu titulku, číslování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umístění titulku, formát stylu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seskupení titulku s obtékaným objektem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vygenerování seznamu objektů v dokumentu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úpravy formátu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vlastnosti pole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737" y="4481512"/>
            <a:ext cx="32766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Struktura elektronického textu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dva doplňující se přístupy: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sled odstavců po sobě = vagónky</a:t>
            </a:r>
          </a:p>
          <a:p>
            <a:pPr marL="914400" marR="0" lvl="1" indent="-228600" algn="l" rtl="0">
              <a:spcBef>
                <a:spcPts val="550"/>
              </a:spcBef>
              <a:spcAft>
                <a:spcPts val="0"/>
              </a:spcAft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řetězec po sobě jdoucích znaků = řetízek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formát (styl) odstavce – nastavuje „vzhled“ celého odstavce/vagónku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opakují-li se v řetízku znaků stejné znaky po sobě, je třeba tyto redukovat/odstranit/zaměnit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vše je realizovatelné nástrojem </a:t>
            </a: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Najít/nahradit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0" y="1320800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Stylování odstavce s obrázkem 1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Char char="●"/>
            </a:pPr>
            <a:r>
              <a:rPr lang="cs-CZ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popisky obrázků, grafů, tabulek pomocí Titulku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Char char="●"/>
            </a:pPr>
            <a:r>
              <a:rPr lang="cs-CZ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nového typu titulku, číslování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Char char="●"/>
            </a:pPr>
            <a:r>
              <a:rPr lang="cs-CZ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umístění titulku, formát stylu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Char char="●"/>
            </a:pPr>
            <a:r>
              <a:rPr lang="cs-CZ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seskupení titulku s obtékaným objektem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Char char="●"/>
            </a:pPr>
            <a:r>
              <a:rPr lang="cs-CZ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vygenerování seznamu objektů v dokumentu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úpravy formátu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42307"/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vlastnosti pole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737" y="4481512"/>
            <a:ext cx="32766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87" y="1628775"/>
            <a:ext cx="8218486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 rot="-1703551">
            <a:off x="7019924" y="2209799"/>
            <a:ext cx="485775" cy="314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Stylování odstavce s obrázkem 2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587500"/>
            <a:ext cx="7600950" cy="5064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 rot="-1703551">
            <a:off x="6705599" y="3028949"/>
            <a:ext cx="485775" cy="314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-2778433">
            <a:off x="2828924" y="2238374"/>
            <a:ext cx="485774" cy="3143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Stylování odstavce s obrázkem 3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1603375"/>
            <a:ext cx="7315199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 rot="-1703551">
            <a:off x="6115049" y="3105149"/>
            <a:ext cx="485775" cy="314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Stylování odstavce s obrázkem 4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17662"/>
            <a:ext cx="8323263" cy="493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 rot="-1703551">
            <a:off x="6915149" y="2352674"/>
            <a:ext cx="485775" cy="314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Vložení titulku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92275"/>
            <a:ext cx="8304213" cy="490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 rot="-1703551">
            <a:off x="3990974" y="5953125"/>
            <a:ext cx="485775" cy="314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Vložení titulku 1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566862"/>
            <a:ext cx="8356600" cy="49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Stylování titulku 1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1611312"/>
            <a:ext cx="8332788" cy="495141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 rot="1547489">
            <a:off x="7092949" y="2351087"/>
            <a:ext cx="485774" cy="1555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 rot="1547489">
            <a:off x="7083424" y="2617787"/>
            <a:ext cx="485774" cy="1555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Stylování titulku 2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1616075"/>
            <a:ext cx="8315324" cy="492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6965950" y="2446338"/>
            <a:ext cx="485775" cy="2397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Redukce mezer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024063"/>
            <a:ext cx="3733800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362" y="2005013"/>
            <a:ext cx="380047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Najít/Nahradit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743075"/>
            <a:ext cx="63817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Najít/Nahradit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72800" y="1219200"/>
            <a:ext cx="8798400" cy="508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redukce opakovaných znaků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mezerník, Enter, Tab:</a:t>
            </a:r>
          </a:p>
          <a:p>
            <a:pPr marL="914400" marR="0" lvl="1" indent="-381000" algn="l" rtl="0">
              <a:spcBef>
                <a:spcPts val="55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hledám dva znaky, nahrazuji za jeden</a:t>
            </a:r>
          </a:p>
          <a:p>
            <a:pPr marL="914400" marR="0" lvl="1" indent="-381000" algn="l" rtl="0">
              <a:spcBef>
                <a:spcPts val="55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hromadná redukce nahrazením 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^w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za mezeru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odstranění mezery na začátku odstavce:</a:t>
            </a:r>
          </a:p>
          <a:p>
            <a:pPr marL="914400" marR="0" lvl="1" indent="-381000" algn="l" rtl="0">
              <a:spcBef>
                <a:spcPts val="55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vyhledání řetězce Enter a mezera, náhrada za Enter</a:t>
            </a: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záměna mezery za předložkou za pevnou mezeru:</a:t>
            </a:r>
          </a:p>
          <a:p>
            <a:pPr marL="914400" marR="0" lvl="1" indent="-381000" algn="l" rtl="0">
              <a:spcBef>
                <a:spcPts val="550"/>
              </a:spcBef>
              <a:spcAft>
                <a:spcPts val="0"/>
              </a:spcAft>
              <a:buSzPct val="92307"/>
              <a:buFont typeface="Courier New"/>
              <a:buChar char="o"/>
            </a:pPr>
            <a:r>
              <a:rPr lang="cs-CZ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k      nahrazeno za:    k</a:t>
            </a:r>
            <a:r>
              <a:rPr lang="cs-CZ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^s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nahrazení za „nic“ = odstranění (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posloupnosti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znaků)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nalezený řetězec lze v poli Nahradit formátovat i stylovat = nastavit styl – např.: Nadpis1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možnost vyhledávat samotné formátování</a:t>
            </a:r>
          </a:p>
          <a:p>
            <a:pPr marL="319087" marR="0" lvl="0" indent="-319087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36206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1298130" y="4096865"/>
            <a:ext cx="3227311" cy="108372"/>
            <a:chOff x="1278194" y="4001728"/>
            <a:chExt cx="3227311" cy="108372"/>
          </a:xfrm>
        </p:grpSpPr>
        <p:sp>
          <p:nvSpPr>
            <p:cNvPr id="87" name="Shape 87"/>
            <p:cNvSpPr/>
            <p:nvPr/>
          </p:nvSpPr>
          <p:spPr>
            <a:xfrm>
              <a:off x="1278194" y="4001728"/>
              <a:ext cx="108300" cy="108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651818" y="4001728"/>
              <a:ext cx="108300" cy="108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397205" y="4001801"/>
              <a:ext cx="108300" cy="108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Najít/Nahradit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22328" y="1343700"/>
            <a:ext cx="840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^p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		konec odstavce (</a:t>
            </a: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aragrafu)</a:t>
            </a:r>
          </a:p>
          <a:p>
            <a:pPr marL="9144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^t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abulátor</a:t>
            </a:r>
          </a:p>
          <a:p>
            <a:pPr marL="9144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^l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		konec řádku (</a:t>
            </a: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ine)</a:t>
            </a:r>
          </a:p>
          <a:p>
            <a:pPr marL="9144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^s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		pevná mezera (</a:t>
            </a: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pace) </a:t>
            </a:r>
          </a:p>
          <a:p>
            <a:pPr marL="9144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^w	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s-CZ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cs-CZ" sz="2600" b="1">
                <a:latin typeface="Arial"/>
                <a:ea typeface="Arial"/>
                <a:cs typeface="Arial"/>
                <a:sym typeface="Arial"/>
              </a:rPr>
              <a:t>šechny prázdné znaky (mezery+tabs)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znak </a:t>
            </a:r>
            <a:r>
              <a:rPr lang="cs-CZ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lze zapsat kombinací </a:t>
            </a:r>
            <a:r>
              <a:rPr lang="cs-CZ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AltGr+š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neopomenout předchozí hledané mezery v polích Najít/Nahradit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875" y="5499650"/>
            <a:ext cx="198120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Prostředí vektorového editoru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99575" y="1600200"/>
            <a:ext cx="8639400" cy="482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karta Vložení - Ilustrace - Tvary + SmartArt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WPS - Insert - Shapes (podokno AutoShapes)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zarovnávání a rozmístění objektů (k sobě </a:t>
            </a:r>
            <a:r>
              <a:rPr lang="cs-CZ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 stránce)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vazba na mřížku, vazba objektů k sobě (Align - Grid)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formát grafického 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objektu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vrstvy, seskupování, textová rovina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umístění vzhledem k textu, kotvení, obtékání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v grafických prvcích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formátování textu, propojování textových polí, směr textu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Principy vytváření objektů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12762" y="1600200"/>
            <a:ext cx="8339137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trvalá volba nástroje poklepáním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označování s </a:t>
            </a: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Vybrat objekty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pořadí objektů ve vrstvách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mazání objektů s Backspace nebo Delete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tvorba čtverců, kružnic, čar v úhlových pozicích, rýsování mnohoúhelníků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vytváření objektů ze středu</a:t>
            </a:r>
          </a:p>
          <a:p>
            <a:pPr marL="457200" marR="0" lvl="0" indent="-228600" algn="l" rtl="0">
              <a:spcBef>
                <a:spcPts val="700"/>
              </a:spcBef>
              <a:spcAft>
                <a:spcPts val="0"/>
              </a:spcAft>
              <a:buFont typeface="Arial"/>
              <a:buChar char="●"/>
            </a:pP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kombinace </a:t>
            </a: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lang="cs-CZ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cs-CZ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 zarovnávání objektů</a:t>
            </a:r>
          </a:p>
        </p:txBody>
      </p:sp>
      <p:sp>
        <p:nvSpPr>
          <p:cNvPr id="117" name="Shape 117"/>
          <p:cNvSpPr/>
          <p:nvPr/>
        </p:nvSpPr>
        <p:spPr>
          <a:xfrm>
            <a:off x="7070725" y="1925638"/>
            <a:ext cx="914400" cy="914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rgbClr val="6C859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529137" y="4370387"/>
            <a:ext cx="914400" cy="914400"/>
          </a:xfrm>
          <a:prstGeom prst="ellipse">
            <a:avLst/>
          </a:prstGeom>
          <a:solidFill>
            <a:schemeClr val="accent4"/>
          </a:solidFill>
          <a:ln w="100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9" name="Shape 119"/>
          <p:cNvCxnSpPr>
            <a:stCxn id="118" idx="2"/>
          </p:cNvCxnSpPr>
          <p:nvPr/>
        </p:nvCxnSpPr>
        <p:spPr>
          <a:xfrm rot="10800000">
            <a:off x="4522837" y="3425687"/>
            <a:ext cx="6300" cy="140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Shape 120"/>
          <p:cNvCxnSpPr/>
          <p:nvPr/>
        </p:nvCxnSpPr>
        <p:spPr>
          <a:xfrm rot="10800000">
            <a:off x="7991475" y="2322512"/>
            <a:ext cx="6349" cy="140176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 rot="-5400000">
            <a:off x="6827043" y="1219993"/>
            <a:ext cx="6349" cy="140176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 rot="-5400000">
            <a:off x="5638799" y="4602162"/>
            <a:ext cx="6349" cy="140334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" y="2968625"/>
            <a:ext cx="3036887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Předvádění na obrazovce (4:3)</PresentationFormat>
  <Paragraphs>134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Trebuchet MS</vt:lpstr>
      <vt:lpstr>Wingdings</vt:lpstr>
      <vt:lpstr>Custom Theme</vt:lpstr>
      <vt:lpstr>Elementaristika elektronických informací  IV. Textový procesor   posloupnost znaků, objekty v textu</vt:lpstr>
      <vt:lpstr>Struktura elektronického textu</vt:lpstr>
      <vt:lpstr>Redukce mezer</vt:lpstr>
      <vt:lpstr>Najít/Nahradit</vt:lpstr>
      <vt:lpstr>Najít/Nahradit</vt:lpstr>
      <vt:lpstr>Najít/Nahradit</vt:lpstr>
      <vt:lpstr>Prostředí vektorového editoru</vt:lpstr>
      <vt:lpstr>Principy vytváření objektů</vt:lpstr>
      <vt:lpstr>Princip zarovnávání objektů</vt:lpstr>
      <vt:lpstr>Cvičení na zarovnávání objektů</vt:lpstr>
      <vt:lpstr>Princip rozmisťování objektů</vt:lpstr>
      <vt:lpstr>Princip práce s mřížkou</vt:lpstr>
      <vt:lpstr>Cvičení na práci s mřížkou</vt:lpstr>
      <vt:lpstr>Umístění objektu × textová rovina</vt:lpstr>
      <vt:lpstr>Úprava obtékání</vt:lpstr>
      <vt:lpstr>Vazba objektu v textu a záhlaví</vt:lpstr>
      <vt:lpstr>Kotvení objektu</vt:lpstr>
      <vt:lpstr>Další možnosti práce s textem</vt:lpstr>
      <vt:lpstr>Titulek k objektu</vt:lpstr>
      <vt:lpstr>Stylování odstavce s obrázkem 1</vt:lpstr>
      <vt:lpstr>Stylování odstavce s obrázkem 2</vt:lpstr>
      <vt:lpstr>Stylování odstavce s obrázkem 3</vt:lpstr>
      <vt:lpstr>Stylování odstavce s obrázkem 4</vt:lpstr>
      <vt:lpstr>Vložení titulku</vt:lpstr>
      <vt:lpstr>Vložení titulku 1</vt:lpstr>
      <vt:lpstr>Stylování titulku 1</vt:lpstr>
      <vt:lpstr>Stylování titulku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Elementaristika elektronických informací  IV. Textový procesor   posloupnost znaků, objekty v textu</dc:title>
  <cp:lastModifiedBy>Katka Ostřížková</cp:lastModifiedBy>
  <cp:revision>1</cp:revision>
  <dcterms:modified xsi:type="dcterms:W3CDTF">2016-01-13T09:44:47Z</dcterms:modified>
</cp:coreProperties>
</file>