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F3EEF0-C03A-4B0A-A979-4D91CF3F7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839340"/>
            <a:ext cx="8915399" cy="226278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Společenství praxe </a:t>
            </a:r>
            <a:br>
              <a:rPr lang="cs-CZ" dirty="0"/>
            </a:br>
            <a:r>
              <a:rPr lang="cs-CZ" sz="3100" dirty="0"/>
              <a:t>gramotnosti předškolní vzdělávání – projekt PPUČ                                                                                                   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5F5F77-546D-423D-8AA4-2C03FD2F5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273036"/>
            <a:ext cx="8915399" cy="680291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Mateřská škola Bruntál, Smetanova 21</a:t>
            </a:r>
          </a:p>
          <a:p>
            <a:r>
              <a:rPr lang="cs-CZ" i="1" dirty="0"/>
              <a:t>22.6. 2020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CD32FF-0016-4927-85B1-F004B72849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372735" y="324767"/>
            <a:ext cx="10037449" cy="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A99A2-BA14-4842-B5E7-52A7592D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24" y="1327545"/>
            <a:ext cx="8911687" cy="1067528"/>
          </a:xfrm>
        </p:spPr>
        <p:txBody>
          <a:bodyPr>
            <a:normAutofit fontScale="90000"/>
          </a:bodyPr>
          <a:lstStyle/>
          <a:p>
            <a:r>
              <a:rPr lang="cs-CZ" dirty="0"/>
              <a:t>TÉMA: </a:t>
            </a:r>
            <a:br>
              <a:rPr lang="cs-CZ" dirty="0"/>
            </a:br>
            <a:r>
              <a:rPr lang="cs-CZ" dirty="0"/>
              <a:t>			„Kamarádství/ přátelství“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3DEA7A-2F1B-4A54-9024-A7A17560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211" y="2395073"/>
            <a:ext cx="8915400" cy="3777622"/>
          </a:xfrm>
        </p:spPr>
        <p:txBody>
          <a:bodyPr>
            <a:normAutofit/>
          </a:bodyPr>
          <a:lstStyle/>
          <a:p>
            <a:r>
              <a:rPr lang="cs-CZ" dirty="0"/>
              <a:t>rozvoj čtenářské a matematické gramotnosti </a:t>
            </a:r>
          </a:p>
          <a:p>
            <a:r>
              <a:rPr lang="cs-CZ" dirty="0"/>
              <a:t>práce s knihou „</a:t>
            </a:r>
            <a:r>
              <a:rPr lang="cs-CZ" b="1" dirty="0" err="1"/>
              <a:t>Kvak</a:t>
            </a:r>
            <a:r>
              <a:rPr lang="cs-CZ" b="1" dirty="0"/>
              <a:t> a Žbluňk jsou kamarádi</a:t>
            </a:r>
            <a:r>
              <a:rPr lang="cs-CZ" dirty="0"/>
              <a:t>“ autora Arnolda </a:t>
            </a:r>
            <a:r>
              <a:rPr lang="cs-CZ" dirty="0" err="1"/>
              <a:t>Lobela</a:t>
            </a:r>
            <a:r>
              <a:rPr lang="cs-CZ" dirty="0"/>
              <a:t>, s příběhem ,,Ztracený knoflík“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59FEF2-82DE-4566-AF93-37B604EF7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4" t="41277" r="70478" b="23546"/>
          <a:stretch/>
        </p:blipFill>
        <p:spPr>
          <a:xfrm>
            <a:off x="2426211" y="3650672"/>
            <a:ext cx="2279382" cy="2840639"/>
          </a:xfrm>
          <a:prstGeom prst="rect">
            <a:avLst/>
          </a:prstGeom>
        </p:spPr>
      </p:pic>
      <p:pic>
        <p:nvPicPr>
          <p:cNvPr id="8" name="Zástupný obsah 3">
            <a:extLst>
              <a:ext uri="{FF2B5EF4-FFF2-40B4-BE49-F238E27FC236}">
                <a16:creationId xmlns:a16="http://schemas.microsoft.com/office/drawing/2014/main" id="{EBA97A8B-5522-4296-A330-BD0C872A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" t="17422" r="28627" b="20786"/>
          <a:stretch/>
        </p:blipFill>
        <p:spPr>
          <a:xfrm>
            <a:off x="5293150" y="3675963"/>
            <a:ext cx="5460903" cy="28741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B4C3DE-7AB9-43B7-BC52-CAF5E53357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683541" y="366689"/>
            <a:ext cx="10037449" cy="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93193-A32F-4A63-ADD1-15729E020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939" y="1977836"/>
            <a:ext cx="8915400" cy="3777622"/>
          </a:xfrm>
        </p:spPr>
        <p:txBody>
          <a:bodyPr/>
          <a:lstStyle/>
          <a:p>
            <a:r>
              <a:rPr lang="cs-CZ" dirty="0"/>
              <a:t>CÍL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rozvoj slovní zásoby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vyjádření vlastního názoru a myšlenek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rozvoj kritického myšlení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METODY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usuzování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předvídání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70C643-F4B1-48C6-8814-B5064A4DC37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32658" y="529048"/>
            <a:ext cx="10037449" cy="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7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62F1785-7F3C-4C47-BE89-359D69322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Popis aktivity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 kruhu si budeme s dětmi vyprávět o tom </a:t>
            </a:r>
            <a:r>
              <a:rPr lang="cs-CZ" b="1" dirty="0"/>
              <a:t>co jsme někdy našli</a:t>
            </a:r>
            <a:r>
              <a:rPr lang="cs-CZ" dirty="0"/>
              <a:t> (poklad v truhlici), poté si budeme povídat  na téma </a:t>
            </a:r>
            <a:r>
              <a:rPr lang="cs-CZ" b="1" dirty="0"/>
              <a:t>ztracené věci </a:t>
            </a:r>
            <a:r>
              <a:rPr lang="cs-CZ" dirty="0"/>
              <a:t>( bezedná jáma).</a:t>
            </a:r>
          </a:p>
          <a:p>
            <a:pPr lvl="1"/>
            <a:r>
              <a:rPr lang="cs-CZ" dirty="0"/>
              <a:t>Nyní nastane předčítání z knihy </a:t>
            </a:r>
            <a:r>
              <a:rPr lang="cs-CZ" dirty="0" err="1"/>
              <a:t>Kvak</a:t>
            </a:r>
            <a:r>
              <a:rPr lang="cs-CZ" dirty="0"/>
              <a:t> a Žbluňk jsou kamarádi  příběh ,,Ztracený knoflík“.</a:t>
            </a:r>
          </a:p>
          <a:p>
            <a:pPr lvl="1"/>
            <a:r>
              <a:rPr lang="cs-CZ" dirty="0"/>
              <a:t>V průběhu četby budou děti aktivně zapojeny do odebírání a třídění knoflíků dle příběhu.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CE6D9E-F1D0-41AB-8B44-D4669C75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13203" y="459014"/>
            <a:ext cx="10037449" cy="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2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DDA3FE-1912-4C00-990E-8E05B34C8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závěr zhodnotíme přátelství žabáků a budeme se snažit zamyslet se nad otázkami:</a:t>
            </a:r>
          </a:p>
          <a:p>
            <a:pPr lvl="1"/>
            <a:r>
              <a:rPr lang="cs-CZ" i="1" dirty="0"/>
              <a:t>Jaký má být správný kamarád?</a:t>
            </a:r>
          </a:p>
          <a:p>
            <a:pPr lvl="1"/>
            <a:r>
              <a:rPr lang="cs-CZ" i="1" dirty="0"/>
              <a:t>Jsem dobrý kamarád?</a:t>
            </a:r>
          </a:p>
          <a:p>
            <a:pPr lvl="1"/>
            <a:r>
              <a:rPr lang="cs-CZ" i="1" dirty="0"/>
              <a:t>Mám opravdového kamaráda?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31C850-BD2B-4194-BAFB-C4D9415C728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02996" y="459014"/>
            <a:ext cx="10037449" cy="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8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D1DE41-A1F6-4C78-806E-B35679CC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711" y="17550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Pomůcky:</a:t>
            </a:r>
          </a:p>
          <a:p>
            <a:pPr lvl="1"/>
            <a:r>
              <a:rPr lang="cs-CZ" dirty="0"/>
              <a:t>truhla (popř. obrázek truhly, obr. 1)</a:t>
            </a:r>
          </a:p>
          <a:p>
            <a:pPr lvl="1"/>
            <a:r>
              <a:rPr lang="cs-CZ" dirty="0"/>
              <a:t>obrázek bezedné jámy (obr. 2)</a:t>
            </a:r>
          </a:p>
          <a:p>
            <a:pPr lvl="1"/>
            <a:r>
              <a:rPr lang="cs-CZ" dirty="0"/>
              <a:t>knoflíky různých barev a tvarů (obr. 3)</a:t>
            </a:r>
          </a:p>
          <a:p>
            <a:pPr lvl="1"/>
            <a:r>
              <a:rPr lang="cs-CZ" dirty="0"/>
              <a:t>maňásky žabáků (není nutné; obr. 4)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91FF85-7337-4393-86C9-AE05574968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03475" y="459014"/>
            <a:ext cx="10037449" cy="975527"/>
          </a:xfrm>
          <a:prstGeom prst="rect">
            <a:avLst/>
          </a:prstGeom>
        </p:spPr>
      </p:pic>
      <p:pic>
        <p:nvPicPr>
          <p:cNvPr id="6146" name="Picture 2" descr="Delhi světlá truhla/botník z masivu akácie TRUHLY Z EXOTICKÉHO ...">
            <a:extLst>
              <a:ext uri="{FF2B5EF4-FFF2-40B4-BE49-F238E27FC236}">
                <a16:creationId xmlns:a16="http://schemas.microsoft.com/office/drawing/2014/main" id="{5A5BEE90-C6F5-4B9E-AB91-D3C1AC2C0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 b="11958"/>
          <a:stretch/>
        </p:blipFill>
        <p:spPr bwMode="auto">
          <a:xfrm>
            <a:off x="1270304" y="4511026"/>
            <a:ext cx="2637816" cy="19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2733C02-BE6F-495C-9D46-D0379061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18" y="4519344"/>
            <a:ext cx="2646515" cy="19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069DD8BA-9D71-477B-AF6F-9DE2B4864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1631" r="18794" b="11064"/>
          <a:stretch/>
        </p:blipFill>
        <p:spPr bwMode="auto">
          <a:xfrm>
            <a:off x="7046912" y="4531777"/>
            <a:ext cx="2174314" cy="20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tlers.cz - WILD GUYS Maňásek na ruku žába">
            <a:extLst>
              <a:ext uri="{FF2B5EF4-FFF2-40B4-BE49-F238E27FC236}">
                <a16:creationId xmlns:a16="http://schemas.microsoft.com/office/drawing/2014/main" id="{73051975-DCC7-4780-ABB7-FF0060AF5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15603" r="25839"/>
          <a:stretch/>
        </p:blipFill>
        <p:spPr bwMode="auto">
          <a:xfrm>
            <a:off x="9427724" y="3397208"/>
            <a:ext cx="2144431" cy="31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88558D2-372A-436C-8F76-1DFABD84DDEC}"/>
              </a:ext>
            </a:extLst>
          </p:cNvPr>
          <p:cNvSpPr/>
          <p:nvPr/>
        </p:nvSpPr>
        <p:spPr>
          <a:xfrm>
            <a:off x="1270304" y="4278385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1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43F1E-0159-4272-A6AF-90EC041ED8B3}"/>
              </a:ext>
            </a:extLst>
          </p:cNvPr>
          <p:cNvSpPr/>
          <p:nvPr/>
        </p:nvSpPr>
        <p:spPr>
          <a:xfrm>
            <a:off x="4114618" y="4299136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2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6556E07-2CBC-43D3-A642-A9CAE8E1043F}"/>
              </a:ext>
            </a:extLst>
          </p:cNvPr>
          <p:cNvSpPr/>
          <p:nvPr/>
        </p:nvSpPr>
        <p:spPr>
          <a:xfrm>
            <a:off x="7083579" y="4286703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3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77E414C-2143-4AE0-A4D6-B792891BACC4}"/>
              </a:ext>
            </a:extLst>
          </p:cNvPr>
          <p:cNvSpPr/>
          <p:nvPr/>
        </p:nvSpPr>
        <p:spPr>
          <a:xfrm>
            <a:off x="9427724" y="3164567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4</a:t>
            </a:r>
          </a:p>
        </p:txBody>
      </p:sp>
    </p:spTree>
    <p:extLst>
      <p:ext uri="{BB962C8B-B14F-4D97-AF65-F5344CB8AC3E}">
        <p14:creationId xmlns:p14="http://schemas.microsoft.com/office/powerpoint/2010/main" val="231797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A6F9A-82A5-48C3-A0BC-146FC9E4B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68741"/>
            <a:ext cx="8915400" cy="4342481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b="1" dirty="0"/>
              <a:t>Další aktivity</a:t>
            </a:r>
          </a:p>
          <a:p>
            <a:pPr lvl="1"/>
            <a:r>
              <a:rPr lang="cs-CZ" dirty="0"/>
              <a:t>pohybová aktivita s říkankou (napodobování skoků žab s říkankou ,,Žába skáče po blátě….“</a:t>
            </a:r>
            <a:endParaRPr lang="cs-CZ" sz="1200" dirty="0"/>
          </a:p>
          <a:p>
            <a:pPr lvl="1"/>
            <a:r>
              <a:rPr lang="cs-CZ" dirty="0"/>
              <a:t>přišívání knoflíků na filc (výroba kabátku žabákovi)</a:t>
            </a:r>
            <a:endParaRPr lang="cs-CZ" sz="1200" dirty="0"/>
          </a:p>
          <a:p>
            <a:pPr lvl="1"/>
            <a:r>
              <a:rPr lang="cs-CZ" dirty="0"/>
              <a:t>třídění knoflíků dle tvaru a velikosti (obr. 3, 6)</a:t>
            </a:r>
            <a:endParaRPr lang="cs-CZ" sz="1200" dirty="0"/>
          </a:p>
          <a:p>
            <a:pPr lvl="1"/>
            <a:r>
              <a:rPr lang="cs-CZ" dirty="0"/>
              <a:t>spojování stejných knoflíků - pracovní list (obr.5)</a:t>
            </a:r>
          </a:p>
          <a:p>
            <a:pPr lvl="1"/>
            <a:r>
              <a:rPr lang="cs-CZ" dirty="0"/>
              <a:t>provlékání knoflíků šňůrkou (obr.6)</a:t>
            </a:r>
            <a:endParaRPr lang="cs-CZ" sz="1200" dirty="0"/>
          </a:p>
          <a:p>
            <a:pPr lvl="1"/>
            <a:r>
              <a:rPr lang="cs-CZ" dirty="0"/>
              <a:t>zdobení papírových knoflíků dle vlastní fantazie</a:t>
            </a:r>
            <a:endParaRPr lang="cs-CZ" sz="1200" dirty="0"/>
          </a:p>
          <a:p>
            <a:pPr lvl="1"/>
            <a:r>
              <a:rPr lang="cs-CZ" dirty="0"/>
              <a:t>výroba knoflíků ze </a:t>
            </a:r>
            <a:r>
              <a:rPr lang="cs-CZ" dirty="0" err="1"/>
              <a:t>samotvrdnoucí</a:t>
            </a:r>
            <a:r>
              <a:rPr lang="cs-CZ" dirty="0"/>
              <a:t> hmoty (obdarování kamaráda)</a:t>
            </a:r>
          </a:p>
          <a:p>
            <a:pPr lvl="1"/>
            <a:r>
              <a:rPr lang="cs-CZ" dirty="0"/>
              <a:t>uspořádání obrázků dle posloupnosti</a:t>
            </a:r>
            <a:endParaRPr lang="cs-CZ" sz="1200" dirty="0"/>
          </a:p>
          <a:p>
            <a:pPr lvl="1"/>
            <a:r>
              <a:rPr lang="cs-CZ" dirty="0"/>
              <a:t>skládání obrázků z dílů</a:t>
            </a:r>
            <a:endParaRPr lang="cs-CZ" sz="1200" dirty="0"/>
          </a:p>
          <a:p>
            <a:pPr lvl="1"/>
            <a:endParaRPr lang="cs-CZ" sz="1200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900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964468-ECAA-46C5-8A6B-0F27AD0D9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" b="93157" l="3507" r="98912">
                        <a14:foregroundMark x1="10762" y1="6801" x2="12636" y2="8127"/>
                        <a14:foregroundMark x1="21463" y1="36997" x2="45586" y2="66082"/>
                        <a14:foregroundMark x1="7316" y1="63216" x2="7920" y2="40120"/>
                        <a14:foregroundMark x1="15780" y1="74508" x2="27146" y2="85885"/>
                        <a14:foregroundMark x1="27146" y1="85885" x2="43108" y2="91189"/>
                        <a14:foregroundMark x1="41838" y1="74080" x2="41838" y2="74080"/>
                        <a14:foregroundMark x1="59069" y1="37468" x2="97400" y2="66296"/>
                        <a14:foregroundMark x1="58162" y1="65441" x2="70919" y2="54705"/>
                        <a14:foregroundMark x1="70919" y1="54705" x2="89238" y2="45937"/>
                        <a14:foregroundMark x1="89238" y1="45937" x2="98972" y2="36356"/>
                        <a14:foregroundMark x1="43410" y1="37211" x2="16808" y2="58340"/>
                        <a14:foregroundMark x1="16808" y1="58340" x2="11366" y2="67408"/>
                        <a14:foregroundMark x1="65357" y1="73439" x2="92080" y2="93071"/>
                        <a14:foregroundMark x1="92080" y1="93071" x2="92382" y2="93199"/>
                        <a14:foregroundMark x1="90145" y1="75192" x2="67231" y2="92729"/>
                        <a14:foregroundMark x1="64752" y1="85415" x2="93289" y2="82763"/>
                        <a14:foregroundMark x1="75393" y1="89863" x2="82950" y2="89179"/>
                        <a14:foregroundMark x1="22672" y1="76989" x2="39964" y2="73182"/>
                        <a14:foregroundMark x1="39964" y1="73182" x2="39964" y2="73182"/>
                        <a14:foregroundMark x1="16385" y1="73439" x2="38996" y2="73439"/>
                        <a14:foregroundMark x1="12334" y1="66980" x2="41233" y2="64328"/>
                        <a14:foregroundMark x1="5744" y1="37896" x2="33071" y2="51882"/>
                        <a14:foregroundMark x1="33071" y1="51882" x2="33071" y2="51882"/>
                        <a14:foregroundMark x1="24909" y1="39906" x2="3567" y2="50770"/>
                        <a14:foregroundMark x1="10459" y1="43242" x2="17352" y2="56972"/>
                        <a14:foregroundMark x1="17352" y1="92515" x2="15175" y2="91617"/>
                        <a14:foregroundMark x1="59734" y1="9025" x2="88573" y2="29470"/>
                        <a14:foregroundMark x1="71644" y1="1711" x2="84522" y2="1925"/>
                        <a14:foregroundMark x1="33676" y1="5689" x2="42443" y2="10565"/>
                        <a14:foregroundMark x1="20193" y1="15483" x2="30532" y2="19033"/>
                        <a14:foregroundMark x1="22672" y1="14799" x2="22672" y2="14799"/>
                        <a14:foregroundMark x1="22672" y1="14371" x2="33676" y2="19033"/>
                        <a14:foregroundMark x1="42805" y1="12147" x2="45889" y2="1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817818" y="2230626"/>
            <a:ext cx="2162559" cy="3056871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1E24033-2750-470E-B444-037F5AE99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" b="97434" l="5623" r="97884">
                        <a14:foregroundMark x1="7134" y1="3251" x2="20073" y2="12618"/>
                        <a14:foregroundMark x1="94196" y1="39820" x2="68380" y2="2951"/>
                        <a14:foregroundMark x1="68380" y1="2951" x2="67775" y2="2609"/>
                        <a14:foregroundMark x1="78839" y1="5432" x2="94861" y2="12019"/>
                        <a14:foregroundMark x1="94861" y1="12019" x2="94196" y2="12190"/>
                        <a14:foregroundMark x1="96675" y1="50470" x2="96977" y2="53336"/>
                        <a14:foregroundMark x1="64994" y1="62233" x2="93591" y2="97177"/>
                        <a14:foregroundMark x1="93591" y1="97177" x2="93591" y2="97476"/>
                        <a14:foregroundMark x1="7739" y1="74850" x2="46131" y2="93798"/>
                        <a14:foregroundMark x1="46131" y1="93798" x2="59432" y2="96407"/>
                        <a14:foregroundMark x1="46191" y1="62019" x2="58827" y2="61377"/>
                        <a14:foregroundMark x1="9311" y1="42002" x2="33615" y2="57656"/>
                        <a14:foregroundMark x1="12999" y1="62874" x2="60339" y2="93370"/>
                        <a14:foregroundMark x1="10822" y1="95766" x2="11790" y2="82464"/>
                        <a14:foregroundMark x1="11790" y1="82464" x2="15478" y2="75278"/>
                        <a14:foregroundMark x1="10520" y1="61805" x2="8041" y2="73781"/>
                        <a14:foregroundMark x1="14208" y1="25449" x2="29927" y2="33747"/>
                        <a14:foregroundMark x1="31439" y1="13944" x2="29927" y2="34602"/>
                        <a14:foregroundMark x1="8404" y1="1967" x2="32061" y2="7969"/>
                        <a14:foregroundMark x1="5623" y1="13730" x2="13603" y2="18734"/>
                        <a14:foregroundMark x1="46554" y1="3464" x2="97884" y2="33961"/>
                        <a14:foregroundMark x1="20677" y1="45038" x2="28658" y2="52438"/>
                        <a14:foregroundMark x1="81620" y1="77032" x2="86820" y2="80325"/>
                        <a14:foregroundMark x1="71161" y1="70744" x2="69891" y2="72926"/>
                        <a14:backgroundMark x1="31137" y1="8939" x2="32044" y2="7186"/>
                        <a14:backgroundMark x1="31741" y1="7613" x2="32044" y2="8255"/>
                        <a14:backgroundMark x1="31741" y1="7613" x2="30834" y2="7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890269" y="4423148"/>
            <a:ext cx="2017658" cy="28520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88AEDA1-4087-486C-A5E3-0E60CB498A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7220" l="3204" r="96131">
                        <a14:foregroundMark x1="4897" y1="26176" x2="9250" y2="29042"/>
                        <a14:foregroundMark x1="69891" y1="15911" x2="79383" y2="30710"/>
                        <a14:foregroundMark x1="94861" y1="20915" x2="95889" y2="23567"/>
                        <a14:foregroundMark x1="63543" y1="47391" x2="96191" y2="60009"/>
                        <a14:foregroundMark x1="82044" y1="45723" x2="88815" y2="62874"/>
                        <a14:foregroundMark x1="65538" y1="53593" x2="69589" y2="66681"/>
                        <a14:foregroundMark x1="70254" y1="67151" x2="87424" y2="63815"/>
                        <a14:foregroundMark x1="68924" y1="70017" x2="81016" y2="70017"/>
                        <a14:foregroundMark x1="57799" y1="50727" x2="59794" y2="57870"/>
                        <a14:foregroundMark x1="64208" y1="45723" x2="83676" y2="44098"/>
                        <a14:foregroundMark x1="83676" y1="44098" x2="83736" y2="44055"/>
                        <a14:foregroundMark x1="76663" y1="42601" x2="87122" y2="44782"/>
                        <a14:foregroundMark x1="88089" y1="45252" x2="94861" y2="50470"/>
                        <a14:foregroundMark x1="95889" y1="52866" x2="94498" y2="65483"/>
                        <a14:foregroundMark x1="10943" y1="68135" x2="54776" y2="90547"/>
                        <a14:foregroundMark x1="16022" y1="68135" x2="14329" y2="83020"/>
                        <a14:foregroundMark x1="14329" y1="83020" x2="18017" y2="95766"/>
                        <a14:foregroundMark x1="73640" y1="82207" x2="86759" y2="97220"/>
                        <a14:foregroundMark x1="68561" y1="17579" x2="68561" y2="21386"/>
                        <a14:foregroundMark x1="70617" y1="16168" x2="84764" y2="13045"/>
                        <a14:foregroundMark x1="4534" y1="30453" x2="3204" y2="35714"/>
                        <a14:foregroundMark x1="70254" y1="27374" x2="85067" y2="32121"/>
                      </a14:backgroundRemoval>
                    </a14:imgEffect>
                  </a14:imgLayer>
                </a14:imgProps>
              </a:ext>
            </a:extLst>
          </a:blip>
          <a:srcRect t="10490" b="-52"/>
          <a:stretch/>
        </p:blipFill>
        <p:spPr>
          <a:xfrm rot="5400000">
            <a:off x="7681050" y="-193474"/>
            <a:ext cx="2333684" cy="29544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C347C0-0806-4C2A-AEAC-6ABE8C97ED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4" t="8081" r="5477" b="8614"/>
          <a:stretch/>
        </p:blipFill>
        <p:spPr>
          <a:xfrm>
            <a:off x="1866878" y="654341"/>
            <a:ext cx="4800536" cy="606524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043AE3C0-658D-4971-97BC-315FEF770357}"/>
              </a:ext>
            </a:extLst>
          </p:cNvPr>
          <p:cNvSpPr/>
          <p:nvPr/>
        </p:nvSpPr>
        <p:spPr>
          <a:xfrm>
            <a:off x="1866878" y="421700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5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13648E1-8868-4AE7-824A-F2F71D49389A}"/>
              </a:ext>
            </a:extLst>
          </p:cNvPr>
          <p:cNvSpPr/>
          <p:nvPr/>
        </p:nvSpPr>
        <p:spPr>
          <a:xfrm>
            <a:off x="7370662" y="116913"/>
            <a:ext cx="520117" cy="2326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obr. 6</a:t>
            </a:r>
          </a:p>
        </p:txBody>
      </p:sp>
    </p:spTree>
    <p:extLst>
      <p:ext uri="{BB962C8B-B14F-4D97-AF65-F5344CB8AC3E}">
        <p14:creationId xmlns:p14="http://schemas.microsoft.com/office/powerpoint/2010/main" val="948616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6925B-A254-4E7F-BCD6-E3E50F53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020" y="1653196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/>
              <a:t>DĚKUJI ZA POZORNOST </a:t>
            </a:r>
            <a:r>
              <a:rPr lang="cs-CZ" sz="3200" b="1" dirty="0">
                <a:sym typeface="Wingdings" panose="05000000000000000000" pitchFamily="2" charset="2"/>
              </a:rPr>
              <a:t> </a:t>
            </a:r>
            <a:endParaRPr lang="cs-CZ" sz="32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2AD4BC-F22A-4F92-878B-50EBAD8E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02996" y="459014"/>
            <a:ext cx="10037449" cy="975527"/>
          </a:xfrm>
          <a:prstGeom prst="rect">
            <a:avLst/>
          </a:prstGeom>
        </p:spPr>
      </p:pic>
      <p:pic>
        <p:nvPicPr>
          <p:cNvPr id="6" name="Picture 4" descr="Kvak a Žbluňk">
            <a:extLst>
              <a:ext uri="{FF2B5EF4-FFF2-40B4-BE49-F238E27FC236}">
                <a16:creationId xmlns:a16="http://schemas.microsoft.com/office/drawing/2014/main" id="{808ED5D4-4D0B-4F0C-AF26-6ED477E4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9667" l="5119" r="97611">
                        <a14:foregroundMark x1="17406" y1="15333" x2="85666" y2="78333"/>
                        <a14:foregroundMark x1="85666" y1="78333" x2="94881" y2="96333"/>
                        <a14:foregroundMark x1="94881" y1="96333" x2="96246" y2="97333"/>
                        <a14:foregroundMark x1="5802" y1="99333" x2="17747" y2="78667"/>
                        <a14:foregroundMark x1="17747" y1="78667" x2="52560" y2="50000"/>
                        <a14:foregroundMark x1="52560" y1="50000" x2="75768" y2="8333"/>
                        <a14:foregroundMark x1="45392" y1="5333" x2="91809" y2="92333"/>
                        <a14:foregroundMark x1="12287" y1="27000" x2="81911" y2="24667"/>
                        <a14:foregroundMark x1="81911" y1="24667" x2="91809" y2="24667"/>
                        <a14:foregroundMark x1="5461" y1="48333" x2="33447" y2="48000"/>
                        <a14:foregroundMark x1="33447" y1="48000" x2="80887" y2="48000"/>
                        <a14:foregroundMark x1="80887" y1="48000" x2="97270" y2="47000"/>
                        <a14:foregroundMark x1="12969" y1="29000" x2="20478" y2="92667"/>
                        <a14:foregroundMark x1="20478" y1="92667" x2="42321" y2="93000"/>
                        <a14:foregroundMark x1="42321" y1="93000" x2="59044" y2="79000"/>
                        <a14:foregroundMark x1="59044" y1="79000" x2="46758" y2="61000"/>
                        <a14:foregroundMark x1="46758" y1="61000" x2="46758" y2="59333"/>
                        <a14:foregroundMark x1="53584" y1="59667" x2="64164" y2="75333"/>
                        <a14:foregroundMark x1="84300" y1="64333" x2="87713" y2="73667"/>
                        <a14:foregroundMark x1="21160" y1="13000" x2="38225" y2="7333"/>
                        <a14:foregroundMark x1="45051" y1="6000" x2="66212" y2="6667"/>
                        <a14:foregroundMark x1="66212" y1="6667" x2="72014" y2="9000"/>
                        <a14:foregroundMark x1="95563" y1="31333" x2="95904" y2="44667"/>
                        <a14:foregroundMark x1="97565" y1="90881" x2="97611" y2="97333"/>
                        <a14:foregroundMark x1="97425" y1="70966" x2="97520" y2="84483"/>
                        <a14:foregroundMark x1="33886" y1="99516" x2="33996" y2="99518"/>
                        <a14:foregroundMark x1="18718" y1="99234" x2="19724" y2="99253"/>
                        <a14:foregroundMark x1="6573" y1="99008" x2="7711" y2="99029"/>
                        <a14:foregroundMark x1="56573" y1="98611" x2="60410" y2="98333"/>
                        <a14:foregroundMark x1="55232" y1="98708" x2="55716" y2="98673"/>
                        <a14:foregroundMark x1="7167" y1="50333" x2="8191" y2="71000"/>
                        <a14:foregroundMark x1="8191" y1="71000" x2="8874" y2="71667"/>
                        <a14:foregroundMark x1="5168" y1="50000" x2="6143" y2="56667"/>
                        <a14:foregroundMark x1="5119" y1="49667" x2="5168" y2="50000"/>
                        <a14:foregroundMark x1="33788" y1="79333" x2="58703" y2="74667"/>
                        <a14:foregroundMark x1="56997" y1="75333" x2="38225" y2="83333"/>
                        <a14:foregroundMark x1="48464" y1="73667" x2="55973" y2="71667"/>
                        <a14:foregroundMark x1="5119" y1="50333" x2="5119" y2="50333"/>
                        <a14:foregroundMark x1="5461" y1="50333" x2="5119" y2="49667"/>
                        <a14:foregroundMark x1="5119" y1="49667" x2="5119" y2="51333"/>
                        <a14:backgroundMark x1="98976" y1="47667" x2="99659" y2="53000"/>
                        <a14:backgroundMark x1="99659" y1="53000" x2="99317" y2="71000"/>
                        <a14:backgroundMark x1="97952" y1="47000" x2="97952" y2="47000"/>
                        <a14:backgroundMark x1="75768" y1="7667" x2="75768" y2="8000"/>
                        <a14:backgroundMark x1="98976" y1="84333" x2="99659" y2="90667"/>
                        <a14:backgroundMark x1="7509" y1="99333" x2="18430" y2="99667"/>
                        <a14:backgroundMark x1="5802" y1="99667" x2="6143" y2="99667"/>
                        <a14:backgroundMark x1="6826" y1="99333" x2="6826" y2="99333"/>
                        <a14:backgroundMark x1="19454" y1="99667" x2="23891" y2="99667"/>
                        <a14:backgroundMark x1="23891" y1="99667" x2="33788" y2="99667"/>
                        <a14:backgroundMark x1="19113" y1="99333" x2="19113" y2="99333"/>
                        <a14:backgroundMark x1="18771" y1="99333" x2="18771" y2="99333"/>
                        <a14:backgroundMark x1="20137" y1="99333" x2="20137" y2="99333"/>
                        <a14:backgroundMark x1="34130" y1="99333" x2="36177" y2="99667"/>
                        <a14:backgroundMark x1="36177" y1="99667" x2="54608" y2="99667"/>
                        <a14:backgroundMark x1="55290" y1="99000" x2="55631" y2="99333"/>
                        <a14:backgroundMark x1="55973" y1="99333" x2="55973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9" y="2529085"/>
            <a:ext cx="3689476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29502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142</TotalTime>
  <Words>312</Words>
  <Application>Microsoft Office PowerPoint</Application>
  <PresentationFormat>Širokoúhlá obrazovka</PresentationFormat>
  <Paragraphs>48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Stébla</vt:lpstr>
      <vt:lpstr>  Společenství praxe  gramotnosti předškolní vzdělávání – projekt PPUČ                                                                                                    </vt:lpstr>
      <vt:lpstr>TÉMA:     „Kamarádství/ přátelství“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Společenství praxe  gramotnosti předškolní vzdělávání – projekt PPUČ</dc:title>
  <dc:creator>Lada Zátopková</dc:creator>
  <cp:lastModifiedBy>Lada Zátopková</cp:lastModifiedBy>
  <cp:revision>15</cp:revision>
  <dcterms:created xsi:type="dcterms:W3CDTF">2020-04-15T09:10:26Z</dcterms:created>
  <dcterms:modified xsi:type="dcterms:W3CDTF">2020-04-27T08:39:35Z</dcterms:modified>
</cp:coreProperties>
</file>