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4"/>
  </p:notesMasterIdLst>
  <p:sldIdLst>
    <p:sldId id="286" r:id="rId2"/>
    <p:sldId id="257" r:id="rId3"/>
    <p:sldId id="260" r:id="rId4"/>
    <p:sldId id="265" r:id="rId5"/>
    <p:sldId id="263" r:id="rId6"/>
    <p:sldId id="258" r:id="rId7"/>
    <p:sldId id="259" r:id="rId8"/>
    <p:sldId id="262" r:id="rId9"/>
    <p:sldId id="264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74" r:id="rId18"/>
    <p:sldId id="270" r:id="rId19"/>
    <p:sldId id="271" r:id="rId20"/>
    <p:sldId id="272" r:id="rId21"/>
    <p:sldId id="273" r:id="rId22"/>
    <p:sldId id="275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0BC887-C8ED-43B2-AD15-4F809C6837EC}">
  <a:tblStyle styleId="{020BC887-C8ED-43B2-AD15-4F809C6837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2009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Dalším novým modulem Metodického portálu je Profil Učitel21.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Je to pomůcka pro mapování digitálních dovedností učitele, je to online aplikace pro soukromé sebehodnocení vlastních digitálních dovedností.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Vycházeli jsme z Evropského rámce digitálních dovedností DigCompEdu, který obsahuje 6 oblastí a v nich 22 kompetencí.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Učitelům doporučujeme využít aplikaci k seznámení se s tímto rámcem digitálních kompetencí a využít aplikaci k soukromému sebehodnocení, ideálně i pro plánování dalšího rozvoje.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Uživatelům chceme nabídnout nové funkce: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budeme jim nabízet obsah na míru podle toho, co je bude zajímat (např. podle aprobace)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bude možné označit si oblíbený obsah a organizovat obsah do tematických kolekcí 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podpoříme výměnu zkušeností a </a:t>
            </a:r>
            <a:r>
              <a:rPr lang="cs-CZ" dirty="0" err="1"/>
              <a:t>zájemnou</a:t>
            </a:r>
            <a:r>
              <a:rPr lang="cs-CZ" dirty="0"/>
              <a:t> inspiraci - nově bude možné vytvářet propojení mezi uživateli (“přátelství”)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Portál bude mít moderní design, jednoduché ovládání, bude přehlednější.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Bude možné lépe pracovat s portálem z mobilů a tabletů.</a:t>
            </a:r>
            <a:endParaRPr dirty="0"/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je novým modulem Metodického portálu.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Je to jednak katalog otevřených materiálů pro učitele, jednak reputační systém.</a:t>
            </a:r>
            <a:endParaRPr/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shromažďuje informace o otevřených materiálech pro učitele, přístupných na různých portálech a webech, a umožňuje v nich snadno vyhledávat z jednoho místa.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Otevřené digitální vzdělávací zdroje jsou dostupné pod veřejnou licencí, nejčastěji Creative Commons. Je možné je zdarma užívat, šířit i upravovat, bez nutnosti žádat kohokoli o svolení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Uživatelé mohou tak najít volně dostupné materiály do výuky, odborné články, videa, e-knihy, e-learningové programy, odborné práce, informační zdroje...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je také reputační systém.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/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 rámci projektu PPUČ modernizujeme také Konzultační centrum NÚV.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Učitelům i vedení škol umožňuje pokládat odborníkům z NÚV dotazy. Odpověď dostanou do 5 dnů mailem na hlavičkovém papíře.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Nově nabízíme také možnost ptát se na gramotnosti.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20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Co je charakteristické pro děti na všech třech obrázcích? Jakými slovy se dá charakterizovat to, co obrázky zobrazují?</a:t>
            </a: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/>
              <a:t>Komentovat význam OVU a způsob práce s nimi, jak se k nim dostat přes web gramotnosti.pro – webové speciály</a:t>
            </a:r>
            <a:endParaRPr dirty="0"/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bg>
      <p:bgPr>
        <a:noFill/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088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15600" y="1224800"/>
            <a:ext cx="11360700" cy="4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1296610" y="60144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2"/>
          </p:nvPr>
        </p:nvSpPr>
        <p:spPr>
          <a:xfrm>
            <a:off x="11296610" y="60144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2" name="Google Shape;32;p7"/>
          <p:cNvCxnSpPr/>
          <p:nvPr/>
        </p:nvCxnSpPr>
        <p:spPr>
          <a:xfrm>
            <a:off x="415600" y="3641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7"/>
          <p:cNvCxnSpPr/>
          <p:nvPr/>
        </p:nvCxnSpPr>
        <p:spPr>
          <a:xfrm>
            <a:off x="415600" y="59273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Google Shape;34;p7" descr="CO-poz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000" y="5941938"/>
            <a:ext cx="731600" cy="5832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7"/>
          <p:cNvCxnSpPr/>
          <p:nvPr/>
        </p:nvCxnSpPr>
        <p:spPr>
          <a:xfrm>
            <a:off x="11296600" y="59273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5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gram.cz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imysleni.cz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amotnosti.pro/web/SpolecenstviPrax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amotnosti.pro/web/odbornepanel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79" y="3280810"/>
            <a:ext cx="3040938" cy="13132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" y="1217242"/>
            <a:ext cx="10555281" cy="17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702800" y="6426200"/>
            <a:ext cx="2336800" cy="2358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933" b="1" dirty="0">
                <a:solidFill>
                  <a:srgbClr val="FF0000"/>
                </a:solidFill>
              </a:rPr>
              <a:t>© ČŠI, Tomáš Pavlas</a:t>
            </a:r>
          </a:p>
        </p:txBody>
      </p:sp>
    </p:spTree>
    <p:extLst>
      <p:ext uri="{BB962C8B-B14F-4D97-AF65-F5344CB8AC3E}">
        <p14:creationId xmlns:p14="http://schemas.microsoft.com/office/powerpoint/2010/main" val="30221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48" y="536173"/>
            <a:ext cx="11004452" cy="502766"/>
          </a:xfrm>
        </p:spPr>
        <p:txBody>
          <a:bodyPr/>
          <a:lstStyle/>
          <a:p>
            <a:r>
              <a:rPr lang="cs-CZ" b="0" dirty="0" smtClean="0"/>
              <a:t>Plánované </a:t>
            </a:r>
            <a:r>
              <a:rPr lang="cs-CZ" b="0" dirty="0" err="1"/>
              <a:t>k</a:t>
            </a:r>
            <a:r>
              <a:rPr lang="cs-CZ" b="0" dirty="0" err="1" smtClean="0"/>
              <a:t>urikulární</a:t>
            </a:r>
            <a:r>
              <a:rPr lang="cs-CZ" b="0" dirty="0" smtClean="0"/>
              <a:t> změny – digitální gramotnost</a:t>
            </a:r>
            <a:endParaRPr lang="cs-CZ" b="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8748" y="1543725"/>
            <a:ext cx="1024245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13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940800" y="6273800"/>
            <a:ext cx="2946400" cy="2358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933" b="1" dirty="0">
                <a:solidFill>
                  <a:srgbClr val="FF0000"/>
                </a:solidFill>
              </a:rPr>
              <a:t>© </a:t>
            </a:r>
            <a:r>
              <a:rPr lang="cs-CZ" sz="933" b="1" dirty="0" smtClean="0">
                <a:solidFill>
                  <a:srgbClr val="FF0000"/>
                </a:solidFill>
              </a:rPr>
              <a:t>NPI ČR, </a:t>
            </a:r>
            <a:r>
              <a:rPr lang="cs-CZ" sz="933" b="1" dirty="0">
                <a:solidFill>
                  <a:srgbClr val="FF0000"/>
                </a:solidFill>
              </a:rPr>
              <a:t>Daniela Růžičková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4828478"/>
            <a:ext cx="2977376" cy="20295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9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981"/>
            <a:ext cx="12192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042400" y="6375400"/>
            <a:ext cx="2946400" cy="2358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933" b="1" dirty="0">
                <a:solidFill>
                  <a:srgbClr val="FF0000"/>
                </a:solidFill>
              </a:rPr>
              <a:t>© NPI ČR</a:t>
            </a:r>
            <a:r>
              <a:rPr lang="cs-CZ" sz="933" b="1" dirty="0" smtClean="0">
                <a:solidFill>
                  <a:srgbClr val="FF0000"/>
                </a:solidFill>
              </a:rPr>
              <a:t>, </a:t>
            </a:r>
            <a:r>
              <a:rPr lang="cs-CZ" sz="933" b="1" dirty="0">
                <a:solidFill>
                  <a:srgbClr val="FF0000"/>
                </a:solidFill>
              </a:rPr>
              <a:t>Daniela Růžičková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4828478"/>
            <a:ext cx="2977376" cy="20295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8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981"/>
            <a:ext cx="12192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042400" y="6375400"/>
            <a:ext cx="2946400" cy="2358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933" b="1" dirty="0">
                <a:solidFill>
                  <a:srgbClr val="FF0000"/>
                </a:solidFill>
              </a:rPr>
              <a:t>© NPI ČR</a:t>
            </a:r>
            <a:r>
              <a:rPr lang="cs-CZ" sz="933" b="1" dirty="0" smtClean="0">
                <a:solidFill>
                  <a:srgbClr val="FF0000"/>
                </a:solidFill>
              </a:rPr>
              <a:t>, </a:t>
            </a:r>
            <a:r>
              <a:rPr lang="cs-CZ" sz="933" b="1" dirty="0">
                <a:solidFill>
                  <a:srgbClr val="FF0000"/>
                </a:solidFill>
              </a:rPr>
              <a:t>Daniela Růžičková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7495" y="1438584"/>
            <a:ext cx="2590800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67" dirty="0" smtClean="0"/>
              <a:t>Výstupy projektů</a:t>
            </a:r>
          </a:p>
          <a:p>
            <a:r>
              <a:rPr lang="cs-CZ" sz="1867" dirty="0" smtClean="0">
                <a:hlinkClick r:id="rId3"/>
              </a:rPr>
              <a:t>www.digigram.cz</a:t>
            </a:r>
            <a:endParaRPr lang="cs-CZ" sz="1867" dirty="0" smtClean="0"/>
          </a:p>
          <a:p>
            <a:r>
              <a:rPr lang="cs-CZ" sz="1867" dirty="0" smtClean="0">
                <a:hlinkClick r:id="rId4"/>
              </a:rPr>
              <a:t>www.imysleni.cz</a:t>
            </a:r>
            <a:endParaRPr lang="cs-CZ" sz="1867" dirty="0" smtClean="0"/>
          </a:p>
          <a:p>
            <a:endParaRPr lang="cs-CZ" sz="1867" dirty="0"/>
          </a:p>
        </p:txBody>
      </p:sp>
      <p:sp>
        <p:nvSpPr>
          <p:cNvPr id="7" name="TextovéPole 6"/>
          <p:cNvSpPr txBox="1"/>
          <p:nvPr/>
        </p:nvSpPr>
        <p:spPr>
          <a:xfrm>
            <a:off x="9702800" y="2861359"/>
            <a:ext cx="1574800" cy="267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67" dirty="0" smtClean="0"/>
              <a:t>Souvislosti s metodickými </a:t>
            </a:r>
            <a:r>
              <a:rPr lang="cs-CZ" sz="1867" dirty="0"/>
              <a:t>kabinety výuky </a:t>
            </a:r>
            <a:r>
              <a:rPr lang="cs-CZ" sz="1867" dirty="0" smtClean="0"/>
              <a:t>matematiky, informatiky </a:t>
            </a:r>
            <a:r>
              <a:rPr lang="cs-CZ" sz="1867" dirty="0"/>
              <a:t>a ICT po krajích </a:t>
            </a:r>
            <a:r>
              <a:rPr lang="cs-CZ" sz="1867" dirty="0" smtClean="0"/>
              <a:t>– </a:t>
            </a:r>
          </a:p>
          <a:p>
            <a:r>
              <a:rPr lang="cs-CZ" sz="1867" dirty="0" smtClean="0"/>
              <a:t>NPI ČR</a:t>
            </a:r>
            <a:endParaRPr lang="cs-CZ" sz="1867" dirty="0"/>
          </a:p>
        </p:txBody>
      </p:sp>
      <p:sp>
        <p:nvSpPr>
          <p:cNvPr id="8" name="Obdélník 7"/>
          <p:cNvSpPr/>
          <p:nvPr/>
        </p:nvSpPr>
        <p:spPr>
          <a:xfrm>
            <a:off x="0" y="5854534"/>
            <a:ext cx="2826327" cy="1003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7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93"/>
            <a:ext cx="12192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042400" y="6375400"/>
            <a:ext cx="2946400" cy="2358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933" b="1" dirty="0">
                <a:solidFill>
                  <a:srgbClr val="FF0000"/>
                </a:solidFill>
              </a:rPr>
              <a:t>© NPI ČR</a:t>
            </a:r>
            <a:r>
              <a:rPr lang="cs-CZ" sz="933" b="1" dirty="0" smtClean="0">
                <a:solidFill>
                  <a:srgbClr val="FF0000"/>
                </a:solidFill>
              </a:rPr>
              <a:t>, </a:t>
            </a:r>
            <a:r>
              <a:rPr lang="cs-CZ" sz="933" b="1" dirty="0">
                <a:solidFill>
                  <a:srgbClr val="FF0000"/>
                </a:solidFill>
              </a:rPr>
              <a:t>Daniela Růžičková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336800" y="1337776"/>
            <a:ext cx="2946400" cy="3794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933" b="1" dirty="0">
                <a:solidFill>
                  <a:srgbClr val="FF0000"/>
                </a:solidFill>
              </a:rPr>
              <a:t>32/32 hodin ICT </a:t>
            </a:r>
          </a:p>
          <a:p>
            <a:r>
              <a:rPr lang="cs-CZ" sz="933" b="1" dirty="0">
                <a:solidFill>
                  <a:srgbClr val="FF0000"/>
                </a:solidFill>
              </a:rPr>
              <a:t>z 4720/4880 hodin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534400" y="1120002"/>
            <a:ext cx="2946400" cy="5230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933" b="1" dirty="0">
                <a:solidFill>
                  <a:srgbClr val="FF0000"/>
                </a:solidFill>
              </a:rPr>
              <a:t>64/128 hodin </a:t>
            </a:r>
            <a:r>
              <a:rPr lang="en-US" sz="933" b="1" u="sng" dirty="0" err="1">
                <a:solidFill>
                  <a:srgbClr val="FF0000"/>
                </a:solidFill>
              </a:rPr>
              <a:t>informatiky</a:t>
            </a:r>
            <a:r>
              <a:rPr lang="cs-CZ" sz="933" b="1" dirty="0">
                <a:solidFill>
                  <a:srgbClr val="FF0000"/>
                </a:solidFill>
              </a:rPr>
              <a:t> </a:t>
            </a:r>
          </a:p>
          <a:p>
            <a:r>
              <a:rPr lang="cs-CZ" sz="933" b="1" dirty="0">
                <a:solidFill>
                  <a:srgbClr val="FF0000"/>
                </a:solidFill>
              </a:rPr>
              <a:t>z 4720/4880 hodin</a:t>
            </a:r>
            <a:endParaRPr lang="en-US" sz="933" b="1" dirty="0">
              <a:solidFill>
                <a:srgbClr val="FF0000"/>
              </a:solidFill>
            </a:endParaRPr>
          </a:p>
          <a:p>
            <a:r>
              <a:rPr lang="en-US" sz="933" b="1" dirty="0">
                <a:solidFill>
                  <a:srgbClr val="FF0000"/>
                </a:solidFill>
              </a:rPr>
              <a:t>+ ICT</a:t>
            </a:r>
            <a:r>
              <a:rPr lang="cs-CZ" sz="933" b="1" dirty="0">
                <a:solidFill>
                  <a:srgbClr val="FF0000"/>
                </a:solidFill>
              </a:rPr>
              <a:t>/DG v oborech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5640778"/>
            <a:ext cx="2336800" cy="1217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4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 smtClean="0"/>
              <a:t>Gramotnosti pro život! Kde nás najdete?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 </a:t>
            </a:r>
            <a:r>
              <a:rPr lang="cs-CZ" sz="2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cs-CZ" sz="2000" b="1" dirty="0" smtClean="0">
                <a:hlinkClick r:id="rId3"/>
              </a:rPr>
              <a:t>gramotnosti.pro/videa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Inspirativní videa do výuky,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Václav Fiala, Daniel Pražák, 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Přidejte se k </a:t>
            </a:r>
            <a:r>
              <a:rPr lang="cs-CZ" sz="2000" b="1" dirty="0" err="1" smtClean="0">
                <a:solidFill>
                  <a:schemeClr val="tx1"/>
                </a:solidFill>
              </a:rPr>
              <a:t>facebookové</a:t>
            </a:r>
            <a:r>
              <a:rPr lang="cs-CZ" sz="2000" b="1" dirty="0" smtClean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</a:t>
            </a:r>
            <a:r>
              <a:rPr lang="cs-CZ" sz="2000" b="1" dirty="0" smtClean="0">
                <a:solidFill>
                  <a:srgbClr val="0084B4"/>
                </a:solidFill>
                <a:hlinkClick r:id="rId4"/>
              </a:rPr>
              <a:t>gramotnosti.pro/fb</a:t>
            </a:r>
            <a:r>
              <a:rPr lang="cs-CZ" sz="2000" b="1" dirty="0" smtClean="0">
                <a:solidFill>
                  <a:srgbClr val="0084B4"/>
                </a:solidFill>
              </a:rPr>
              <a:t> </a:t>
            </a:r>
            <a:br>
              <a:rPr lang="cs-CZ" sz="2000" b="1" dirty="0" smtClean="0">
                <a:solidFill>
                  <a:srgbClr val="0084B4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neuteče Vám žádná novinka ani akce ze světa gramotností</a:t>
            </a:r>
            <a:r>
              <a:rPr lang="cs-CZ" sz="20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Sledujte web </a:t>
            </a:r>
            <a:r>
              <a:rPr lang="cs-CZ" sz="2000" dirty="0" smtClean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registrujte si </a:t>
            </a:r>
            <a:r>
              <a:rPr lang="cs-CZ" sz="2000" b="1" dirty="0" err="1" smtClean="0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newsletter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79" y="3280810"/>
            <a:ext cx="3040938" cy="13132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" y="1217242"/>
            <a:ext cx="10555281" cy="17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1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1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</a:t>
            </a:r>
            <a:r>
              <a:rPr lang="cs-CZ" sz="2000" b="1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1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2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e-learning, odborné práce…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1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1541296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Konzultační centrum NPI ČR</a:t>
            </a:r>
            <a:endParaRPr dirty="0"/>
          </a:p>
        </p:txBody>
      </p:sp>
      <p:pic>
        <p:nvPicPr>
          <p:cNvPr id="362" name="Google Shape;36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7655" y="5"/>
            <a:ext cx="5944315" cy="6858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3" name="Google Shape;363;p27"/>
          <p:cNvSpPr txBox="1"/>
          <p:nvPr/>
        </p:nvSpPr>
        <p:spPr>
          <a:xfrm>
            <a:off x="628767" y="1523400"/>
            <a:ext cx="5398800" cy="4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dotazy </a:t>
            </a: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týkající se předškolního, 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základního, základního uměleckého, společného, gymnaziálního </a:t>
            </a:r>
            <a:b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středního odborného vzdělávání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odpověď dostanete do 5 dnů mailem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nově také možnost ptát se </a:t>
            </a:r>
            <a:b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gramotnosti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cs-CZ" sz="2000" b="1" dirty="0">
                <a:solidFill>
                  <a:srgbClr val="00B0F0"/>
                </a:solidFill>
              </a:rPr>
              <a:t>npicr</a:t>
            </a:r>
            <a:r>
              <a:rPr lang="cs-CZ" sz="20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.cz</a:t>
            </a:r>
            <a:endParaRPr sz="20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949" y="4678402"/>
            <a:ext cx="4290695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Kampaň Gramotnosti.pro život – učíme v souvislostech </a:t>
            </a:r>
            <a:r>
              <a:rPr lang="cs-CZ" dirty="0"/>
              <a:t>- </a:t>
            </a:r>
            <a:r>
              <a:rPr lang="cs-CZ" dirty="0">
                <a:hlinkClick r:id="rId6"/>
              </a:rPr>
              <a:t>https://gramotnosti.pro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- web, FB, YOUTUBE, </a:t>
            </a:r>
            <a:r>
              <a:rPr lang="cs-CZ" dirty="0" err="1" smtClean="0"/>
              <a:t>n</a:t>
            </a:r>
            <a:r>
              <a:rPr lang="cs-CZ" dirty="0" err="1" smtClean="0"/>
              <a:t>ewsletter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Odkazy v chatu akce společenství praxe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67693" y="1878175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b="1" dirty="0" smtClean="0">
                <a:solidFill>
                  <a:schemeClr val="accent4"/>
                </a:solidFill>
              </a:rPr>
              <a:t>Matematika a Informatika</a:t>
            </a:r>
            <a:endParaRPr lang="cs-CZ" b="1" dirty="0">
              <a:solidFill>
                <a:schemeClr val="accent4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4. 11. 14:00 </a:t>
            </a:r>
            <a:r>
              <a:rPr lang="cs-CZ" b="1" dirty="0">
                <a:solidFill>
                  <a:schemeClr val="tx1"/>
                </a:solidFill>
              </a:rPr>
              <a:t>– </a:t>
            </a:r>
            <a:r>
              <a:rPr lang="cs-CZ" b="1" dirty="0" smtClean="0">
                <a:solidFill>
                  <a:schemeClr val="tx1"/>
                </a:solidFill>
              </a:rPr>
              <a:t>17:00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on-line</a:t>
            </a:r>
            <a:endParaRPr lang="en-US" dirty="0">
              <a:solidFill>
                <a:schemeClr val="dk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b="1" dirty="0" smtClean="0">
                <a:solidFill>
                  <a:schemeClr val="accent4"/>
                </a:solidFill>
              </a:rPr>
              <a:t>Cizí jazyky</a:t>
            </a:r>
            <a:endParaRPr lang="cs-CZ" b="1" dirty="0">
              <a:solidFill>
                <a:schemeClr val="accent4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9. 11. 13:00 </a:t>
            </a:r>
            <a:r>
              <a:rPr lang="cs-CZ" b="1" dirty="0">
                <a:solidFill>
                  <a:schemeClr val="tx1"/>
                </a:solidFill>
              </a:rPr>
              <a:t>– </a:t>
            </a:r>
            <a:r>
              <a:rPr lang="cs-CZ" b="1" dirty="0" smtClean="0">
                <a:solidFill>
                  <a:schemeClr val="tx1"/>
                </a:solidFill>
              </a:rPr>
              <a:t>15:00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b="1" dirty="0">
                <a:solidFill>
                  <a:schemeClr val="accent4"/>
                </a:solidFill>
              </a:rPr>
              <a:t>Člověk a </a:t>
            </a:r>
            <a:r>
              <a:rPr lang="cs-CZ" b="1" dirty="0" smtClean="0">
                <a:solidFill>
                  <a:schemeClr val="accent4"/>
                </a:solidFill>
              </a:rPr>
              <a:t>zdraví</a:t>
            </a:r>
            <a:endParaRPr lang="cs-CZ" b="1" dirty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9. 11. </a:t>
            </a:r>
            <a:r>
              <a:rPr lang="cs-CZ" b="1" dirty="0" smtClean="0">
                <a:solidFill>
                  <a:schemeClr val="tx1"/>
                </a:solidFill>
              </a:rPr>
              <a:t>15:00 </a:t>
            </a:r>
            <a:r>
              <a:rPr lang="cs-CZ" b="1" dirty="0">
                <a:solidFill>
                  <a:schemeClr val="tx1"/>
                </a:solidFill>
              </a:rPr>
              <a:t>– </a:t>
            </a:r>
            <a:r>
              <a:rPr lang="cs-CZ" b="1" dirty="0" smtClean="0">
                <a:solidFill>
                  <a:schemeClr val="tx1"/>
                </a:solidFill>
              </a:rPr>
              <a:t>17:00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b="1" dirty="0">
                <a:solidFill>
                  <a:schemeClr val="accent4"/>
                </a:solidFill>
              </a:rPr>
              <a:t>Předškolní vzdělávání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9. 11. </a:t>
            </a:r>
            <a:r>
              <a:rPr lang="cs-CZ" b="1" dirty="0" smtClean="0">
                <a:solidFill>
                  <a:schemeClr val="tx1"/>
                </a:solidFill>
              </a:rPr>
              <a:t>13:00 </a:t>
            </a:r>
            <a:r>
              <a:rPr lang="cs-CZ" b="1" dirty="0">
                <a:solidFill>
                  <a:schemeClr val="tx1"/>
                </a:solidFill>
              </a:rPr>
              <a:t>– </a:t>
            </a:r>
            <a:r>
              <a:rPr lang="cs-CZ" b="1" dirty="0" smtClean="0">
                <a:solidFill>
                  <a:schemeClr val="tx1"/>
                </a:solidFill>
              </a:rPr>
              <a:t>15:30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b="1" dirty="0" smtClean="0">
                <a:solidFill>
                  <a:schemeClr val="accent4"/>
                </a:solidFill>
              </a:rPr>
              <a:t>Český </a:t>
            </a:r>
            <a:r>
              <a:rPr lang="cs-CZ" b="1" dirty="0">
                <a:solidFill>
                  <a:schemeClr val="accent4"/>
                </a:solidFill>
              </a:rPr>
              <a:t>jazyk a literatura</a:t>
            </a: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25. 11., 10:00 – 13:00, </a:t>
            </a:r>
            <a:r>
              <a:rPr lang="cs-CZ" b="1" dirty="0" smtClean="0">
                <a:solidFill>
                  <a:schemeClr val="tx1"/>
                </a:solidFill>
              </a:rPr>
              <a:t>on-line</a:t>
            </a:r>
            <a:endParaRPr lang="cs-CZ" b="1" dirty="0" smtClean="0">
              <a:solidFill>
                <a:schemeClr val="tx1"/>
              </a:solidFill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61160" y="1912620"/>
            <a:ext cx="3527503" cy="330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b="1" dirty="0" smtClean="0">
                <a:solidFill>
                  <a:schemeClr val="accent4"/>
                </a:solidFill>
              </a:rPr>
              <a:t>Umění </a:t>
            </a:r>
            <a:r>
              <a:rPr lang="cs-CZ" b="1" dirty="0">
                <a:solidFill>
                  <a:schemeClr val="accent4"/>
                </a:solidFill>
              </a:rPr>
              <a:t>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1. </a:t>
            </a:r>
            <a:r>
              <a:rPr lang="cs-CZ" b="1" dirty="0">
                <a:solidFill>
                  <a:schemeClr val="tx1"/>
                </a:solidFill>
              </a:rPr>
              <a:t>12., 9</a:t>
            </a:r>
            <a:r>
              <a:rPr lang="cs-CZ" b="1" dirty="0" smtClean="0">
                <a:solidFill>
                  <a:schemeClr val="tx1"/>
                </a:solidFill>
              </a:rPr>
              <a:t>:00 </a:t>
            </a:r>
            <a:r>
              <a:rPr lang="cs-CZ" b="1" dirty="0">
                <a:solidFill>
                  <a:schemeClr val="tx1"/>
                </a:solidFill>
              </a:rPr>
              <a:t>– </a:t>
            </a:r>
            <a:r>
              <a:rPr lang="cs-CZ" b="1" dirty="0" smtClean="0">
                <a:solidFill>
                  <a:schemeClr val="tx1"/>
                </a:solidFill>
              </a:rPr>
              <a:t>11:00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on-line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b="1" dirty="0" smtClean="0">
                <a:solidFill>
                  <a:schemeClr val="accent4"/>
                </a:solidFill>
              </a:rPr>
              <a:t>Člověk a příroda a </a:t>
            </a:r>
            <a:r>
              <a:rPr lang="en-US" b="1" dirty="0" err="1" smtClean="0">
                <a:solidFill>
                  <a:schemeClr val="accent4"/>
                </a:solidFill>
              </a:rPr>
              <a:t>Člověk</a:t>
            </a:r>
            <a:r>
              <a:rPr lang="en-US" b="1" dirty="0" smtClean="0">
                <a:solidFill>
                  <a:schemeClr val="accent4"/>
                </a:solidFill>
              </a:rPr>
              <a:t> a s</a:t>
            </a:r>
            <a:r>
              <a:rPr lang="cs-CZ" b="1" dirty="0" err="1" smtClean="0">
                <a:solidFill>
                  <a:schemeClr val="accent4"/>
                </a:solidFill>
              </a:rPr>
              <a:t>polečnost</a:t>
            </a:r>
            <a:endParaRPr lang="cs-CZ" b="1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8. 12. 10:00 – 13:00,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b="1" dirty="0" smtClean="0">
                <a:solidFill>
                  <a:schemeClr val="accent4"/>
                </a:solidFill>
              </a:rPr>
              <a:t>1</a:t>
            </a:r>
            <a:r>
              <a:rPr lang="cs-CZ" b="1" dirty="0">
                <a:solidFill>
                  <a:schemeClr val="accent4"/>
                </a:solidFill>
              </a:rPr>
              <a:t>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10. 12., 13:00 – 17:00, on-line</a:t>
            </a:r>
            <a:endParaRPr lang="cs-CZ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b="1" dirty="0" smtClean="0">
                <a:solidFill>
                  <a:schemeClr val="accent4"/>
                </a:solidFill>
              </a:rPr>
              <a:t>Člověk a svět práce</a:t>
            </a:r>
            <a:endParaRPr lang="cs-CZ" b="1" dirty="0">
              <a:solidFill>
                <a:schemeClr val="accent4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14. 12. on-line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5996039" y="2053358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18. 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11. on-line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845705" y="289146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</a:rPr>
              <a:t>23. 11. </a:t>
            </a:r>
            <a:r>
              <a:rPr lang="cs-CZ" sz="2000" b="1" dirty="0">
                <a:solidFill>
                  <a:srgbClr val="323F4F"/>
                </a:solidFill>
              </a:rPr>
              <a:t>2020</a:t>
            </a:r>
            <a: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dirty="0" smtClean="0">
                <a:solidFill>
                  <a:srgbClr val="323F4F"/>
                </a:solidFill>
              </a:rPr>
              <a:t>on-line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581079" y="3797898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323F4F"/>
                </a:solidFill>
              </a:rPr>
              <a:t>l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eden/únor on-line celodenní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</a:rPr>
              <a:t>(</a:t>
            </a:r>
            <a:r>
              <a:rPr lang="en-US" sz="2000" b="1" dirty="0" smtClean="0">
                <a:solidFill>
                  <a:srgbClr val="323F4F"/>
                </a:solidFill>
              </a:rPr>
              <a:t>2</a:t>
            </a:r>
            <a:r>
              <a:rPr lang="cs-CZ" sz="2000" b="1" dirty="0" smtClean="0">
                <a:solidFill>
                  <a:srgbClr val="323F4F"/>
                </a:solidFill>
              </a:rPr>
              <a:t>/12 krátká odpolední akce </a:t>
            </a:r>
            <a:br>
              <a:rPr lang="cs-CZ" sz="2000" b="1" dirty="0" smtClean="0">
                <a:solidFill>
                  <a:srgbClr val="323F4F"/>
                </a:solidFill>
              </a:rPr>
            </a:br>
            <a:r>
              <a:rPr lang="cs-CZ" sz="2000" b="1" dirty="0" smtClean="0">
                <a:solidFill>
                  <a:srgbClr val="323F4F"/>
                </a:solidFill>
              </a:rPr>
              <a:t>k novinkám v tématu)</a:t>
            </a:r>
            <a: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1573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/>
              <a:t>Čtenářská gramotnost</a:t>
            </a:r>
            <a:endParaRPr sz="2400" b="1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784916" y="871500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/>
              <a:t>,,Práce 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/>
              <a:t>Mgr. Petr Koubek, odborný garant gramotnosti</a:t>
            </a:r>
            <a:endParaRPr sz="160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348999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Matematická gramotnost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3220984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,,Navozování 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Mgr. Václav Bendl, odborný garant gramotnosti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0755" y="4646770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Digitální gramotnost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692220" y="5506279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,,Společně s žáky hledání cest k bezpečnému, sebejistému, kritickému</a:t>
            </a:r>
            <a:b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tvořivému využívání digitálních technologií při učení a práci žáků.“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Eva Fanfulová, odborná garantka gramotnosti</a:t>
            </a:r>
            <a:endParaRPr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8"/>
            <a:ext cx="3794462" cy="163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6362</TotalTime>
  <Words>1266</Words>
  <Application>Microsoft Office PowerPoint</Application>
  <PresentationFormat>Širokoúhlá obrazovka</PresentationFormat>
  <Paragraphs>148</Paragraphs>
  <Slides>22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Roboto Condensed</vt:lpstr>
      <vt:lpstr>GENARAL LAYOUTS</vt:lpstr>
      <vt:lpstr>Prezentace aplikace PowerPoint</vt:lpstr>
      <vt:lpstr>Prezentace aplikace PowerPoint</vt:lpstr>
      <vt:lpstr>Kampaň Gramotnosti.pro život – učíme v souvislostech - https://gramotnosti.pro/ - web, FB, YOUTUBE, newsletter Odkazy v chatu akce společenství praxe</vt:lpstr>
      <vt:lpstr>Setkávání společenství praxe pro vzdělávací oblasti a gramotnosti</vt:lpstr>
      <vt:lpstr>Minikonference odborných panelů  pro čtenářskou, matematickou a digitální gramotnost</vt:lpstr>
      <vt:lpstr>Jak vypadá vzdělávání zaměřené na rozvoj GRAMOTNOSTÍ?</vt:lpstr>
      <vt:lpstr>Čtenářská gramotnost</vt:lpstr>
      <vt:lpstr>Prezentace aplikace PowerPoint</vt:lpstr>
      <vt:lpstr>Webové speciály gramotností</vt:lpstr>
      <vt:lpstr>Prezentace aplikace PowerPoint</vt:lpstr>
      <vt:lpstr>Plánované kurikulární změny – digitální gramotnost</vt:lpstr>
      <vt:lpstr>Prezentace aplikace PowerPoint</vt:lpstr>
      <vt:lpstr>Prezentace aplikace PowerPoint</vt:lpstr>
      <vt:lpstr>Prezentace aplikace PowerPoint</vt:lpstr>
      <vt:lpstr>Gramotnosti pro život! Kde nás najdete?</vt:lpstr>
      <vt:lpstr>Prezentace aplikace PowerPoint</vt:lpstr>
      <vt:lpstr>Profil Učitel21</vt:lpstr>
      <vt:lpstr>Metodický portál RVP.CZ</vt:lpstr>
      <vt:lpstr>EMA </vt:lpstr>
      <vt:lpstr>EMA jako katalog otevřených materiálů pro učitele</vt:lpstr>
      <vt:lpstr>EMA jako reputační systém</vt:lpstr>
      <vt:lpstr>Konzultační centrum NPI ČR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Naske Petr</dc:creator>
  <cp:lastModifiedBy>Naske Petr</cp:lastModifiedBy>
  <cp:revision>32</cp:revision>
  <dcterms:modified xsi:type="dcterms:W3CDTF">2020-11-04T10:47:56Z</dcterms:modified>
</cp:coreProperties>
</file>