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  <p:sldMasterId id="2147483670" r:id="rId2"/>
    <p:sldMasterId id="2147483671" r:id="rId3"/>
  </p:sldMasterIdLst>
  <p:notesMasterIdLst>
    <p:notesMasterId r:id="rId2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4E42902-FAAC-4D05-91C2-32DA25270BD2}">
  <a:tblStyle styleId="{D4E42902-FAAC-4D05-91C2-32DA25270BD2}" styleName="Table_0">
    <a:wholeTbl>
      <a:tcTxStyle b="off" i="off"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8FA"/>
          </a:solidFill>
        </a:fill>
      </a:tcStyle>
    </a:wholeTbl>
    <a:band1H>
      <a:tcStyle>
        <a:tcBdr/>
        <a:fill>
          <a:solidFill>
            <a:srgbClr val="E9F0F5"/>
          </a:solidFill>
        </a:fill>
      </a:tcStyle>
    </a:band1H>
    <a:band1V>
      <a:tcStyle>
        <a:tcBdr/>
        <a:fill>
          <a:solidFill>
            <a:srgbClr val="E9F0F5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77482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4208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1429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3109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99069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3945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8448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5814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52839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8682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66456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4038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sz="2400" b="1">
              <a:solidFill>
                <a:srgbClr val="FF0000"/>
              </a:solidFill>
            </a:endParaRPr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48499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37070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40726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08493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87729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3552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1937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7907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4791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6586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6247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3296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625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Shape 81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82" name="Shape 82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lvl="1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lvl="2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lvl="3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lvl="4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lvl="5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lvl="6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lvl="7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lvl="8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7" name="Shape 107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Shape 123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124" name="Shape 124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lvl="1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lvl="2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lvl="3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lvl="4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lvl="5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lvl="6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lvl="7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lvl="8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0" y="1320800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400" b="1" i="0" u="none" strike="noStrike" cap="none">
              <a:solidFill>
                <a:srgbClr val="548B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lvl="1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lvl="2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lvl="3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lvl="4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lvl="5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lvl="6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lvl="7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lvl="8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1306512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Shape 65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1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3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ctrTitle"/>
          </p:nvPr>
        </p:nvSpPr>
        <p:spPr>
          <a:xfrm>
            <a:off x="397062" y="1196175"/>
            <a:ext cx="8572500" cy="292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3600" b="1" i="0" u="none" strike="noStrike" cap="small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Elementaristika elektronických informací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800" b="1" i="0" u="none" strike="noStrike" cap="small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cs-CZ" sz="800" b="1" i="0" u="none" strike="noStrike" cap="small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900" cap="small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II</a:t>
            </a:r>
            <a:r>
              <a:rPr lang="cs-CZ" sz="2900" i="0" u="none" strike="noStrike" cap="small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Textový </a:t>
            </a:r>
            <a:r>
              <a:rPr lang="cs-CZ" sz="2900" cap="small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procesor</a:t>
            </a:r>
            <a:r>
              <a:rPr lang="cs-CZ" sz="2900" b="0" cap="small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2900" b="0" i="0" u="none" strike="noStrike" cap="small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1" cap="small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znaková struktura dokumentu, principy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subTitle" idx="1"/>
          </p:nvPr>
        </p:nvSpPr>
        <p:spPr>
          <a:xfrm>
            <a:off x="1330512" y="51927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Jiří Leipert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954" y="122812"/>
            <a:ext cx="3996483" cy="97617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Odstavec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560387" y="1600200"/>
            <a:ext cx="8205787" cy="5068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„stavební prvek dokumentu“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 „svůj“ formát, nechť má „svůj“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Styl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označení odstavce trojklepem v textu či poklepem v řádkovém režimu vlevo před textem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označení slova – poklepat na slovo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označení řádku – klepnout (vlevo) před řádkem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odstavec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sazební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či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nadpisový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 úrovní osnovy)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vertikální odsazení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prázdné odstavce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nastavení formátu poklepem na prvky odstavce na vodorovném pravítku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Formát odstavce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levý a pravý okraj – vazba k okraji sazebního obrazce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odsazení/předsazení prvního řádku – vazba k levému okraji odstavce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mezera před/za odstavcem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řádkování, zarovnání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odrážky, číslování, víceúrovňové seznamy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úroveň osnovy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jazyk, rámeček,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lační zarážky!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6512" y="4645125"/>
            <a:ext cx="942975" cy="28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9537" y="4149600"/>
            <a:ext cx="1304925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86075" y="3600450"/>
            <a:ext cx="184785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Shape 2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47675" y="5127412"/>
            <a:ext cx="1981200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85950" y="170875"/>
            <a:ext cx="2558900" cy="152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Styl odstavce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12775" y="1600199"/>
            <a:ext cx="8153399" cy="47412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Styl = pojmenované formátování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založení nového stylu na již existujícím – definování změny oproti „rodiči“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neměnnost/nepoužívání stylu „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Normální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“(prarodič)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úroveň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osnovy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/nadpisu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základní sazební text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vložení stylu do šablony (organizátor)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přiřazení jazyka, klávesové zkratky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osnovy, víceúrovňové číslování (seznam)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křížové odkazy na číslované položky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Nešvary ve formátování dokumentu</a:t>
            </a:r>
          </a:p>
        </p:txBody>
      </p:sp>
      <p:graphicFrame>
        <p:nvGraphicFramePr>
          <p:cNvPr id="237" name="Shape 237"/>
          <p:cNvGraphicFramePr/>
          <p:nvPr/>
        </p:nvGraphicFramePr>
        <p:xfrm>
          <a:off x="612775" y="175895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{D4E42902-FAAC-4D05-91C2-32DA25270BD2}</a:tableStyleId>
              </a:tblPr>
              <a:tblGrid>
                <a:gridCol w="4076700"/>
                <a:gridCol w="4076700"/>
              </a:tblGrid>
              <a:tr h="528225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 sz="2400"/>
                        <a:t>nesprávně</a:t>
                      </a:r>
                    </a:p>
                  </a:txBody>
                  <a:tcPr marL="92000" marR="9200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 sz="2400"/>
                        <a:t>správně</a:t>
                      </a:r>
                    </a:p>
                  </a:txBody>
                  <a:tcPr marL="92000" marR="92000" marT="45725" marB="45725"/>
                </a:tc>
              </a:tr>
              <a:tr h="739525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opakování  Enteru (pro vložení „prázdných řádků“)</a:t>
                      </a:r>
                    </a:p>
                  </a:txBody>
                  <a:tcPr marL="92000" marR="9200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nastavení mezery za odstavcem ve Formátu odstavce</a:t>
                      </a:r>
                    </a:p>
                  </a:txBody>
                  <a:tcPr marL="92000" marR="92000" marT="45725" marB="45725"/>
                </a:tc>
              </a:tr>
              <a:tr h="428450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opakování  Enteru (pro ukončení stránky)</a:t>
                      </a:r>
                    </a:p>
                  </a:txBody>
                  <a:tcPr marL="92000" marR="9200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vložení znaku Konec stránky (Ctrl+Enter)</a:t>
                      </a:r>
                    </a:p>
                  </a:txBody>
                  <a:tcPr marL="92000" marR="92000" marT="45725" marB="45725"/>
                </a:tc>
              </a:tr>
              <a:tr h="739525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opakování  mezerníku (pro obecné odsazení textu/sloupce)</a:t>
                      </a:r>
                    </a:p>
                  </a:txBody>
                  <a:tcPr marL="92000" marR="9200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nastavení patřičné tabulační zarážky</a:t>
                      </a:r>
                    </a:p>
                  </a:txBody>
                  <a:tcPr marL="92000" marR="92000" marT="45725" marB="45725"/>
                </a:tc>
              </a:tr>
              <a:tr h="739525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opakování  mezerníku (pro „odsazení“ prvního řádku odstavce</a:t>
                      </a:r>
                    </a:p>
                  </a:txBody>
                  <a:tcPr marL="92000" marR="9200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/>
                        <a:t>nastavení odsazení prvního řádku ve Formátu odstavce</a:t>
                      </a:r>
                    </a:p>
                  </a:txBody>
                  <a:tcPr marL="92000" marR="92000" marT="45725" marB="45725"/>
                </a:tc>
              </a:tr>
              <a:tr h="73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/>
                        <a:t>opakování  tabulátoru (pro obecné odsazení textu/sloupce)</a:t>
                      </a:r>
                    </a:p>
                  </a:txBody>
                  <a:tcPr marL="92000" marR="9200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/>
                        <a:t>nastavení patřičné tabulační zarážky</a:t>
                      </a:r>
                    </a:p>
                  </a:txBody>
                  <a:tcPr marL="92000" marR="92000" marT="45725" marB="45725"/>
                </a:tc>
              </a:tr>
              <a:tr h="739525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opakování tečky či podtržítka (pro vytvoření tečkované/souvislé čáry)</a:t>
                      </a:r>
                    </a:p>
                  </a:txBody>
                  <a:tcPr marL="92000" marR="9200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/>
                        <a:t>nastavení patřičné tabulační zarážky s adekvátním vodícím znakem</a:t>
                      </a:r>
                    </a:p>
                  </a:txBody>
                  <a:tcPr marL="92000" marR="92000" marT="45725" marB="45725"/>
                </a:tc>
              </a:tr>
            </a:tbl>
          </a:graphicData>
        </a:graphic>
      </p:graphicFrame>
      <p:sp>
        <p:nvSpPr>
          <p:cNvPr id="238" name="Shape 238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Parametry odstavce</a:t>
            </a:r>
          </a:p>
        </p:txBody>
      </p:sp>
      <p:pic>
        <p:nvPicPr>
          <p:cNvPr id="244" name="Shape 2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5950" y="2118750"/>
            <a:ext cx="6896099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1075949" y="1181100"/>
            <a:ext cx="6896100" cy="93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-CZ"/>
              <a:t>odstavec má svůj “pozemek”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Struktura elektronického textu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dva doplňující se přístupy: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sled odstavců po sobě = vagónky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řetězec po sobě jdoucích znaků = řetízek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 (styl) odstavce – nastavuje „vzhled“ celého odstavce/vagónku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opakují-li se v řetízku znaků stejné znaky po sobě, je třeba tyto redukovat/odstranit/zaměnit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vše je realizovatelné nástrojem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Najít/nahradit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0" y="1320800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Redukce nadbytečných </a:t>
            </a:r>
            <a:r>
              <a:rPr lang="cs-CZ" b="0">
                <a:latin typeface="Arial"/>
                <a:ea typeface="Arial"/>
                <a:cs typeface="Arial"/>
                <a:sym typeface="Arial"/>
              </a:rPr>
              <a:t>znaků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60" name="Shape 2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2024063"/>
            <a:ext cx="3733800" cy="362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5362" y="2005013"/>
            <a:ext cx="3800475" cy="366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Najít/Nahradit (Ctrl+H)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68" name="Shape 2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550" y="1219200"/>
            <a:ext cx="5517449" cy="401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Shape 2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7123" y="3149725"/>
            <a:ext cx="4439050" cy="353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Najít/Nahradit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172800" y="1219200"/>
            <a:ext cx="8798400" cy="508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redukce opakovaných znaků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mezerník, Enter, Tab:</a:t>
            </a:r>
          </a:p>
          <a:p>
            <a:pPr marL="914400" marR="0" lvl="1" indent="-381000" algn="l" rtl="0">
              <a:spcBef>
                <a:spcPts val="550"/>
              </a:spcBef>
              <a:spcAft>
                <a:spcPts val="0"/>
              </a:spcAft>
              <a:buSzPct val="100000"/>
              <a:buFont typeface="Courier New"/>
              <a:buChar char="o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hledám dva znaky, nahrazuji za jeden</a:t>
            </a:r>
          </a:p>
          <a:p>
            <a:pPr marL="914400" marR="0" lvl="1" indent="-381000" algn="l" rtl="0">
              <a:spcBef>
                <a:spcPts val="550"/>
              </a:spcBef>
              <a:spcAft>
                <a:spcPts val="0"/>
              </a:spcAft>
              <a:buSzPct val="100000"/>
              <a:buFont typeface="Courier New"/>
              <a:buChar char="o"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hromadná redukce nahrazením </a:t>
            </a:r>
            <a:r>
              <a:rPr lang="cs-CZ" sz="2400" b="1">
                <a:latin typeface="Arial"/>
                <a:ea typeface="Arial"/>
                <a:cs typeface="Arial"/>
                <a:sym typeface="Arial"/>
              </a:rPr>
              <a:t>^w</a:t>
            </a:r>
            <a:r>
              <a:rPr lang="cs-CZ" sz="2400">
                <a:latin typeface="Arial"/>
                <a:ea typeface="Arial"/>
                <a:cs typeface="Arial"/>
                <a:sym typeface="Arial"/>
              </a:rPr>
              <a:t> za mezeru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odstranění mezery na začátku odstavce:</a:t>
            </a:r>
          </a:p>
          <a:p>
            <a:pPr marL="914400" marR="0" lvl="1" indent="-381000" algn="l" rtl="0">
              <a:spcBef>
                <a:spcPts val="550"/>
              </a:spcBef>
              <a:spcAft>
                <a:spcPts val="0"/>
              </a:spcAft>
              <a:buSzPct val="100000"/>
              <a:buFont typeface="Courier New"/>
              <a:buChar char="o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vyhledání řetězce Enter a mezera, náhrada za Enter</a:t>
            </a: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záměna mezery za předložkou za pevnou mezeru:</a:t>
            </a:r>
          </a:p>
          <a:p>
            <a:pPr marL="914400" marR="0" lvl="1" indent="-381000" algn="l" rtl="0">
              <a:spcBef>
                <a:spcPts val="550"/>
              </a:spcBef>
              <a:spcAft>
                <a:spcPts val="0"/>
              </a:spcAft>
              <a:buSzPct val="92307"/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k      nahrazeno za:    k</a:t>
            </a:r>
            <a:r>
              <a:rPr lang="cs-CZ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^s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nahrazení za „nic“ = odstranění (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posloupnosti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znaků)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nalezený řetězec lze v poli Nahradit formátovat i stylovat = nastavit styl – např.: Nadpis1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možnost vyhledávat samotné formátování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Shape 276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grpSp>
        <p:nvGrpSpPr>
          <p:cNvPr id="277" name="Shape 277"/>
          <p:cNvGrpSpPr/>
          <p:nvPr/>
        </p:nvGrpSpPr>
        <p:grpSpPr>
          <a:xfrm>
            <a:off x="1298130" y="4096865"/>
            <a:ext cx="3227311" cy="108372"/>
            <a:chOff x="1278194" y="4001728"/>
            <a:chExt cx="3227311" cy="108372"/>
          </a:xfrm>
        </p:grpSpPr>
        <p:sp>
          <p:nvSpPr>
            <p:cNvPr id="278" name="Shape 278"/>
            <p:cNvSpPr/>
            <p:nvPr/>
          </p:nvSpPr>
          <p:spPr>
            <a:xfrm>
              <a:off x="1278194" y="4001728"/>
              <a:ext cx="108300" cy="10830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1651818" y="4001728"/>
              <a:ext cx="108300" cy="10830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4397205" y="4001801"/>
              <a:ext cx="108300" cy="10830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Najít/Nahradit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522328" y="1343700"/>
            <a:ext cx="840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^p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		konec odstavce (</a:t>
            </a: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aragrafu)</a:t>
            </a:r>
          </a:p>
          <a:p>
            <a:pPr marL="9144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^t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abulátor</a:t>
            </a:r>
          </a:p>
          <a:p>
            <a:pPr marL="9144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^l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		konec řádku (</a:t>
            </a: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ine)</a:t>
            </a:r>
          </a:p>
          <a:p>
            <a:pPr marL="9144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^s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		pevná mezera (</a:t>
            </a: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pace) </a:t>
            </a:r>
          </a:p>
          <a:p>
            <a:pPr marL="9144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^w	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šechny prázdné znaky (mezery+tabs)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znak </a:t>
            </a:r>
            <a:r>
              <a:rPr lang="cs-CZ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^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 lze zapsat kombinací </a:t>
            </a:r>
            <a:r>
              <a:rPr lang="cs-CZ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AltGr+š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neopomenout předchozí hledané mezery v polích Najít/Nahradit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88" name="Shape 2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7875" y="5499650"/>
            <a:ext cx="1981200" cy="116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Klíčové kompetence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26575" y="1219200"/>
            <a:ext cx="84395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znaková čistota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formátová čistota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struktura dokumentu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0" y="1306512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6425" y="1219200"/>
            <a:ext cx="2762250" cy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09575" y="3158812"/>
            <a:ext cx="1847850" cy="23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3400" y="3158812"/>
            <a:ext cx="1847850" cy="330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99325" y="3730350"/>
            <a:ext cx="2419350" cy="273367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/>
          <p:nvPr/>
        </p:nvSpPr>
        <p:spPr>
          <a:xfrm>
            <a:off x="2592000" y="4001400"/>
            <a:ext cx="688499" cy="566999"/>
          </a:xfrm>
          <a:prstGeom prst="rightArrow">
            <a:avLst>
              <a:gd name="adj1" fmla="val 50000"/>
              <a:gd name="adj2" fmla="val 62001"/>
            </a:avLst>
          </a:prstGeom>
          <a:solidFill>
            <a:srgbClr val="E06666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kolik?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Míra v </a:t>
            </a:r>
            <a:r>
              <a:rPr lang="cs-CZ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nebo v </a:t>
            </a:r>
            <a:r>
              <a:rPr lang="cs-CZ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mezernících?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Čím?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Jak?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Čtverčík       = M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MMM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Definujeme pro styl </a:t>
            </a:r>
            <a:b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odstavce běžné sazby</a:t>
            </a:r>
          </a:p>
        </p:txBody>
      </p:sp>
      <p:sp>
        <p:nvSpPr>
          <p:cNvPr id="294" name="Shape 294"/>
          <p:cNvSpPr/>
          <p:nvPr/>
        </p:nvSpPr>
        <p:spPr>
          <a:xfrm>
            <a:off x="2587625" y="3763962"/>
            <a:ext cx="303299" cy="303299"/>
          </a:xfrm>
          <a:prstGeom prst="rect">
            <a:avLst/>
          </a:prstGeom>
          <a:solidFill>
            <a:srgbClr val="00FF00"/>
          </a:solidFill>
          <a:ln w="19050" cap="flat" cmpd="sng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Odsazování 1. řádku odstavce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97" name="Shape 2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0000" y="2870200"/>
            <a:ext cx="4448175" cy="282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Vodorovné pravítko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571500" y="1857375"/>
            <a:ext cx="8104187" cy="4533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kótování s 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či oběma tlačítky myši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poklep na prvcích odstavce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poklep na tab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lační zarážce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poklep na „šedém“ okraji stránky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přednastavené tab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lační zarážky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4" name="Shape 304"/>
          <p:cNvGrpSpPr/>
          <p:nvPr/>
        </p:nvGrpSpPr>
        <p:grpSpPr>
          <a:xfrm>
            <a:off x="714374" y="5072062"/>
            <a:ext cx="7693024" cy="785812"/>
            <a:chOff x="714347" y="5072073"/>
            <a:chExt cx="7693322" cy="785818"/>
          </a:xfrm>
        </p:grpSpPr>
        <p:pic>
          <p:nvPicPr>
            <p:cNvPr id="305" name="Shape 30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14347" y="5072073"/>
              <a:ext cx="7693322" cy="71437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6" name="Shape 306"/>
            <p:cNvSpPr/>
            <p:nvPr/>
          </p:nvSpPr>
          <p:spPr>
            <a:xfrm>
              <a:off x="1532966" y="5500701"/>
              <a:ext cx="357189" cy="357189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1532966" y="5240707"/>
              <a:ext cx="357189" cy="357189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1025858" y="5214950"/>
              <a:ext cx="357189" cy="357189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2571735" y="5072073"/>
              <a:ext cx="357189" cy="357189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3428992" y="5357826"/>
              <a:ext cx="357189" cy="357189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3857619" y="5357826"/>
              <a:ext cx="357189" cy="357189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4357685" y="5357826"/>
              <a:ext cx="357189" cy="357189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4714876" y="5357826"/>
              <a:ext cx="357189" cy="357189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5462057" y="5325025"/>
              <a:ext cx="357189" cy="357189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5962123" y="5332067"/>
              <a:ext cx="357189" cy="357189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7500957" y="5474944"/>
              <a:ext cx="357189" cy="357189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17" name="Shape 317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Tab</a:t>
            </a:r>
            <a:r>
              <a:rPr lang="cs-CZ" b="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lační zarážky</a:t>
            </a: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12650" y="1219200"/>
            <a:ext cx="8153399" cy="27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druhy zarážek + svislá čára – nastavení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na 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průsečíku vodorovného a svislého pravítka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zarážka definovaná pro 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odstavec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(„řádek“)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poklepání na zarážku = nastavení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nastavení vodícího znaku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………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_______</a:t>
            </a:r>
            <a:b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cs-CZ"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Shape 324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325" name="Shape 3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925" y="4232862"/>
            <a:ext cx="3124200" cy="210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Shape 3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4162" y="4037612"/>
            <a:ext cx="3209925" cy="249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Sazba stránky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727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sazební obrazec – okraje, sloupce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oddíly v dokumentu 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průběžné – sloupce, okraje sazebního obrazce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stránkové – záhlaví, orientace stránky, okraje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záhlaví, zápatí – proměnné, pole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poznámka pod čarou/vysvětlivka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textové pole, orientace textu, řetězení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grafické objekty, kotvení, obtékání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tabulky, seznamy</a:t>
            </a:r>
          </a:p>
        </p:txBody>
      </p:sp>
      <p:sp>
        <p:nvSpPr>
          <p:cNvPr id="333" name="Shape 333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Rozvržení textu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sazební obrazec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sloupce, okraje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záhlaví, zápatí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poznámka pod čarou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textové pole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řetězení, orientace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WordArt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tabulka (neviditelná)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Shape 3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7225" y="153963"/>
            <a:ext cx="4524374" cy="6459538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Shape 341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Prostředí textového </a:t>
            </a:r>
            <a:r>
              <a:rPr lang="cs-CZ" b="0">
                <a:latin typeface="Arial"/>
                <a:ea typeface="Arial"/>
                <a:cs typeface="Arial"/>
                <a:sym typeface="Arial"/>
              </a:rPr>
              <a:t>procesoru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326575" y="1219200"/>
            <a:ext cx="84395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rozvržení při tisku - WYSIWYG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šířka stránky/měřítko zobrazení (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Ctrl+kolečko myši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zobrazitelnost formátovacích znaků (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Ctrl+Shift+á/8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zobrazení pravítek, jednotky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běžné rozvržení ribbons v MS Office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, KingSoft Office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klepnutí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poklepání na záložky karet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0" y="1306512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3649" y="4485550"/>
            <a:ext cx="7143751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3650" y="5611862"/>
            <a:ext cx="714375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Klávesnice, rozložení kláves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12775" y="1219200"/>
            <a:ext cx="8153399" cy="4943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937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přepínání rozložení (Alt+Shift)</a:t>
            </a:r>
          </a:p>
          <a:p>
            <a:pPr marL="457200" marR="0" lvl="0" indent="-3937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Ctrl+Alt = AltGr (pravý Alt)</a:t>
            </a:r>
          </a:p>
          <a:p>
            <a:pPr marL="319087" marR="0" lvl="0" indent="-319087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€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 AltGr+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	</a:t>
            </a: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 AltGr+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ů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@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		</a:t>
            </a: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 </a:t>
            </a:r>
            <a:r>
              <a:rPr lang="cs-CZ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[	 </a:t>
            </a:r>
            <a:r>
              <a:rPr lang="cs-CZ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	</a:t>
            </a: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]   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~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 AltGr+</a:t>
            </a:r>
            <a:r>
              <a:rPr lang="cs-CZ" b="1"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	</a:t>
            </a: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^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 AltGr+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š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#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 AltGr+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	</a:t>
            </a: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 AltGr+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&lt;  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	</a:t>
            </a: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&gt;  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\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AltGr+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     </a:t>
            </a: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|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cs-CZ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5971730" y="694943"/>
            <a:ext cx="2574862" cy="55553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35500" b="1" i="0" u="none" strike="noStrike" cap="none">
                <a:solidFill>
                  <a:srgbClr val="E0F1FE"/>
                </a:solidFill>
                <a:latin typeface="Arial"/>
                <a:ea typeface="Arial"/>
                <a:cs typeface="Arial"/>
                <a:sym typeface="Arial"/>
              </a:rPr>
              <a:t>¶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612775" y="441100"/>
            <a:ext cx="8153399" cy="77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Struktura textového dokumentu	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12775" y="1181100"/>
            <a:ext cx="8153399" cy="5216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Jak nahlížet na textový dokument?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„čeho“ se skládá a co je v něm nejvíce podstatné?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znaky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mezery, slova, věty, odstavce, stránky?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„to, co je vidět“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„to, co není vidět“?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Jak vytvářet „čistou sazbu“?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 jako „nasekané řetízky“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Sekera a „prázdné seky“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Formátování </a:t>
            </a: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definování (stylování)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Shape 1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00" y="0"/>
            <a:ext cx="911860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7" y="0"/>
            <a:ext cx="912812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Formátovací znaky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571500" y="1785938"/>
            <a:ext cx="8215312" cy="4533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mezera  a pevná</a:t>
            </a:r>
            <a:r>
              <a:rPr lang="cs-CZ" sz="29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°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mezera (Ctrl+Shift+mezerník)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látor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konec: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odstavce (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cs-CZ" sz="2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¶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řádku (Shift+Enter) 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sloupce (Shift+Ctrl+Enter)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stránky (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Ctrl+Enter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oddílů (Vložit►Konec…)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3039168" y="2987781"/>
            <a:ext cx="542999" cy="252300"/>
          </a:xfrm>
          <a:prstGeom prst="rightArrow">
            <a:avLst>
              <a:gd name="adj1" fmla="val 20278"/>
              <a:gd name="adj2" fmla="val 80939"/>
            </a:avLst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/>
          <p:nvPr/>
        </p:nvSpPr>
        <p:spPr>
          <a:xfrm rot="10800000">
            <a:off x="4563650" y="4330321"/>
            <a:ext cx="288899" cy="292200"/>
          </a:xfrm>
          <a:prstGeom prst="bentArrow">
            <a:avLst>
              <a:gd name="adj1" fmla="val 22843"/>
              <a:gd name="adj2" fmla="val 19689"/>
              <a:gd name="adj3" fmla="val 34420"/>
              <a:gd name="adj4" fmla="val 19671"/>
            </a:avLst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2408705" y="2160215"/>
            <a:ext cx="107999" cy="10799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01" name="Shape 2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2112" y="4729162"/>
            <a:ext cx="2714625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86400" y="5229225"/>
            <a:ext cx="2686050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00687" y="5815012"/>
            <a:ext cx="26574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Shape 204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sp>
        <p:nvSpPr>
          <p:cNvPr id="205" name="Shape 205"/>
          <p:cNvSpPr/>
          <p:nvPr/>
        </p:nvSpPr>
        <p:spPr>
          <a:xfrm rot="-5400000">
            <a:off x="4000222" y="1059713"/>
            <a:ext cx="166199" cy="2474400"/>
          </a:xfrm>
          <a:prstGeom prst="leftBracket">
            <a:avLst>
              <a:gd name="adj" fmla="val 73333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Předvádění na obrazovce (4:3)</PresentationFormat>
  <Paragraphs>175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Courier New</vt:lpstr>
      <vt:lpstr>Trebuchet MS</vt:lpstr>
      <vt:lpstr>Wingdings</vt:lpstr>
      <vt:lpstr>Custom Theme</vt:lpstr>
      <vt:lpstr>Custom Theme</vt:lpstr>
      <vt:lpstr>Custom Theme</vt:lpstr>
      <vt:lpstr>Elementaristika elektronických informací  II. Textový procesor   znaková struktura dokumentu, principy</vt:lpstr>
      <vt:lpstr>Klíčové kompetence</vt:lpstr>
      <vt:lpstr>Prostředí textového procesoru</vt:lpstr>
      <vt:lpstr>Klávesnice, rozložení kláves</vt:lpstr>
      <vt:lpstr>Struktura textového dokumentu </vt:lpstr>
      <vt:lpstr>Prezentace aplikace PowerPoint</vt:lpstr>
      <vt:lpstr>Prezentace aplikace PowerPoint</vt:lpstr>
      <vt:lpstr>Prezentace aplikace PowerPoint</vt:lpstr>
      <vt:lpstr>Formátovací znaky</vt:lpstr>
      <vt:lpstr>Odstavec</vt:lpstr>
      <vt:lpstr>Formát odstavce</vt:lpstr>
      <vt:lpstr>Styl odstavce</vt:lpstr>
      <vt:lpstr>Nešvary ve formátování dokumentu</vt:lpstr>
      <vt:lpstr>Parametry odstavce</vt:lpstr>
      <vt:lpstr>Struktura elektronického textu</vt:lpstr>
      <vt:lpstr>Redukce nadbytečných znaků</vt:lpstr>
      <vt:lpstr>Najít/Nahradit (Ctrl+H)</vt:lpstr>
      <vt:lpstr>Najít/Nahradit</vt:lpstr>
      <vt:lpstr>Najít/Nahradit</vt:lpstr>
      <vt:lpstr>Odsazování 1. řádku odstavce</vt:lpstr>
      <vt:lpstr>Vodorovné pravítko</vt:lpstr>
      <vt:lpstr>Tabulační zarážky</vt:lpstr>
      <vt:lpstr>Sazba stránky</vt:lpstr>
      <vt:lpstr>Rozvržení textu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Elementaristika elektronických informací  II. Textový procesor   znaková struktura dokumentu, principy</dc:title>
  <cp:lastModifiedBy>Katka Ostřížková</cp:lastModifiedBy>
  <cp:revision>1</cp:revision>
  <dcterms:modified xsi:type="dcterms:W3CDTF">2016-01-13T09:43:14Z</dcterms:modified>
</cp:coreProperties>
</file>